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3"/>
  </p:notesMasterIdLst>
  <p:handoutMasterIdLst>
    <p:handoutMasterId r:id="rId104"/>
  </p:handoutMasterIdLst>
  <p:sldIdLst>
    <p:sldId id="256" r:id="rId2"/>
    <p:sldId id="258" r:id="rId3"/>
    <p:sldId id="280" r:id="rId4"/>
    <p:sldId id="274" r:id="rId5"/>
    <p:sldId id="276" r:id="rId6"/>
    <p:sldId id="277" r:id="rId7"/>
    <p:sldId id="278" r:id="rId8"/>
    <p:sldId id="275" r:id="rId9"/>
    <p:sldId id="259" r:id="rId10"/>
    <p:sldId id="260" r:id="rId11"/>
    <p:sldId id="265" r:id="rId12"/>
    <p:sldId id="264" r:id="rId13"/>
    <p:sldId id="261" r:id="rId14"/>
    <p:sldId id="262" r:id="rId15"/>
    <p:sldId id="263" r:id="rId16"/>
    <p:sldId id="257" r:id="rId17"/>
    <p:sldId id="266" r:id="rId18"/>
    <p:sldId id="267" r:id="rId19"/>
    <p:sldId id="268" r:id="rId20"/>
    <p:sldId id="269" r:id="rId21"/>
    <p:sldId id="270" r:id="rId22"/>
    <p:sldId id="271" r:id="rId23"/>
    <p:sldId id="272" r:id="rId24"/>
    <p:sldId id="389" r:id="rId25"/>
    <p:sldId id="283" r:id="rId26"/>
    <p:sldId id="273" r:id="rId27"/>
    <p:sldId id="284" r:id="rId28"/>
    <p:sldId id="285" r:id="rId29"/>
    <p:sldId id="286" r:id="rId30"/>
    <p:sldId id="287" r:id="rId31"/>
    <p:sldId id="288" r:id="rId32"/>
    <p:sldId id="289" r:id="rId33"/>
    <p:sldId id="290" r:id="rId34"/>
    <p:sldId id="291" r:id="rId35"/>
    <p:sldId id="360" r:id="rId36"/>
    <p:sldId id="362" r:id="rId37"/>
    <p:sldId id="364" r:id="rId38"/>
    <p:sldId id="366" r:id="rId39"/>
    <p:sldId id="377" r:id="rId40"/>
    <p:sldId id="368" r:id="rId41"/>
    <p:sldId id="370" r:id="rId42"/>
    <p:sldId id="372" r:id="rId43"/>
    <p:sldId id="374" r:id="rId44"/>
    <p:sldId id="388" r:id="rId45"/>
    <p:sldId id="292" r:id="rId46"/>
    <p:sldId id="293" r:id="rId47"/>
    <p:sldId id="294" r:id="rId48"/>
    <p:sldId id="295" r:id="rId49"/>
    <p:sldId id="375" r:id="rId50"/>
    <p:sldId id="376" r:id="rId51"/>
    <p:sldId id="305" r:id="rId52"/>
    <p:sldId id="307" r:id="rId53"/>
    <p:sldId id="309" r:id="rId54"/>
    <p:sldId id="311" r:id="rId55"/>
    <p:sldId id="313" r:id="rId56"/>
    <p:sldId id="315" r:id="rId57"/>
    <p:sldId id="317" r:id="rId58"/>
    <p:sldId id="378" r:id="rId59"/>
    <p:sldId id="390" r:id="rId60"/>
    <p:sldId id="391" r:id="rId61"/>
    <p:sldId id="392" r:id="rId62"/>
    <p:sldId id="393" r:id="rId63"/>
    <p:sldId id="394" r:id="rId64"/>
    <p:sldId id="379" r:id="rId65"/>
    <p:sldId id="319"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96" r:id="rId92"/>
    <p:sldId id="380" r:id="rId93"/>
    <p:sldId id="381" r:id="rId94"/>
    <p:sldId id="382" r:id="rId95"/>
    <p:sldId id="383" r:id="rId96"/>
    <p:sldId id="384" r:id="rId97"/>
    <p:sldId id="385" r:id="rId98"/>
    <p:sldId id="386" r:id="rId99"/>
    <p:sldId id="387" r:id="rId100"/>
    <p:sldId id="347" r:id="rId101"/>
    <p:sldId id="348" r:id="rId102"/>
  </p:sldIdLst>
  <p:sldSz cx="9144000" cy="6858000" type="screen4x3"/>
  <p:notesSz cx="6794500" cy="992505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122" y="-84"/>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19811"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19812" name="Rectangle 4"/>
          <p:cNvSpPr>
            <a:spLocks noGrp="1" noChangeArrowheads="1"/>
          </p:cNvSpPr>
          <p:nvPr>
            <p:ph type="ftr" sz="quarter" idx="2"/>
          </p:nvPr>
        </p:nvSpPr>
        <p:spPr bwMode="auto">
          <a:xfrm>
            <a:off x="0" y="942657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19813" name="Rectangle 5"/>
          <p:cNvSpPr>
            <a:spLocks noGrp="1" noChangeArrowheads="1"/>
          </p:cNvSpPr>
          <p:nvPr>
            <p:ph type="sldNum" sz="quarter" idx="3"/>
          </p:nvPr>
        </p:nvSpPr>
        <p:spPr bwMode="auto">
          <a:xfrm>
            <a:off x="3848100" y="942657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9E4172-1C30-4712-95EB-8E2C16886651}"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89091"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89092" name="Rectangle 4"/>
          <p:cNvSpPr>
            <a:spLocks noRot="1" noChangeArrowheads="1" noTextEdit="1"/>
          </p:cNvSpPr>
          <p:nvPr>
            <p:ph type="sldImg" idx="2"/>
          </p:nvPr>
        </p:nvSpPr>
        <p:spPr bwMode="auto">
          <a:xfrm>
            <a:off x="915988" y="744538"/>
            <a:ext cx="4962525" cy="37211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79450" y="4714875"/>
            <a:ext cx="5435600"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9094" name="Rectangle 6"/>
          <p:cNvSpPr>
            <a:spLocks noGrp="1" noChangeArrowheads="1"/>
          </p:cNvSpPr>
          <p:nvPr>
            <p:ph type="ftr" sz="quarter" idx="4"/>
          </p:nvPr>
        </p:nvSpPr>
        <p:spPr bwMode="auto">
          <a:xfrm>
            <a:off x="0" y="942657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89095" name="Rectangle 7"/>
          <p:cNvSpPr>
            <a:spLocks noGrp="1" noChangeArrowheads="1"/>
          </p:cNvSpPr>
          <p:nvPr>
            <p:ph type="sldNum" sz="quarter" idx="5"/>
          </p:nvPr>
        </p:nvSpPr>
        <p:spPr bwMode="auto">
          <a:xfrm>
            <a:off x="3848100" y="942657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A95C23-9996-4769-BC1C-40A928426F79}"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1EE1C-2CC5-41ED-A917-580FEC20D3F2}" type="slidenum">
              <a:rPr lang="it-IT"/>
              <a:pPr/>
              <a:t>5</a:t>
            </a:fld>
            <a:endParaRPr lang="it-IT"/>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215D16-D290-4C8D-B5D2-8904110A4A17}" type="slidenum">
              <a:rPr lang="it-IT"/>
              <a:pPr/>
              <a:t>72</a:t>
            </a:fld>
            <a:endParaRPr lang="it-IT"/>
          </a:p>
        </p:txBody>
      </p:sp>
      <p:sp>
        <p:nvSpPr>
          <p:cNvPr id="156674" name="Segnaposto immagine diapositiva 1"/>
          <p:cNvSpPr>
            <a:spLocks noGrp="1" noRot="1" noChangeAspect="1" noTextEdit="1"/>
          </p:cNvSpPr>
          <p:nvPr>
            <p:ph type="sldImg"/>
          </p:nvPr>
        </p:nvSpPr>
        <p:spPr>
          <a:ln/>
        </p:spPr>
      </p:sp>
      <p:sp>
        <p:nvSpPr>
          <p:cNvPr id="156675" name="Segnaposto note 2"/>
          <p:cNvSpPr>
            <a:spLocks noGrp="1"/>
          </p:cNvSpPr>
          <p:nvPr>
            <p:ph type="body" idx="1"/>
          </p:nvPr>
        </p:nvSpPr>
        <p:spPr/>
        <p:txBody>
          <a:bodyPr/>
          <a:lstStyle/>
          <a:p>
            <a:endParaRPr lang="it-IT"/>
          </a:p>
        </p:txBody>
      </p:sp>
      <p:sp>
        <p:nvSpPr>
          <p:cNvPr id="15667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3E7FA284-955F-4B3A-A739-7B32607854E9}" type="slidenum">
              <a:rPr lang="it-IT" sz="1200"/>
              <a:pPr algn="r"/>
              <a:t>72</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FDCD17-EBFA-4183-AE68-AD7034BED981}" type="slidenum">
              <a:rPr lang="it-IT"/>
              <a:pPr/>
              <a:t>73</a:t>
            </a:fld>
            <a:endParaRPr lang="it-IT"/>
          </a:p>
        </p:txBody>
      </p:sp>
      <p:sp>
        <p:nvSpPr>
          <p:cNvPr id="158722" name="Segnaposto immagine diapositiva 1"/>
          <p:cNvSpPr>
            <a:spLocks noGrp="1" noRot="1" noChangeAspect="1" noTextEdit="1"/>
          </p:cNvSpPr>
          <p:nvPr>
            <p:ph type="sldImg"/>
          </p:nvPr>
        </p:nvSpPr>
        <p:spPr>
          <a:ln/>
        </p:spPr>
      </p:sp>
      <p:sp>
        <p:nvSpPr>
          <p:cNvPr id="158723" name="Segnaposto note 2"/>
          <p:cNvSpPr>
            <a:spLocks noGrp="1"/>
          </p:cNvSpPr>
          <p:nvPr>
            <p:ph type="body" idx="1"/>
          </p:nvPr>
        </p:nvSpPr>
        <p:spPr/>
        <p:txBody>
          <a:bodyPr/>
          <a:lstStyle/>
          <a:p>
            <a:endParaRPr lang="it-IT"/>
          </a:p>
        </p:txBody>
      </p:sp>
      <p:sp>
        <p:nvSpPr>
          <p:cNvPr id="158724"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6F292F51-7B24-451B-9907-B20EF00007AD}" type="slidenum">
              <a:rPr lang="it-IT" sz="1200"/>
              <a:pPr algn="r"/>
              <a:t>73</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C6338E-C25C-4273-99F8-55E1DBAE2EE5}" type="slidenum">
              <a:rPr lang="it-IT"/>
              <a:pPr/>
              <a:t>74</a:t>
            </a:fld>
            <a:endParaRPr lang="it-IT"/>
          </a:p>
        </p:txBody>
      </p:sp>
      <p:sp>
        <p:nvSpPr>
          <p:cNvPr id="160770" name="Segnaposto immagine diapositiva 1"/>
          <p:cNvSpPr>
            <a:spLocks noGrp="1" noRot="1" noChangeAspect="1" noTextEdit="1"/>
          </p:cNvSpPr>
          <p:nvPr>
            <p:ph type="sldImg"/>
          </p:nvPr>
        </p:nvSpPr>
        <p:spPr>
          <a:ln/>
        </p:spPr>
      </p:sp>
      <p:sp>
        <p:nvSpPr>
          <p:cNvPr id="160771" name="Segnaposto note 2"/>
          <p:cNvSpPr>
            <a:spLocks noGrp="1"/>
          </p:cNvSpPr>
          <p:nvPr>
            <p:ph type="body" idx="1"/>
          </p:nvPr>
        </p:nvSpPr>
        <p:spPr/>
        <p:txBody>
          <a:bodyPr/>
          <a:lstStyle/>
          <a:p>
            <a:endParaRPr lang="it-IT"/>
          </a:p>
        </p:txBody>
      </p:sp>
      <p:sp>
        <p:nvSpPr>
          <p:cNvPr id="160772"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1ED62796-A5C9-4620-AD32-63C7A557AF89}" type="slidenum">
              <a:rPr lang="it-IT" sz="1200"/>
              <a:pPr algn="r"/>
              <a:t>74</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73FA85-5643-4312-A3E0-9BB841B59AC6}" type="slidenum">
              <a:rPr lang="it-IT"/>
              <a:pPr/>
              <a:t>75</a:t>
            </a:fld>
            <a:endParaRPr lang="it-IT"/>
          </a:p>
        </p:txBody>
      </p:sp>
      <p:sp>
        <p:nvSpPr>
          <p:cNvPr id="162818" name="Segnaposto immagine diapositiva 1"/>
          <p:cNvSpPr>
            <a:spLocks noGrp="1" noRot="1" noChangeAspect="1" noTextEdit="1"/>
          </p:cNvSpPr>
          <p:nvPr>
            <p:ph type="sldImg"/>
          </p:nvPr>
        </p:nvSpPr>
        <p:spPr>
          <a:ln/>
        </p:spPr>
      </p:sp>
      <p:sp>
        <p:nvSpPr>
          <p:cNvPr id="162819" name="Segnaposto note 2"/>
          <p:cNvSpPr>
            <a:spLocks noGrp="1"/>
          </p:cNvSpPr>
          <p:nvPr>
            <p:ph type="body" idx="1"/>
          </p:nvPr>
        </p:nvSpPr>
        <p:spPr/>
        <p:txBody>
          <a:bodyPr/>
          <a:lstStyle/>
          <a:p>
            <a:endParaRPr lang="it-IT"/>
          </a:p>
        </p:txBody>
      </p:sp>
      <p:sp>
        <p:nvSpPr>
          <p:cNvPr id="162820"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69053B96-7F24-44E4-8908-AB49A9475704}" type="slidenum">
              <a:rPr lang="it-IT" sz="1200"/>
              <a:pPr algn="r"/>
              <a:t>75</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5F69D0-C2A1-436B-A92A-73D54BE0ED13}" type="slidenum">
              <a:rPr lang="it-IT"/>
              <a:pPr/>
              <a:t>76</a:t>
            </a:fld>
            <a:endParaRPr lang="it-IT"/>
          </a:p>
        </p:txBody>
      </p:sp>
      <p:sp>
        <p:nvSpPr>
          <p:cNvPr id="164866" name="Segnaposto immagine diapositiva 1"/>
          <p:cNvSpPr>
            <a:spLocks noGrp="1" noRot="1" noChangeAspect="1" noTextEdit="1"/>
          </p:cNvSpPr>
          <p:nvPr>
            <p:ph type="sldImg"/>
          </p:nvPr>
        </p:nvSpPr>
        <p:spPr>
          <a:ln/>
        </p:spPr>
      </p:sp>
      <p:sp>
        <p:nvSpPr>
          <p:cNvPr id="164867" name="Segnaposto note 2"/>
          <p:cNvSpPr>
            <a:spLocks noGrp="1"/>
          </p:cNvSpPr>
          <p:nvPr>
            <p:ph type="body" idx="1"/>
          </p:nvPr>
        </p:nvSpPr>
        <p:spPr/>
        <p:txBody>
          <a:bodyPr/>
          <a:lstStyle/>
          <a:p>
            <a:endParaRPr lang="it-IT"/>
          </a:p>
        </p:txBody>
      </p:sp>
      <p:sp>
        <p:nvSpPr>
          <p:cNvPr id="16486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63BF153B-323C-45A5-979B-458CD68BC8A2}" type="slidenum">
              <a:rPr lang="it-IT" sz="1200"/>
              <a:pPr algn="r"/>
              <a:t>76</a:t>
            </a:fld>
            <a:endParaRPr 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C6A4DC-9373-42D1-BE72-2A859EA5C1FE}" type="slidenum">
              <a:rPr lang="it-IT"/>
              <a:pPr/>
              <a:t>77</a:t>
            </a:fld>
            <a:endParaRPr lang="it-IT"/>
          </a:p>
        </p:txBody>
      </p:sp>
      <p:sp>
        <p:nvSpPr>
          <p:cNvPr id="166914" name="Segnaposto immagine diapositiva 1"/>
          <p:cNvSpPr>
            <a:spLocks noGrp="1" noRot="1" noChangeAspect="1" noTextEdit="1"/>
          </p:cNvSpPr>
          <p:nvPr>
            <p:ph type="sldImg"/>
          </p:nvPr>
        </p:nvSpPr>
        <p:spPr>
          <a:ln/>
        </p:spPr>
      </p:sp>
      <p:sp>
        <p:nvSpPr>
          <p:cNvPr id="166915" name="Segnaposto note 2"/>
          <p:cNvSpPr>
            <a:spLocks noGrp="1"/>
          </p:cNvSpPr>
          <p:nvPr>
            <p:ph type="body" idx="1"/>
          </p:nvPr>
        </p:nvSpPr>
        <p:spPr/>
        <p:txBody>
          <a:bodyPr/>
          <a:lstStyle/>
          <a:p>
            <a:endParaRPr lang="it-IT"/>
          </a:p>
        </p:txBody>
      </p:sp>
      <p:sp>
        <p:nvSpPr>
          <p:cNvPr id="16691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F108C0EB-8B07-46DB-9D3E-DE8F41A49D77}" type="slidenum">
              <a:rPr lang="it-IT" sz="1200"/>
              <a:pPr algn="r"/>
              <a:t>77</a:t>
            </a:fld>
            <a:endParaRPr lang="it-I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CD60BD-CE39-4403-8CE1-89A86A3D4D80}" type="slidenum">
              <a:rPr lang="it-IT"/>
              <a:pPr/>
              <a:t>78</a:t>
            </a:fld>
            <a:endParaRPr lang="it-IT"/>
          </a:p>
        </p:txBody>
      </p:sp>
      <p:sp>
        <p:nvSpPr>
          <p:cNvPr id="168962" name="Segnaposto immagine diapositiva 1"/>
          <p:cNvSpPr>
            <a:spLocks noGrp="1" noRot="1" noChangeAspect="1" noTextEdit="1"/>
          </p:cNvSpPr>
          <p:nvPr>
            <p:ph type="sldImg"/>
          </p:nvPr>
        </p:nvSpPr>
        <p:spPr>
          <a:ln/>
        </p:spPr>
      </p:sp>
      <p:sp>
        <p:nvSpPr>
          <p:cNvPr id="168963" name="Segnaposto note 2"/>
          <p:cNvSpPr>
            <a:spLocks noGrp="1"/>
          </p:cNvSpPr>
          <p:nvPr>
            <p:ph type="body" idx="1"/>
          </p:nvPr>
        </p:nvSpPr>
        <p:spPr/>
        <p:txBody>
          <a:bodyPr/>
          <a:lstStyle/>
          <a:p>
            <a:endParaRPr lang="it-IT"/>
          </a:p>
        </p:txBody>
      </p:sp>
      <p:sp>
        <p:nvSpPr>
          <p:cNvPr id="168964"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E50D2805-FC61-4391-8C1D-A72BF33796C8}" type="slidenum">
              <a:rPr lang="it-IT" sz="1200"/>
              <a:pPr algn="r"/>
              <a:t>78</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F4083D6-2E89-4346-A617-62D3F0BEDF06}" type="slidenum">
              <a:rPr lang="it-IT"/>
              <a:pPr/>
              <a:t>79</a:t>
            </a:fld>
            <a:endParaRPr lang="it-IT"/>
          </a:p>
        </p:txBody>
      </p:sp>
      <p:sp>
        <p:nvSpPr>
          <p:cNvPr id="171010" name="Segnaposto immagine diapositiva 1"/>
          <p:cNvSpPr>
            <a:spLocks noGrp="1" noRot="1" noChangeAspect="1" noTextEdit="1"/>
          </p:cNvSpPr>
          <p:nvPr>
            <p:ph type="sldImg"/>
          </p:nvPr>
        </p:nvSpPr>
        <p:spPr>
          <a:ln/>
        </p:spPr>
      </p:sp>
      <p:sp>
        <p:nvSpPr>
          <p:cNvPr id="171011" name="Segnaposto note 2"/>
          <p:cNvSpPr>
            <a:spLocks noGrp="1"/>
          </p:cNvSpPr>
          <p:nvPr>
            <p:ph type="body" idx="1"/>
          </p:nvPr>
        </p:nvSpPr>
        <p:spPr/>
        <p:txBody>
          <a:bodyPr/>
          <a:lstStyle/>
          <a:p>
            <a:endParaRPr lang="it-IT"/>
          </a:p>
        </p:txBody>
      </p:sp>
      <p:sp>
        <p:nvSpPr>
          <p:cNvPr id="171012"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8EDE79EA-2B59-46D2-8A59-9F14E8CF3706}" type="slidenum">
              <a:rPr lang="it-IT" sz="1200"/>
              <a:pPr algn="r"/>
              <a:t>79</a:t>
            </a:fld>
            <a:endParaRPr lang="it-I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F90F71-B29D-4EB3-8D87-93EBF1BE58D8}" type="slidenum">
              <a:rPr lang="it-IT"/>
              <a:pPr/>
              <a:t>80</a:t>
            </a:fld>
            <a:endParaRPr lang="it-IT"/>
          </a:p>
        </p:txBody>
      </p:sp>
      <p:sp>
        <p:nvSpPr>
          <p:cNvPr id="173058" name="Segnaposto immagine diapositiva 1"/>
          <p:cNvSpPr>
            <a:spLocks noGrp="1" noRot="1" noChangeAspect="1" noTextEdit="1"/>
          </p:cNvSpPr>
          <p:nvPr>
            <p:ph type="sldImg"/>
          </p:nvPr>
        </p:nvSpPr>
        <p:spPr>
          <a:ln/>
        </p:spPr>
      </p:sp>
      <p:sp>
        <p:nvSpPr>
          <p:cNvPr id="173059" name="Segnaposto note 2"/>
          <p:cNvSpPr>
            <a:spLocks noGrp="1"/>
          </p:cNvSpPr>
          <p:nvPr>
            <p:ph type="body" idx="1"/>
          </p:nvPr>
        </p:nvSpPr>
        <p:spPr/>
        <p:txBody>
          <a:bodyPr/>
          <a:lstStyle/>
          <a:p>
            <a:endParaRPr lang="it-IT"/>
          </a:p>
        </p:txBody>
      </p:sp>
      <p:sp>
        <p:nvSpPr>
          <p:cNvPr id="173060"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C063FC6F-AB5F-455D-A0CB-DA617558F1F2}" type="slidenum">
              <a:rPr lang="it-IT" sz="1200"/>
              <a:pPr algn="r"/>
              <a:t>80</a:t>
            </a:fld>
            <a:endParaRPr 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BABC08-425A-4412-8931-B78326E154E2}" type="slidenum">
              <a:rPr lang="it-IT"/>
              <a:pPr/>
              <a:t>81</a:t>
            </a:fld>
            <a:endParaRPr lang="it-IT"/>
          </a:p>
        </p:txBody>
      </p:sp>
      <p:sp>
        <p:nvSpPr>
          <p:cNvPr id="175106" name="Segnaposto immagine diapositiva 1"/>
          <p:cNvSpPr>
            <a:spLocks noGrp="1" noRot="1" noChangeAspect="1" noTextEdit="1"/>
          </p:cNvSpPr>
          <p:nvPr>
            <p:ph type="sldImg"/>
          </p:nvPr>
        </p:nvSpPr>
        <p:spPr>
          <a:ln/>
        </p:spPr>
      </p:sp>
      <p:sp>
        <p:nvSpPr>
          <p:cNvPr id="175107" name="Segnaposto note 2"/>
          <p:cNvSpPr>
            <a:spLocks noGrp="1"/>
          </p:cNvSpPr>
          <p:nvPr>
            <p:ph type="body" idx="1"/>
          </p:nvPr>
        </p:nvSpPr>
        <p:spPr/>
        <p:txBody>
          <a:bodyPr/>
          <a:lstStyle/>
          <a:p>
            <a:endParaRPr lang="it-IT"/>
          </a:p>
        </p:txBody>
      </p:sp>
      <p:sp>
        <p:nvSpPr>
          <p:cNvPr id="17510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BEA6A944-627C-4B11-96E9-7CC0DDE761AF}" type="slidenum">
              <a:rPr lang="it-IT" sz="1200"/>
              <a:pPr algn="r"/>
              <a:t>81</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7E6CE-1EF6-4666-B0DF-82DA71E6507B}" type="slidenum">
              <a:rPr lang="it-IT"/>
              <a:pPr/>
              <a:t>12</a:t>
            </a:fld>
            <a:endParaRPr lang="it-IT"/>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it-IT"/>
              <a:t>Insalivazione e masticazione    da cibo a bolo </a:t>
            </a:r>
          </a:p>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42CB4B-5679-442B-B2C8-4C808200B4C8}" type="slidenum">
              <a:rPr lang="it-IT"/>
              <a:pPr/>
              <a:t>82</a:t>
            </a:fld>
            <a:endParaRPr lang="it-IT"/>
          </a:p>
        </p:txBody>
      </p:sp>
      <p:sp>
        <p:nvSpPr>
          <p:cNvPr id="177154" name="Segnaposto immagine diapositiva 1"/>
          <p:cNvSpPr>
            <a:spLocks noGrp="1" noRot="1" noChangeAspect="1" noTextEdit="1"/>
          </p:cNvSpPr>
          <p:nvPr>
            <p:ph type="sldImg"/>
          </p:nvPr>
        </p:nvSpPr>
        <p:spPr>
          <a:ln/>
        </p:spPr>
      </p:sp>
      <p:sp>
        <p:nvSpPr>
          <p:cNvPr id="177155" name="Segnaposto note 2"/>
          <p:cNvSpPr>
            <a:spLocks noGrp="1"/>
          </p:cNvSpPr>
          <p:nvPr>
            <p:ph type="body" idx="1"/>
          </p:nvPr>
        </p:nvSpPr>
        <p:spPr/>
        <p:txBody>
          <a:bodyPr/>
          <a:lstStyle/>
          <a:p>
            <a:endParaRPr lang="it-IT"/>
          </a:p>
        </p:txBody>
      </p:sp>
      <p:sp>
        <p:nvSpPr>
          <p:cNvPr id="17715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ABDF11C5-9E4E-4850-82C1-B9C47F72CA4F}" type="slidenum">
              <a:rPr lang="it-IT" sz="1200"/>
              <a:pPr algn="r"/>
              <a:t>82</a:t>
            </a:fld>
            <a:endParaRPr lang="it-IT"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F16D0B-3284-4E51-8A67-D4D01BCE38CE}" type="slidenum">
              <a:rPr lang="it-IT"/>
              <a:pPr/>
              <a:t>83</a:t>
            </a:fld>
            <a:endParaRPr lang="it-IT"/>
          </a:p>
        </p:txBody>
      </p:sp>
      <p:sp>
        <p:nvSpPr>
          <p:cNvPr id="179202" name="Segnaposto immagine diapositiva 1"/>
          <p:cNvSpPr>
            <a:spLocks noGrp="1" noRot="1" noChangeAspect="1" noTextEdit="1"/>
          </p:cNvSpPr>
          <p:nvPr>
            <p:ph type="sldImg"/>
          </p:nvPr>
        </p:nvSpPr>
        <p:spPr>
          <a:ln/>
        </p:spPr>
      </p:sp>
      <p:sp>
        <p:nvSpPr>
          <p:cNvPr id="179203" name="Segnaposto note 2"/>
          <p:cNvSpPr>
            <a:spLocks noGrp="1"/>
          </p:cNvSpPr>
          <p:nvPr>
            <p:ph type="body" idx="1"/>
          </p:nvPr>
        </p:nvSpPr>
        <p:spPr/>
        <p:txBody>
          <a:bodyPr/>
          <a:lstStyle/>
          <a:p>
            <a:endParaRPr lang="it-IT"/>
          </a:p>
        </p:txBody>
      </p:sp>
      <p:sp>
        <p:nvSpPr>
          <p:cNvPr id="179204"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7CB29137-5A09-44CC-BF5C-A2238E522352}" type="slidenum">
              <a:rPr lang="it-IT" sz="1200"/>
              <a:pPr algn="r"/>
              <a:t>83</a:t>
            </a:fld>
            <a:endParaRPr lang="it-IT"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D1AF2A-B947-447D-AFC5-3E2B9439A452}" type="slidenum">
              <a:rPr lang="it-IT"/>
              <a:pPr/>
              <a:t>84</a:t>
            </a:fld>
            <a:endParaRPr lang="it-IT"/>
          </a:p>
        </p:txBody>
      </p:sp>
      <p:sp>
        <p:nvSpPr>
          <p:cNvPr id="181250" name="Segnaposto immagine diapositiva 1"/>
          <p:cNvSpPr>
            <a:spLocks noGrp="1" noRot="1" noChangeAspect="1" noTextEdit="1"/>
          </p:cNvSpPr>
          <p:nvPr>
            <p:ph type="sldImg"/>
          </p:nvPr>
        </p:nvSpPr>
        <p:spPr>
          <a:ln/>
        </p:spPr>
      </p:sp>
      <p:sp>
        <p:nvSpPr>
          <p:cNvPr id="181251" name="Segnaposto note 2"/>
          <p:cNvSpPr>
            <a:spLocks noGrp="1"/>
          </p:cNvSpPr>
          <p:nvPr>
            <p:ph type="body" idx="1"/>
          </p:nvPr>
        </p:nvSpPr>
        <p:spPr/>
        <p:txBody>
          <a:bodyPr/>
          <a:lstStyle/>
          <a:p>
            <a:endParaRPr lang="it-IT"/>
          </a:p>
        </p:txBody>
      </p:sp>
      <p:sp>
        <p:nvSpPr>
          <p:cNvPr id="181252"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1054A63E-591A-428D-A0DA-B94EC26E19BA}" type="slidenum">
              <a:rPr lang="it-IT" sz="1200"/>
              <a:pPr algn="r"/>
              <a:t>84</a:t>
            </a:fld>
            <a:endParaRPr 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E5F779-A340-4CD0-A944-5B7710B80395}" type="slidenum">
              <a:rPr lang="it-IT"/>
              <a:pPr/>
              <a:t>85</a:t>
            </a:fld>
            <a:endParaRPr lang="it-IT"/>
          </a:p>
        </p:txBody>
      </p:sp>
      <p:sp>
        <p:nvSpPr>
          <p:cNvPr id="183298" name="Segnaposto immagine diapositiva 1"/>
          <p:cNvSpPr>
            <a:spLocks noGrp="1" noRot="1" noChangeAspect="1" noTextEdit="1"/>
          </p:cNvSpPr>
          <p:nvPr>
            <p:ph type="sldImg"/>
          </p:nvPr>
        </p:nvSpPr>
        <p:spPr>
          <a:ln/>
        </p:spPr>
      </p:sp>
      <p:sp>
        <p:nvSpPr>
          <p:cNvPr id="183299" name="Segnaposto note 2"/>
          <p:cNvSpPr>
            <a:spLocks noGrp="1"/>
          </p:cNvSpPr>
          <p:nvPr>
            <p:ph type="body" idx="1"/>
          </p:nvPr>
        </p:nvSpPr>
        <p:spPr/>
        <p:txBody>
          <a:bodyPr/>
          <a:lstStyle/>
          <a:p>
            <a:endParaRPr lang="it-IT"/>
          </a:p>
        </p:txBody>
      </p:sp>
      <p:sp>
        <p:nvSpPr>
          <p:cNvPr id="183300"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74A7A003-E417-44E6-9F9E-D081A9E516E9}" type="slidenum">
              <a:rPr lang="it-IT" sz="1200"/>
              <a:pPr algn="r"/>
              <a:t>85</a:t>
            </a:fld>
            <a:endParaRPr 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52AF77-4674-454E-924A-0A43BCF0D9E9}" type="slidenum">
              <a:rPr lang="it-IT"/>
              <a:pPr/>
              <a:t>86</a:t>
            </a:fld>
            <a:endParaRPr lang="it-IT"/>
          </a:p>
        </p:txBody>
      </p:sp>
      <p:sp>
        <p:nvSpPr>
          <p:cNvPr id="185346" name="Segnaposto immagine diapositiva 1"/>
          <p:cNvSpPr>
            <a:spLocks noGrp="1" noRot="1" noChangeAspect="1" noTextEdit="1"/>
          </p:cNvSpPr>
          <p:nvPr>
            <p:ph type="sldImg"/>
          </p:nvPr>
        </p:nvSpPr>
        <p:spPr>
          <a:ln/>
        </p:spPr>
      </p:sp>
      <p:sp>
        <p:nvSpPr>
          <p:cNvPr id="185347" name="Segnaposto note 2"/>
          <p:cNvSpPr>
            <a:spLocks noGrp="1"/>
          </p:cNvSpPr>
          <p:nvPr>
            <p:ph type="body" idx="1"/>
          </p:nvPr>
        </p:nvSpPr>
        <p:spPr/>
        <p:txBody>
          <a:bodyPr/>
          <a:lstStyle/>
          <a:p>
            <a:endParaRPr lang="it-IT"/>
          </a:p>
        </p:txBody>
      </p:sp>
      <p:sp>
        <p:nvSpPr>
          <p:cNvPr id="18534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01850E9D-74EB-4867-88D3-63913E29470F}" type="slidenum">
              <a:rPr lang="it-IT" sz="1200"/>
              <a:pPr algn="r"/>
              <a:t>86</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99AF49-3146-40C6-977E-E6BE50F3C3F2}" type="slidenum">
              <a:rPr lang="it-IT"/>
              <a:pPr/>
              <a:t>87</a:t>
            </a:fld>
            <a:endParaRPr lang="it-IT"/>
          </a:p>
        </p:txBody>
      </p:sp>
      <p:sp>
        <p:nvSpPr>
          <p:cNvPr id="187394" name="Segnaposto immagine diapositiva 1"/>
          <p:cNvSpPr>
            <a:spLocks noGrp="1" noRot="1" noChangeAspect="1" noTextEdit="1"/>
          </p:cNvSpPr>
          <p:nvPr>
            <p:ph type="sldImg"/>
          </p:nvPr>
        </p:nvSpPr>
        <p:spPr>
          <a:ln/>
        </p:spPr>
      </p:sp>
      <p:sp>
        <p:nvSpPr>
          <p:cNvPr id="187395" name="Segnaposto note 2"/>
          <p:cNvSpPr>
            <a:spLocks noGrp="1"/>
          </p:cNvSpPr>
          <p:nvPr>
            <p:ph type="body" idx="1"/>
          </p:nvPr>
        </p:nvSpPr>
        <p:spPr/>
        <p:txBody>
          <a:bodyPr/>
          <a:lstStyle/>
          <a:p>
            <a:endParaRPr lang="it-IT"/>
          </a:p>
        </p:txBody>
      </p:sp>
      <p:sp>
        <p:nvSpPr>
          <p:cNvPr id="18739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74497AE6-9764-48E5-8FC7-67DD2AEBFA6C}" type="slidenum">
              <a:rPr lang="it-IT" sz="1200"/>
              <a:pPr algn="r"/>
              <a:t>87</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D0C340-56AE-4B6C-BFC5-19CE387F08DA}" type="slidenum">
              <a:rPr lang="it-IT"/>
              <a:pPr/>
              <a:t>88</a:t>
            </a:fld>
            <a:endParaRPr lang="it-IT"/>
          </a:p>
        </p:txBody>
      </p:sp>
      <p:sp>
        <p:nvSpPr>
          <p:cNvPr id="189442" name="Segnaposto immagine diapositiva 1"/>
          <p:cNvSpPr>
            <a:spLocks noGrp="1" noRot="1" noChangeAspect="1" noTextEdit="1"/>
          </p:cNvSpPr>
          <p:nvPr>
            <p:ph type="sldImg"/>
          </p:nvPr>
        </p:nvSpPr>
        <p:spPr>
          <a:ln/>
        </p:spPr>
      </p:sp>
      <p:sp>
        <p:nvSpPr>
          <p:cNvPr id="189443" name="Segnaposto note 2"/>
          <p:cNvSpPr>
            <a:spLocks noGrp="1"/>
          </p:cNvSpPr>
          <p:nvPr>
            <p:ph type="body" idx="1"/>
          </p:nvPr>
        </p:nvSpPr>
        <p:spPr/>
        <p:txBody>
          <a:bodyPr/>
          <a:lstStyle/>
          <a:p>
            <a:endParaRPr lang="it-IT"/>
          </a:p>
        </p:txBody>
      </p:sp>
      <p:sp>
        <p:nvSpPr>
          <p:cNvPr id="189444"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71AE1BA6-CF04-4DB3-AE27-1A28EF12C448}" type="slidenum">
              <a:rPr lang="it-IT" sz="1200"/>
              <a:pPr algn="r"/>
              <a:t>88</a:t>
            </a:fld>
            <a:endParaRPr lang="it-I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2260B7-7799-4735-A04F-749EFBD096BA}" type="slidenum">
              <a:rPr lang="it-IT"/>
              <a:pPr/>
              <a:t>89</a:t>
            </a:fld>
            <a:endParaRPr lang="it-IT"/>
          </a:p>
        </p:txBody>
      </p:sp>
      <p:sp>
        <p:nvSpPr>
          <p:cNvPr id="191490" name="Segnaposto immagine diapositiva 1"/>
          <p:cNvSpPr>
            <a:spLocks noGrp="1" noRot="1" noChangeAspect="1" noTextEdit="1"/>
          </p:cNvSpPr>
          <p:nvPr>
            <p:ph type="sldImg"/>
          </p:nvPr>
        </p:nvSpPr>
        <p:spPr>
          <a:ln/>
        </p:spPr>
      </p:sp>
      <p:sp>
        <p:nvSpPr>
          <p:cNvPr id="191491" name="Segnaposto note 2"/>
          <p:cNvSpPr>
            <a:spLocks noGrp="1"/>
          </p:cNvSpPr>
          <p:nvPr>
            <p:ph type="body" idx="1"/>
          </p:nvPr>
        </p:nvSpPr>
        <p:spPr/>
        <p:txBody>
          <a:bodyPr/>
          <a:lstStyle/>
          <a:p>
            <a:endParaRPr lang="it-IT"/>
          </a:p>
        </p:txBody>
      </p:sp>
      <p:sp>
        <p:nvSpPr>
          <p:cNvPr id="191492"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C622E474-9197-4007-BED6-D23B0D1402D3}" type="slidenum">
              <a:rPr lang="it-IT" sz="1200"/>
              <a:pPr algn="r"/>
              <a:t>89</a:t>
            </a:fld>
            <a:endParaRPr 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6A7E18-9C0C-4318-804F-616CE62BC491}" type="slidenum">
              <a:rPr lang="it-IT"/>
              <a:pPr/>
              <a:t>90</a:t>
            </a:fld>
            <a:endParaRPr lang="it-IT"/>
          </a:p>
        </p:txBody>
      </p:sp>
      <p:sp>
        <p:nvSpPr>
          <p:cNvPr id="193538" name="Segnaposto immagine diapositiva 1"/>
          <p:cNvSpPr>
            <a:spLocks noGrp="1" noRot="1" noChangeAspect="1" noTextEdit="1"/>
          </p:cNvSpPr>
          <p:nvPr>
            <p:ph type="sldImg"/>
          </p:nvPr>
        </p:nvSpPr>
        <p:spPr>
          <a:ln/>
        </p:spPr>
      </p:sp>
      <p:sp>
        <p:nvSpPr>
          <p:cNvPr id="193539" name="Segnaposto note 2"/>
          <p:cNvSpPr>
            <a:spLocks noGrp="1"/>
          </p:cNvSpPr>
          <p:nvPr>
            <p:ph type="body" idx="1"/>
          </p:nvPr>
        </p:nvSpPr>
        <p:spPr/>
        <p:txBody>
          <a:bodyPr/>
          <a:lstStyle/>
          <a:p>
            <a:endParaRPr lang="it-IT"/>
          </a:p>
        </p:txBody>
      </p:sp>
      <p:sp>
        <p:nvSpPr>
          <p:cNvPr id="193540"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DCDE5BC8-B556-4C13-8B2C-CA469820106D}" type="slidenum">
              <a:rPr lang="it-IT" sz="1200"/>
              <a:pPr algn="r"/>
              <a:t>90</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7F9A55-B94F-4F9F-868F-B4DE9485E00E}" type="slidenum">
              <a:rPr lang="it-IT"/>
              <a:pPr/>
              <a:t>100</a:t>
            </a:fld>
            <a:endParaRPr lang="it-IT"/>
          </a:p>
        </p:txBody>
      </p:sp>
      <p:sp>
        <p:nvSpPr>
          <p:cNvPr id="195586" name="Segnaposto immagine diapositiva 1"/>
          <p:cNvSpPr>
            <a:spLocks noGrp="1" noRot="1" noChangeAspect="1" noTextEdit="1"/>
          </p:cNvSpPr>
          <p:nvPr>
            <p:ph type="sldImg"/>
          </p:nvPr>
        </p:nvSpPr>
        <p:spPr>
          <a:ln/>
        </p:spPr>
      </p:sp>
      <p:sp>
        <p:nvSpPr>
          <p:cNvPr id="195587" name="Segnaposto note 2"/>
          <p:cNvSpPr>
            <a:spLocks noGrp="1"/>
          </p:cNvSpPr>
          <p:nvPr>
            <p:ph type="body" idx="1"/>
          </p:nvPr>
        </p:nvSpPr>
        <p:spPr/>
        <p:txBody>
          <a:bodyPr/>
          <a:lstStyle/>
          <a:p>
            <a:endParaRPr lang="it-IT"/>
          </a:p>
        </p:txBody>
      </p:sp>
      <p:sp>
        <p:nvSpPr>
          <p:cNvPr id="19558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392642DD-9D3A-40A3-84CD-C9FCEC33C99F}" type="slidenum">
              <a:rPr lang="it-IT" sz="1200"/>
              <a:pPr algn="r"/>
              <a:t>100</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C9A31-899D-4FAF-B3F0-90129F0B6684}" type="slidenum">
              <a:rPr lang="it-IT"/>
              <a:pPr/>
              <a:t>40</a:t>
            </a:fld>
            <a:endParaRPr lang="it-IT"/>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18EED5-2016-4FE2-901B-46095ABEAFEF}" type="slidenum">
              <a:rPr lang="it-IT"/>
              <a:pPr/>
              <a:t>101</a:t>
            </a:fld>
            <a:endParaRPr lang="it-IT"/>
          </a:p>
        </p:txBody>
      </p:sp>
      <p:sp>
        <p:nvSpPr>
          <p:cNvPr id="197634" name="Segnaposto immagine diapositiva 1"/>
          <p:cNvSpPr>
            <a:spLocks noGrp="1" noRot="1" noChangeAspect="1" noTextEdit="1"/>
          </p:cNvSpPr>
          <p:nvPr>
            <p:ph type="sldImg"/>
          </p:nvPr>
        </p:nvSpPr>
        <p:spPr>
          <a:ln/>
        </p:spPr>
      </p:sp>
      <p:sp>
        <p:nvSpPr>
          <p:cNvPr id="197635" name="Segnaposto note 2"/>
          <p:cNvSpPr>
            <a:spLocks noGrp="1"/>
          </p:cNvSpPr>
          <p:nvPr>
            <p:ph type="body" idx="1"/>
          </p:nvPr>
        </p:nvSpPr>
        <p:spPr/>
        <p:txBody>
          <a:bodyPr/>
          <a:lstStyle/>
          <a:p>
            <a:endParaRPr lang="it-IT"/>
          </a:p>
        </p:txBody>
      </p:sp>
      <p:sp>
        <p:nvSpPr>
          <p:cNvPr id="19763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21D44706-63AA-4479-8F5C-3DCF4FDAF71C}" type="slidenum">
              <a:rPr lang="it-IT" sz="1200"/>
              <a:pPr algn="r"/>
              <a:t>101</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1B944-E78A-44B1-9C54-096366933357}" type="slidenum">
              <a:rPr lang="it-IT"/>
              <a:pPr/>
              <a:t>66</a:t>
            </a:fld>
            <a:endParaRPr lang="it-IT"/>
          </a:p>
        </p:txBody>
      </p:sp>
      <p:sp>
        <p:nvSpPr>
          <p:cNvPr id="144386" name="Segnaposto immagine diapositiva 1"/>
          <p:cNvSpPr>
            <a:spLocks noGrp="1" noRot="1" noChangeAspect="1" noTextEdit="1"/>
          </p:cNvSpPr>
          <p:nvPr>
            <p:ph type="sldImg"/>
          </p:nvPr>
        </p:nvSpPr>
        <p:spPr>
          <a:ln/>
        </p:spPr>
      </p:sp>
      <p:sp>
        <p:nvSpPr>
          <p:cNvPr id="144387" name="Segnaposto note 2"/>
          <p:cNvSpPr>
            <a:spLocks noGrp="1"/>
          </p:cNvSpPr>
          <p:nvPr>
            <p:ph type="body" idx="1"/>
          </p:nvPr>
        </p:nvSpPr>
        <p:spPr/>
        <p:txBody>
          <a:bodyPr/>
          <a:lstStyle/>
          <a:p>
            <a:pPr>
              <a:spcBef>
                <a:spcPct val="0"/>
              </a:spcBef>
            </a:pPr>
            <a:endParaRPr lang="it-IT"/>
          </a:p>
        </p:txBody>
      </p:sp>
      <p:sp>
        <p:nvSpPr>
          <p:cNvPr id="14438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8538D1B8-6B58-4D3D-971E-19F1E638463A}" type="slidenum">
              <a:rPr lang="it-IT" sz="1200"/>
              <a:pPr algn="r"/>
              <a:t>66</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1B92B3-A304-4FFF-B5A6-975C0B0388E7}" type="slidenum">
              <a:rPr lang="it-IT"/>
              <a:pPr/>
              <a:t>67</a:t>
            </a:fld>
            <a:endParaRPr lang="it-IT"/>
          </a:p>
        </p:txBody>
      </p:sp>
      <p:sp>
        <p:nvSpPr>
          <p:cNvPr id="146434" name="Segnaposto immagine diapositiva 1"/>
          <p:cNvSpPr>
            <a:spLocks noGrp="1" noRot="1" noChangeAspect="1" noTextEdit="1"/>
          </p:cNvSpPr>
          <p:nvPr>
            <p:ph type="sldImg"/>
          </p:nvPr>
        </p:nvSpPr>
        <p:spPr>
          <a:ln/>
        </p:spPr>
      </p:sp>
      <p:sp>
        <p:nvSpPr>
          <p:cNvPr id="146435" name="Segnaposto note 2"/>
          <p:cNvSpPr>
            <a:spLocks noGrp="1"/>
          </p:cNvSpPr>
          <p:nvPr>
            <p:ph type="body" idx="1"/>
          </p:nvPr>
        </p:nvSpPr>
        <p:spPr/>
        <p:txBody>
          <a:bodyPr/>
          <a:lstStyle/>
          <a:p>
            <a:endParaRPr lang="it-IT"/>
          </a:p>
        </p:txBody>
      </p:sp>
      <p:sp>
        <p:nvSpPr>
          <p:cNvPr id="146436"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C9226B47-2312-491E-8313-B2D87B146AF5}" type="slidenum">
              <a:rPr lang="it-IT" sz="1200"/>
              <a:pPr algn="r"/>
              <a:t>67</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315575-1070-42FB-AFE5-E4DE0C6B3CBA}" type="slidenum">
              <a:rPr lang="it-IT"/>
              <a:pPr/>
              <a:t>68</a:t>
            </a:fld>
            <a:endParaRPr lang="it-IT"/>
          </a:p>
        </p:txBody>
      </p:sp>
      <p:sp>
        <p:nvSpPr>
          <p:cNvPr id="148482" name="Segnaposto immagine diapositiva 1"/>
          <p:cNvSpPr>
            <a:spLocks noGrp="1" noRot="1" noChangeAspect="1" noTextEdit="1"/>
          </p:cNvSpPr>
          <p:nvPr>
            <p:ph type="sldImg"/>
          </p:nvPr>
        </p:nvSpPr>
        <p:spPr>
          <a:ln/>
        </p:spPr>
      </p:sp>
      <p:sp>
        <p:nvSpPr>
          <p:cNvPr id="148483" name="Segnaposto note 2"/>
          <p:cNvSpPr>
            <a:spLocks noGrp="1"/>
          </p:cNvSpPr>
          <p:nvPr>
            <p:ph type="body" idx="1"/>
          </p:nvPr>
        </p:nvSpPr>
        <p:spPr/>
        <p:txBody>
          <a:bodyPr/>
          <a:lstStyle/>
          <a:p>
            <a:endParaRPr lang="it-IT"/>
          </a:p>
        </p:txBody>
      </p:sp>
      <p:sp>
        <p:nvSpPr>
          <p:cNvPr id="148484"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C39D22A6-01D4-4A44-A4CD-523312502DE0}" type="slidenum">
              <a:rPr lang="it-IT" sz="1200"/>
              <a:pPr algn="r"/>
              <a:t>68</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F4AAF1-60C5-4797-BC1E-9C591068A357}" type="slidenum">
              <a:rPr lang="it-IT"/>
              <a:pPr/>
              <a:t>69</a:t>
            </a:fld>
            <a:endParaRPr lang="it-IT"/>
          </a:p>
        </p:txBody>
      </p:sp>
      <p:sp>
        <p:nvSpPr>
          <p:cNvPr id="150530" name="Segnaposto immagine diapositiva 1"/>
          <p:cNvSpPr>
            <a:spLocks noGrp="1" noRot="1" noChangeAspect="1" noTextEdit="1"/>
          </p:cNvSpPr>
          <p:nvPr>
            <p:ph type="sldImg"/>
          </p:nvPr>
        </p:nvSpPr>
        <p:spPr>
          <a:ln/>
        </p:spPr>
      </p:sp>
      <p:sp>
        <p:nvSpPr>
          <p:cNvPr id="150531" name="Segnaposto note 2"/>
          <p:cNvSpPr>
            <a:spLocks noGrp="1"/>
          </p:cNvSpPr>
          <p:nvPr>
            <p:ph type="body" idx="1"/>
          </p:nvPr>
        </p:nvSpPr>
        <p:spPr/>
        <p:txBody>
          <a:bodyPr/>
          <a:lstStyle/>
          <a:p>
            <a:endParaRPr lang="it-IT"/>
          </a:p>
        </p:txBody>
      </p:sp>
      <p:sp>
        <p:nvSpPr>
          <p:cNvPr id="150532"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C67FC6BE-1CED-40DA-BB43-20F6E59E76E0}" type="slidenum">
              <a:rPr lang="it-IT" sz="1200"/>
              <a:pPr algn="r"/>
              <a:t>69</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CF36CC-5786-4695-87A5-BE8CCB44037E}" type="slidenum">
              <a:rPr lang="it-IT"/>
              <a:pPr/>
              <a:t>70</a:t>
            </a:fld>
            <a:endParaRPr lang="it-IT"/>
          </a:p>
        </p:txBody>
      </p:sp>
      <p:sp>
        <p:nvSpPr>
          <p:cNvPr id="152578" name="Segnaposto immagine diapositiva 1"/>
          <p:cNvSpPr>
            <a:spLocks noGrp="1" noRot="1" noChangeAspect="1" noTextEdit="1"/>
          </p:cNvSpPr>
          <p:nvPr>
            <p:ph type="sldImg"/>
          </p:nvPr>
        </p:nvSpPr>
        <p:spPr>
          <a:ln/>
        </p:spPr>
      </p:sp>
      <p:sp>
        <p:nvSpPr>
          <p:cNvPr id="152579" name="Segnaposto note 2"/>
          <p:cNvSpPr>
            <a:spLocks noGrp="1"/>
          </p:cNvSpPr>
          <p:nvPr>
            <p:ph type="body" idx="1"/>
          </p:nvPr>
        </p:nvSpPr>
        <p:spPr/>
        <p:txBody>
          <a:bodyPr/>
          <a:lstStyle/>
          <a:p>
            <a:endParaRPr lang="it-IT"/>
          </a:p>
        </p:txBody>
      </p:sp>
      <p:sp>
        <p:nvSpPr>
          <p:cNvPr id="152580"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BEE9C170-CFBA-4267-A03D-6D4197B193D2}" type="slidenum">
              <a:rPr lang="it-IT" sz="1200"/>
              <a:pPr algn="r"/>
              <a:t>70</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797516-755E-4F3B-A36A-0D40ADFBB022}" type="slidenum">
              <a:rPr lang="it-IT"/>
              <a:pPr/>
              <a:t>71</a:t>
            </a:fld>
            <a:endParaRPr lang="it-IT"/>
          </a:p>
        </p:txBody>
      </p:sp>
      <p:sp>
        <p:nvSpPr>
          <p:cNvPr id="154626" name="Segnaposto immagine diapositiva 1"/>
          <p:cNvSpPr>
            <a:spLocks noGrp="1" noRot="1" noChangeAspect="1" noTextEdit="1"/>
          </p:cNvSpPr>
          <p:nvPr>
            <p:ph type="sldImg"/>
          </p:nvPr>
        </p:nvSpPr>
        <p:spPr>
          <a:ln/>
        </p:spPr>
      </p:sp>
      <p:sp>
        <p:nvSpPr>
          <p:cNvPr id="154627" name="Segnaposto note 2"/>
          <p:cNvSpPr>
            <a:spLocks noGrp="1"/>
          </p:cNvSpPr>
          <p:nvPr>
            <p:ph type="body" idx="1"/>
          </p:nvPr>
        </p:nvSpPr>
        <p:spPr/>
        <p:txBody>
          <a:bodyPr/>
          <a:lstStyle/>
          <a:p>
            <a:endParaRPr lang="it-IT"/>
          </a:p>
        </p:txBody>
      </p:sp>
      <p:sp>
        <p:nvSpPr>
          <p:cNvPr id="154628" name="Segnaposto numero diapositiva 3"/>
          <p:cNvSpPr txBox="1">
            <a:spLocks noGrp="1"/>
          </p:cNvSpPr>
          <p:nvPr/>
        </p:nvSpPr>
        <p:spPr bwMode="auto">
          <a:xfrm>
            <a:off x="3848100" y="9426575"/>
            <a:ext cx="2944813" cy="496888"/>
          </a:xfrm>
          <a:prstGeom prst="rect">
            <a:avLst/>
          </a:prstGeom>
          <a:noFill/>
          <a:ln w="9525">
            <a:noFill/>
            <a:miter lim="800000"/>
            <a:headEnd/>
            <a:tailEnd/>
          </a:ln>
        </p:spPr>
        <p:txBody>
          <a:bodyPr anchor="b"/>
          <a:lstStyle/>
          <a:p>
            <a:pPr algn="r"/>
            <a:fld id="{2ECB1EC2-9A1C-4120-9329-7570E89FD00F}" type="slidenum">
              <a:rPr lang="it-IT" sz="1200"/>
              <a:pPr algn="r"/>
              <a:t>71</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59875" cy="6870700"/>
            <a:chOff x="0" y="0"/>
            <a:chExt cx="5770" cy="4328"/>
          </a:xfrm>
        </p:grpSpPr>
        <p:sp>
          <p:nvSpPr>
            <p:cNvPr id="4608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it-IT"/>
            </a:p>
          </p:txBody>
        </p:sp>
        <p:sp>
          <p:nvSpPr>
            <p:cNvPr id="4608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it-IT"/>
            </a:p>
          </p:txBody>
        </p:sp>
        <p:sp>
          <p:nvSpPr>
            <p:cNvPr id="4608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it-IT"/>
            </a:p>
          </p:txBody>
        </p:sp>
        <p:grpSp>
          <p:nvGrpSpPr>
            <p:cNvPr id="46086" name="Group 6"/>
            <p:cNvGrpSpPr>
              <a:grpSpLocks/>
            </p:cNvGrpSpPr>
            <p:nvPr/>
          </p:nvGrpSpPr>
          <p:grpSpPr bwMode="auto">
            <a:xfrm>
              <a:off x="4944" y="1"/>
              <a:ext cx="816" cy="3974"/>
              <a:chOff x="4944" y="1"/>
              <a:chExt cx="816" cy="3974"/>
            </a:xfrm>
          </p:grpSpPr>
          <p:grpSp>
            <p:nvGrpSpPr>
              <p:cNvPr id="46087" name="Group 7"/>
              <p:cNvGrpSpPr>
                <a:grpSpLocks/>
              </p:cNvGrpSpPr>
              <p:nvPr userDrawn="1"/>
            </p:nvGrpSpPr>
            <p:grpSpPr bwMode="auto">
              <a:xfrm>
                <a:off x="5280" y="1"/>
                <a:ext cx="480" cy="1430"/>
                <a:chOff x="5280" y="1"/>
                <a:chExt cx="480" cy="1430"/>
              </a:xfrm>
            </p:grpSpPr>
            <p:grpSp>
              <p:nvGrpSpPr>
                <p:cNvPr id="46088" name="Group 8"/>
                <p:cNvGrpSpPr>
                  <a:grpSpLocks/>
                </p:cNvGrpSpPr>
                <p:nvPr userDrawn="1"/>
              </p:nvGrpSpPr>
              <p:grpSpPr bwMode="auto">
                <a:xfrm rot="-5400000">
                  <a:off x="5484" y="0"/>
                  <a:ext cx="174" cy="176"/>
                  <a:chOff x="1657" y="323"/>
                  <a:chExt cx="1691" cy="2560"/>
                </a:xfrm>
              </p:grpSpPr>
              <p:grpSp>
                <p:nvGrpSpPr>
                  <p:cNvPr id="46089" name="Group 9"/>
                  <p:cNvGrpSpPr>
                    <a:grpSpLocks/>
                  </p:cNvGrpSpPr>
                  <p:nvPr/>
                </p:nvGrpSpPr>
                <p:grpSpPr bwMode="auto">
                  <a:xfrm>
                    <a:off x="1657" y="323"/>
                    <a:ext cx="1691" cy="2560"/>
                    <a:chOff x="1657" y="323"/>
                    <a:chExt cx="1691" cy="2560"/>
                  </a:xfrm>
                </p:grpSpPr>
                <p:sp>
                  <p:nvSpPr>
                    <p:cNvPr id="4609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609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grpSp>
              <p:sp>
                <p:nvSpPr>
                  <p:cNvPr id="4609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it-IT"/>
                  </a:p>
                </p:txBody>
              </p:sp>
              <p:sp>
                <p:nvSpPr>
                  <p:cNvPr id="4609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609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609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609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609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grpSp>
            <p:pic>
              <p:nvPicPr>
                <p:cNvPr id="46098"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46099"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46100"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46101"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46102"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46103"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46104"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46105"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46106" name="Group 26"/>
              <p:cNvGrpSpPr>
                <a:grpSpLocks/>
              </p:cNvGrpSpPr>
              <p:nvPr userDrawn="1"/>
            </p:nvGrpSpPr>
            <p:grpSpPr bwMode="auto">
              <a:xfrm>
                <a:off x="4944" y="1008"/>
                <a:ext cx="522" cy="2967"/>
                <a:chOff x="4944" y="1008"/>
                <a:chExt cx="522" cy="2967"/>
              </a:xfrm>
            </p:grpSpPr>
            <p:pic>
              <p:nvPicPr>
                <p:cNvPr id="46107"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46108"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46109"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46110"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46111"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46112"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46113"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46114"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46115"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46116"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46117"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46118"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46119"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46120"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46121"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46122"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46123"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46124"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46125"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4612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it-IT"/>
            </a:p>
          </p:txBody>
        </p:sp>
        <p:sp>
          <p:nvSpPr>
            <p:cNvPr id="4612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612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it-IT"/>
            </a:p>
          </p:txBody>
        </p:sp>
        <p:sp>
          <p:nvSpPr>
            <p:cNvPr id="4612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it-IT"/>
            </a:p>
          </p:txBody>
        </p:sp>
        <p:sp>
          <p:nvSpPr>
            <p:cNvPr id="4613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it-IT"/>
            </a:p>
          </p:txBody>
        </p:sp>
        <p:sp>
          <p:nvSpPr>
            <p:cNvPr id="4613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613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it-IT"/>
            </a:p>
          </p:txBody>
        </p:sp>
        <p:sp>
          <p:nvSpPr>
            <p:cNvPr id="4613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it-IT"/>
            </a:p>
          </p:txBody>
        </p:sp>
        <p:sp>
          <p:nvSpPr>
            <p:cNvPr id="4613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it-IT"/>
            </a:p>
          </p:txBody>
        </p:sp>
        <p:sp>
          <p:nvSpPr>
            <p:cNvPr id="4613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613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it-IT"/>
            </a:p>
          </p:txBody>
        </p:sp>
      </p:grpSp>
      <p:sp>
        <p:nvSpPr>
          <p:cNvPr id="46137" name="Rectangle 57"/>
          <p:cNvSpPr>
            <a:spLocks noGrp="1" noChangeArrowheads="1"/>
          </p:cNvSpPr>
          <p:nvPr>
            <p:ph type="ctrTitle" sz="quarter"/>
          </p:nvPr>
        </p:nvSpPr>
        <p:spPr>
          <a:xfrm>
            <a:off x="685800" y="1370013"/>
            <a:ext cx="6965950" cy="2057400"/>
          </a:xfrm>
        </p:spPr>
        <p:txBody>
          <a:bodyPr/>
          <a:lstStyle>
            <a:lvl1pPr>
              <a:defRPr/>
            </a:lvl1pPr>
          </a:lstStyle>
          <a:p>
            <a:r>
              <a:rPr lang="it-IT"/>
              <a:t>Fare clic per modificare lo stile del titolo</a:t>
            </a:r>
          </a:p>
        </p:txBody>
      </p:sp>
      <p:sp>
        <p:nvSpPr>
          <p:cNvPr id="4613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it-IT"/>
              <a:t>Fare clic per modificare lo stile del sottotitolo dello schema</a:t>
            </a:r>
          </a:p>
        </p:txBody>
      </p:sp>
      <p:sp>
        <p:nvSpPr>
          <p:cNvPr id="46139" name="Rectangle 59"/>
          <p:cNvSpPr>
            <a:spLocks noGrp="1" noChangeArrowheads="1"/>
          </p:cNvSpPr>
          <p:nvPr>
            <p:ph type="dt" sz="quarter" idx="2"/>
          </p:nvPr>
        </p:nvSpPr>
        <p:spPr/>
        <p:txBody>
          <a:bodyPr/>
          <a:lstStyle>
            <a:lvl1pPr>
              <a:defRPr/>
            </a:lvl1pPr>
          </a:lstStyle>
          <a:p>
            <a:endParaRPr lang="it-IT"/>
          </a:p>
        </p:txBody>
      </p:sp>
      <p:sp>
        <p:nvSpPr>
          <p:cNvPr id="46140" name="Rectangle 60"/>
          <p:cNvSpPr>
            <a:spLocks noGrp="1" noChangeArrowheads="1"/>
          </p:cNvSpPr>
          <p:nvPr>
            <p:ph type="ftr" sz="quarter" idx="3"/>
          </p:nvPr>
        </p:nvSpPr>
        <p:spPr/>
        <p:txBody>
          <a:bodyPr/>
          <a:lstStyle>
            <a:lvl1pPr>
              <a:defRPr/>
            </a:lvl1pPr>
          </a:lstStyle>
          <a:p>
            <a:endParaRPr lang="it-IT"/>
          </a:p>
        </p:txBody>
      </p:sp>
      <p:sp>
        <p:nvSpPr>
          <p:cNvPr id="46141" name="Rectangle 61"/>
          <p:cNvSpPr>
            <a:spLocks noGrp="1" noChangeArrowheads="1"/>
          </p:cNvSpPr>
          <p:nvPr>
            <p:ph type="sldNum" sz="quarter" idx="4"/>
          </p:nvPr>
        </p:nvSpPr>
        <p:spPr/>
        <p:txBody>
          <a:bodyPr/>
          <a:lstStyle>
            <a:lvl1pPr>
              <a:defRPr/>
            </a:lvl1pPr>
          </a:lstStyle>
          <a:p>
            <a:fld id="{6C0E0C8B-CCFA-451E-93EE-840F5508E239}"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EEA07B4-9B2F-4F41-A01E-18D4F2A8AA2A}"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827713" y="227013"/>
            <a:ext cx="1868487" cy="58689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9075" y="227013"/>
            <a:ext cx="5456238" cy="5868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262A40C-5696-4E7E-8BA6-D714201F989C}"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19075" y="227013"/>
            <a:ext cx="7477125"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263525" y="1598613"/>
            <a:ext cx="3616325" cy="44973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032250" y="1598613"/>
            <a:ext cx="3617913" cy="44973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301625" y="6242050"/>
            <a:ext cx="1782763" cy="474663"/>
          </a:xfrm>
        </p:spPr>
        <p:txBody>
          <a:bodyPr/>
          <a:lstStyle>
            <a:lvl1pPr>
              <a:defRPr/>
            </a:lvl1pPr>
          </a:lstStyle>
          <a:p>
            <a:endParaRPr lang="it-IT"/>
          </a:p>
        </p:txBody>
      </p:sp>
      <p:sp>
        <p:nvSpPr>
          <p:cNvPr id="6" name="Segnaposto piè di pagina 5"/>
          <p:cNvSpPr>
            <a:spLocks noGrp="1"/>
          </p:cNvSpPr>
          <p:nvPr>
            <p:ph type="ftr" sz="quarter" idx="11"/>
          </p:nvPr>
        </p:nvSpPr>
        <p:spPr>
          <a:xfrm>
            <a:off x="2257425" y="6248400"/>
            <a:ext cx="3455988" cy="474663"/>
          </a:xfrm>
        </p:spPr>
        <p:txBody>
          <a:bodyPr/>
          <a:lstStyle>
            <a:lvl1pPr>
              <a:defRPr/>
            </a:lvl1pPr>
          </a:lstStyle>
          <a:p>
            <a:endParaRPr lang="it-IT"/>
          </a:p>
        </p:txBody>
      </p:sp>
      <p:sp>
        <p:nvSpPr>
          <p:cNvPr id="7" name="Segnaposto numero diapositiva 6"/>
          <p:cNvSpPr>
            <a:spLocks noGrp="1"/>
          </p:cNvSpPr>
          <p:nvPr>
            <p:ph type="sldNum" sz="quarter" idx="12"/>
          </p:nvPr>
        </p:nvSpPr>
        <p:spPr>
          <a:xfrm>
            <a:off x="5867400" y="6248400"/>
            <a:ext cx="1755775" cy="474663"/>
          </a:xfrm>
        </p:spPr>
        <p:txBody>
          <a:bodyPr/>
          <a:lstStyle>
            <a:lvl1pPr>
              <a:defRPr/>
            </a:lvl1pPr>
          </a:lstStyle>
          <a:p>
            <a:fld id="{94CCE7E3-A0A6-4C57-BF7F-D368BD176586}"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19075" y="227013"/>
            <a:ext cx="7477125"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263525" y="1598613"/>
            <a:ext cx="7386638" cy="4497387"/>
          </a:xfrm>
        </p:spPr>
        <p:txBody>
          <a:bodyPr/>
          <a:lstStyle/>
          <a:p>
            <a:endParaRPr lang="it-IT"/>
          </a:p>
        </p:txBody>
      </p:sp>
      <p:sp>
        <p:nvSpPr>
          <p:cNvPr id="4" name="Segnaposto data 3"/>
          <p:cNvSpPr>
            <a:spLocks noGrp="1"/>
          </p:cNvSpPr>
          <p:nvPr>
            <p:ph type="dt" sz="half" idx="10"/>
          </p:nvPr>
        </p:nvSpPr>
        <p:spPr>
          <a:xfrm>
            <a:off x="301625" y="6242050"/>
            <a:ext cx="1782763" cy="474663"/>
          </a:xfrm>
        </p:spPr>
        <p:txBody>
          <a:bodyPr/>
          <a:lstStyle>
            <a:lvl1pPr>
              <a:defRPr/>
            </a:lvl1pPr>
          </a:lstStyle>
          <a:p>
            <a:endParaRPr lang="it-IT"/>
          </a:p>
        </p:txBody>
      </p:sp>
      <p:sp>
        <p:nvSpPr>
          <p:cNvPr id="5" name="Segnaposto piè di pagina 4"/>
          <p:cNvSpPr>
            <a:spLocks noGrp="1"/>
          </p:cNvSpPr>
          <p:nvPr>
            <p:ph type="ftr" sz="quarter" idx="11"/>
          </p:nvPr>
        </p:nvSpPr>
        <p:spPr>
          <a:xfrm>
            <a:off x="2257425" y="6248400"/>
            <a:ext cx="3455988" cy="474663"/>
          </a:xfrm>
        </p:spPr>
        <p:txBody>
          <a:bodyPr/>
          <a:lstStyle>
            <a:lvl1pPr>
              <a:defRPr/>
            </a:lvl1pPr>
          </a:lstStyle>
          <a:p>
            <a:endParaRPr lang="it-IT"/>
          </a:p>
        </p:txBody>
      </p:sp>
      <p:sp>
        <p:nvSpPr>
          <p:cNvPr id="6" name="Segnaposto numero diapositiva 5"/>
          <p:cNvSpPr>
            <a:spLocks noGrp="1"/>
          </p:cNvSpPr>
          <p:nvPr>
            <p:ph type="sldNum" sz="quarter" idx="12"/>
          </p:nvPr>
        </p:nvSpPr>
        <p:spPr>
          <a:xfrm>
            <a:off x="5867400" y="6248400"/>
            <a:ext cx="1755775" cy="474663"/>
          </a:xfrm>
        </p:spPr>
        <p:txBody>
          <a:bodyPr/>
          <a:lstStyle>
            <a:lvl1pPr>
              <a:defRPr/>
            </a:lvl1pPr>
          </a:lstStyle>
          <a:p>
            <a:fld id="{FB676FBA-D406-42FF-8F6B-340261A8AF91}"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219075" y="227013"/>
            <a:ext cx="7477125"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263525" y="1598613"/>
            <a:ext cx="3616325" cy="44973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032250" y="1598613"/>
            <a:ext cx="3617913" cy="21717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032250" y="3922713"/>
            <a:ext cx="3617913" cy="21732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301625" y="6242050"/>
            <a:ext cx="1782763" cy="474663"/>
          </a:xfrm>
        </p:spPr>
        <p:txBody>
          <a:bodyPr/>
          <a:lstStyle>
            <a:lvl1pPr>
              <a:defRPr/>
            </a:lvl1pPr>
          </a:lstStyle>
          <a:p>
            <a:endParaRPr lang="it-IT"/>
          </a:p>
        </p:txBody>
      </p:sp>
      <p:sp>
        <p:nvSpPr>
          <p:cNvPr id="7" name="Segnaposto piè di pagina 6"/>
          <p:cNvSpPr>
            <a:spLocks noGrp="1"/>
          </p:cNvSpPr>
          <p:nvPr>
            <p:ph type="ftr" sz="quarter" idx="11"/>
          </p:nvPr>
        </p:nvSpPr>
        <p:spPr>
          <a:xfrm>
            <a:off x="2257425" y="6248400"/>
            <a:ext cx="3455988" cy="474663"/>
          </a:xfrm>
        </p:spPr>
        <p:txBody>
          <a:bodyPr/>
          <a:lstStyle>
            <a:lvl1pPr>
              <a:defRPr/>
            </a:lvl1pPr>
          </a:lstStyle>
          <a:p>
            <a:endParaRPr lang="it-IT"/>
          </a:p>
        </p:txBody>
      </p:sp>
      <p:sp>
        <p:nvSpPr>
          <p:cNvPr id="8" name="Segnaposto numero diapositiva 7"/>
          <p:cNvSpPr>
            <a:spLocks noGrp="1"/>
          </p:cNvSpPr>
          <p:nvPr>
            <p:ph type="sldNum" sz="quarter" idx="12"/>
          </p:nvPr>
        </p:nvSpPr>
        <p:spPr>
          <a:xfrm>
            <a:off x="5867400" y="6248400"/>
            <a:ext cx="1755775" cy="474663"/>
          </a:xfrm>
        </p:spPr>
        <p:txBody>
          <a:bodyPr/>
          <a:lstStyle>
            <a:lvl1pPr>
              <a:defRPr/>
            </a:lvl1pPr>
          </a:lstStyle>
          <a:p>
            <a:fld id="{920C9E08-C8AB-4B99-8D1E-4011940C699E}"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8EECBF4-4475-4FB0-A0A0-851F3B8D3664}"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E7294BE-3ECB-4006-A16A-1844F7BDE3A7}"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FA8B7237-A18D-4B98-A10B-4F0DD398045C}"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E5B914FD-DD64-477E-9269-C9911FD71496}"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B5BB58EB-7E43-40A4-A108-1007CE18A28F}"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89A07159-FF3B-494B-928C-C000CA38009D}"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5C1ED6E-1B7C-4408-8538-3162E4555FD1}"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76FFC78-DE52-483E-996B-BDF7B00C782C}"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9159875" cy="6870700"/>
            <a:chOff x="0" y="0"/>
            <a:chExt cx="5770" cy="4328"/>
          </a:xfrm>
        </p:grpSpPr>
        <p:sp>
          <p:nvSpPr>
            <p:cNvPr id="4505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it-IT"/>
            </a:p>
          </p:txBody>
        </p:sp>
        <p:sp>
          <p:nvSpPr>
            <p:cNvPr id="4506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it-IT"/>
            </a:p>
          </p:txBody>
        </p:sp>
        <p:sp>
          <p:nvSpPr>
            <p:cNvPr id="450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it-IT"/>
            </a:p>
          </p:txBody>
        </p:sp>
        <p:grpSp>
          <p:nvGrpSpPr>
            <p:cNvPr id="45062" name="Group 6"/>
            <p:cNvGrpSpPr>
              <a:grpSpLocks/>
            </p:cNvGrpSpPr>
            <p:nvPr/>
          </p:nvGrpSpPr>
          <p:grpSpPr bwMode="auto">
            <a:xfrm>
              <a:off x="4944" y="1"/>
              <a:ext cx="816" cy="3974"/>
              <a:chOff x="4944" y="1"/>
              <a:chExt cx="816" cy="3974"/>
            </a:xfrm>
          </p:grpSpPr>
          <p:grpSp>
            <p:nvGrpSpPr>
              <p:cNvPr id="45063" name="Group 7"/>
              <p:cNvGrpSpPr>
                <a:grpSpLocks/>
              </p:cNvGrpSpPr>
              <p:nvPr userDrawn="1"/>
            </p:nvGrpSpPr>
            <p:grpSpPr bwMode="auto">
              <a:xfrm>
                <a:off x="5280" y="1"/>
                <a:ext cx="480" cy="1430"/>
                <a:chOff x="5280" y="1"/>
                <a:chExt cx="480" cy="1430"/>
              </a:xfrm>
            </p:grpSpPr>
            <p:grpSp>
              <p:nvGrpSpPr>
                <p:cNvPr id="45064" name="Group 8"/>
                <p:cNvGrpSpPr>
                  <a:grpSpLocks/>
                </p:cNvGrpSpPr>
                <p:nvPr userDrawn="1"/>
              </p:nvGrpSpPr>
              <p:grpSpPr bwMode="auto">
                <a:xfrm rot="-5400000">
                  <a:off x="5484" y="0"/>
                  <a:ext cx="174" cy="176"/>
                  <a:chOff x="1657" y="323"/>
                  <a:chExt cx="1691" cy="2560"/>
                </a:xfrm>
              </p:grpSpPr>
              <p:grpSp>
                <p:nvGrpSpPr>
                  <p:cNvPr id="45065" name="Group 9"/>
                  <p:cNvGrpSpPr>
                    <a:grpSpLocks/>
                  </p:cNvGrpSpPr>
                  <p:nvPr/>
                </p:nvGrpSpPr>
                <p:grpSpPr bwMode="auto">
                  <a:xfrm>
                    <a:off x="1657" y="323"/>
                    <a:ext cx="1691" cy="2560"/>
                    <a:chOff x="1657" y="323"/>
                    <a:chExt cx="1691" cy="2560"/>
                  </a:xfrm>
                </p:grpSpPr>
                <p:sp>
                  <p:nvSpPr>
                    <p:cNvPr id="4506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506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grpSp>
              <p:sp>
                <p:nvSpPr>
                  <p:cNvPr id="4506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it-IT"/>
                  </a:p>
                </p:txBody>
              </p:sp>
              <p:sp>
                <p:nvSpPr>
                  <p:cNvPr id="4506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507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507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507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sp>
                <p:nvSpPr>
                  <p:cNvPr id="4507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it-IT"/>
                  </a:p>
                </p:txBody>
              </p:sp>
            </p:grpSp>
            <p:pic>
              <p:nvPicPr>
                <p:cNvPr id="45074" name="Picture 18"/>
                <p:cNvPicPr>
                  <a:picLocks noChangeAspect="1" noChangeArrowheads="1"/>
                </p:cNvPicPr>
                <p:nvPr userDrawn="1"/>
              </p:nvPicPr>
              <p:blipFill>
                <a:blip r:embed="rId16" cstate="print"/>
                <a:srcRect/>
                <a:stretch>
                  <a:fillRect/>
                </a:stretch>
              </p:blipFill>
              <p:spPr bwMode="auto">
                <a:xfrm>
                  <a:off x="5280" y="144"/>
                  <a:ext cx="186" cy="183"/>
                </a:xfrm>
                <a:prstGeom prst="rect">
                  <a:avLst/>
                </a:prstGeom>
                <a:noFill/>
                <a:ln w="9525">
                  <a:noFill/>
                  <a:miter lim="800000"/>
                  <a:headEnd/>
                  <a:tailEnd/>
                </a:ln>
                <a:effectLst/>
              </p:spPr>
            </p:pic>
            <p:pic>
              <p:nvPicPr>
                <p:cNvPr id="45075" name="Picture 19"/>
                <p:cNvPicPr>
                  <a:picLocks noChangeAspect="1" noChangeArrowheads="1"/>
                </p:cNvPicPr>
                <p:nvPr userDrawn="1"/>
              </p:nvPicPr>
              <p:blipFill>
                <a:blip r:embed="rId16" cstate="print"/>
                <a:srcRect/>
                <a:stretch>
                  <a:fillRect/>
                </a:stretch>
              </p:blipFill>
              <p:spPr bwMode="auto">
                <a:xfrm>
                  <a:off x="5574" y="144"/>
                  <a:ext cx="186" cy="183"/>
                </a:xfrm>
                <a:prstGeom prst="rect">
                  <a:avLst/>
                </a:prstGeom>
                <a:noFill/>
                <a:ln w="9525">
                  <a:noFill/>
                  <a:miter lim="800000"/>
                  <a:headEnd/>
                  <a:tailEnd/>
                </a:ln>
                <a:effectLst/>
              </p:spPr>
            </p:pic>
            <p:pic>
              <p:nvPicPr>
                <p:cNvPr id="45076" name="Picture 20"/>
                <p:cNvPicPr>
                  <a:picLocks noChangeAspect="1" noChangeArrowheads="1"/>
                </p:cNvPicPr>
                <p:nvPr userDrawn="1"/>
              </p:nvPicPr>
              <p:blipFill>
                <a:blip r:embed="rId16" cstate="print"/>
                <a:srcRect/>
                <a:stretch>
                  <a:fillRect/>
                </a:stretch>
              </p:blipFill>
              <p:spPr bwMode="auto">
                <a:xfrm>
                  <a:off x="5424" y="336"/>
                  <a:ext cx="186" cy="183"/>
                </a:xfrm>
                <a:prstGeom prst="rect">
                  <a:avLst/>
                </a:prstGeom>
                <a:noFill/>
                <a:ln w="9525">
                  <a:noFill/>
                  <a:miter lim="800000"/>
                  <a:headEnd/>
                  <a:tailEnd/>
                </a:ln>
                <a:effectLst/>
              </p:spPr>
            </p:pic>
            <p:pic>
              <p:nvPicPr>
                <p:cNvPr id="45077" name="Picture 21"/>
                <p:cNvPicPr>
                  <a:picLocks noChangeAspect="1" noChangeArrowheads="1"/>
                </p:cNvPicPr>
                <p:nvPr userDrawn="1"/>
              </p:nvPicPr>
              <p:blipFill>
                <a:blip r:embed="rId16" cstate="print"/>
                <a:srcRect/>
                <a:stretch>
                  <a:fillRect/>
                </a:stretch>
              </p:blipFill>
              <p:spPr bwMode="auto">
                <a:xfrm>
                  <a:off x="5376" y="576"/>
                  <a:ext cx="186" cy="183"/>
                </a:xfrm>
                <a:prstGeom prst="rect">
                  <a:avLst/>
                </a:prstGeom>
                <a:noFill/>
                <a:ln w="9525">
                  <a:noFill/>
                  <a:miter lim="800000"/>
                  <a:headEnd/>
                  <a:tailEnd/>
                </a:ln>
                <a:effectLst/>
              </p:spPr>
            </p:pic>
            <p:pic>
              <p:nvPicPr>
                <p:cNvPr id="45078" name="Picture 22"/>
                <p:cNvPicPr>
                  <a:picLocks noChangeAspect="1" noChangeArrowheads="1"/>
                </p:cNvPicPr>
                <p:nvPr userDrawn="1"/>
              </p:nvPicPr>
              <p:blipFill>
                <a:blip r:embed="rId16" cstate="print"/>
                <a:srcRect/>
                <a:stretch>
                  <a:fillRect/>
                </a:stretch>
              </p:blipFill>
              <p:spPr bwMode="auto">
                <a:xfrm>
                  <a:off x="5574" y="528"/>
                  <a:ext cx="186" cy="183"/>
                </a:xfrm>
                <a:prstGeom prst="rect">
                  <a:avLst/>
                </a:prstGeom>
                <a:noFill/>
                <a:ln w="9525">
                  <a:noFill/>
                  <a:miter lim="800000"/>
                  <a:headEnd/>
                  <a:tailEnd/>
                </a:ln>
                <a:effectLst/>
              </p:spPr>
            </p:pic>
            <p:pic>
              <p:nvPicPr>
                <p:cNvPr id="45079" name="Picture 23"/>
                <p:cNvPicPr>
                  <a:picLocks noChangeAspect="1" noChangeArrowheads="1"/>
                </p:cNvPicPr>
                <p:nvPr userDrawn="1"/>
              </p:nvPicPr>
              <p:blipFill>
                <a:blip r:embed="rId16" cstate="print"/>
                <a:srcRect/>
                <a:stretch>
                  <a:fillRect/>
                </a:stretch>
              </p:blipFill>
              <p:spPr bwMode="auto">
                <a:xfrm>
                  <a:off x="5472" y="768"/>
                  <a:ext cx="186" cy="183"/>
                </a:xfrm>
                <a:prstGeom prst="rect">
                  <a:avLst/>
                </a:prstGeom>
                <a:noFill/>
                <a:ln w="9525">
                  <a:noFill/>
                  <a:miter lim="800000"/>
                  <a:headEnd/>
                  <a:tailEnd/>
                </a:ln>
                <a:effectLst/>
              </p:spPr>
            </p:pic>
            <p:pic>
              <p:nvPicPr>
                <p:cNvPr id="45080" name="Picture 24"/>
                <p:cNvPicPr>
                  <a:picLocks noChangeAspect="1" noChangeArrowheads="1"/>
                </p:cNvPicPr>
                <p:nvPr userDrawn="1"/>
              </p:nvPicPr>
              <p:blipFill>
                <a:blip r:embed="rId16" cstate="print"/>
                <a:srcRect/>
                <a:stretch>
                  <a:fillRect/>
                </a:stretch>
              </p:blipFill>
              <p:spPr bwMode="auto">
                <a:xfrm>
                  <a:off x="5574" y="1008"/>
                  <a:ext cx="186" cy="183"/>
                </a:xfrm>
                <a:prstGeom prst="rect">
                  <a:avLst/>
                </a:prstGeom>
                <a:noFill/>
                <a:ln w="9525">
                  <a:noFill/>
                  <a:miter lim="800000"/>
                  <a:headEnd/>
                  <a:tailEnd/>
                </a:ln>
                <a:effectLst/>
              </p:spPr>
            </p:pic>
            <p:pic>
              <p:nvPicPr>
                <p:cNvPr id="45081" name="Picture 25"/>
                <p:cNvPicPr>
                  <a:picLocks noChangeAspect="1" noChangeArrowheads="1"/>
                </p:cNvPicPr>
                <p:nvPr userDrawn="1"/>
              </p:nvPicPr>
              <p:blipFill>
                <a:blip r:embed="rId16"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45082" name="Group 26"/>
              <p:cNvGrpSpPr>
                <a:grpSpLocks/>
              </p:cNvGrpSpPr>
              <p:nvPr userDrawn="1"/>
            </p:nvGrpSpPr>
            <p:grpSpPr bwMode="auto">
              <a:xfrm>
                <a:off x="4944" y="1008"/>
                <a:ext cx="522" cy="2967"/>
                <a:chOff x="4944" y="1008"/>
                <a:chExt cx="522" cy="2967"/>
              </a:xfrm>
            </p:grpSpPr>
            <p:pic>
              <p:nvPicPr>
                <p:cNvPr id="45083" name="Picture 27"/>
                <p:cNvPicPr>
                  <a:picLocks noChangeAspect="1" noChangeArrowheads="1"/>
                </p:cNvPicPr>
                <p:nvPr userDrawn="1"/>
              </p:nvPicPr>
              <p:blipFill>
                <a:blip r:embed="rId16" cstate="print"/>
                <a:srcRect/>
                <a:stretch>
                  <a:fillRect/>
                </a:stretch>
              </p:blipFill>
              <p:spPr bwMode="auto">
                <a:xfrm>
                  <a:off x="5136" y="1008"/>
                  <a:ext cx="186" cy="183"/>
                </a:xfrm>
                <a:prstGeom prst="rect">
                  <a:avLst/>
                </a:prstGeom>
                <a:noFill/>
                <a:ln w="9525">
                  <a:noFill/>
                  <a:miter lim="800000"/>
                  <a:headEnd/>
                  <a:tailEnd/>
                </a:ln>
                <a:effectLst/>
              </p:spPr>
            </p:pic>
            <p:pic>
              <p:nvPicPr>
                <p:cNvPr id="45084" name="Picture 28"/>
                <p:cNvPicPr>
                  <a:picLocks noChangeAspect="1" noChangeArrowheads="1"/>
                </p:cNvPicPr>
                <p:nvPr userDrawn="1"/>
              </p:nvPicPr>
              <p:blipFill>
                <a:blip r:embed="rId16" cstate="print"/>
                <a:srcRect/>
                <a:stretch>
                  <a:fillRect/>
                </a:stretch>
              </p:blipFill>
              <p:spPr bwMode="auto">
                <a:xfrm>
                  <a:off x="5184" y="1200"/>
                  <a:ext cx="186" cy="183"/>
                </a:xfrm>
                <a:prstGeom prst="rect">
                  <a:avLst/>
                </a:prstGeom>
                <a:noFill/>
                <a:ln w="9525">
                  <a:noFill/>
                  <a:miter lim="800000"/>
                  <a:headEnd/>
                  <a:tailEnd/>
                </a:ln>
                <a:effectLst/>
              </p:spPr>
            </p:pic>
            <p:pic>
              <p:nvPicPr>
                <p:cNvPr id="45085" name="Picture 29"/>
                <p:cNvPicPr>
                  <a:picLocks noChangeAspect="1" noChangeArrowheads="1"/>
                </p:cNvPicPr>
                <p:nvPr userDrawn="1"/>
              </p:nvPicPr>
              <p:blipFill>
                <a:blip r:embed="rId16" cstate="print"/>
                <a:srcRect/>
                <a:stretch>
                  <a:fillRect/>
                </a:stretch>
              </p:blipFill>
              <p:spPr bwMode="auto">
                <a:xfrm>
                  <a:off x="5136" y="1584"/>
                  <a:ext cx="186" cy="183"/>
                </a:xfrm>
                <a:prstGeom prst="rect">
                  <a:avLst/>
                </a:prstGeom>
                <a:noFill/>
                <a:ln w="9525">
                  <a:noFill/>
                  <a:miter lim="800000"/>
                  <a:headEnd/>
                  <a:tailEnd/>
                </a:ln>
                <a:effectLst/>
              </p:spPr>
            </p:pic>
            <p:pic>
              <p:nvPicPr>
                <p:cNvPr id="45086" name="Picture 30"/>
                <p:cNvPicPr>
                  <a:picLocks noChangeAspect="1" noChangeArrowheads="1"/>
                </p:cNvPicPr>
                <p:nvPr userDrawn="1"/>
              </p:nvPicPr>
              <p:blipFill>
                <a:blip r:embed="rId16" cstate="print"/>
                <a:srcRect/>
                <a:stretch>
                  <a:fillRect/>
                </a:stretch>
              </p:blipFill>
              <p:spPr bwMode="auto">
                <a:xfrm>
                  <a:off x="5280" y="1728"/>
                  <a:ext cx="186" cy="183"/>
                </a:xfrm>
                <a:prstGeom prst="rect">
                  <a:avLst/>
                </a:prstGeom>
                <a:noFill/>
                <a:ln w="9525">
                  <a:noFill/>
                  <a:miter lim="800000"/>
                  <a:headEnd/>
                  <a:tailEnd/>
                </a:ln>
                <a:effectLst/>
              </p:spPr>
            </p:pic>
            <p:pic>
              <p:nvPicPr>
                <p:cNvPr id="45087" name="Picture 31"/>
                <p:cNvPicPr>
                  <a:picLocks noChangeAspect="1" noChangeArrowheads="1"/>
                </p:cNvPicPr>
                <p:nvPr userDrawn="1"/>
              </p:nvPicPr>
              <p:blipFill>
                <a:blip r:embed="rId16" cstate="print"/>
                <a:srcRect/>
                <a:stretch>
                  <a:fillRect/>
                </a:stretch>
              </p:blipFill>
              <p:spPr bwMode="auto">
                <a:xfrm>
                  <a:off x="5040" y="1824"/>
                  <a:ext cx="186" cy="183"/>
                </a:xfrm>
                <a:prstGeom prst="rect">
                  <a:avLst/>
                </a:prstGeom>
                <a:noFill/>
                <a:ln w="9525">
                  <a:noFill/>
                  <a:miter lim="800000"/>
                  <a:headEnd/>
                  <a:tailEnd/>
                </a:ln>
                <a:effectLst/>
              </p:spPr>
            </p:pic>
            <p:pic>
              <p:nvPicPr>
                <p:cNvPr id="45088" name="Picture 32"/>
                <p:cNvPicPr>
                  <a:picLocks noChangeAspect="1" noChangeArrowheads="1"/>
                </p:cNvPicPr>
                <p:nvPr userDrawn="1"/>
              </p:nvPicPr>
              <p:blipFill>
                <a:blip r:embed="rId16" cstate="print"/>
                <a:srcRect/>
                <a:stretch>
                  <a:fillRect/>
                </a:stretch>
              </p:blipFill>
              <p:spPr bwMode="auto">
                <a:xfrm>
                  <a:off x="5088" y="2016"/>
                  <a:ext cx="186" cy="183"/>
                </a:xfrm>
                <a:prstGeom prst="rect">
                  <a:avLst/>
                </a:prstGeom>
                <a:noFill/>
                <a:ln w="9525">
                  <a:noFill/>
                  <a:miter lim="800000"/>
                  <a:headEnd/>
                  <a:tailEnd/>
                </a:ln>
                <a:effectLst/>
              </p:spPr>
            </p:pic>
            <p:pic>
              <p:nvPicPr>
                <p:cNvPr id="45089" name="Picture 33"/>
                <p:cNvPicPr>
                  <a:picLocks noChangeAspect="1" noChangeArrowheads="1"/>
                </p:cNvPicPr>
                <p:nvPr userDrawn="1"/>
              </p:nvPicPr>
              <p:blipFill>
                <a:blip r:embed="rId16" cstate="print"/>
                <a:srcRect/>
                <a:stretch>
                  <a:fillRect/>
                </a:stretch>
              </p:blipFill>
              <p:spPr bwMode="auto">
                <a:xfrm>
                  <a:off x="5280" y="2064"/>
                  <a:ext cx="186" cy="183"/>
                </a:xfrm>
                <a:prstGeom prst="rect">
                  <a:avLst/>
                </a:prstGeom>
                <a:noFill/>
                <a:ln w="9525">
                  <a:noFill/>
                  <a:miter lim="800000"/>
                  <a:headEnd/>
                  <a:tailEnd/>
                </a:ln>
                <a:effectLst/>
              </p:spPr>
            </p:pic>
            <p:pic>
              <p:nvPicPr>
                <p:cNvPr id="45090" name="Picture 34"/>
                <p:cNvPicPr>
                  <a:picLocks noChangeAspect="1" noChangeArrowheads="1"/>
                </p:cNvPicPr>
                <p:nvPr userDrawn="1"/>
              </p:nvPicPr>
              <p:blipFill>
                <a:blip r:embed="rId16" cstate="print"/>
                <a:srcRect/>
                <a:stretch>
                  <a:fillRect/>
                </a:stretch>
              </p:blipFill>
              <p:spPr bwMode="auto">
                <a:xfrm>
                  <a:off x="5232" y="2352"/>
                  <a:ext cx="186" cy="183"/>
                </a:xfrm>
                <a:prstGeom prst="rect">
                  <a:avLst/>
                </a:prstGeom>
                <a:noFill/>
                <a:ln w="9525">
                  <a:noFill/>
                  <a:miter lim="800000"/>
                  <a:headEnd/>
                  <a:tailEnd/>
                </a:ln>
                <a:effectLst/>
              </p:spPr>
            </p:pic>
            <p:pic>
              <p:nvPicPr>
                <p:cNvPr id="45091" name="Picture 35"/>
                <p:cNvPicPr>
                  <a:picLocks noChangeAspect="1" noChangeArrowheads="1"/>
                </p:cNvPicPr>
                <p:nvPr userDrawn="1"/>
              </p:nvPicPr>
              <p:blipFill>
                <a:blip r:embed="rId16" cstate="print"/>
                <a:srcRect/>
                <a:stretch>
                  <a:fillRect/>
                </a:stretch>
              </p:blipFill>
              <p:spPr bwMode="auto">
                <a:xfrm>
                  <a:off x="4992" y="2208"/>
                  <a:ext cx="186" cy="183"/>
                </a:xfrm>
                <a:prstGeom prst="rect">
                  <a:avLst/>
                </a:prstGeom>
                <a:noFill/>
                <a:ln w="9525">
                  <a:noFill/>
                  <a:miter lim="800000"/>
                  <a:headEnd/>
                  <a:tailEnd/>
                </a:ln>
                <a:effectLst/>
              </p:spPr>
            </p:pic>
            <p:pic>
              <p:nvPicPr>
                <p:cNvPr id="45092" name="Picture 36"/>
                <p:cNvPicPr>
                  <a:picLocks noChangeAspect="1" noChangeArrowheads="1"/>
                </p:cNvPicPr>
                <p:nvPr userDrawn="1"/>
              </p:nvPicPr>
              <p:blipFill>
                <a:blip r:embed="rId16" cstate="print"/>
                <a:srcRect/>
                <a:stretch>
                  <a:fillRect/>
                </a:stretch>
              </p:blipFill>
              <p:spPr bwMode="auto">
                <a:xfrm>
                  <a:off x="4992" y="2448"/>
                  <a:ext cx="186" cy="183"/>
                </a:xfrm>
                <a:prstGeom prst="rect">
                  <a:avLst/>
                </a:prstGeom>
                <a:noFill/>
                <a:ln w="9525">
                  <a:noFill/>
                  <a:miter lim="800000"/>
                  <a:headEnd/>
                  <a:tailEnd/>
                </a:ln>
                <a:effectLst/>
              </p:spPr>
            </p:pic>
            <p:pic>
              <p:nvPicPr>
                <p:cNvPr id="45093" name="Picture 37"/>
                <p:cNvPicPr>
                  <a:picLocks noChangeAspect="1" noChangeArrowheads="1"/>
                </p:cNvPicPr>
                <p:nvPr userDrawn="1"/>
              </p:nvPicPr>
              <p:blipFill>
                <a:blip r:embed="rId16" cstate="print"/>
                <a:srcRect/>
                <a:stretch>
                  <a:fillRect/>
                </a:stretch>
              </p:blipFill>
              <p:spPr bwMode="auto">
                <a:xfrm>
                  <a:off x="5136" y="2592"/>
                  <a:ext cx="186" cy="183"/>
                </a:xfrm>
                <a:prstGeom prst="rect">
                  <a:avLst/>
                </a:prstGeom>
                <a:noFill/>
                <a:ln w="9525">
                  <a:noFill/>
                  <a:miter lim="800000"/>
                  <a:headEnd/>
                  <a:tailEnd/>
                </a:ln>
                <a:effectLst/>
              </p:spPr>
            </p:pic>
            <p:pic>
              <p:nvPicPr>
                <p:cNvPr id="45094" name="Picture 38"/>
                <p:cNvPicPr>
                  <a:picLocks noChangeAspect="1" noChangeArrowheads="1"/>
                </p:cNvPicPr>
                <p:nvPr userDrawn="1"/>
              </p:nvPicPr>
              <p:blipFill>
                <a:blip r:embed="rId16" cstate="print"/>
                <a:srcRect/>
                <a:stretch>
                  <a:fillRect/>
                </a:stretch>
              </p:blipFill>
              <p:spPr bwMode="auto">
                <a:xfrm>
                  <a:off x="5232" y="1392"/>
                  <a:ext cx="186" cy="183"/>
                </a:xfrm>
                <a:prstGeom prst="rect">
                  <a:avLst/>
                </a:prstGeom>
                <a:noFill/>
                <a:ln w="9525">
                  <a:noFill/>
                  <a:miter lim="800000"/>
                  <a:headEnd/>
                  <a:tailEnd/>
                </a:ln>
                <a:effectLst/>
              </p:spPr>
            </p:pic>
            <p:pic>
              <p:nvPicPr>
                <p:cNvPr id="45095" name="Picture 39"/>
                <p:cNvPicPr>
                  <a:picLocks noChangeAspect="1" noChangeArrowheads="1"/>
                </p:cNvPicPr>
                <p:nvPr userDrawn="1"/>
              </p:nvPicPr>
              <p:blipFill>
                <a:blip r:embed="rId16" cstate="print"/>
                <a:srcRect/>
                <a:stretch>
                  <a:fillRect/>
                </a:stretch>
              </p:blipFill>
              <p:spPr bwMode="auto">
                <a:xfrm>
                  <a:off x="4944" y="2736"/>
                  <a:ext cx="186" cy="183"/>
                </a:xfrm>
                <a:prstGeom prst="rect">
                  <a:avLst/>
                </a:prstGeom>
                <a:noFill/>
                <a:ln w="9525">
                  <a:noFill/>
                  <a:miter lim="800000"/>
                  <a:headEnd/>
                  <a:tailEnd/>
                </a:ln>
                <a:effectLst/>
              </p:spPr>
            </p:pic>
            <p:pic>
              <p:nvPicPr>
                <p:cNvPr id="45096" name="Picture 40"/>
                <p:cNvPicPr>
                  <a:picLocks noChangeAspect="1" noChangeArrowheads="1"/>
                </p:cNvPicPr>
                <p:nvPr userDrawn="1"/>
              </p:nvPicPr>
              <p:blipFill>
                <a:blip r:embed="rId16" cstate="print"/>
                <a:srcRect/>
                <a:stretch>
                  <a:fillRect/>
                </a:stretch>
              </p:blipFill>
              <p:spPr bwMode="auto">
                <a:xfrm>
                  <a:off x="4992" y="3072"/>
                  <a:ext cx="186" cy="183"/>
                </a:xfrm>
                <a:prstGeom prst="rect">
                  <a:avLst/>
                </a:prstGeom>
                <a:noFill/>
                <a:ln w="9525">
                  <a:noFill/>
                  <a:miter lim="800000"/>
                  <a:headEnd/>
                  <a:tailEnd/>
                </a:ln>
                <a:effectLst/>
              </p:spPr>
            </p:pic>
            <p:pic>
              <p:nvPicPr>
                <p:cNvPr id="45097" name="Picture 41"/>
                <p:cNvPicPr>
                  <a:picLocks noChangeAspect="1" noChangeArrowheads="1"/>
                </p:cNvPicPr>
                <p:nvPr userDrawn="1"/>
              </p:nvPicPr>
              <p:blipFill>
                <a:blip r:embed="rId16" cstate="print"/>
                <a:srcRect/>
                <a:stretch>
                  <a:fillRect/>
                </a:stretch>
              </p:blipFill>
              <p:spPr bwMode="auto">
                <a:xfrm>
                  <a:off x="5232" y="3312"/>
                  <a:ext cx="186" cy="183"/>
                </a:xfrm>
                <a:prstGeom prst="rect">
                  <a:avLst/>
                </a:prstGeom>
                <a:noFill/>
                <a:ln w="9525">
                  <a:noFill/>
                  <a:miter lim="800000"/>
                  <a:headEnd/>
                  <a:tailEnd/>
                </a:ln>
                <a:effectLst/>
              </p:spPr>
            </p:pic>
            <p:pic>
              <p:nvPicPr>
                <p:cNvPr id="45098" name="Picture 42"/>
                <p:cNvPicPr>
                  <a:picLocks noChangeAspect="1" noChangeArrowheads="1"/>
                </p:cNvPicPr>
                <p:nvPr userDrawn="1"/>
              </p:nvPicPr>
              <p:blipFill>
                <a:blip r:embed="rId16" cstate="print"/>
                <a:srcRect/>
                <a:stretch>
                  <a:fillRect/>
                </a:stretch>
              </p:blipFill>
              <p:spPr bwMode="auto">
                <a:xfrm>
                  <a:off x="4992" y="3408"/>
                  <a:ext cx="186" cy="183"/>
                </a:xfrm>
                <a:prstGeom prst="rect">
                  <a:avLst/>
                </a:prstGeom>
                <a:noFill/>
                <a:ln w="9525">
                  <a:noFill/>
                  <a:miter lim="800000"/>
                  <a:headEnd/>
                  <a:tailEnd/>
                </a:ln>
                <a:effectLst/>
              </p:spPr>
            </p:pic>
            <p:pic>
              <p:nvPicPr>
                <p:cNvPr id="45099" name="Picture 43"/>
                <p:cNvPicPr>
                  <a:picLocks noChangeAspect="1" noChangeArrowheads="1"/>
                </p:cNvPicPr>
                <p:nvPr userDrawn="1"/>
              </p:nvPicPr>
              <p:blipFill>
                <a:blip r:embed="rId16" cstate="print"/>
                <a:srcRect/>
                <a:stretch>
                  <a:fillRect/>
                </a:stretch>
              </p:blipFill>
              <p:spPr bwMode="auto">
                <a:xfrm>
                  <a:off x="5088" y="3552"/>
                  <a:ext cx="186" cy="183"/>
                </a:xfrm>
                <a:prstGeom prst="rect">
                  <a:avLst/>
                </a:prstGeom>
                <a:noFill/>
                <a:ln w="9525">
                  <a:noFill/>
                  <a:miter lim="800000"/>
                  <a:headEnd/>
                  <a:tailEnd/>
                </a:ln>
                <a:effectLst/>
              </p:spPr>
            </p:pic>
            <p:pic>
              <p:nvPicPr>
                <p:cNvPr id="45100" name="Picture 44"/>
                <p:cNvPicPr>
                  <a:picLocks noChangeAspect="1" noChangeArrowheads="1"/>
                </p:cNvPicPr>
                <p:nvPr userDrawn="1"/>
              </p:nvPicPr>
              <p:blipFill>
                <a:blip r:embed="rId16" cstate="print"/>
                <a:srcRect/>
                <a:stretch>
                  <a:fillRect/>
                </a:stretch>
              </p:blipFill>
              <p:spPr bwMode="auto">
                <a:xfrm>
                  <a:off x="4992" y="3792"/>
                  <a:ext cx="186" cy="183"/>
                </a:xfrm>
                <a:prstGeom prst="rect">
                  <a:avLst/>
                </a:prstGeom>
                <a:noFill/>
                <a:ln w="9525">
                  <a:noFill/>
                  <a:miter lim="800000"/>
                  <a:headEnd/>
                  <a:tailEnd/>
                </a:ln>
                <a:effectLst/>
              </p:spPr>
            </p:pic>
            <p:pic>
              <p:nvPicPr>
                <p:cNvPr id="45101" name="Picture 45"/>
                <p:cNvPicPr>
                  <a:picLocks noChangeAspect="1" noChangeArrowheads="1"/>
                </p:cNvPicPr>
                <p:nvPr userDrawn="1"/>
              </p:nvPicPr>
              <p:blipFill>
                <a:blip r:embed="rId16"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4510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it-IT"/>
            </a:p>
          </p:txBody>
        </p:sp>
        <p:sp>
          <p:nvSpPr>
            <p:cNvPr id="4510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510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it-IT"/>
            </a:p>
          </p:txBody>
        </p:sp>
        <p:sp>
          <p:nvSpPr>
            <p:cNvPr id="4510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7" cstate="print"/>
              <a:srcRect/>
              <a:tile tx="0" ty="0" sx="100000" sy="100000" flip="none" algn="tl"/>
            </a:blipFill>
            <a:ln w="9525" cap="flat" cmpd="sng">
              <a:noFill/>
              <a:prstDash val="solid"/>
              <a:round/>
              <a:headEnd/>
              <a:tailEnd/>
            </a:ln>
            <a:effectLst/>
          </p:spPr>
          <p:txBody>
            <a:bodyPr wrap="none" anchor="ctr"/>
            <a:lstStyle/>
            <a:p>
              <a:endParaRPr lang="it-IT"/>
            </a:p>
          </p:txBody>
        </p:sp>
        <p:sp>
          <p:nvSpPr>
            <p:cNvPr id="4510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7" cstate="print"/>
              <a:srcRect/>
              <a:tile tx="0" ty="0" sx="100000" sy="100000" flip="none" algn="tl"/>
            </a:blipFill>
            <a:ln w="9525" cap="flat" cmpd="sng">
              <a:noFill/>
              <a:prstDash val="solid"/>
              <a:round/>
              <a:headEnd/>
              <a:tailEnd/>
            </a:ln>
            <a:effectLst/>
          </p:spPr>
          <p:txBody>
            <a:bodyPr wrap="none" anchor="ctr"/>
            <a:lstStyle/>
            <a:p>
              <a:endParaRPr lang="it-IT"/>
            </a:p>
          </p:txBody>
        </p:sp>
        <p:sp>
          <p:nvSpPr>
            <p:cNvPr id="4510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510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it-IT"/>
            </a:p>
          </p:txBody>
        </p:sp>
        <p:sp>
          <p:nvSpPr>
            <p:cNvPr id="4510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it-IT"/>
            </a:p>
          </p:txBody>
        </p:sp>
        <p:sp>
          <p:nvSpPr>
            <p:cNvPr id="4511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it-IT"/>
            </a:p>
          </p:txBody>
        </p:sp>
        <p:sp>
          <p:nvSpPr>
            <p:cNvPr id="4511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4511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it-IT"/>
            </a:p>
          </p:txBody>
        </p:sp>
      </p:grpSp>
      <p:sp>
        <p:nvSpPr>
          <p:cNvPr id="4511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511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511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it-IT"/>
          </a:p>
        </p:txBody>
      </p:sp>
      <p:sp>
        <p:nvSpPr>
          <p:cNvPr id="4511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it-IT"/>
          </a:p>
        </p:txBody>
      </p:sp>
      <p:sp>
        <p:nvSpPr>
          <p:cNvPr id="4511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526418F-5464-429B-9B31-763B0346B724}"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9"/>
        </a:buBlip>
        <a:defRPr sz="2800">
          <a:solidFill>
            <a:schemeClr val="tx1"/>
          </a:solidFill>
          <a:latin typeface="+mn-lt"/>
        </a:defRPr>
      </a:lvl2pPr>
      <a:lvl3pPr marL="1143000" indent="-228600" algn="l" rtl="0" fontAlgn="base">
        <a:spcBef>
          <a:spcPct val="20000"/>
        </a:spcBef>
        <a:spcAft>
          <a:spcPct val="0"/>
        </a:spcAft>
        <a:buSzPct val="70000"/>
        <a:buBlip>
          <a:blip r:embed="rId20"/>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5/5c/Italian_traffic_signs_-_altri_pericoli.svg" TargetMode="Externa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images.google.it/imgres?imgurl=http://dinamorgana.files.wordpress.com/2009/07/abbuffata.jpg&amp;imgrefurl=http://dinamorgana.wordpress.com/2009/07/&amp;usg=__vy0Cif9f-8bTi8uRUIDNzkLfits=&amp;h=318&amp;w=250&amp;sz=18&amp;hl=it&amp;start=4&amp;um=1&amp;itbs=1&amp;tbnid=d6Rhbl2z6PmigM:&amp;tbnh=118&amp;tbnw=93&amp;prev=/images%3Fq%3Dfoto%2Babbuffata%26um%3D1%26hl%3Dit%26rlz%3D1T4GPCK_itIT368IT369%26tbs%3Disch: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images.google.it/imgres?imgurl=http://www.passegginichicco.com/immagini/articoli/foto480/Cuocipappa_3-4.jpg&amp;imgrefurl=http://www.culladelbimbo.it/dettaglio.asp%3Fart%3D8403&amp;usg=__GwOC2ttPbboR_oyOb03LHPxivR4=&amp;h=480&amp;w=480&amp;sz=29&amp;hl=it&amp;start=21&amp;um=1&amp;itbs=1&amp;tbnid=ePthn162HUNbkM:&amp;tbnh=129&amp;tbnw=129&amp;prev=/images%3Fq%3Domogeneizzatori%26start%3D20%26um%3D1%26hl%3Dit%26client%3Dqsb-win%26sa%3DN%26rlz%3D1R3GPCK_itIT368IT372%26ndsp%3D20%26tbs%3Disch:1" TargetMode="External"/><Relationship Id="rId7" Type="http://schemas.openxmlformats.org/officeDocument/2006/relationships/hyperlink" Target="http://images.google.it/imgres?imgurl=http://storage.catalog-management.it/prodotti/1263475883.jpg&amp;imgrefurl=http://www.internationalpbi.it/index.php%3FpageLoad%3Dinc/foglia.inc.php%26id_foglia%3D1304%26id_nodo%3D1296%26albero%3D0.254.262.1296&amp;usg=__MmG6Plmk-gz4cCSeMYVW8IDsfJo=&amp;h=200&amp;w=150&amp;sz=4&amp;hl=it&amp;start=47&amp;um=1&amp;itbs=1&amp;tbnid=C2Vy0XbVir2E3M:&amp;tbnh=104&amp;tbnw=78&amp;prev=/images%3Fq%3Domogeneizzatori%26start%3D40%26um%3D1%26hl%3Dit%26client%3Dqsb-win%26sa%3DN%26rlz%3D1R3GPCK_itIT368IT372%26ndsp%3D20%26tbs%3Disch: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images.google.it/imgres?imgurl=http://www.scubla.it/immagini_acquacoltura/immagini_prodotti/gruppo_F/immagini_grandi/mixer.jpg&amp;imgrefurl=http://www.scubla.it/pagine_acquacoltura/Gruppo_F/omogeneizzatori_mixer.php&amp;usg=__IWgvjmv7gx7gUoL-Bqmfz3bW_NA=&amp;h=408&amp;w=247&amp;sz=9&amp;hl=it&amp;start=22&amp;um=1&amp;itbs=1&amp;tbnid=KZhUz9uuquYNHM:&amp;tbnh=125&amp;tbnw=76&amp;prev=/images%3Fq%3Domogeneizzatori%26start%3D20%26um%3D1%26hl%3Dit%26client%3Dqsb-win%26sa%3DN%26rlz%3D1R3GPCK_itIT368IT372%26ndsp%3D20%26tbs%3Disch:1" TargetMode="Externa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images.google.it/imgres?imgurl=http://zirconet.files.wordpress.com/2009/02/latte_crudo1.jpg&amp;imgrefurl=http://zirconet.wordpress.com/2009/02/15/coscia-di-maiale-al-latte-con-insalata-di-finocchi-e-mele/&amp;usg=__rWycLZZGjxgMLzDeCvvT61aHy9M=&amp;h=449&amp;w=450&amp;sz=83&amp;hl=it&amp;start=2&amp;um=1&amp;itbs=1&amp;tbnid=sXq1wUFcgXfFkM:&amp;tbnh=127&amp;tbnw=127&amp;prev=/images%3Fq%3Dlatte%26um%3D1%26hl%3Dit%26sa%3DN%26rlz%3D1T4GPCK_itIT368IT369%26tbs%3Disch:1"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image" Target="../media/image38.wmf"/></Relationships>
</file>

<file path=ppt/slides/_rels/slide8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1"/>
          <p:cNvSpPr>
            <a:spLocks noGrp="1" noChangeArrowheads="1"/>
          </p:cNvSpPr>
          <p:nvPr>
            <p:ph type="sldNum" sz="quarter" idx="4"/>
          </p:nvPr>
        </p:nvSpPr>
        <p:spPr/>
        <p:txBody>
          <a:bodyPr/>
          <a:lstStyle/>
          <a:p>
            <a:fld id="{29D14C1D-125D-43A9-87D9-308EDD177563}" type="slidenum">
              <a:rPr lang="it-IT"/>
              <a:pPr/>
              <a:t>1</a:t>
            </a:fld>
            <a:endParaRPr lang="it-IT"/>
          </a:p>
        </p:txBody>
      </p:sp>
      <p:sp>
        <p:nvSpPr>
          <p:cNvPr id="2055" name="WordArt 7"/>
          <p:cNvSpPr>
            <a:spLocks noChangeArrowheads="1" noChangeShapeType="1" noTextEdit="1"/>
          </p:cNvSpPr>
          <p:nvPr/>
        </p:nvSpPr>
        <p:spPr bwMode="auto">
          <a:xfrm>
            <a:off x="611188" y="1341438"/>
            <a:ext cx="7056437" cy="2087562"/>
          </a:xfrm>
          <a:prstGeom prst="rect">
            <a:avLst/>
          </a:prstGeom>
        </p:spPr>
        <p:txBody>
          <a:bodyPr wrap="none" fromWordArt="1">
            <a:prstTxWarp prst="textPlain">
              <a:avLst>
                <a:gd name="adj" fmla="val 50000"/>
              </a:avLst>
            </a:prstTxWarp>
          </a:bodyPr>
          <a:lstStyle/>
          <a:p>
            <a:pPr algn="ctr"/>
            <a:r>
              <a:rPr lang="it-IT"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Disfagia:</a:t>
            </a:r>
          </a:p>
        </p:txBody>
      </p:sp>
      <p:sp>
        <p:nvSpPr>
          <p:cNvPr id="2062" name="WordArt 14"/>
          <p:cNvSpPr>
            <a:spLocks noChangeArrowheads="1" noChangeShapeType="1" noTextEdit="1"/>
          </p:cNvSpPr>
          <p:nvPr/>
        </p:nvSpPr>
        <p:spPr bwMode="auto">
          <a:xfrm>
            <a:off x="2952750" y="4652963"/>
            <a:ext cx="69850" cy="1152525"/>
          </a:xfrm>
          <a:prstGeom prst="rect">
            <a:avLst/>
          </a:prstGeom>
        </p:spPr>
        <p:txBody>
          <a:bodyPr wrap="none" fromWordArt="1">
            <a:prstTxWarp prst="textPlain">
              <a:avLst>
                <a:gd name="adj" fmla="val 50000"/>
              </a:avLst>
            </a:prstTxWarp>
          </a:bodyPr>
          <a:lstStyle/>
          <a:p>
            <a:pPr algn="ctr"/>
            <a:r>
              <a:rPr lang="it-IT"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Aspetti gestionali </a:t>
            </a:r>
          </a:p>
          <a:p>
            <a:pPr algn="ctr"/>
            <a:r>
              <a:rPr lang="it-IT"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infermieristici</a:t>
            </a:r>
          </a:p>
        </p:txBody>
      </p:sp>
      <p:sp>
        <p:nvSpPr>
          <p:cNvPr id="2063" name="WordArt 15"/>
          <p:cNvSpPr>
            <a:spLocks noChangeArrowheads="1" noChangeShapeType="1" noTextEdit="1"/>
          </p:cNvSpPr>
          <p:nvPr/>
        </p:nvSpPr>
        <p:spPr bwMode="auto">
          <a:xfrm>
            <a:off x="611188" y="3860800"/>
            <a:ext cx="6769100" cy="1368425"/>
          </a:xfrm>
          <a:prstGeom prst="rect">
            <a:avLst/>
          </a:prstGeom>
        </p:spPr>
        <p:txBody>
          <a:bodyPr wrap="none" fromWordArt="1">
            <a:prstTxWarp prst="textPlain">
              <a:avLst>
                <a:gd name="adj" fmla="val 50000"/>
              </a:avLst>
            </a:prstTxWarp>
          </a:bodyPr>
          <a:lstStyle/>
          <a:p>
            <a:pPr algn="ctr"/>
            <a:r>
              <a:rPr lang="it-IT"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Aspetti gestionali</a:t>
            </a:r>
          </a:p>
          <a:p>
            <a:pPr algn="ctr"/>
            <a:r>
              <a:rPr lang="it-IT"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infermieristici</a:t>
            </a:r>
          </a:p>
        </p:txBody>
      </p:sp>
      <p:sp>
        <p:nvSpPr>
          <p:cNvPr id="2065" name="WordArt 17"/>
          <p:cNvSpPr>
            <a:spLocks noChangeArrowheads="1" noChangeShapeType="1" noTextEdit="1"/>
          </p:cNvSpPr>
          <p:nvPr/>
        </p:nvSpPr>
        <p:spPr bwMode="auto">
          <a:xfrm>
            <a:off x="2247900" y="6021388"/>
            <a:ext cx="4648200" cy="2159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U.O. NEUROLOGIA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4A1D75D4-798A-41F4-93D9-BC8F8515FE0E}" type="slidenum">
              <a:rPr lang="it-IT"/>
              <a:pPr/>
              <a:t>10</a:t>
            </a:fld>
            <a:endParaRPr lang="it-IT"/>
          </a:p>
        </p:txBody>
      </p:sp>
      <p:sp>
        <p:nvSpPr>
          <p:cNvPr id="50184" name="Rectangle 8"/>
          <p:cNvSpPr>
            <a:spLocks noGrp="1" noChangeArrowheads="1"/>
          </p:cNvSpPr>
          <p:nvPr>
            <p:ph type="title"/>
          </p:nvPr>
        </p:nvSpPr>
        <p:spPr/>
        <p:txBody>
          <a:bodyPr/>
          <a:lstStyle/>
          <a:p>
            <a:r>
              <a:rPr lang="it-IT"/>
              <a:t>Strutture interessate</a:t>
            </a:r>
          </a:p>
        </p:txBody>
      </p:sp>
      <p:pic>
        <p:nvPicPr>
          <p:cNvPr id="50183" name="Picture 7"/>
          <p:cNvPicPr>
            <a:picLocks noChangeAspect="1" noChangeArrowheads="1"/>
          </p:cNvPicPr>
          <p:nvPr>
            <p:ph idx="1"/>
          </p:nvPr>
        </p:nvPicPr>
        <p:blipFill>
          <a:blip r:embed="rId2" cstate="print"/>
          <a:srcRect/>
          <a:stretch>
            <a:fillRect/>
          </a:stretch>
        </p:blipFill>
        <p:spPr>
          <a:xfrm>
            <a:off x="673100" y="1598613"/>
            <a:ext cx="6565900" cy="4497387"/>
          </a:xfrm>
          <a:no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0261A28F-DBA0-497A-84EE-BB538E179851}" type="slidenum">
              <a:rPr lang="it-IT"/>
              <a:pPr/>
              <a:t>100</a:t>
            </a:fld>
            <a:endParaRPr lang="it-IT"/>
          </a:p>
        </p:txBody>
      </p:sp>
      <p:sp>
        <p:nvSpPr>
          <p:cNvPr id="29698" name="Titolo 1"/>
          <p:cNvSpPr>
            <a:spLocks noGrp="1"/>
          </p:cNvSpPr>
          <p:nvPr>
            <p:ph type="title" idx="4294967295"/>
          </p:nvPr>
        </p:nvSpPr>
        <p:spPr/>
        <p:txBody>
          <a:bodyPr/>
          <a:lstStyle/>
          <a:p>
            <a:r>
              <a:rPr lang="it-IT" sz="4800">
                <a:solidFill>
                  <a:srgbClr val="270E0D"/>
                </a:solidFill>
                <a:latin typeface="Cooper Black" pitchFamily="18" charset="0"/>
              </a:rPr>
              <a:t>Grazie per l’attenzione</a:t>
            </a:r>
          </a:p>
        </p:txBody>
      </p:sp>
      <p:pic>
        <p:nvPicPr>
          <p:cNvPr id="194563" name="Picture 5" descr="http://www.scuolacafasso.it/userfiles/menu.jpg"/>
          <p:cNvPicPr>
            <a:picLocks noGrp="1" noChangeAspect="1" noChangeArrowheads="1"/>
          </p:cNvPicPr>
          <p:nvPr>
            <p:ph idx="4294967295"/>
          </p:nvPr>
        </p:nvPicPr>
        <p:blipFill>
          <a:blip r:embed="rId3" cstate="print"/>
          <a:srcRect/>
          <a:stretch>
            <a:fillRect/>
          </a:stretch>
        </p:blipFill>
        <p:spPr>
          <a:xfrm>
            <a:off x="928688" y="1285875"/>
            <a:ext cx="5929312" cy="49672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50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9698"/>
                                        </p:tgtEl>
                                        <p:attrNameLst>
                                          <p:attrName>fillcolor</p:attrName>
                                        </p:attrNameLst>
                                      </p:cBhvr>
                                      <p:tavLst>
                                        <p:tav tm="0">
                                          <p:val>
                                            <p:clrVal>
                                              <a:schemeClr val="accent2"/>
                                            </p:clrVal>
                                          </p:val>
                                        </p:tav>
                                        <p:tav tm="50000">
                                          <p:val>
                                            <p:clrVal>
                                              <a:schemeClr val="hlink"/>
                                            </p:clrVal>
                                          </p:val>
                                        </p:tav>
                                      </p:tavLst>
                                    </p:anim>
                                    <p:set>
                                      <p:cBhvr>
                                        <p:cTn id="9" dur="500"/>
                                        <p:tgtEl>
                                          <p:spTgt spid="296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F10A4257-E027-4882-93F5-22631B5EA450}" type="slidenum">
              <a:rPr lang="it-IT"/>
              <a:pPr/>
              <a:t>101</a:t>
            </a:fld>
            <a:endParaRPr lang="it-IT"/>
          </a:p>
        </p:txBody>
      </p:sp>
      <p:sp>
        <p:nvSpPr>
          <p:cNvPr id="196610" name="Titolo 1"/>
          <p:cNvSpPr>
            <a:spLocks noGrp="1"/>
          </p:cNvSpPr>
          <p:nvPr>
            <p:ph type="title" idx="4294967295"/>
          </p:nvPr>
        </p:nvSpPr>
        <p:spPr/>
        <p:txBody>
          <a:bodyPr/>
          <a:lstStyle/>
          <a:p>
            <a:endParaRPr lang="it-IT"/>
          </a:p>
        </p:txBody>
      </p:sp>
      <p:sp>
        <p:nvSpPr>
          <p:cNvPr id="196611" name="Segnaposto contenuto 2"/>
          <p:cNvSpPr>
            <a:spLocks noGrp="1"/>
          </p:cNvSpPr>
          <p:nvPr>
            <p:ph idx="4294967295"/>
          </p:nvPr>
        </p:nvSpPr>
        <p:spPr/>
        <p:txBody>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4CF7FA34-F441-47E9-881B-85942505DA59}" type="slidenum">
              <a:rPr lang="it-IT"/>
              <a:pPr/>
              <a:t>11</a:t>
            </a:fld>
            <a:endParaRPr lang="it-IT"/>
          </a:p>
        </p:txBody>
      </p:sp>
      <p:sp>
        <p:nvSpPr>
          <p:cNvPr id="62466" name="Rectangle 2"/>
          <p:cNvSpPr>
            <a:spLocks noGrp="1" noChangeArrowheads="1"/>
          </p:cNvSpPr>
          <p:nvPr>
            <p:ph type="title"/>
          </p:nvPr>
        </p:nvSpPr>
        <p:spPr/>
        <p:txBody>
          <a:bodyPr/>
          <a:lstStyle/>
          <a:p>
            <a:r>
              <a:rPr lang="it-IT" sz="3600"/>
              <a:t>FASE O – PREPARAZIONE EXTRAORALE</a:t>
            </a:r>
          </a:p>
        </p:txBody>
      </p:sp>
      <p:pic>
        <p:nvPicPr>
          <p:cNvPr id="62471" name="Picture 7"/>
          <p:cNvPicPr>
            <a:picLocks noChangeAspect="1" noChangeArrowheads="1"/>
          </p:cNvPicPr>
          <p:nvPr>
            <p:ph sz="half" idx="2"/>
          </p:nvPr>
        </p:nvPicPr>
        <p:blipFill>
          <a:blip r:embed="rId2" cstate="print"/>
          <a:srcRect/>
          <a:stretch>
            <a:fillRect/>
          </a:stretch>
        </p:blipFill>
        <p:spPr>
          <a:xfrm>
            <a:off x="4032250" y="2497138"/>
            <a:ext cx="3617913" cy="4100512"/>
          </a:xfrm>
          <a:noFill/>
          <a:ln/>
        </p:spPr>
      </p:pic>
      <p:pic>
        <p:nvPicPr>
          <p:cNvPr id="62474" name="Picture 10"/>
          <p:cNvPicPr>
            <a:picLocks noChangeAspect="1" noChangeArrowheads="1"/>
          </p:cNvPicPr>
          <p:nvPr>
            <p:ph sz="half" idx="1"/>
          </p:nvPr>
        </p:nvPicPr>
        <p:blipFill>
          <a:blip r:embed="rId3" cstate="print"/>
          <a:srcRect/>
          <a:stretch>
            <a:fillRect/>
          </a:stretch>
        </p:blipFill>
        <p:spPr>
          <a:xfrm>
            <a:off x="323850" y="1412875"/>
            <a:ext cx="3616325" cy="482441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fld id="{A71476EA-607A-4F61-AA62-774BECFC5DA1}" type="slidenum">
              <a:rPr lang="it-IT"/>
              <a:pPr/>
              <a:t>12</a:t>
            </a:fld>
            <a:endParaRPr lang="it-IT"/>
          </a:p>
        </p:txBody>
      </p:sp>
      <p:sp>
        <p:nvSpPr>
          <p:cNvPr id="60421" name="Rectangle 5"/>
          <p:cNvSpPr>
            <a:spLocks noGrp="1" noChangeArrowheads="1"/>
          </p:cNvSpPr>
          <p:nvPr>
            <p:ph type="title"/>
          </p:nvPr>
        </p:nvSpPr>
        <p:spPr/>
        <p:txBody>
          <a:bodyPr/>
          <a:lstStyle/>
          <a:p>
            <a:r>
              <a:rPr lang="it-IT" sz="3600"/>
              <a:t>Processi e fasi della deglutizione:</a:t>
            </a:r>
            <a:br>
              <a:rPr lang="it-IT" sz="3600"/>
            </a:br>
            <a:r>
              <a:rPr lang="it-IT" sz="3600"/>
              <a:t>FASE 1 - PREPARAZIONE ORALE</a:t>
            </a:r>
          </a:p>
        </p:txBody>
      </p:sp>
      <p:pic>
        <p:nvPicPr>
          <p:cNvPr id="60420" name="Picture 4"/>
          <p:cNvPicPr>
            <a:picLocks noChangeAspect="1" noChangeArrowheads="1"/>
          </p:cNvPicPr>
          <p:nvPr>
            <p:ph idx="1"/>
          </p:nvPr>
        </p:nvPicPr>
        <p:blipFill>
          <a:blip r:embed="rId3" cstate="print"/>
          <a:srcRect/>
          <a:stretch>
            <a:fillRect/>
          </a:stretch>
        </p:blipFill>
        <p:spPr>
          <a:xfrm>
            <a:off x="2025650" y="1628775"/>
            <a:ext cx="3860800" cy="3168650"/>
          </a:xfrm>
          <a:noFill/>
          <a:ln/>
        </p:spPr>
      </p:pic>
      <p:sp>
        <p:nvSpPr>
          <p:cNvPr id="60423" name="Text Box 7"/>
          <p:cNvSpPr txBox="1">
            <a:spLocks noChangeArrowheads="1"/>
          </p:cNvSpPr>
          <p:nvPr/>
        </p:nvSpPr>
        <p:spPr bwMode="auto">
          <a:xfrm>
            <a:off x="1743075" y="5032375"/>
            <a:ext cx="5492750" cy="1465263"/>
          </a:xfrm>
          <a:prstGeom prst="rect">
            <a:avLst/>
          </a:prstGeom>
          <a:noFill/>
          <a:ln w="9525">
            <a:noFill/>
            <a:miter lim="800000"/>
            <a:headEnd/>
            <a:tailEnd/>
          </a:ln>
          <a:effectLst/>
        </p:spPr>
        <p:txBody>
          <a:bodyPr>
            <a:spAutoFit/>
          </a:bodyPr>
          <a:lstStyle/>
          <a:p>
            <a:r>
              <a:rPr lang="it-IT">
                <a:solidFill>
                  <a:schemeClr val="tx2"/>
                </a:solidFill>
              </a:rPr>
              <a:t>Atto volontario</a:t>
            </a:r>
          </a:p>
          <a:p>
            <a:r>
              <a:rPr lang="it-IT">
                <a:solidFill>
                  <a:schemeClr val="tx2"/>
                </a:solidFill>
              </a:rPr>
              <a:t>Insalivazione e masticazione</a:t>
            </a:r>
          </a:p>
          <a:p>
            <a:r>
              <a:rPr lang="it-IT">
                <a:solidFill>
                  <a:schemeClr val="tx2"/>
                </a:solidFill>
              </a:rPr>
              <a:t>Cibo                 bolo                   deglutizione</a:t>
            </a:r>
          </a:p>
          <a:p>
            <a:r>
              <a:rPr lang="it-IT">
                <a:solidFill>
                  <a:schemeClr val="tx2"/>
                </a:solidFill>
              </a:rPr>
              <a:t>Organi interessati: labbra, mandibola, tono buccale e facciale</a:t>
            </a:r>
          </a:p>
        </p:txBody>
      </p:sp>
      <p:sp>
        <p:nvSpPr>
          <p:cNvPr id="60424" name="AutoShape 8"/>
          <p:cNvSpPr>
            <a:spLocks noChangeArrowheads="1"/>
          </p:cNvSpPr>
          <p:nvPr/>
        </p:nvSpPr>
        <p:spPr bwMode="auto">
          <a:xfrm>
            <a:off x="2411413" y="5661025"/>
            <a:ext cx="792162" cy="215900"/>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sp>
        <p:nvSpPr>
          <p:cNvPr id="60425" name="AutoShape 9"/>
          <p:cNvSpPr>
            <a:spLocks noChangeArrowheads="1"/>
          </p:cNvSpPr>
          <p:nvPr/>
        </p:nvSpPr>
        <p:spPr bwMode="auto">
          <a:xfrm>
            <a:off x="3995738" y="5661025"/>
            <a:ext cx="792162" cy="215900"/>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1F315999-4E93-496F-B845-4BFA0A615F56}" type="slidenum">
              <a:rPr lang="it-IT"/>
              <a:pPr/>
              <a:t>13</a:t>
            </a:fld>
            <a:endParaRPr lang="it-IT"/>
          </a:p>
        </p:txBody>
      </p:sp>
      <p:sp>
        <p:nvSpPr>
          <p:cNvPr id="53250" name="Rectangle 2"/>
          <p:cNvSpPr>
            <a:spLocks noGrp="1" noChangeArrowheads="1"/>
          </p:cNvSpPr>
          <p:nvPr>
            <p:ph type="title"/>
          </p:nvPr>
        </p:nvSpPr>
        <p:spPr/>
        <p:txBody>
          <a:bodyPr/>
          <a:lstStyle/>
          <a:p>
            <a:pPr algn="ctr"/>
            <a:r>
              <a:rPr lang="it-IT"/>
              <a:t>FASE 2 – STADIO ORALE</a:t>
            </a:r>
          </a:p>
        </p:txBody>
      </p:sp>
      <p:pic>
        <p:nvPicPr>
          <p:cNvPr id="53257" name="Picture 9"/>
          <p:cNvPicPr>
            <a:picLocks noChangeAspect="1" noChangeArrowheads="1"/>
          </p:cNvPicPr>
          <p:nvPr>
            <p:ph idx="1"/>
          </p:nvPr>
        </p:nvPicPr>
        <p:blipFill>
          <a:blip r:embed="rId2" cstate="print"/>
          <a:srcRect/>
          <a:stretch>
            <a:fillRect/>
          </a:stretch>
        </p:blipFill>
        <p:spPr>
          <a:xfrm>
            <a:off x="2025650" y="1557338"/>
            <a:ext cx="3860800" cy="3167062"/>
          </a:xfrm>
          <a:noFill/>
          <a:ln/>
        </p:spPr>
      </p:pic>
      <p:sp>
        <p:nvSpPr>
          <p:cNvPr id="53258" name="Text Box 10"/>
          <p:cNvSpPr txBox="1">
            <a:spLocks noChangeArrowheads="1"/>
          </p:cNvSpPr>
          <p:nvPr/>
        </p:nvSpPr>
        <p:spPr bwMode="auto">
          <a:xfrm>
            <a:off x="1958975" y="5537200"/>
            <a:ext cx="5403850" cy="915988"/>
          </a:xfrm>
          <a:prstGeom prst="rect">
            <a:avLst/>
          </a:prstGeom>
          <a:noFill/>
          <a:ln w="9525">
            <a:noFill/>
            <a:miter lim="800000"/>
            <a:headEnd/>
            <a:tailEnd/>
          </a:ln>
          <a:effectLst/>
        </p:spPr>
        <p:txBody>
          <a:bodyPr wrap="none">
            <a:spAutoFit/>
          </a:bodyPr>
          <a:lstStyle/>
          <a:p>
            <a:r>
              <a:rPr lang="it-IT">
                <a:solidFill>
                  <a:schemeClr val="tx2"/>
                </a:solidFill>
              </a:rPr>
              <a:t>Atto volontario.</a:t>
            </a:r>
          </a:p>
          <a:p>
            <a:r>
              <a:rPr lang="it-IT">
                <a:solidFill>
                  <a:schemeClr val="tx2"/>
                </a:solidFill>
              </a:rPr>
              <a:t>Spinta del bolo verso istmo delle fauci e elicitazione</a:t>
            </a:r>
          </a:p>
          <a:p>
            <a:r>
              <a:rPr lang="it-IT">
                <a:solidFill>
                  <a:schemeClr val="tx2"/>
                </a:solidFill>
              </a:rPr>
              <a:t>del riflesso deglutitorio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6"/>
          <p:cNvSpPr>
            <a:spLocks noGrp="1"/>
          </p:cNvSpPr>
          <p:nvPr>
            <p:ph type="sldNum" sz="quarter" idx="12"/>
          </p:nvPr>
        </p:nvSpPr>
        <p:spPr/>
        <p:txBody>
          <a:bodyPr/>
          <a:lstStyle/>
          <a:p>
            <a:fld id="{6155E0C0-9335-413F-B1A6-EECD04B095C5}" type="slidenum">
              <a:rPr lang="it-IT"/>
              <a:pPr/>
              <a:t>14</a:t>
            </a:fld>
            <a:endParaRPr lang="it-IT"/>
          </a:p>
        </p:txBody>
      </p:sp>
      <p:sp>
        <p:nvSpPr>
          <p:cNvPr id="55301" name="Rectangle 5"/>
          <p:cNvSpPr>
            <a:spLocks noGrp="1" noChangeArrowheads="1"/>
          </p:cNvSpPr>
          <p:nvPr>
            <p:ph type="title"/>
          </p:nvPr>
        </p:nvSpPr>
        <p:spPr/>
        <p:txBody>
          <a:bodyPr/>
          <a:lstStyle/>
          <a:p>
            <a:r>
              <a:rPr lang="it-IT"/>
              <a:t>FASE 3 – STADIO FARINGEO</a:t>
            </a:r>
          </a:p>
        </p:txBody>
      </p:sp>
      <p:pic>
        <p:nvPicPr>
          <p:cNvPr id="55304" name="Picture 8"/>
          <p:cNvPicPr>
            <a:picLocks noChangeAspect="1" noChangeArrowheads="1"/>
          </p:cNvPicPr>
          <p:nvPr>
            <p:ph sz="half" idx="1"/>
          </p:nvPr>
        </p:nvPicPr>
        <p:blipFill>
          <a:blip r:embed="rId2" cstate="print"/>
          <a:srcRect/>
          <a:stretch>
            <a:fillRect/>
          </a:stretch>
        </p:blipFill>
        <p:spPr>
          <a:xfrm>
            <a:off x="263525" y="2471738"/>
            <a:ext cx="3616325" cy="2749550"/>
          </a:xfrm>
          <a:noFill/>
          <a:ln/>
        </p:spPr>
      </p:pic>
      <p:pic>
        <p:nvPicPr>
          <p:cNvPr id="55305" name="Picture 9"/>
          <p:cNvPicPr>
            <a:picLocks noChangeAspect="1" noChangeArrowheads="1"/>
          </p:cNvPicPr>
          <p:nvPr>
            <p:ph sz="half" idx="2"/>
          </p:nvPr>
        </p:nvPicPr>
        <p:blipFill>
          <a:blip r:embed="rId3" cstate="print"/>
          <a:srcRect/>
          <a:stretch>
            <a:fillRect/>
          </a:stretch>
        </p:blipFill>
        <p:spPr>
          <a:xfrm>
            <a:off x="4140200" y="1557338"/>
            <a:ext cx="3617913" cy="4473575"/>
          </a:xfrm>
          <a:noFill/>
          <a:ln/>
        </p:spPr>
      </p:pic>
      <p:sp>
        <p:nvSpPr>
          <p:cNvPr id="55307" name="Text Box 11"/>
          <p:cNvSpPr txBox="1">
            <a:spLocks noChangeArrowheads="1"/>
          </p:cNvSpPr>
          <p:nvPr/>
        </p:nvSpPr>
        <p:spPr bwMode="auto">
          <a:xfrm>
            <a:off x="323850" y="5465763"/>
            <a:ext cx="2924175" cy="915987"/>
          </a:xfrm>
          <a:prstGeom prst="rect">
            <a:avLst/>
          </a:prstGeom>
          <a:noFill/>
          <a:ln w="9525">
            <a:noFill/>
            <a:miter lim="800000"/>
            <a:headEnd/>
            <a:tailEnd/>
          </a:ln>
          <a:effectLst/>
        </p:spPr>
        <p:txBody>
          <a:bodyPr>
            <a:spAutoFit/>
          </a:bodyPr>
          <a:lstStyle/>
          <a:p>
            <a:r>
              <a:rPr lang="it-IT">
                <a:solidFill>
                  <a:schemeClr val="tx2"/>
                </a:solidFill>
              </a:rPr>
              <a:t>Atto involontario</a:t>
            </a:r>
          </a:p>
          <a:p>
            <a:r>
              <a:rPr lang="it-IT">
                <a:solidFill>
                  <a:schemeClr val="tx2"/>
                </a:solidFill>
              </a:rPr>
              <a:t>Il bolo attraversa l’incrocio</a:t>
            </a:r>
          </a:p>
          <a:p>
            <a:r>
              <a:rPr lang="it-IT">
                <a:solidFill>
                  <a:schemeClr val="tx2"/>
                </a:solidFill>
              </a:rPr>
              <a:t>della via respiratoria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FA82BEAE-2910-491D-9583-B9CCB320573F}" type="slidenum">
              <a:rPr lang="it-IT"/>
              <a:pPr/>
              <a:t>15</a:t>
            </a:fld>
            <a:endParaRPr lang="it-IT"/>
          </a:p>
        </p:txBody>
      </p:sp>
      <p:sp>
        <p:nvSpPr>
          <p:cNvPr id="57349" name="Rectangle 5"/>
          <p:cNvSpPr>
            <a:spLocks noGrp="1" noChangeArrowheads="1"/>
          </p:cNvSpPr>
          <p:nvPr>
            <p:ph type="title"/>
          </p:nvPr>
        </p:nvSpPr>
        <p:spPr/>
        <p:txBody>
          <a:bodyPr/>
          <a:lstStyle/>
          <a:p>
            <a:r>
              <a:rPr lang="it-IT"/>
              <a:t>FASE 4 – STADIO ESOFAGEO</a:t>
            </a:r>
          </a:p>
        </p:txBody>
      </p:sp>
      <p:pic>
        <p:nvPicPr>
          <p:cNvPr id="57352" name="Picture 8"/>
          <p:cNvPicPr>
            <a:picLocks noChangeAspect="1" noChangeArrowheads="1"/>
          </p:cNvPicPr>
          <p:nvPr>
            <p:ph idx="1"/>
          </p:nvPr>
        </p:nvPicPr>
        <p:blipFill>
          <a:blip r:embed="rId2" cstate="print"/>
          <a:srcRect/>
          <a:stretch>
            <a:fillRect/>
          </a:stretch>
        </p:blipFill>
        <p:spPr>
          <a:xfrm>
            <a:off x="1858963" y="1484313"/>
            <a:ext cx="4195762" cy="3024187"/>
          </a:xfrm>
          <a:noFill/>
          <a:ln/>
        </p:spPr>
      </p:pic>
      <p:sp>
        <p:nvSpPr>
          <p:cNvPr id="57353" name="Text Box 9"/>
          <p:cNvSpPr txBox="1">
            <a:spLocks noChangeArrowheads="1"/>
          </p:cNvSpPr>
          <p:nvPr/>
        </p:nvSpPr>
        <p:spPr bwMode="auto">
          <a:xfrm>
            <a:off x="684213" y="5157788"/>
            <a:ext cx="6916737" cy="915987"/>
          </a:xfrm>
          <a:prstGeom prst="rect">
            <a:avLst/>
          </a:prstGeom>
          <a:noFill/>
          <a:ln w="9525">
            <a:noFill/>
            <a:miter lim="800000"/>
            <a:headEnd/>
            <a:tailEnd/>
          </a:ln>
          <a:effectLst/>
        </p:spPr>
        <p:txBody>
          <a:bodyPr>
            <a:spAutoFit/>
          </a:bodyPr>
          <a:lstStyle/>
          <a:p>
            <a:r>
              <a:rPr lang="it-IT">
                <a:solidFill>
                  <a:schemeClr val="tx2"/>
                </a:solidFill>
              </a:rPr>
              <a:t>Atto involontario.</a:t>
            </a:r>
          </a:p>
          <a:p>
            <a:r>
              <a:rPr lang="it-IT">
                <a:solidFill>
                  <a:schemeClr val="tx2"/>
                </a:solidFill>
              </a:rPr>
              <a:t>Il bolo passa il UES e arriva in esofago e per mezzo delle </a:t>
            </a:r>
          </a:p>
          <a:p>
            <a:r>
              <a:rPr lang="it-IT">
                <a:solidFill>
                  <a:schemeClr val="tx2"/>
                </a:solidFill>
              </a:rPr>
              <a:t>Onde peristaltiche percorre l’esofago fino al 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2C54278-AFC2-4608-92C2-EFCB7C7405B5}" type="slidenum">
              <a:rPr lang="it-IT"/>
              <a:pPr/>
              <a:t>16</a:t>
            </a:fld>
            <a:endParaRPr lang="it-IT"/>
          </a:p>
        </p:txBody>
      </p:sp>
      <p:sp>
        <p:nvSpPr>
          <p:cNvPr id="47109" name="Rectangle 5"/>
          <p:cNvSpPr>
            <a:spLocks noGrp="1" noChangeArrowheads="1"/>
          </p:cNvSpPr>
          <p:nvPr>
            <p:ph type="title"/>
          </p:nvPr>
        </p:nvSpPr>
        <p:spPr/>
        <p:txBody>
          <a:bodyPr/>
          <a:lstStyle/>
          <a:p>
            <a:r>
              <a:rPr lang="it-IT"/>
              <a:t>FASE 5 – STADIO GASTRICO</a:t>
            </a:r>
          </a:p>
        </p:txBody>
      </p:sp>
      <p:pic>
        <p:nvPicPr>
          <p:cNvPr id="47112" name="Picture 8"/>
          <p:cNvPicPr>
            <a:picLocks noChangeAspect="1" noChangeArrowheads="1"/>
          </p:cNvPicPr>
          <p:nvPr>
            <p:ph idx="1"/>
          </p:nvPr>
        </p:nvPicPr>
        <p:blipFill>
          <a:blip r:embed="rId2" cstate="print"/>
          <a:srcRect/>
          <a:stretch>
            <a:fillRect/>
          </a:stretch>
        </p:blipFill>
        <p:spPr>
          <a:xfrm>
            <a:off x="2001838" y="1557338"/>
            <a:ext cx="3908425" cy="3024187"/>
          </a:xfrm>
          <a:noFill/>
          <a:ln/>
        </p:spPr>
      </p:pic>
      <p:sp>
        <p:nvSpPr>
          <p:cNvPr id="47113" name="Text Box 9"/>
          <p:cNvSpPr txBox="1">
            <a:spLocks noChangeArrowheads="1"/>
          </p:cNvSpPr>
          <p:nvPr/>
        </p:nvSpPr>
        <p:spPr bwMode="auto">
          <a:xfrm>
            <a:off x="1116013" y="5373688"/>
            <a:ext cx="6654800" cy="915987"/>
          </a:xfrm>
          <a:prstGeom prst="rect">
            <a:avLst/>
          </a:prstGeom>
          <a:noFill/>
          <a:ln w="9525">
            <a:noFill/>
            <a:miter lim="800000"/>
            <a:headEnd/>
            <a:tailEnd/>
          </a:ln>
          <a:effectLst/>
        </p:spPr>
        <p:txBody>
          <a:bodyPr>
            <a:spAutoFit/>
          </a:bodyPr>
          <a:lstStyle/>
          <a:p>
            <a:r>
              <a:rPr lang="it-IT">
                <a:solidFill>
                  <a:schemeClr val="tx2"/>
                </a:solidFill>
              </a:rPr>
              <a:t>Atto involontario.</a:t>
            </a:r>
          </a:p>
          <a:p>
            <a:r>
              <a:rPr lang="it-IT">
                <a:solidFill>
                  <a:schemeClr val="tx2"/>
                </a:solidFill>
              </a:rPr>
              <a:t>Il bolo giunge allo stomaco.</a:t>
            </a:r>
          </a:p>
          <a:p>
            <a:r>
              <a:rPr lang="it-IT">
                <a:solidFill>
                  <a:schemeClr val="tx2"/>
                </a:solidFill>
              </a:rPr>
              <a:t>Termina la deglutizione e inizia la digestione.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B378023-897C-4B05-AA5A-720E3B471AF8}" type="slidenum">
              <a:rPr lang="it-IT"/>
              <a:pPr/>
              <a:t>17</a:t>
            </a:fld>
            <a:endParaRPr lang="it-IT"/>
          </a:p>
        </p:txBody>
      </p:sp>
      <p:sp>
        <p:nvSpPr>
          <p:cNvPr id="65538" name="Rectangle 2"/>
          <p:cNvSpPr>
            <a:spLocks noGrp="1" noChangeArrowheads="1"/>
          </p:cNvSpPr>
          <p:nvPr>
            <p:ph type="title"/>
          </p:nvPr>
        </p:nvSpPr>
        <p:spPr/>
        <p:txBody>
          <a:bodyPr/>
          <a:lstStyle/>
          <a:p>
            <a:r>
              <a:rPr lang="it-IT"/>
              <a:t>DISFAGIA: DEFINIZIONE</a:t>
            </a:r>
          </a:p>
        </p:txBody>
      </p:sp>
      <p:sp>
        <p:nvSpPr>
          <p:cNvPr id="65539" name="Rectangle 3"/>
          <p:cNvSpPr>
            <a:spLocks noGrp="1" noChangeArrowheads="1"/>
          </p:cNvSpPr>
          <p:nvPr>
            <p:ph type="body" idx="1"/>
          </p:nvPr>
        </p:nvSpPr>
        <p:spPr/>
        <p:txBody>
          <a:bodyPr/>
          <a:lstStyle/>
          <a:p>
            <a:pPr>
              <a:buFontTx/>
              <a:buNone/>
            </a:pPr>
            <a:r>
              <a:rPr lang="it-IT" sz="2800"/>
              <a:t>Alterazione della normale progressione</a:t>
            </a:r>
          </a:p>
          <a:p>
            <a:pPr>
              <a:buFontTx/>
              <a:buNone/>
            </a:pPr>
            <a:r>
              <a:rPr lang="it-IT" sz="2800"/>
              <a:t>del cibo dal cavo orale allo stomaco, causata da una disfunzione anatomo-funzionale.</a:t>
            </a:r>
          </a:p>
          <a:p>
            <a:pPr>
              <a:buFontTx/>
              <a:buNone/>
            </a:pPr>
            <a:r>
              <a:rPr lang="it-IT" sz="2800"/>
              <a:t>Può coinvolgere gli effettori della deglutizione del distretto cervico-facciale.</a:t>
            </a:r>
          </a:p>
          <a:p>
            <a:pPr>
              <a:buFontTx/>
              <a:buNone/>
            </a:pPr>
            <a:r>
              <a:rPr lang="it-IT" sz="2800"/>
              <a:t>Può riguardare cibi solidi, liquidi, semiliquidi, semisolidi, gassosi.</a:t>
            </a:r>
          </a:p>
          <a:p>
            <a:pPr>
              <a:buFontTx/>
              <a:buNone/>
            </a:pPr>
            <a:r>
              <a:rPr lang="it-IT" sz="2800"/>
              <a:t>Può essere persistente o saltuaria.</a:t>
            </a:r>
          </a:p>
          <a:p>
            <a:pPr>
              <a:buFontTx/>
              <a:buNone/>
            </a:pPr>
            <a:endParaRPr lang="it-IT"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51B4EB9-1E36-4C82-B626-6607FF288958}" type="slidenum">
              <a:rPr lang="it-IT"/>
              <a:pPr/>
              <a:t>18</a:t>
            </a:fld>
            <a:endParaRPr lang="it-IT"/>
          </a:p>
        </p:txBody>
      </p:sp>
      <p:sp>
        <p:nvSpPr>
          <p:cNvPr id="66562" name="Rectangle 2"/>
          <p:cNvSpPr>
            <a:spLocks noGrp="1" noChangeArrowheads="1"/>
          </p:cNvSpPr>
          <p:nvPr>
            <p:ph type="title"/>
          </p:nvPr>
        </p:nvSpPr>
        <p:spPr/>
        <p:txBody>
          <a:bodyPr/>
          <a:lstStyle/>
          <a:p>
            <a:r>
              <a:rPr lang="it-IT"/>
              <a:t>DISFAGIA: EZIOLOGIA</a:t>
            </a:r>
          </a:p>
        </p:txBody>
      </p:sp>
      <p:sp>
        <p:nvSpPr>
          <p:cNvPr id="66563" name="Rectangle 3"/>
          <p:cNvSpPr>
            <a:spLocks noGrp="1" noChangeArrowheads="1"/>
          </p:cNvSpPr>
          <p:nvPr>
            <p:ph type="body" idx="1"/>
          </p:nvPr>
        </p:nvSpPr>
        <p:spPr/>
        <p:txBody>
          <a:bodyPr/>
          <a:lstStyle/>
          <a:p>
            <a:pPr>
              <a:buFontTx/>
              <a:buNone/>
            </a:pPr>
            <a:r>
              <a:rPr lang="it-IT"/>
              <a:t>Patogenesi multifattoriale, per cui deve essere affrontata da un team multidisciplinare.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6FE8566-F6D9-4419-B9CE-C69FA2EBA294}" type="slidenum">
              <a:rPr lang="it-IT"/>
              <a:pPr/>
              <a:t>19</a:t>
            </a:fld>
            <a:endParaRPr lang="it-IT"/>
          </a:p>
        </p:txBody>
      </p:sp>
      <p:sp>
        <p:nvSpPr>
          <p:cNvPr id="67586" name="Rectangle 2"/>
          <p:cNvSpPr>
            <a:spLocks noGrp="1" noChangeArrowheads="1"/>
          </p:cNvSpPr>
          <p:nvPr>
            <p:ph type="title"/>
          </p:nvPr>
        </p:nvSpPr>
        <p:spPr/>
        <p:txBody>
          <a:bodyPr/>
          <a:lstStyle/>
          <a:p>
            <a:r>
              <a:rPr lang="it-IT" sz="3200"/>
              <a:t>DISFAGIA OROFARINGEA (D.ALTA)</a:t>
            </a:r>
          </a:p>
        </p:txBody>
      </p:sp>
      <p:sp>
        <p:nvSpPr>
          <p:cNvPr id="67587" name="Rectangle 3"/>
          <p:cNvSpPr>
            <a:spLocks noGrp="1" noChangeArrowheads="1"/>
          </p:cNvSpPr>
          <p:nvPr>
            <p:ph type="body" idx="1"/>
          </p:nvPr>
        </p:nvSpPr>
        <p:spPr/>
        <p:txBody>
          <a:bodyPr/>
          <a:lstStyle/>
          <a:p>
            <a:r>
              <a:rPr lang="it-IT" sz="2800"/>
              <a:t>Danno neurogeno: ictus, traumi cranio-encefalici e spinali, neoplasie, patologie del 1° e 2° motoneurone,  S. Guillan Barré, m.Huntington, SM, poliomielite, encefalopatie metaboliche, m.Parkinson, demenza.</a:t>
            </a:r>
          </a:p>
          <a:p>
            <a:r>
              <a:rPr lang="it-IT" sz="2800"/>
              <a:t>Miopatie: malattie del connettivo, dermatomiosite, miastenia grave, distrofia miotonica, distrofia oculofaringea, sarcoidosi, sindromi paraneoplastiche.</a:t>
            </a:r>
          </a:p>
          <a:p>
            <a:pPr>
              <a:buFontTx/>
              <a:buNone/>
            </a:pPr>
            <a:endParaRPr lang="it-IT" sz="2800"/>
          </a:p>
          <a:p>
            <a:pPr>
              <a:buFontTx/>
              <a:buNone/>
            </a:pPr>
            <a:endParaRPr lang="it-IT" sz="2800"/>
          </a:p>
          <a:p>
            <a:pPr>
              <a:buFontTx/>
              <a:buNone/>
            </a:pPr>
            <a:endParaRPr lang="it-IT"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BFB01296-5E28-4361-83A6-5E9FF2EBE9C7}" type="slidenum">
              <a:rPr lang="it-IT"/>
              <a:pPr/>
              <a:t>2</a:t>
            </a:fld>
            <a:endParaRPr lang="it-IT"/>
          </a:p>
        </p:txBody>
      </p:sp>
      <p:sp>
        <p:nvSpPr>
          <p:cNvPr id="48130" name="Rectangle 2"/>
          <p:cNvSpPr>
            <a:spLocks noGrp="1" noChangeArrowheads="1"/>
          </p:cNvSpPr>
          <p:nvPr>
            <p:ph type="title"/>
          </p:nvPr>
        </p:nvSpPr>
        <p:spPr/>
        <p:txBody>
          <a:bodyPr/>
          <a:lstStyle/>
          <a:p>
            <a:r>
              <a:rPr lang="it-IT"/>
              <a:t>Obiettivi</a:t>
            </a:r>
          </a:p>
        </p:txBody>
      </p:sp>
      <p:sp>
        <p:nvSpPr>
          <p:cNvPr id="48131" name="Rectangle 3"/>
          <p:cNvSpPr>
            <a:spLocks noGrp="1" noChangeArrowheads="1"/>
          </p:cNvSpPr>
          <p:nvPr>
            <p:ph type="body" sz="half" idx="1"/>
          </p:nvPr>
        </p:nvSpPr>
        <p:spPr>
          <a:xfrm>
            <a:off x="250825" y="1557338"/>
            <a:ext cx="7345363" cy="5111750"/>
          </a:xfrm>
        </p:spPr>
        <p:txBody>
          <a:bodyPr/>
          <a:lstStyle/>
          <a:p>
            <a:r>
              <a:rPr lang="it-IT"/>
              <a:t>Identificazione e gestione della ps. disfagica</a:t>
            </a:r>
          </a:p>
          <a:p>
            <a:r>
              <a:rPr lang="it-IT"/>
              <a:t>Omogeneità di comportamenti ass.li</a:t>
            </a:r>
          </a:p>
          <a:p>
            <a:r>
              <a:rPr lang="it-IT"/>
              <a:t>Garantire un’adeguata nutrizione</a:t>
            </a:r>
          </a:p>
          <a:p>
            <a:r>
              <a:rPr lang="it-IT"/>
              <a:t>Saper gestire l’emergenza</a:t>
            </a:r>
          </a:p>
          <a:p>
            <a:r>
              <a:rPr lang="it-IT"/>
              <a:t>Formare il care-giver</a:t>
            </a:r>
          </a:p>
        </p:txBody>
      </p:sp>
      <p:pic>
        <p:nvPicPr>
          <p:cNvPr id="48134" name="Picture 6" descr="OBIETTIVI"/>
          <p:cNvPicPr>
            <a:picLocks noChangeAspect="1" noChangeArrowheads="1"/>
          </p:cNvPicPr>
          <p:nvPr>
            <p:ph sz="half" idx="2"/>
          </p:nvPr>
        </p:nvPicPr>
        <p:blipFill>
          <a:blip r:embed="rId2" cstate="print"/>
          <a:srcRect/>
          <a:stretch>
            <a:fillRect/>
          </a:stretch>
        </p:blipFill>
        <p:spPr>
          <a:xfrm>
            <a:off x="2555875" y="188913"/>
            <a:ext cx="1800225" cy="138112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96DFE39-67E7-4229-B888-83BE299642CD}" type="slidenum">
              <a:rPr lang="it-IT"/>
              <a:pPr/>
              <a:t>20</a:t>
            </a:fld>
            <a:endParaRPr lang="it-IT"/>
          </a:p>
        </p:txBody>
      </p:sp>
      <p:sp>
        <p:nvSpPr>
          <p:cNvPr id="70658" name="Rectangle 2"/>
          <p:cNvSpPr>
            <a:spLocks noGrp="1" noChangeArrowheads="1"/>
          </p:cNvSpPr>
          <p:nvPr>
            <p:ph type="title"/>
          </p:nvPr>
        </p:nvSpPr>
        <p:spPr>
          <a:xfrm>
            <a:off x="219075" y="227013"/>
            <a:ext cx="7016750" cy="465137"/>
          </a:xfrm>
        </p:spPr>
        <p:txBody>
          <a:bodyPr/>
          <a:lstStyle/>
          <a:p>
            <a:r>
              <a:rPr lang="it-IT" sz="3600"/>
              <a:t>…</a:t>
            </a:r>
          </a:p>
        </p:txBody>
      </p:sp>
      <p:sp>
        <p:nvSpPr>
          <p:cNvPr id="70659" name="Rectangle 3"/>
          <p:cNvSpPr>
            <a:spLocks noGrp="1" noChangeArrowheads="1"/>
          </p:cNvSpPr>
          <p:nvPr>
            <p:ph type="body" idx="1"/>
          </p:nvPr>
        </p:nvSpPr>
        <p:spPr/>
        <p:txBody>
          <a:bodyPr/>
          <a:lstStyle/>
          <a:p>
            <a:pPr>
              <a:lnSpc>
                <a:spcPct val="90000"/>
              </a:lnSpc>
            </a:pPr>
            <a:r>
              <a:rPr lang="it-IT"/>
              <a:t>Anossia cerebrale.</a:t>
            </a:r>
          </a:p>
          <a:p>
            <a:pPr>
              <a:lnSpc>
                <a:spcPct val="90000"/>
              </a:lnSpc>
            </a:pPr>
            <a:r>
              <a:rPr lang="it-IT"/>
              <a:t>Interventi su VADS.</a:t>
            </a:r>
          </a:p>
          <a:p>
            <a:pPr>
              <a:lnSpc>
                <a:spcPct val="90000"/>
              </a:lnSpc>
            </a:pPr>
            <a:r>
              <a:rPr lang="it-IT"/>
              <a:t>Involuzione senile.</a:t>
            </a:r>
          </a:p>
          <a:p>
            <a:pPr>
              <a:lnSpc>
                <a:spcPct val="90000"/>
              </a:lnSpc>
            </a:pPr>
            <a:r>
              <a:rPr lang="it-IT"/>
              <a:t>Iatrogene: farmaci (chemioterapici, neurolettici, ecc.) terapia radiante, caustici (intenzionali, da pillole).</a:t>
            </a:r>
          </a:p>
          <a:p>
            <a:pPr>
              <a:lnSpc>
                <a:spcPct val="90000"/>
              </a:lnSpc>
            </a:pPr>
            <a:r>
              <a:rPr lang="it-IT"/>
              <a:t>Infettive: difterite, botulismo, malattia di Lyme, sifilide, mucosite (herpes, cytomegalovirus, candida, ecc,).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2BB6A728-53A4-49E6-BD80-E5CDCCD7E43E}" type="slidenum">
              <a:rPr lang="it-IT"/>
              <a:pPr/>
              <a:t>21</a:t>
            </a:fld>
            <a:endParaRPr lang="it-IT"/>
          </a:p>
        </p:txBody>
      </p:sp>
      <p:sp>
        <p:nvSpPr>
          <p:cNvPr id="71682" name="Rectangle 2"/>
          <p:cNvSpPr>
            <a:spLocks noGrp="1" noChangeArrowheads="1"/>
          </p:cNvSpPr>
          <p:nvPr>
            <p:ph type="title"/>
          </p:nvPr>
        </p:nvSpPr>
        <p:spPr/>
        <p:txBody>
          <a:bodyPr/>
          <a:lstStyle/>
          <a:p>
            <a:r>
              <a:rPr lang="it-IT"/>
              <a:t>…</a:t>
            </a:r>
          </a:p>
        </p:txBody>
      </p:sp>
      <p:sp>
        <p:nvSpPr>
          <p:cNvPr id="71683" name="Rectangle 3"/>
          <p:cNvSpPr>
            <a:spLocks noGrp="1" noChangeArrowheads="1"/>
          </p:cNvSpPr>
          <p:nvPr>
            <p:ph type="body" idx="1"/>
          </p:nvPr>
        </p:nvSpPr>
        <p:spPr/>
        <p:txBody>
          <a:bodyPr/>
          <a:lstStyle/>
          <a:p>
            <a:r>
              <a:rPr lang="it-IT"/>
              <a:t>Metaboliche: amiloidosi, s. di Cushing, tireotossicosi.</a:t>
            </a:r>
          </a:p>
          <a:p>
            <a:r>
              <a:rPr lang="it-IT"/>
              <a:t>Patologie da reflusso gastroesofageo.</a:t>
            </a:r>
          </a:p>
          <a:p>
            <a:pPr>
              <a:buFontTx/>
              <a:buNone/>
            </a:pP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5BCF0C2-9E58-4814-A78C-F6A9A3F4F0B4}" type="slidenum">
              <a:rPr lang="it-IT"/>
              <a:pPr/>
              <a:t>22</a:t>
            </a:fld>
            <a:endParaRPr lang="it-IT"/>
          </a:p>
        </p:txBody>
      </p:sp>
      <p:sp>
        <p:nvSpPr>
          <p:cNvPr id="72706" name="Rectangle 2"/>
          <p:cNvSpPr>
            <a:spLocks noGrp="1" noChangeArrowheads="1"/>
          </p:cNvSpPr>
          <p:nvPr>
            <p:ph type="title"/>
          </p:nvPr>
        </p:nvSpPr>
        <p:spPr/>
        <p:txBody>
          <a:bodyPr/>
          <a:lstStyle/>
          <a:p>
            <a:r>
              <a:rPr lang="it-IT" sz="3600"/>
              <a:t>DISFAGIA ESOFAGEA (D.BASSA)</a:t>
            </a:r>
          </a:p>
        </p:txBody>
      </p:sp>
      <p:sp>
        <p:nvSpPr>
          <p:cNvPr id="72707" name="Rectangle 3"/>
          <p:cNvSpPr>
            <a:spLocks noGrp="1" noChangeArrowheads="1"/>
          </p:cNvSpPr>
          <p:nvPr>
            <p:ph type="body" idx="1"/>
          </p:nvPr>
        </p:nvSpPr>
        <p:spPr/>
        <p:txBody>
          <a:bodyPr/>
          <a:lstStyle/>
          <a:p>
            <a:r>
              <a:rPr lang="it-IT"/>
              <a:t>Cause meccaniche intrinseche ed estrinseche: stenosi peptica, neoplasie, aneurismi vasi torace, megacuore, cause osteoarticolari.</a:t>
            </a:r>
          </a:p>
          <a:p>
            <a:r>
              <a:rPr lang="it-IT"/>
              <a:t>Cause neuromuscolari primitive e secondarie: acalasia, spasmo esofageo diffuso, sclerodermia, collagenopatie.</a:t>
            </a:r>
          </a:p>
          <a:p>
            <a:pPr>
              <a:buFontTx/>
              <a:buNone/>
            </a:pP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F25B5443-D563-4BB3-B664-948AB85C2B39}" type="slidenum">
              <a:rPr lang="it-IT"/>
              <a:pPr/>
              <a:t>23</a:t>
            </a:fld>
            <a:endParaRPr lang="it-IT"/>
          </a:p>
        </p:txBody>
      </p:sp>
      <p:sp>
        <p:nvSpPr>
          <p:cNvPr id="73730" name="Rectangle 2"/>
          <p:cNvSpPr>
            <a:spLocks noGrp="1" noChangeArrowheads="1"/>
          </p:cNvSpPr>
          <p:nvPr>
            <p:ph type="title"/>
          </p:nvPr>
        </p:nvSpPr>
        <p:spPr/>
        <p:txBody>
          <a:bodyPr/>
          <a:lstStyle/>
          <a:p>
            <a:r>
              <a:rPr lang="it-IT"/>
              <a:t>…</a:t>
            </a:r>
          </a:p>
        </p:txBody>
      </p:sp>
      <p:sp>
        <p:nvSpPr>
          <p:cNvPr id="73731" name="Rectangle 3"/>
          <p:cNvSpPr>
            <a:spLocks noGrp="1" noChangeArrowheads="1"/>
          </p:cNvSpPr>
          <p:nvPr>
            <p:ph type="body" idx="1"/>
          </p:nvPr>
        </p:nvSpPr>
        <p:spPr/>
        <p:txBody>
          <a:bodyPr/>
          <a:lstStyle/>
          <a:p>
            <a:r>
              <a:rPr lang="it-IT"/>
              <a:t>Cause strutturali: barra cricofaringea, diverticolo di Zenker, osteofiti e anomalie scheletriche, malformazioni congenite (palatoschisi, diverticolosi, tasche, ecc.)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54BC1975-AD18-458C-A132-72F0914989D4}" type="slidenum">
              <a:rPr lang="it-IT"/>
              <a:pPr/>
              <a:t>24</a:t>
            </a:fld>
            <a:endParaRPr lang="it-IT"/>
          </a:p>
        </p:txBody>
      </p:sp>
      <p:sp>
        <p:nvSpPr>
          <p:cNvPr id="252930" name="Rectangle 2"/>
          <p:cNvSpPr>
            <a:spLocks noGrp="1" noChangeArrowheads="1"/>
          </p:cNvSpPr>
          <p:nvPr>
            <p:ph type="title"/>
          </p:nvPr>
        </p:nvSpPr>
        <p:spPr/>
        <p:txBody>
          <a:bodyPr/>
          <a:lstStyle/>
          <a:p>
            <a:r>
              <a:rPr lang="it-IT" sz="3600"/>
              <a:t>PREVALENZA DISFAGIA</a:t>
            </a:r>
            <a:br>
              <a:rPr lang="it-IT" sz="3600"/>
            </a:br>
            <a:r>
              <a:rPr lang="it-IT" sz="2400"/>
              <a:t>MISURA DI CONSISTENZA DI UN EVENTO DETTA MORBOSITA’</a:t>
            </a:r>
          </a:p>
        </p:txBody>
      </p:sp>
      <p:sp>
        <p:nvSpPr>
          <p:cNvPr id="252931" name="Rectangle 3"/>
          <p:cNvSpPr>
            <a:spLocks noGrp="1" noChangeArrowheads="1"/>
          </p:cNvSpPr>
          <p:nvPr>
            <p:ph type="body" idx="1"/>
          </p:nvPr>
        </p:nvSpPr>
        <p:spPr/>
        <p:txBody>
          <a:bodyPr/>
          <a:lstStyle/>
          <a:p>
            <a:pPr>
              <a:lnSpc>
                <a:spcPct val="90000"/>
              </a:lnSpc>
            </a:pPr>
            <a:r>
              <a:rPr lang="it-IT"/>
              <a:t>PREVALENZA DISFAGIA NELLA POPOLAZIONE GENERALE </a:t>
            </a:r>
          </a:p>
          <a:p>
            <a:pPr algn="ctr">
              <a:lnSpc>
                <a:spcPct val="90000"/>
              </a:lnSpc>
              <a:buFontTx/>
              <a:buNone/>
            </a:pPr>
            <a:r>
              <a:rPr lang="it-IT" b="1"/>
              <a:t>16%</a:t>
            </a:r>
          </a:p>
          <a:p>
            <a:pPr>
              <a:lnSpc>
                <a:spcPct val="90000"/>
              </a:lnSpc>
            </a:pPr>
            <a:endParaRPr lang="it-IT" b="1"/>
          </a:p>
          <a:p>
            <a:pPr>
              <a:lnSpc>
                <a:spcPct val="90000"/>
              </a:lnSpc>
            </a:pPr>
            <a:r>
              <a:rPr lang="it-IT"/>
              <a:t>PREVALENZA DISFAGIA NELLA POPOLAZIONE ISTITUZIONALIZZATA</a:t>
            </a:r>
          </a:p>
          <a:p>
            <a:pPr algn="ctr">
              <a:lnSpc>
                <a:spcPct val="90000"/>
              </a:lnSpc>
              <a:buFontTx/>
              <a:buNone/>
            </a:pPr>
            <a:r>
              <a:rPr lang="it-IT" b="1"/>
              <a:t>60%</a:t>
            </a:r>
            <a:r>
              <a:rPr lang="it-IT"/>
              <a:t> </a:t>
            </a:r>
          </a:p>
          <a:p>
            <a:pPr algn="ctr">
              <a:lnSpc>
                <a:spcPct val="90000"/>
              </a:lnSpc>
              <a:buFontTx/>
              <a:buNone/>
            </a:pPr>
            <a:r>
              <a:rPr lang="it-IT" sz="1600"/>
              <a:t>Dysphagia – Centro Studi EBN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89AF8FD-7184-499A-8CC7-66F78AC8D2FB}" type="slidenum">
              <a:rPr lang="it-IT"/>
              <a:pPr/>
              <a:t>25</a:t>
            </a:fld>
            <a:endParaRPr lang="it-IT"/>
          </a:p>
        </p:txBody>
      </p:sp>
      <p:sp>
        <p:nvSpPr>
          <p:cNvPr id="91138" name="Rectangle 2"/>
          <p:cNvSpPr>
            <a:spLocks noGrp="1" noChangeArrowheads="1"/>
          </p:cNvSpPr>
          <p:nvPr>
            <p:ph type="title"/>
          </p:nvPr>
        </p:nvSpPr>
        <p:spPr/>
        <p:txBody>
          <a:bodyPr/>
          <a:lstStyle/>
          <a:p>
            <a:r>
              <a:rPr lang="it-IT"/>
              <a:t>Disfagia ictus correlata</a:t>
            </a:r>
          </a:p>
        </p:txBody>
      </p:sp>
      <p:sp>
        <p:nvSpPr>
          <p:cNvPr id="91139" name="Rectangle 3"/>
          <p:cNvSpPr>
            <a:spLocks noGrp="1" noChangeArrowheads="1"/>
          </p:cNvSpPr>
          <p:nvPr>
            <p:ph type="body" idx="1"/>
          </p:nvPr>
        </p:nvSpPr>
        <p:spPr/>
        <p:txBody>
          <a:bodyPr/>
          <a:lstStyle/>
          <a:p>
            <a:pPr>
              <a:lnSpc>
                <a:spcPct val="80000"/>
              </a:lnSpc>
              <a:buFontTx/>
              <a:buNone/>
            </a:pPr>
            <a:r>
              <a:rPr lang="it-IT"/>
              <a:t>Le turbe della deglutizione piu’ temibile e subdole sono a seguito di patologia cerebro vascolare acuta:</a:t>
            </a:r>
          </a:p>
          <a:p>
            <a:pPr>
              <a:lnSpc>
                <a:spcPct val="80000"/>
              </a:lnSpc>
            </a:pPr>
            <a:r>
              <a:rPr lang="it-IT" b="1"/>
              <a:t>75%</a:t>
            </a:r>
            <a:r>
              <a:rPr lang="it-IT"/>
              <a:t> </a:t>
            </a:r>
            <a:r>
              <a:rPr lang="it-IT" sz="2800"/>
              <a:t>ps colpite da ictus presenta disfagia.</a:t>
            </a:r>
          </a:p>
          <a:p>
            <a:pPr>
              <a:lnSpc>
                <a:spcPct val="80000"/>
              </a:lnSpc>
            </a:pPr>
            <a:r>
              <a:rPr lang="it-IT" sz="2800" b="1"/>
              <a:t>91%</a:t>
            </a:r>
            <a:r>
              <a:rPr lang="it-IT" sz="2800"/>
              <a:t> dei casi persiste fino a 3 mesi.</a:t>
            </a:r>
          </a:p>
          <a:p>
            <a:pPr>
              <a:lnSpc>
                <a:spcPct val="80000"/>
              </a:lnSpc>
            </a:pPr>
            <a:r>
              <a:rPr lang="it-IT" sz="2800" b="1"/>
              <a:t>40-50%</a:t>
            </a:r>
            <a:r>
              <a:rPr lang="it-IT" sz="2800"/>
              <a:t> di qst ps presenta inalazione che nel</a:t>
            </a:r>
          </a:p>
          <a:p>
            <a:pPr>
              <a:lnSpc>
                <a:spcPct val="80000"/>
              </a:lnSpc>
            </a:pPr>
            <a:r>
              <a:rPr lang="it-IT" sz="2800" b="1"/>
              <a:t>40%</a:t>
            </a:r>
            <a:r>
              <a:rPr lang="it-IT" sz="2800"/>
              <a:t> si complica in broncopolmonite.</a:t>
            </a:r>
          </a:p>
          <a:p>
            <a:pPr>
              <a:lnSpc>
                <a:spcPct val="80000"/>
              </a:lnSpc>
              <a:buFontTx/>
              <a:buNone/>
            </a:pPr>
            <a:endParaRPr lang="it-IT" sz="1600"/>
          </a:p>
          <a:p>
            <a:pPr algn="ctr">
              <a:lnSpc>
                <a:spcPct val="80000"/>
              </a:lnSpc>
              <a:buFontTx/>
              <a:buNone/>
            </a:pPr>
            <a:r>
              <a:rPr lang="it-IT" sz="1600"/>
              <a:t>AGA American Gastroenerological Association</a:t>
            </a:r>
          </a:p>
          <a:p>
            <a:pPr algn="ctr">
              <a:lnSpc>
                <a:spcPct val="80000"/>
              </a:lnSpc>
              <a:buFontTx/>
              <a:buNone/>
            </a:pPr>
            <a:r>
              <a:rPr lang="it-IT" sz="1600"/>
              <a:t>Johanna Briggs Institute for EBN</a:t>
            </a:r>
          </a:p>
          <a:p>
            <a:pPr algn="ctr">
              <a:lnSpc>
                <a:spcPct val="80000"/>
              </a:lnSpc>
              <a:buFontTx/>
              <a:buNone/>
            </a:pPr>
            <a:r>
              <a:rPr lang="it-IT" sz="1600"/>
              <a:t>SPREAD 2010</a:t>
            </a:r>
          </a:p>
          <a:p>
            <a:pPr>
              <a:lnSpc>
                <a:spcPct val="80000"/>
              </a:lnSpc>
            </a:pPr>
            <a:endParaRPr lang="it-IT"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5"/>
          <p:cNvSpPr>
            <a:spLocks noGrp="1"/>
          </p:cNvSpPr>
          <p:nvPr>
            <p:ph type="sldNum" sz="quarter" idx="12"/>
          </p:nvPr>
        </p:nvSpPr>
        <p:spPr/>
        <p:txBody>
          <a:bodyPr/>
          <a:lstStyle/>
          <a:p>
            <a:fld id="{EF0D9892-598C-4B2B-B224-14817E366F7A}" type="slidenum">
              <a:rPr lang="it-IT"/>
              <a:pPr/>
              <a:t>26</a:t>
            </a:fld>
            <a:endParaRPr lang="it-IT"/>
          </a:p>
        </p:txBody>
      </p:sp>
      <p:sp>
        <p:nvSpPr>
          <p:cNvPr id="74754" name="Rectangle 2"/>
          <p:cNvSpPr>
            <a:spLocks noGrp="1" noChangeArrowheads="1"/>
          </p:cNvSpPr>
          <p:nvPr>
            <p:ph type="title"/>
          </p:nvPr>
        </p:nvSpPr>
        <p:spPr>
          <a:xfrm>
            <a:off x="219075" y="227013"/>
            <a:ext cx="7232650" cy="609600"/>
          </a:xfrm>
        </p:spPr>
        <p:txBody>
          <a:bodyPr/>
          <a:lstStyle/>
          <a:p>
            <a:r>
              <a:rPr lang="it-IT" sz="3600"/>
              <a:t>DISFAGIA PER TIPO DI ICTUS</a:t>
            </a:r>
          </a:p>
        </p:txBody>
      </p:sp>
      <p:graphicFrame>
        <p:nvGraphicFramePr>
          <p:cNvPr id="74794" name="Group 42"/>
          <p:cNvGraphicFramePr>
            <a:graphicFrameLocks noGrp="1"/>
          </p:cNvGraphicFramePr>
          <p:nvPr>
            <p:ph idx="1"/>
          </p:nvPr>
        </p:nvGraphicFramePr>
        <p:xfrm>
          <a:off x="323850" y="836613"/>
          <a:ext cx="7343775" cy="6087428"/>
        </p:xfrm>
        <a:graphic>
          <a:graphicData uri="http://schemas.openxmlformats.org/drawingml/2006/table">
            <a:tbl>
              <a:tblPr/>
              <a:tblGrid>
                <a:gridCol w="2063750"/>
                <a:gridCol w="1933575"/>
                <a:gridCol w="3346450"/>
              </a:tblGrid>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charset="0"/>
                        </a:rPr>
                        <a:t>Tipo di ictus</a:t>
                      </a:r>
                      <a:r>
                        <a:rPr kumimoji="0" lang="it-IT" sz="20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charset="0"/>
                        </a:rPr>
                        <a:t>Tipo di lesione</a:t>
                      </a:r>
                      <a:r>
                        <a:rPr kumimoji="0" lang="it-IT" sz="2000" b="0" i="0" u="none" strike="noStrike" cap="none" normalizeH="0" baseline="0" smtClean="0">
                          <a:ln>
                            <a:noFill/>
                          </a:ln>
                          <a:solidFill>
                            <a:schemeClr val="accent2"/>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charset="0"/>
                        </a:rPr>
                        <a:t>Tipo di alterazione</a:t>
                      </a:r>
                      <a:r>
                        <a:rPr kumimoji="0" lang="it-IT" sz="2800" b="0" i="0" u="none" strike="noStrike" cap="none" normalizeH="0" baseline="0" smtClean="0">
                          <a:ln>
                            <a:noFill/>
                          </a:ln>
                          <a:solidFill>
                            <a:schemeClr val="accent2"/>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Ictus emisferico</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Monolaterale sinistro</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charset="0"/>
                        </a:rPr>
                        <a:t>FASE ORALE</a:t>
                      </a:r>
                      <a:r>
                        <a:rPr kumimoji="0" lang="it-IT" sz="2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charset="0"/>
                        </a:rPr>
                        <a:t>Incordinazione labio-glosso-mandibolare, diprassia orale, aumento tempo di transito orale del bolo</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Ictus emisferico</a:t>
                      </a:r>
                      <a:r>
                        <a:rPr kumimoji="0" lang="it-IT" sz="20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Monolaterale destro</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charset="0"/>
                        </a:rPr>
                        <a:t>FASE FARINGEA</a:t>
                      </a:r>
                      <a:r>
                        <a:rPr kumimoji="0" lang="it-IT" sz="2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charset="0"/>
                        </a:rPr>
                        <a:t>Ridotta escursione verso l’alto della laringe, ristagno del bolo verso l’alto, rischio di inalazione, soprattutto i liquidi</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Ictus emisferico</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Lesioni corticali bilaterali</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TUTTE</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316CFE23-5E59-4F32-88AD-E7D661D8D595}" type="slidenum">
              <a:rPr lang="it-IT"/>
              <a:pPr/>
              <a:t>27</a:t>
            </a:fld>
            <a:endParaRPr lang="it-IT"/>
          </a:p>
        </p:txBody>
      </p:sp>
      <p:sp>
        <p:nvSpPr>
          <p:cNvPr id="92165" name="Rectangle 5"/>
          <p:cNvSpPr>
            <a:spLocks noGrp="1" noChangeArrowheads="1"/>
          </p:cNvSpPr>
          <p:nvPr>
            <p:ph type="title"/>
          </p:nvPr>
        </p:nvSpPr>
        <p:spPr/>
        <p:txBody>
          <a:bodyPr/>
          <a:lstStyle/>
          <a:p>
            <a:r>
              <a:rPr lang="it-IT"/>
              <a:t>.</a:t>
            </a:r>
          </a:p>
        </p:txBody>
      </p:sp>
      <p:pic>
        <p:nvPicPr>
          <p:cNvPr id="92164" name="Picture 4"/>
          <p:cNvPicPr>
            <a:picLocks noChangeAspect="1" noChangeArrowheads="1"/>
          </p:cNvPicPr>
          <p:nvPr>
            <p:ph idx="1"/>
          </p:nvPr>
        </p:nvPicPr>
        <p:blipFill>
          <a:blip r:embed="rId2" cstate="print"/>
          <a:srcRect/>
          <a:stretch>
            <a:fillRect/>
          </a:stretch>
        </p:blipFill>
        <p:spPr>
          <a:xfrm>
            <a:off x="400050" y="1881188"/>
            <a:ext cx="7112000" cy="3932237"/>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FCB3000-93A8-42A2-A291-E9DE22EEFA61}" type="slidenum">
              <a:rPr lang="it-IT"/>
              <a:pPr/>
              <a:t>28</a:t>
            </a:fld>
            <a:endParaRPr lang="it-IT"/>
          </a:p>
        </p:txBody>
      </p:sp>
      <p:sp>
        <p:nvSpPr>
          <p:cNvPr id="94210" name="Rectangle 2"/>
          <p:cNvSpPr>
            <a:spLocks noGrp="1" noChangeArrowheads="1"/>
          </p:cNvSpPr>
          <p:nvPr>
            <p:ph type="title"/>
          </p:nvPr>
        </p:nvSpPr>
        <p:spPr/>
        <p:txBody>
          <a:bodyPr/>
          <a:lstStyle/>
          <a:p>
            <a:r>
              <a:rPr lang="it-IT"/>
              <a:t>Fattori di rischio</a:t>
            </a:r>
          </a:p>
        </p:txBody>
      </p:sp>
      <p:sp>
        <p:nvSpPr>
          <p:cNvPr id="94211" name="Rectangle 3"/>
          <p:cNvSpPr>
            <a:spLocks noGrp="1" noChangeArrowheads="1"/>
          </p:cNvSpPr>
          <p:nvPr>
            <p:ph type="body" idx="1"/>
          </p:nvPr>
        </p:nvSpPr>
        <p:spPr/>
        <p:txBody>
          <a:bodyPr/>
          <a:lstStyle/>
          <a:p>
            <a:pPr>
              <a:lnSpc>
                <a:spcPct val="90000"/>
              </a:lnSpc>
            </a:pPr>
            <a:r>
              <a:rPr lang="it-IT"/>
              <a:t>Ridotte abilità cognitive: consapevolezza, orientamento, vigilanza, attenzione</a:t>
            </a:r>
          </a:p>
          <a:p>
            <a:pPr>
              <a:lnSpc>
                <a:spcPct val="90000"/>
              </a:lnSpc>
            </a:pPr>
            <a:r>
              <a:rPr lang="it-IT"/>
              <a:t>Aumento impulsività e/o agitazione</a:t>
            </a:r>
          </a:p>
          <a:p>
            <a:pPr>
              <a:lnSpc>
                <a:spcPct val="90000"/>
              </a:lnSpc>
            </a:pPr>
            <a:r>
              <a:rPr lang="it-IT"/>
              <a:t>Ridotta o assenza del riflesso della tosse e/o tosse volontaria</a:t>
            </a:r>
          </a:p>
          <a:p>
            <a:pPr>
              <a:lnSpc>
                <a:spcPct val="90000"/>
              </a:lnSpc>
            </a:pPr>
            <a:r>
              <a:rPr lang="it-IT"/>
              <a:t>Uso di farmaci: neurolettici, antidepressivi, anticolinergici o a base di fenotiazina</a:t>
            </a:r>
          </a:p>
          <a:p>
            <a:pPr>
              <a:lnSpc>
                <a:spcPct val="90000"/>
              </a:lnSpc>
              <a:buFontTx/>
              <a:buNone/>
            </a:pP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6C937DC3-DE01-4301-94D4-763348964313}" type="slidenum">
              <a:rPr lang="it-IT"/>
              <a:pPr/>
              <a:t>29</a:t>
            </a:fld>
            <a:endParaRPr lang="it-IT"/>
          </a:p>
        </p:txBody>
      </p:sp>
      <p:sp>
        <p:nvSpPr>
          <p:cNvPr id="95234" name="Rectangle 2"/>
          <p:cNvSpPr>
            <a:spLocks noGrp="1" noChangeArrowheads="1"/>
          </p:cNvSpPr>
          <p:nvPr>
            <p:ph type="title"/>
          </p:nvPr>
        </p:nvSpPr>
        <p:spPr/>
        <p:txBody>
          <a:bodyPr/>
          <a:lstStyle/>
          <a:p>
            <a:r>
              <a:rPr lang="it-IT"/>
              <a:t>…</a:t>
            </a:r>
          </a:p>
        </p:txBody>
      </p:sp>
      <p:sp>
        <p:nvSpPr>
          <p:cNvPr id="95235" name="Rectangle 3"/>
          <p:cNvSpPr>
            <a:spLocks noGrp="1" noChangeArrowheads="1"/>
          </p:cNvSpPr>
          <p:nvPr>
            <p:ph type="body" idx="1"/>
          </p:nvPr>
        </p:nvSpPr>
        <p:spPr/>
        <p:txBody>
          <a:bodyPr/>
          <a:lstStyle/>
          <a:p>
            <a:r>
              <a:rPr lang="it-IT"/>
              <a:t>Iperestenzione o contratture del collo</a:t>
            </a:r>
          </a:p>
          <a:p>
            <a:pPr>
              <a:buFontTx/>
              <a:buNone/>
            </a:pPr>
            <a:endParaRPr lang="it-IT"/>
          </a:p>
          <a:p>
            <a:r>
              <a:rPr lang="it-IT"/>
              <a:t>Ridotta o assenza di forza, movimento e simmetria dei muscoli facciali, linguali, orali</a:t>
            </a:r>
          </a:p>
          <a:p>
            <a:pPr>
              <a:buFontTx/>
              <a:buNone/>
            </a:pPr>
            <a:endParaRPr lang="it-IT"/>
          </a:p>
          <a:p>
            <a:r>
              <a:rPr lang="it-IT"/>
              <a:t>Ridotta o assenza sensibilità orale e facciale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1DA0504-E1B1-412F-9CFC-C332D63C21A3}" type="slidenum">
              <a:rPr lang="it-IT"/>
              <a:pPr/>
              <a:t>3</a:t>
            </a:fld>
            <a:endParaRPr lang="it-IT"/>
          </a:p>
        </p:txBody>
      </p:sp>
      <p:sp>
        <p:nvSpPr>
          <p:cNvPr id="84994" name="Rectangle 2"/>
          <p:cNvSpPr>
            <a:spLocks noGrp="1" noChangeArrowheads="1"/>
          </p:cNvSpPr>
          <p:nvPr>
            <p:ph type="title"/>
          </p:nvPr>
        </p:nvSpPr>
        <p:spPr/>
        <p:txBody>
          <a:bodyPr/>
          <a:lstStyle/>
          <a:p>
            <a:pPr algn="ctr"/>
            <a:r>
              <a:rPr lang="it-IT"/>
              <a:t>L’infermiere e la disfagia</a:t>
            </a:r>
          </a:p>
        </p:txBody>
      </p:sp>
      <p:sp>
        <p:nvSpPr>
          <p:cNvPr id="84995" name="Rectangle 3"/>
          <p:cNvSpPr>
            <a:spLocks noGrp="1" noChangeArrowheads="1"/>
          </p:cNvSpPr>
          <p:nvPr>
            <p:ph type="body" idx="1"/>
          </p:nvPr>
        </p:nvSpPr>
        <p:spPr/>
        <p:txBody>
          <a:bodyPr/>
          <a:lstStyle/>
          <a:p>
            <a:pPr>
              <a:lnSpc>
                <a:spcPct val="90000"/>
              </a:lnSpc>
              <a:buFontTx/>
              <a:buNone/>
            </a:pPr>
            <a:r>
              <a:rPr lang="it-IT" sz="2400">
                <a:solidFill>
                  <a:schemeClr val="tx2"/>
                </a:solidFill>
              </a:rPr>
              <a:t>Primo professionista ad osservare segni e sintomi</a:t>
            </a:r>
          </a:p>
          <a:p>
            <a:pPr>
              <a:lnSpc>
                <a:spcPct val="90000"/>
              </a:lnSpc>
              <a:buFontTx/>
              <a:buNone/>
            </a:pPr>
            <a:endParaRPr lang="it-IT" sz="2400">
              <a:solidFill>
                <a:schemeClr val="tx2"/>
              </a:solidFill>
            </a:endParaRPr>
          </a:p>
          <a:p>
            <a:pPr algn="ctr">
              <a:lnSpc>
                <a:spcPct val="90000"/>
              </a:lnSpc>
              <a:buFontTx/>
              <a:buNone/>
            </a:pPr>
            <a:r>
              <a:rPr lang="it-IT" sz="2400">
                <a:solidFill>
                  <a:schemeClr val="accent2"/>
                </a:solidFill>
              </a:rPr>
              <a:t>Le strategie infermieristiche</a:t>
            </a:r>
          </a:p>
          <a:p>
            <a:pPr>
              <a:lnSpc>
                <a:spcPct val="90000"/>
              </a:lnSpc>
              <a:buFontTx/>
              <a:buNone/>
            </a:pPr>
            <a:endParaRPr lang="it-IT" sz="2400">
              <a:solidFill>
                <a:schemeClr val="accent2"/>
              </a:solidFill>
            </a:endParaRPr>
          </a:p>
          <a:p>
            <a:pPr>
              <a:lnSpc>
                <a:spcPct val="90000"/>
              </a:lnSpc>
              <a:buFontTx/>
              <a:buNone/>
            </a:pPr>
            <a:endParaRPr lang="it-IT" sz="2400"/>
          </a:p>
          <a:p>
            <a:pPr>
              <a:lnSpc>
                <a:spcPct val="90000"/>
              </a:lnSpc>
              <a:buFontTx/>
              <a:buNone/>
            </a:pPr>
            <a:endParaRPr lang="it-IT" sz="2400"/>
          </a:p>
          <a:p>
            <a:pPr>
              <a:lnSpc>
                <a:spcPct val="90000"/>
              </a:lnSpc>
            </a:pPr>
            <a:r>
              <a:rPr lang="it-IT" sz="2400"/>
              <a:t>Possono ridurre le complicanze</a:t>
            </a:r>
          </a:p>
          <a:p>
            <a:pPr>
              <a:lnSpc>
                <a:spcPct val="90000"/>
              </a:lnSpc>
            </a:pPr>
            <a:r>
              <a:rPr lang="it-IT" sz="2400"/>
              <a:t>Migliorare la qualità di vita</a:t>
            </a:r>
          </a:p>
          <a:p>
            <a:pPr>
              <a:lnSpc>
                <a:spcPct val="90000"/>
              </a:lnSpc>
            </a:pPr>
            <a:r>
              <a:rPr lang="it-IT" sz="2400"/>
              <a:t>Migliorare la qualità dell’ass.za erogata</a:t>
            </a:r>
          </a:p>
          <a:p>
            <a:pPr>
              <a:lnSpc>
                <a:spcPct val="90000"/>
              </a:lnSpc>
              <a:buFontTx/>
              <a:buNone/>
            </a:pPr>
            <a:endParaRPr lang="it-IT" sz="2400"/>
          </a:p>
          <a:p>
            <a:pPr>
              <a:lnSpc>
                <a:spcPct val="90000"/>
              </a:lnSpc>
              <a:buFontTx/>
              <a:buNone/>
            </a:pPr>
            <a:r>
              <a:rPr lang="it-IT" sz="1800"/>
              <a:t>Terrado M.Dyshagia:an overview.Medsurg Nursing 2001; 5: 233-250</a:t>
            </a:r>
          </a:p>
        </p:txBody>
      </p:sp>
      <p:sp>
        <p:nvSpPr>
          <p:cNvPr id="84996" name="AutoShape 4"/>
          <p:cNvSpPr>
            <a:spLocks noChangeArrowheads="1"/>
          </p:cNvSpPr>
          <p:nvPr/>
        </p:nvSpPr>
        <p:spPr bwMode="auto">
          <a:xfrm>
            <a:off x="3348038" y="3068638"/>
            <a:ext cx="485775" cy="976312"/>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2898579-F52C-440C-A374-BDB5D570C368}" type="slidenum">
              <a:rPr lang="it-IT"/>
              <a:pPr/>
              <a:t>30</a:t>
            </a:fld>
            <a:endParaRPr lang="it-IT"/>
          </a:p>
        </p:txBody>
      </p:sp>
      <p:sp>
        <p:nvSpPr>
          <p:cNvPr id="96258" name="Rectangle 2"/>
          <p:cNvSpPr>
            <a:spLocks noGrp="1" noChangeArrowheads="1"/>
          </p:cNvSpPr>
          <p:nvPr>
            <p:ph type="title"/>
          </p:nvPr>
        </p:nvSpPr>
        <p:spPr/>
        <p:txBody>
          <a:bodyPr/>
          <a:lstStyle/>
          <a:p>
            <a:r>
              <a:rPr lang="it-IT"/>
              <a:t>…</a:t>
            </a:r>
          </a:p>
        </p:txBody>
      </p:sp>
      <p:sp>
        <p:nvSpPr>
          <p:cNvPr id="96259" name="Rectangle 3"/>
          <p:cNvSpPr>
            <a:spLocks noGrp="1" noChangeArrowheads="1"/>
          </p:cNvSpPr>
          <p:nvPr>
            <p:ph type="body" idx="1"/>
          </p:nvPr>
        </p:nvSpPr>
        <p:spPr/>
        <p:txBody>
          <a:bodyPr/>
          <a:lstStyle/>
          <a:p>
            <a:r>
              <a:rPr lang="it-IT"/>
              <a:t>Precedente intubazione per un lungo periodo</a:t>
            </a:r>
          </a:p>
          <a:p>
            <a:pPr>
              <a:buFontTx/>
              <a:buNone/>
            </a:pPr>
            <a:endParaRPr lang="it-IT"/>
          </a:p>
          <a:p>
            <a:r>
              <a:rPr lang="it-IT"/>
              <a:t>Problemi di linguaggio</a:t>
            </a:r>
          </a:p>
          <a:p>
            <a:pPr>
              <a:buFontTx/>
              <a:buNone/>
            </a:pPr>
            <a:endParaRPr lang="it-IT"/>
          </a:p>
          <a:p>
            <a:r>
              <a:rPr lang="it-IT"/>
              <a:t>Età avanzata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69EE999-0C83-424C-88C0-0FEEF24017E4}" type="slidenum">
              <a:rPr lang="it-IT"/>
              <a:pPr/>
              <a:t>31</a:t>
            </a:fld>
            <a:endParaRPr lang="it-IT"/>
          </a:p>
        </p:txBody>
      </p:sp>
      <p:sp>
        <p:nvSpPr>
          <p:cNvPr id="97282" name="Rectangle 2"/>
          <p:cNvSpPr>
            <a:spLocks noGrp="1" noChangeArrowheads="1"/>
          </p:cNvSpPr>
          <p:nvPr>
            <p:ph type="title"/>
          </p:nvPr>
        </p:nvSpPr>
        <p:spPr/>
        <p:txBody>
          <a:bodyPr/>
          <a:lstStyle/>
          <a:p>
            <a:r>
              <a:rPr lang="it-IT" sz="3600"/>
              <a:t>Segni e sintomi</a:t>
            </a:r>
            <a:br>
              <a:rPr lang="it-IT" sz="3600"/>
            </a:br>
            <a:r>
              <a:rPr lang="it-IT" sz="3600"/>
              <a:t>Come si manifesta?</a:t>
            </a:r>
          </a:p>
        </p:txBody>
      </p:sp>
      <p:sp>
        <p:nvSpPr>
          <p:cNvPr id="97283" name="Rectangle 3"/>
          <p:cNvSpPr>
            <a:spLocks noGrp="1" noChangeArrowheads="1"/>
          </p:cNvSpPr>
          <p:nvPr>
            <p:ph type="body" idx="1"/>
          </p:nvPr>
        </p:nvSpPr>
        <p:spPr/>
        <p:txBody>
          <a:bodyPr/>
          <a:lstStyle/>
          <a:p>
            <a:r>
              <a:rPr lang="it-IT"/>
              <a:t>Tosse durante o dopo la deglutizione</a:t>
            </a:r>
          </a:p>
          <a:p>
            <a:r>
              <a:rPr lang="it-IT"/>
              <a:t>Assenza di tosse volontaria o del  riflesso</a:t>
            </a:r>
          </a:p>
          <a:p>
            <a:r>
              <a:rPr lang="it-IT"/>
              <a:t>Assenza deglutizione volontaria</a:t>
            </a:r>
          </a:p>
          <a:p>
            <a:r>
              <a:rPr lang="it-IT"/>
              <a:t>Eccessiva lentezza nell’assunzione dei cibi</a:t>
            </a:r>
          </a:p>
          <a:p>
            <a:r>
              <a:rPr lang="it-IT"/>
              <a:t>Presenza di residuo di bolo nelle fauci</a:t>
            </a:r>
          </a:p>
          <a:p>
            <a:r>
              <a:rPr lang="it-IT"/>
              <a:t>Perdita di peso o disidratazione</a:t>
            </a:r>
          </a:p>
          <a:p>
            <a:pPr>
              <a:buFontTx/>
              <a:buNone/>
            </a:pP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39163627-D8EF-48D2-A4F6-AB61AA5CCCD3}" type="slidenum">
              <a:rPr lang="it-IT"/>
              <a:pPr/>
              <a:t>32</a:t>
            </a:fld>
            <a:endParaRPr lang="it-IT"/>
          </a:p>
        </p:txBody>
      </p:sp>
      <p:sp>
        <p:nvSpPr>
          <p:cNvPr id="98306" name="Rectangle 2"/>
          <p:cNvSpPr>
            <a:spLocks noGrp="1" noChangeArrowheads="1"/>
          </p:cNvSpPr>
          <p:nvPr>
            <p:ph type="title"/>
          </p:nvPr>
        </p:nvSpPr>
        <p:spPr/>
        <p:txBody>
          <a:bodyPr/>
          <a:lstStyle/>
          <a:p>
            <a:r>
              <a:rPr lang="it-IT"/>
              <a:t>…</a:t>
            </a:r>
          </a:p>
        </p:txBody>
      </p:sp>
      <p:sp>
        <p:nvSpPr>
          <p:cNvPr id="98307" name="Rectangle 3"/>
          <p:cNvSpPr>
            <a:spLocks noGrp="1" noChangeArrowheads="1"/>
          </p:cNvSpPr>
          <p:nvPr>
            <p:ph type="body" idx="1"/>
          </p:nvPr>
        </p:nvSpPr>
        <p:spPr/>
        <p:txBody>
          <a:bodyPr/>
          <a:lstStyle/>
          <a:p>
            <a:r>
              <a:rPr lang="it-IT"/>
              <a:t>Aumento della TC</a:t>
            </a:r>
          </a:p>
          <a:p>
            <a:r>
              <a:rPr lang="it-IT"/>
              <a:t>Disfonia o voce gorgogliante</a:t>
            </a:r>
          </a:p>
          <a:p>
            <a:r>
              <a:rPr lang="it-IT"/>
              <a:t>Frequenti infezioni polmonari</a:t>
            </a:r>
          </a:p>
          <a:p>
            <a:r>
              <a:rPr lang="it-IT"/>
              <a:t>Schiarimenti di voce frequenti</a:t>
            </a:r>
          </a:p>
          <a:p>
            <a:r>
              <a:rPr lang="it-IT"/>
              <a:t>Lingua protrusa</a:t>
            </a:r>
          </a:p>
          <a:p>
            <a:r>
              <a:rPr lang="it-IT"/>
              <a:t>Scialorrea</a:t>
            </a:r>
          </a:p>
          <a:p>
            <a:r>
              <a:rPr lang="it-IT"/>
              <a:t>Fastidio o dolore alla deglutizione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fld id="{71D9C021-3DB2-4740-96A5-2930EE35E06F}" type="slidenum">
              <a:rPr lang="it-IT"/>
              <a:pPr/>
              <a:t>33</a:t>
            </a:fld>
            <a:endParaRPr lang="it-IT"/>
          </a:p>
        </p:txBody>
      </p:sp>
      <p:sp>
        <p:nvSpPr>
          <p:cNvPr id="99330" name="Rectangle 2"/>
          <p:cNvSpPr>
            <a:spLocks noGrp="1" noChangeArrowheads="1"/>
          </p:cNvSpPr>
          <p:nvPr>
            <p:ph type="title"/>
          </p:nvPr>
        </p:nvSpPr>
        <p:spPr/>
        <p:txBody>
          <a:bodyPr/>
          <a:lstStyle/>
          <a:p>
            <a:r>
              <a:rPr lang="it-IT"/>
              <a:t>Conseguenze della disfagia</a:t>
            </a:r>
          </a:p>
        </p:txBody>
      </p:sp>
      <p:sp>
        <p:nvSpPr>
          <p:cNvPr id="99331" name="Rectangle 3"/>
          <p:cNvSpPr>
            <a:spLocks noGrp="1" noChangeArrowheads="1"/>
          </p:cNvSpPr>
          <p:nvPr>
            <p:ph type="body" idx="1"/>
          </p:nvPr>
        </p:nvSpPr>
        <p:spPr>
          <a:xfrm>
            <a:off x="263525" y="1557338"/>
            <a:ext cx="7693025" cy="4538662"/>
          </a:xfrm>
        </p:spPr>
        <p:txBody>
          <a:bodyPr/>
          <a:lstStyle/>
          <a:p>
            <a:pPr>
              <a:lnSpc>
                <a:spcPct val="90000"/>
              </a:lnSpc>
            </a:pPr>
            <a:r>
              <a:rPr lang="it-IT" sz="2800"/>
              <a:t>Aspirazione di cibi e/o liquidi nelle vie aeree</a:t>
            </a:r>
          </a:p>
          <a:p>
            <a:pPr>
              <a:lnSpc>
                <a:spcPct val="90000"/>
              </a:lnSpc>
              <a:buFontTx/>
              <a:buNone/>
            </a:pPr>
            <a:r>
              <a:rPr lang="it-IT" sz="2800"/>
              <a:t>             maggior rischio di infezioni polmonari</a:t>
            </a:r>
          </a:p>
          <a:p>
            <a:pPr>
              <a:lnSpc>
                <a:spcPct val="90000"/>
              </a:lnSpc>
              <a:buFontTx/>
              <a:buNone/>
            </a:pPr>
            <a:endParaRPr lang="it-IT" sz="2800"/>
          </a:p>
          <a:p>
            <a:pPr>
              <a:lnSpc>
                <a:spcPct val="90000"/>
              </a:lnSpc>
            </a:pPr>
            <a:r>
              <a:rPr lang="it-IT" sz="2800"/>
              <a:t>Ridotto introito alimentare</a:t>
            </a:r>
          </a:p>
          <a:p>
            <a:pPr>
              <a:lnSpc>
                <a:spcPct val="90000"/>
              </a:lnSpc>
              <a:buFontTx/>
              <a:buNone/>
            </a:pPr>
            <a:r>
              <a:rPr lang="it-IT" sz="2800"/>
              <a:t>                      malnutrizione e/o disidratazione</a:t>
            </a:r>
          </a:p>
          <a:p>
            <a:pPr>
              <a:lnSpc>
                <a:spcPct val="90000"/>
              </a:lnSpc>
              <a:buFontTx/>
              <a:buNone/>
            </a:pPr>
            <a:endParaRPr lang="it-IT" sz="2800"/>
          </a:p>
          <a:p>
            <a:pPr>
              <a:lnSpc>
                <a:spcPct val="90000"/>
              </a:lnSpc>
            </a:pPr>
            <a:r>
              <a:rPr lang="it-IT" sz="2800"/>
              <a:t>Alterazione della qualità di vita</a:t>
            </a:r>
          </a:p>
          <a:p>
            <a:pPr>
              <a:lnSpc>
                <a:spcPct val="90000"/>
              </a:lnSpc>
              <a:buFontTx/>
              <a:buNone/>
            </a:pPr>
            <a:r>
              <a:rPr lang="it-IT" sz="2800"/>
              <a:t>               aumento richieste di interventi sanitari</a:t>
            </a:r>
          </a:p>
          <a:p>
            <a:pPr>
              <a:lnSpc>
                <a:spcPct val="90000"/>
              </a:lnSpc>
              <a:buFontTx/>
              <a:buNone/>
            </a:pPr>
            <a:r>
              <a:rPr lang="it-IT" sz="2800"/>
              <a:t>                 (maggiori costi socio-sanitari)</a:t>
            </a:r>
          </a:p>
          <a:p>
            <a:pPr>
              <a:lnSpc>
                <a:spcPct val="90000"/>
              </a:lnSpc>
              <a:buFontTx/>
              <a:buNone/>
            </a:pPr>
            <a:endParaRPr lang="it-IT" sz="2800"/>
          </a:p>
        </p:txBody>
      </p:sp>
      <p:sp>
        <p:nvSpPr>
          <p:cNvPr id="99332" name="AutoShape 4"/>
          <p:cNvSpPr>
            <a:spLocks noChangeArrowheads="1"/>
          </p:cNvSpPr>
          <p:nvPr/>
        </p:nvSpPr>
        <p:spPr bwMode="auto">
          <a:xfrm>
            <a:off x="395288" y="2060575"/>
            <a:ext cx="1081087" cy="504825"/>
          </a:xfrm>
          <a:prstGeom prst="rightArrow">
            <a:avLst>
              <a:gd name="adj1" fmla="val 50000"/>
              <a:gd name="adj2" fmla="val 53538"/>
            </a:avLst>
          </a:prstGeom>
          <a:solidFill>
            <a:schemeClr val="accent1"/>
          </a:solidFill>
          <a:ln w="9525">
            <a:solidFill>
              <a:schemeClr val="tx1"/>
            </a:solidFill>
            <a:miter lim="800000"/>
            <a:headEnd/>
            <a:tailEnd/>
          </a:ln>
          <a:effectLst/>
        </p:spPr>
        <p:txBody>
          <a:bodyPr wrap="none" anchor="ctr"/>
          <a:lstStyle/>
          <a:p>
            <a:endParaRPr lang="it-IT"/>
          </a:p>
        </p:txBody>
      </p:sp>
      <p:sp>
        <p:nvSpPr>
          <p:cNvPr id="99333" name="AutoShape 5"/>
          <p:cNvSpPr>
            <a:spLocks noChangeArrowheads="1"/>
          </p:cNvSpPr>
          <p:nvPr/>
        </p:nvSpPr>
        <p:spPr bwMode="auto">
          <a:xfrm flipV="1">
            <a:off x="611188" y="3573463"/>
            <a:ext cx="1296987" cy="576262"/>
          </a:xfrm>
          <a:prstGeom prst="rightArrow">
            <a:avLst>
              <a:gd name="adj1" fmla="val 50000"/>
              <a:gd name="adj2" fmla="val 56267"/>
            </a:avLst>
          </a:prstGeom>
          <a:solidFill>
            <a:schemeClr val="accent1"/>
          </a:solidFill>
          <a:ln w="9525">
            <a:solidFill>
              <a:schemeClr val="tx1"/>
            </a:solidFill>
            <a:miter lim="800000"/>
            <a:headEnd/>
            <a:tailEnd/>
          </a:ln>
          <a:effectLst/>
        </p:spPr>
        <p:txBody>
          <a:bodyPr wrap="none" anchor="ctr"/>
          <a:lstStyle/>
          <a:p>
            <a:endParaRPr lang="it-IT"/>
          </a:p>
        </p:txBody>
      </p:sp>
      <p:sp>
        <p:nvSpPr>
          <p:cNvPr id="99334" name="AutoShape 6"/>
          <p:cNvSpPr>
            <a:spLocks noChangeArrowheads="1"/>
          </p:cNvSpPr>
          <p:nvPr/>
        </p:nvSpPr>
        <p:spPr bwMode="auto">
          <a:xfrm flipV="1">
            <a:off x="250825" y="5229225"/>
            <a:ext cx="1512888" cy="431800"/>
          </a:xfrm>
          <a:prstGeom prst="rightArrow">
            <a:avLst>
              <a:gd name="adj1" fmla="val 50000"/>
              <a:gd name="adj2" fmla="val 87592"/>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7"/>
          <p:cNvSpPr>
            <a:spLocks noGrp="1"/>
          </p:cNvSpPr>
          <p:nvPr>
            <p:ph type="sldNum" sz="quarter" idx="12"/>
          </p:nvPr>
        </p:nvSpPr>
        <p:spPr/>
        <p:txBody>
          <a:bodyPr/>
          <a:lstStyle/>
          <a:p>
            <a:fld id="{BC41A4F0-8776-4FB3-9E5D-93C550008338}" type="slidenum">
              <a:rPr lang="it-IT"/>
              <a:pPr/>
              <a:t>34</a:t>
            </a:fld>
            <a:endParaRPr lang="it-IT"/>
          </a:p>
        </p:txBody>
      </p:sp>
      <p:sp>
        <p:nvSpPr>
          <p:cNvPr id="100354" name="Rectangle 2"/>
          <p:cNvSpPr>
            <a:spLocks noGrp="1" noChangeArrowheads="1"/>
          </p:cNvSpPr>
          <p:nvPr>
            <p:ph type="title"/>
          </p:nvPr>
        </p:nvSpPr>
        <p:spPr/>
        <p:txBody>
          <a:bodyPr/>
          <a:lstStyle/>
          <a:p>
            <a:r>
              <a:rPr lang="it-IT"/>
              <a:t>A proposito di aspirazione</a:t>
            </a:r>
          </a:p>
        </p:txBody>
      </p:sp>
      <p:sp>
        <p:nvSpPr>
          <p:cNvPr id="100355" name="Rectangle 3"/>
          <p:cNvSpPr>
            <a:spLocks noGrp="1" noChangeArrowheads="1"/>
          </p:cNvSpPr>
          <p:nvPr>
            <p:ph type="body" sz="half" idx="1"/>
          </p:nvPr>
        </p:nvSpPr>
        <p:spPr>
          <a:xfrm>
            <a:off x="0" y="1484313"/>
            <a:ext cx="7885113" cy="4497387"/>
          </a:xfrm>
        </p:spPr>
        <p:txBody>
          <a:bodyPr/>
          <a:lstStyle/>
          <a:p>
            <a:pPr>
              <a:lnSpc>
                <a:spcPct val="90000"/>
              </a:lnSpc>
              <a:buFontTx/>
              <a:buNone/>
            </a:pPr>
            <a:r>
              <a:rPr lang="it-IT" sz="2400"/>
              <a:t>Può essere silente</a:t>
            </a:r>
          </a:p>
          <a:p>
            <a:pPr>
              <a:lnSpc>
                <a:spcPct val="90000"/>
              </a:lnSpc>
              <a:buFontTx/>
              <a:buNone/>
            </a:pPr>
            <a:endParaRPr lang="it-IT" sz="2400"/>
          </a:p>
          <a:p>
            <a:pPr>
              <a:lnSpc>
                <a:spcPct val="90000"/>
              </a:lnSpc>
              <a:buFontTx/>
              <a:buNone/>
            </a:pPr>
            <a:r>
              <a:rPr lang="it-IT" sz="2400"/>
              <a:t>             tosse post deglutitoria e deglutitoria</a:t>
            </a:r>
          </a:p>
          <a:p>
            <a:pPr>
              <a:lnSpc>
                <a:spcPct val="90000"/>
              </a:lnSpc>
            </a:pPr>
            <a:endParaRPr lang="it-IT" sz="2400"/>
          </a:p>
          <a:p>
            <a:pPr>
              <a:lnSpc>
                <a:spcPct val="90000"/>
              </a:lnSpc>
              <a:buFontTx/>
              <a:buNone/>
            </a:pPr>
            <a:r>
              <a:rPr lang="it-IT" sz="2400"/>
              <a:t>              al respiro liquido</a:t>
            </a:r>
          </a:p>
          <a:p>
            <a:pPr>
              <a:lnSpc>
                <a:spcPct val="90000"/>
              </a:lnSpc>
            </a:pPr>
            <a:endParaRPr lang="it-IT" sz="2400"/>
          </a:p>
          <a:p>
            <a:pPr>
              <a:lnSpc>
                <a:spcPct val="90000"/>
              </a:lnSpc>
              <a:buFontTx/>
              <a:buNone/>
            </a:pPr>
            <a:r>
              <a:rPr lang="it-IT" sz="2400"/>
              <a:t>                alla qualità della tosse</a:t>
            </a:r>
          </a:p>
          <a:p>
            <a:pPr>
              <a:lnSpc>
                <a:spcPct val="90000"/>
              </a:lnSpc>
            </a:pPr>
            <a:endParaRPr lang="it-IT" sz="2400"/>
          </a:p>
          <a:p>
            <a:pPr>
              <a:lnSpc>
                <a:spcPct val="90000"/>
              </a:lnSpc>
              <a:buFontTx/>
              <a:buNone/>
            </a:pPr>
            <a:r>
              <a:rPr lang="it-IT" sz="2400"/>
              <a:t>                 altri segnali: lacrime, affaticamento</a:t>
            </a:r>
          </a:p>
          <a:p>
            <a:pPr>
              <a:lnSpc>
                <a:spcPct val="90000"/>
              </a:lnSpc>
              <a:buFontTx/>
              <a:buNone/>
            </a:pPr>
            <a:r>
              <a:rPr lang="it-IT" sz="2400"/>
              <a:t>                   </a:t>
            </a:r>
          </a:p>
          <a:p>
            <a:pPr>
              <a:lnSpc>
                <a:spcPct val="90000"/>
              </a:lnSpc>
              <a:buFontTx/>
              <a:buNone/>
            </a:pPr>
            <a:r>
              <a:rPr lang="it-IT" sz="2400"/>
              <a:t>                 voce rauca o umida</a:t>
            </a:r>
          </a:p>
        </p:txBody>
      </p:sp>
      <p:pic>
        <p:nvPicPr>
          <p:cNvPr id="100361" name="Picture 9" descr="File:Italian traffic signs - altri pericoli.svg">
            <a:hlinkClick r:id="rId2"/>
          </p:cNvPr>
          <p:cNvPicPr>
            <a:picLocks noChangeAspect="1" noChangeArrowheads="1"/>
          </p:cNvPicPr>
          <p:nvPr>
            <p:ph sz="quarter" idx="2"/>
          </p:nvPr>
        </p:nvPicPr>
        <p:blipFill>
          <a:blip r:embed="rId3" cstate="print"/>
          <a:srcRect/>
          <a:stretch>
            <a:fillRect/>
          </a:stretch>
        </p:blipFill>
        <p:spPr>
          <a:xfrm>
            <a:off x="468313" y="2997200"/>
            <a:ext cx="647700" cy="576263"/>
          </a:xfrm>
          <a:noFill/>
          <a:ln/>
        </p:spPr>
      </p:pic>
      <p:pic>
        <p:nvPicPr>
          <p:cNvPr id="100360" name="Picture 8" descr="File:Italian traffic signs - altri pericoli.svg">
            <a:hlinkClick r:id="rId2"/>
          </p:cNvPr>
          <p:cNvPicPr>
            <a:picLocks noChangeAspect="1" noChangeArrowheads="1"/>
          </p:cNvPicPr>
          <p:nvPr/>
        </p:nvPicPr>
        <p:blipFill>
          <a:blip r:embed="rId4" cstate="print"/>
          <a:srcRect/>
          <a:stretch>
            <a:fillRect/>
          </a:stretch>
        </p:blipFill>
        <p:spPr bwMode="auto">
          <a:xfrm>
            <a:off x="611188" y="3789363"/>
            <a:ext cx="720725" cy="609600"/>
          </a:xfrm>
          <a:prstGeom prst="rect">
            <a:avLst/>
          </a:prstGeom>
          <a:noFill/>
        </p:spPr>
      </p:pic>
      <p:pic>
        <p:nvPicPr>
          <p:cNvPr id="100363" name="Picture 11" descr="File:Italian traffic signs - altri pericoli.svg">
            <a:hlinkClick r:id="rId2"/>
          </p:cNvPr>
          <p:cNvPicPr>
            <a:picLocks noChangeAspect="1" noChangeArrowheads="1"/>
          </p:cNvPicPr>
          <p:nvPr>
            <p:ph sz="quarter" idx="3"/>
          </p:nvPr>
        </p:nvPicPr>
        <p:blipFill>
          <a:blip r:embed="rId5" cstate="print"/>
          <a:srcRect/>
          <a:stretch>
            <a:fillRect/>
          </a:stretch>
        </p:blipFill>
        <p:spPr>
          <a:xfrm>
            <a:off x="684213" y="5373688"/>
            <a:ext cx="649287" cy="504825"/>
          </a:xfrm>
          <a:noFill/>
          <a:ln/>
        </p:spPr>
      </p:pic>
      <p:pic>
        <p:nvPicPr>
          <p:cNvPr id="100365" name="Picture 13" descr="File:Italian traffic signs - altri pericoli.svg">
            <a:hlinkClick r:id="rId2"/>
          </p:cNvPr>
          <p:cNvPicPr>
            <a:picLocks noChangeAspect="1" noChangeArrowheads="1"/>
          </p:cNvPicPr>
          <p:nvPr/>
        </p:nvPicPr>
        <p:blipFill>
          <a:blip r:embed="rId3" cstate="print"/>
          <a:srcRect/>
          <a:stretch>
            <a:fillRect/>
          </a:stretch>
        </p:blipFill>
        <p:spPr bwMode="auto">
          <a:xfrm>
            <a:off x="250825" y="2133600"/>
            <a:ext cx="647700" cy="576263"/>
          </a:xfrm>
          <a:prstGeom prst="rect">
            <a:avLst/>
          </a:prstGeom>
          <a:noFill/>
          <a:ln w="9525">
            <a:noFill/>
            <a:miter lim="800000"/>
            <a:headEnd/>
            <a:tailEnd/>
          </a:ln>
        </p:spPr>
      </p:pic>
      <p:pic>
        <p:nvPicPr>
          <p:cNvPr id="100366" name="Picture 14" descr="File:Italian traffic signs - altri pericoli.svg">
            <a:hlinkClick r:id="rId2"/>
          </p:cNvPr>
          <p:cNvPicPr>
            <a:picLocks noChangeAspect="1" noChangeArrowheads="1"/>
          </p:cNvPicPr>
          <p:nvPr/>
        </p:nvPicPr>
        <p:blipFill>
          <a:blip r:embed="rId4" cstate="print"/>
          <a:srcRect/>
          <a:stretch>
            <a:fillRect/>
          </a:stretch>
        </p:blipFill>
        <p:spPr bwMode="auto">
          <a:xfrm>
            <a:off x="395288" y="4508500"/>
            <a:ext cx="720725" cy="60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01BBD96-8D14-46D9-9521-AB896184497A}" type="slidenum">
              <a:rPr lang="it-IT"/>
              <a:pPr/>
              <a:t>35</a:t>
            </a:fld>
            <a:endParaRPr lang="it-IT"/>
          </a:p>
        </p:txBody>
      </p:sp>
      <p:sp>
        <p:nvSpPr>
          <p:cNvPr id="210946" name="Rectangle 2"/>
          <p:cNvSpPr>
            <a:spLocks noGrp="1" noChangeArrowheads="1"/>
          </p:cNvSpPr>
          <p:nvPr>
            <p:ph type="title"/>
          </p:nvPr>
        </p:nvSpPr>
        <p:spPr/>
        <p:txBody>
          <a:bodyPr/>
          <a:lstStyle/>
          <a:p>
            <a:r>
              <a:rPr lang="it-IT"/>
              <a:t>Manovre d’emergenza</a:t>
            </a:r>
          </a:p>
        </p:txBody>
      </p:sp>
      <p:sp>
        <p:nvSpPr>
          <p:cNvPr id="210947" name="Rectangle 3"/>
          <p:cNvSpPr>
            <a:spLocks noGrp="1" noChangeArrowheads="1"/>
          </p:cNvSpPr>
          <p:nvPr>
            <p:ph type="body" idx="1"/>
          </p:nvPr>
        </p:nvSpPr>
        <p:spPr/>
        <p:txBody>
          <a:bodyPr/>
          <a:lstStyle/>
          <a:p>
            <a:pPr>
              <a:buFontTx/>
              <a:buNone/>
            </a:pPr>
            <a:r>
              <a:rPr lang="it-IT"/>
              <a:t>La prima difesa è fornita dall’organismo con la tosse; se non è sufficiente:</a:t>
            </a:r>
          </a:p>
          <a:p>
            <a:pPr>
              <a:buFontTx/>
              <a:buNone/>
            </a:pPr>
            <a:r>
              <a:rPr lang="it-IT">
                <a:solidFill>
                  <a:schemeClr val="tx2"/>
                </a:solidFill>
              </a:rPr>
              <a:t>COSA NON FARE</a:t>
            </a:r>
          </a:p>
          <a:p>
            <a:r>
              <a:rPr lang="it-IT">
                <a:solidFill>
                  <a:schemeClr val="bg2"/>
                </a:solidFill>
              </a:rPr>
              <a:t>Non colpire la schiena con le mani</a:t>
            </a:r>
          </a:p>
          <a:p>
            <a:r>
              <a:rPr lang="it-IT">
                <a:solidFill>
                  <a:schemeClr val="bg2"/>
                </a:solidFill>
              </a:rPr>
              <a:t>Non dare da bere</a:t>
            </a:r>
          </a:p>
          <a:p>
            <a:r>
              <a:rPr lang="it-IT">
                <a:solidFill>
                  <a:schemeClr val="bg2"/>
                </a:solidFill>
              </a:rPr>
              <a:t>Non effettuare la respirazione bocca a bocca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FE967D0-A390-4AD5-8D18-8F3E52A16E38}" type="slidenum">
              <a:rPr lang="it-IT"/>
              <a:pPr/>
              <a:t>36</a:t>
            </a:fld>
            <a:endParaRPr lang="it-IT"/>
          </a:p>
        </p:txBody>
      </p:sp>
      <p:sp>
        <p:nvSpPr>
          <p:cNvPr id="212994" name="Rectangle 2"/>
          <p:cNvSpPr>
            <a:spLocks noGrp="1" noChangeArrowheads="1"/>
          </p:cNvSpPr>
          <p:nvPr>
            <p:ph type="title"/>
          </p:nvPr>
        </p:nvSpPr>
        <p:spPr/>
        <p:txBody>
          <a:bodyPr/>
          <a:lstStyle/>
          <a:p>
            <a:r>
              <a:rPr lang="it-IT"/>
              <a:t>COSA SI FA</a:t>
            </a:r>
          </a:p>
        </p:txBody>
      </p:sp>
      <p:sp>
        <p:nvSpPr>
          <p:cNvPr id="212995" name="Rectangle 3"/>
          <p:cNvSpPr>
            <a:spLocks noGrp="1" noChangeArrowheads="1"/>
          </p:cNvSpPr>
          <p:nvPr>
            <p:ph type="body" idx="1"/>
          </p:nvPr>
        </p:nvSpPr>
        <p:spPr/>
        <p:txBody>
          <a:bodyPr/>
          <a:lstStyle/>
          <a:p>
            <a:pPr>
              <a:buFontTx/>
              <a:buNone/>
            </a:pPr>
            <a:r>
              <a:rPr lang="it-IT"/>
              <a:t>Innanzitutto rimozione protesi</a:t>
            </a:r>
          </a:p>
          <a:p>
            <a:pPr>
              <a:buFontTx/>
              <a:buNone/>
            </a:pPr>
            <a:r>
              <a:rPr lang="it-IT"/>
              <a:t>MANOVRA 1</a:t>
            </a:r>
          </a:p>
          <a:p>
            <a:r>
              <a:rPr lang="it-IT"/>
              <a:t>Mento verso il petto, braccia abbandonate e bocca aperta; dare dei colpetti con il palmo della mano tra le scapole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984CFEA-B09C-4260-861E-28476F50DE63}" type="slidenum">
              <a:rPr lang="it-IT"/>
              <a:pPr/>
              <a:t>37</a:t>
            </a:fld>
            <a:endParaRPr lang="it-IT"/>
          </a:p>
        </p:txBody>
      </p:sp>
      <p:sp>
        <p:nvSpPr>
          <p:cNvPr id="215042" name="Rectangle 2"/>
          <p:cNvSpPr>
            <a:spLocks noGrp="1" noChangeArrowheads="1"/>
          </p:cNvSpPr>
          <p:nvPr>
            <p:ph type="body" idx="1"/>
          </p:nvPr>
        </p:nvSpPr>
        <p:spPr>
          <a:xfrm>
            <a:off x="250825" y="2276475"/>
            <a:ext cx="7399338" cy="3819525"/>
          </a:xfrm>
        </p:spPr>
        <p:txBody>
          <a:bodyPr/>
          <a:lstStyle/>
          <a:p>
            <a:pPr>
              <a:lnSpc>
                <a:spcPct val="90000"/>
              </a:lnSpc>
              <a:buFontTx/>
              <a:buNone/>
            </a:pPr>
            <a:r>
              <a:rPr lang="it-IT" sz="2800"/>
              <a:t>2. MANOVRA DI HEIMLICH</a:t>
            </a:r>
          </a:p>
          <a:p>
            <a:pPr>
              <a:lnSpc>
                <a:spcPct val="90000"/>
              </a:lnSpc>
              <a:buFontTx/>
              <a:buNone/>
            </a:pPr>
            <a:r>
              <a:rPr lang="it-IT" sz="2800"/>
              <a:t>Si attiva ponendosi alle spalle della ps, cingendolo con le braccia all’altezza dello stomaco e premere sulla fascia diaframmatica con movimento verso l’alto per favorire l’espulsione del cibo.</a:t>
            </a:r>
          </a:p>
          <a:p>
            <a:pPr>
              <a:lnSpc>
                <a:spcPct val="90000"/>
              </a:lnSpc>
              <a:buFontTx/>
              <a:buNone/>
            </a:pPr>
            <a:r>
              <a:rPr lang="it-IT" sz="2800"/>
              <a:t>Questa manovra può essere effettuata anche se la ps è seduta su sedia a rotella o sdraiata.</a:t>
            </a:r>
          </a:p>
        </p:txBody>
      </p:sp>
      <p:pic>
        <p:nvPicPr>
          <p:cNvPr id="215043" name="Picture 3"/>
          <p:cNvPicPr>
            <a:picLocks noChangeAspect="1" noChangeArrowheads="1"/>
          </p:cNvPicPr>
          <p:nvPr>
            <p:ph type="title"/>
          </p:nvPr>
        </p:nvPicPr>
        <p:blipFill>
          <a:blip r:embed="rId2" cstate="print"/>
          <a:srcRect/>
          <a:stretch>
            <a:fillRect/>
          </a:stretch>
        </p:blipFill>
        <p:spPr>
          <a:xfrm>
            <a:off x="3098800" y="227013"/>
            <a:ext cx="1636713" cy="2049462"/>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FEC25351-B492-4B8E-A948-CDFB326DFC34}" type="slidenum">
              <a:rPr lang="it-IT"/>
              <a:pPr/>
              <a:t>38</a:t>
            </a:fld>
            <a:endParaRPr lang="it-IT"/>
          </a:p>
        </p:txBody>
      </p:sp>
      <p:sp>
        <p:nvSpPr>
          <p:cNvPr id="217090" name="Rectangle 2"/>
          <p:cNvSpPr>
            <a:spLocks noGrp="1" noChangeArrowheads="1"/>
          </p:cNvSpPr>
          <p:nvPr>
            <p:ph type="title"/>
          </p:nvPr>
        </p:nvSpPr>
        <p:spPr/>
        <p:txBody>
          <a:bodyPr/>
          <a:lstStyle/>
          <a:p>
            <a:r>
              <a:rPr lang="it-IT"/>
              <a:t>A proposito di malnutrizione:</a:t>
            </a:r>
          </a:p>
        </p:txBody>
      </p:sp>
      <p:sp>
        <p:nvSpPr>
          <p:cNvPr id="217091" name="Rectangle 3"/>
          <p:cNvSpPr>
            <a:spLocks noGrp="1" noChangeArrowheads="1"/>
          </p:cNvSpPr>
          <p:nvPr>
            <p:ph type="body" idx="1"/>
          </p:nvPr>
        </p:nvSpPr>
        <p:spPr/>
        <p:txBody>
          <a:bodyPr/>
          <a:lstStyle/>
          <a:p>
            <a:pPr>
              <a:lnSpc>
                <a:spcPct val="90000"/>
              </a:lnSpc>
              <a:buFontTx/>
              <a:buNone/>
            </a:pPr>
            <a:r>
              <a:rPr lang="it-IT"/>
              <a:t>Stato di alterazione funzionale, strutturale e di sviluppo dell’organismo conseguente alla discrepanza tra fabbisogni nutrizionali specifici e introito o utilizzazione dell’energia e dei nutrienti, tali da comportare un eccesso di morbilità e mortalità.</a:t>
            </a:r>
          </a:p>
          <a:p>
            <a:pPr>
              <a:lnSpc>
                <a:spcPct val="90000"/>
              </a:lnSpc>
              <a:buFontTx/>
              <a:buNone/>
            </a:pPr>
            <a:r>
              <a:rPr lang="it-IT"/>
              <a:t>(JAMA)</a:t>
            </a:r>
          </a:p>
          <a:p>
            <a:pPr>
              <a:lnSpc>
                <a:spcPct val="90000"/>
              </a:lnSpc>
              <a:buFontTx/>
              <a:buNone/>
            </a:pP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92E5C505-831B-4DF0-9603-9A19741DA436}" type="slidenum">
              <a:rPr lang="it-IT"/>
              <a:pPr/>
              <a:t>39</a:t>
            </a:fld>
            <a:endParaRPr lang="it-IT"/>
          </a:p>
        </p:txBody>
      </p:sp>
      <p:sp>
        <p:nvSpPr>
          <p:cNvPr id="229378" name="Rectangle 2"/>
          <p:cNvSpPr>
            <a:spLocks noGrp="1" noChangeArrowheads="1"/>
          </p:cNvSpPr>
          <p:nvPr>
            <p:ph type="title"/>
          </p:nvPr>
        </p:nvSpPr>
        <p:spPr/>
        <p:txBody>
          <a:bodyPr/>
          <a:lstStyle/>
          <a:p>
            <a:r>
              <a:rPr lang="it-IT" sz="3600"/>
              <a:t>Malnutrizione e disidratazione</a:t>
            </a:r>
            <a:br>
              <a:rPr lang="it-IT" sz="3600"/>
            </a:br>
            <a:r>
              <a:rPr lang="it-IT" sz="3600"/>
              <a:t>Segni e sintomi</a:t>
            </a:r>
          </a:p>
        </p:txBody>
      </p:sp>
      <p:sp>
        <p:nvSpPr>
          <p:cNvPr id="229379" name="Rectangle 3"/>
          <p:cNvSpPr>
            <a:spLocks noGrp="1" noChangeArrowheads="1"/>
          </p:cNvSpPr>
          <p:nvPr>
            <p:ph type="body" idx="1"/>
          </p:nvPr>
        </p:nvSpPr>
        <p:spPr/>
        <p:txBody>
          <a:bodyPr/>
          <a:lstStyle/>
          <a:p>
            <a:pPr>
              <a:buFontTx/>
              <a:buNone/>
            </a:pPr>
            <a:r>
              <a:rPr lang="it-IT">
                <a:solidFill>
                  <a:schemeClr val="tx2"/>
                </a:solidFill>
              </a:rPr>
              <a:t>Malnutrizione</a:t>
            </a:r>
            <a:r>
              <a:rPr lang="it-IT"/>
              <a:t>: calo di peso, muscoli con tono scarso, orbite oculari scavate, lingua arrossata e con fissurazione, ossa sporgenti.</a:t>
            </a:r>
          </a:p>
          <a:p>
            <a:pPr>
              <a:buFontTx/>
              <a:buNone/>
            </a:pPr>
            <a:r>
              <a:rPr lang="it-IT">
                <a:solidFill>
                  <a:schemeClr val="tx2"/>
                </a:solidFill>
              </a:rPr>
              <a:t>Disidratazione</a:t>
            </a:r>
            <a:r>
              <a:rPr lang="it-IT"/>
              <a:t>: disorientamento e confusione, cute secca e esfoliata, sollevabile in pliche cutanee, lingua secca e difficile da sporgere.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608A628B-EA4A-492D-B9D0-8956635DC635}" type="slidenum">
              <a:rPr lang="it-IT"/>
              <a:pPr/>
              <a:t>4</a:t>
            </a:fld>
            <a:endParaRPr lang="it-IT"/>
          </a:p>
        </p:txBody>
      </p:sp>
      <p:sp>
        <p:nvSpPr>
          <p:cNvPr id="77827" name="Rectangle 3"/>
          <p:cNvSpPr>
            <a:spLocks noGrp="1" noChangeArrowheads="1"/>
          </p:cNvSpPr>
          <p:nvPr>
            <p:ph type="body" idx="1"/>
          </p:nvPr>
        </p:nvSpPr>
        <p:spPr/>
        <p:txBody>
          <a:bodyPr/>
          <a:lstStyle/>
          <a:p>
            <a:r>
              <a:rPr lang="it-IT"/>
              <a:t>Codice deontologico </a:t>
            </a:r>
            <a:r>
              <a:rPr lang="it-IT" sz="2800" b="1"/>
              <a:t>Capo III </a:t>
            </a:r>
            <a:r>
              <a:rPr lang="it-IT" sz="2800" b="1" i="1"/>
              <a:t>Art.11</a:t>
            </a:r>
            <a:endParaRPr lang="it-IT" sz="2800"/>
          </a:p>
          <a:p>
            <a:pPr>
              <a:buFontTx/>
              <a:buNone/>
            </a:pPr>
            <a:r>
              <a:rPr lang="it-IT" sz="2800"/>
              <a:t>L'infermiere fonda il proprio operato su conoscenze validate e aggiorna saperi e competenze attraverso la formazione permanente, la riflessione critica, sull'esperienza e la ricerca. Progetta, svolge e partecipa ad attività di formazione. Promuove, attiva e partecipa alla ricerca e cura la diffusione dei risultati.</a:t>
            </a:r>
            <a:endParaRPr lang="it-IT"/>
          </a:p>
          <a:p>
            <a:pPr>
              <a:buFontTx/>
              <a:buNone/>
            </a:pPr>
            <a:endParaRPr lang="it-IT"/>
          </a:p>
        </p:txBody>
      </p:sp>
      <p:sp>
        <p:nvSpPr>
          <p:cNvPr id="77829" name="Rectangle 5"/>
          <p:cNvSpPr>
            <a:spLocks noGrp="1" noChangeArrowheads="1"/>
          </p:cNvSpPr>
          <p:nvPr>
            <p:ph type="title"/>
          </p:nvPr>
        </p:nvSpPr>
        <p:spPr/>
        <p:txBody>
          <a:bodyPr/>
          <a:lstStyle/>
          <a:p>
            <a:r>
              <a:rPr lang="it-IT"/>
              <a:t>Perché formarsi e formare….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egnaposto numero diapositiva 6"/>
          <p:cNvSpPr>
            <a:spLocks noGrp="1"/>
          </p:cNvSpPr>
          <p:nvPr>
            <p:ph type="sldNum" sz="quarter" idx="12"/>
          </p:nvPr>
        </p:nvSpPr>
        <p:spPr/>
        <p:txBody>
          <a:bodyPr/>
          <a:lstStyle/>
          <a:p>
            <a:fld id="{266FFDE6-40EE-4BA0-8C25-75273AA84E98}" type="slidenum">
              <a:rPr lang="it-IT"/>
              <a:pPr/>
              <a:t>40</a:t>
            </a:fld>
            <a:endParaRPr lang="it-IT"/>
          </a:p>
        </p:txBody>
      </p:sp>
      <p:sp>
        <p:nvSpPr>
          <p:cNvPr id="219138" name="Rectangle 2"/>
          <p:cNvSpPr>
            <a:spLocks noGrp="1" noChangeArrowheads="1"/>
          </p:cNvSpPr>
          <p:nvPr>
            <p:ph type="title"/>
          </p:nvPr>
        </p:nvSpPr>
        <p:spPr/>
        <p:txBody>
          <a:bodyPr/>
          <a:lstStyle/>
          <a:p>
            <a:r>
              <a:rPr lang="it-IT"/>
              <a:t>Complicanze malnutrizione</a:t>
            </a:r>
          </a:p>
        </p:txBody>
      </p:sp>
      <p:sp>
        <p:nvSpPr>
          <p:cNvPr id="219139" name="Rectangle 3"/>
          <p:cNvSpPr>
            <a:spLocks noGrp="1" noChangeArrowheads="1"/>
          </p:cNvSpPr>
          <p:nvPr>
            <p:ph type="body" sz="half" idx="1"/>
          </p:nvPr>
        </p:nvSpPr>
        <p:spPr>
          <a:xfrm>
            <a:off x="263525" y="1125538"/>
            <a:ext cx="7188200" cy="1150937"/>
          </a:xfrm>
          <a:solidFill>
            <a:schemeClr val="accent1"/>
          </a:solidFill>
        </p:spPr>
        <p:txBody>
          <a:bodyPr/>
          <a:lstStyle/>
          <a:p>
            <a:pPr algn="ctr">
              <a:buFontTx/>
              <a:buNone/>
            </a:pPr>
            <a:r>
              <a:rPr lang="it-IT" sz="2800"/>
              <a:t>conseguenze </a:t>
            </a:r>
          </a:p>
          <a:p>
            <a:pPr algn="ctr">
              <a:buFontTx/>
              <a:buNone/>
            </a:pPr>
            <a:r>
              <a:rPr lang="it-IT" sz="2800"/>
              <a:t>Primarie                            secondarie</a:t>
            </a:r>
          </a:p>
        </p:txBody>
      </p:sp>
      <p:graphicFrame>
        <p:nvGraphicFramePr>
          <p:cNvPr id="219140" name="Group 4"/>
          <p:cNvGraphicFramePr>
            <a:graphicFrameLocks noGrp="1"/>
          </p:cNvGraphicFramePr>
          <p:nvPr>
            <p:ph sz="half" idx="2"/>
          </p:nvPr>
        </p:nvGraphicFramePr>
        <p:xfrm>
          <a:off x="539750" y="2492375"/>
          <a:ext cx="7110413" cy="3919538"/>
        </p:xfrm>
        <a:graphic>
          <a:graphicData uri="http://schemas.openxmlformats.org/drawingml/2006/table">
            <a:tbl>
              <a:tblPr/>
              <a:tblGrid>
                <a:gridCol w="3659188"/>
                <a:gridCol w="3451225"/>
              </a:tblGrid>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Guarigione ferite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morbilità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funz.tà intestinale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uso farmaci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funz.tà muscolare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durata degenza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funz.tà ventilatoria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durata  riab.ne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rispostaimmunitaria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qualità di vita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rischio infezione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mortalità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      costi sanitari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9166" name="AutoShape 30"/>
          <p:cNvSpPr>
            <a:spLocks noChangeArrowheads="1"/>
          </p:cNvSpPr>
          <p:nvPr/>
        </p:nvSpPr>
        <p:spPr bwMode="auto">
          <a:xfrm>
            <a:off x="684213" y="2565400"/>
            <a:ext cx="287337" cy="358775"/>
          </a:xfrm>
          <a:prstGeom prst="downArrow">
            <a:avLst>
              <a:gd name="adj1" fmla="val 50000"/>
              <a:gd name="adj2" fmla="val 31216"/>
            </a:avLst>
          </a:prstGeom>
          <a:solidFill>
            <a:schemeClr val="accent1"/>
          </a:solidFill>
          <a:ln w="9525">
            <a:solidFill>
              <a:schemeClr val="tx1"/>
            </a:solidFill>
            <a:miter lim="800000"/>
            <a:headEnd/>
            <a:tailEnd/>
          </a:ln>
          <a:effectLst/>
        </p:spPr>
        <p:txBody>
          <a:bodyPr wrap="none" anchor="ctr"/>
          <a:lstStyle/>
          <a:p>
            <a:endParaRPr lang="it-IT"/>
          </a:p>
        </p:txBody>
      </p:sp>
      <p:sp>
        <p:nvSpPr>
          <p:cNvPr id="219167" name="AutoShape 31"/>
          <p:cNvSpPr>
            <a:spLocks noChangeArrowheads="1"/>
          </p:cNvSpPr>
          <p:nvPr/>
        </p:nvSpPr>
        <p:spPr bwMode="auto">
          <a:xfrm>
            <a:off x="611188" y="3141663"/>
            <a:ext cx="287337" cy="358775"/>
          </a:xfrm>
          <a:prstGeom prst="downArrow">
            <a:avLst>
              <a:gd name="adj1" fmla="val 50000"/>
              <a:gd name="adj2" fmla="val 31216"/>
            </a:avLst>
          </a:prstGeom>
          <a:solidFill>
            <a:schemeClr val="accent1"/>
          </a:solidFill>
          <a:ln w="9525">
            <a:solidFill>
              <a:schemeClr val="tx1"/>
            </a:solidFill>
            <a:miter lim="800000"/>
            <a:headEnd/>
            <a:tailEnd/>
          </a:ln>
          <a:effectLst/>
        </p:spPr>
        <p:txBody>
          <a:bodyPr wrap="none" anchor="ctr"/>
          <a:lstStyle/>
          <a:p>
            <a:endParaRPr lang="it-IT"/>
          </a:p>
        </p:txBody>
      </p:sp>
      <p:sp>
        <p:nvSpPr>
          <p:cNvPr id="219168" name="AutoShape 32"/>
          <p:cNvSpPr>
            <a:spLocks noChangeArrowheads="1"/>
          </p:cNvSpPr>
          <p:nvPr/>
        </p:nvSpPr>
        <p:spPr bwMode="auto">
          <a:xfrm>
            <a:off x="611188" y="3644900"/>
            <a:ext cx="287337" cy="358775"/>
          </a:xfrm>
          <a:prstGeom prst="downArrow">
            <a:avLst>
              <a:gd name="adj1" fmla="val 50000"/>
              <a:gd name="adj2" fmla="val 31216"/>
            </a:avLst>
          </a:prstGeom>
          <a:solidFill>
            <a:schemeClr val="accent1"/>
          </a:solidFill>
          <a:ln w="9525">
            <a:solidFill>
              <a:schemeClr val="tx1"/>
            </a:solidFill>
            <a:miter lim="800000"/>
            <a:headEnd/>
            <a:tailEnd/>
          </a:ln>
          <a:effectLst/>
        </p:spPr>
        <p:txBody>
          <a:bodyPr wrap="none" anchor="ctr"/>
          <a:lstStyle/>
          <a:p>
            <a:endParaRPr lang="it-IT"/>
          </a:p>
        </p:txBody>
      </p:sp>
      <p:sp>
        <p:nvSpPr>
          <p:cNvPr id="219169" name="AutoShape 33"/>
          <p:cNvSpPr>
            <a:spLocks noChangeArrowheads="1"/>
          </p:cNvSpPr>
          <p:nvPr/>
        </p:nvSpPr>
        <p:spPr bwMode="auto">
          <a:xfrm>
            <a:off x="611188" y="4221163"/>
            <a:ext cx="287337" cy="358775"/>
          </a:xfrm>
          <a:prstGeom prst="downArrow">
            <a:avLst>
              <a:gd name="adj1" fmla="val 50000"/>
              <a:gd name="adj2" fmla="val 31216"/>
            </a:avLst>
          </a:prstGeom>
          <a:solidFill>
            <a:schemeClr val="accent1"/>
          </a:solidFill>
          <a:ln w="9525">
            <a:solidFill>
              <a:schemeClr val="tx1"/>
            </a:solidFill>
            <a:miter lim="800000"/>
            <a:headEnd/>
            <a:tailEnd/>
          </a:ln>
          <a:effectLst/>
        </p:spPr>
        <p:txBody>
          <a:bodyPr wrap="none" anchor="ctr"/>
          <a:lstStyle/>
          <a:p>
            <a:endParaRPr lang="it-IT"/>
          </a:p>
        </p:txBody>
      </p:sp>
      <p:sp>
        <p:nvSpPr>
          <p:cNvPr id="219170" name="AutoShape 34"/>
          <p:cNvSpPr>
            <a:spLocks noChangeArrowheads="1"/>
          </p:cNvSpPr>
          <p:nvPr/>
        </p:nvSpPr>
        <p:spPr bwMode="auto">
          <a:xfrm>
            <a:off x="539750" y="4797425"/>
            <a:ext cx="287338" cy="358775"/>
          </a:xfrm>
          <a:prstGeom prst="downArrow">
            <a:avLst>
              <a:gd name="adj1" fmla="val 50000"/>
              <a:gd name="adj2" fmla="val 31215"/>
            </a:avLst>
          </a:prstGeom>
          <a:solidFill>
            <a:schemeClr val="accent1"/>
          </a:solidFill>
          <a:ln w="9525">
            <a:solidFill>
              <a:schemeClr val="tx1"/>
            </a:solidFill>
            <a:miter lim="800000"/>
            <a:headEnd/>
            <a:tailEnd/>
          </a:ln>
          <a:effectLst/>
        </p:spPr>
        <p:txBody>
          <a:bodyPr wrap="none" anchor="ctr"/>
          <a:lstStyle/>
          <a:p>
            <a:endParaRPr lang="it-IT"/>
          </a:p>
        </p:txBody>
      </p:sp>
      <p:sp>
        <p:nvSpPr>
          <p:cNvPr id="219171" name="AutoShape 35"/>
          <p:cNvSpPr>
            <a:spLocks noChangeArrowheads="1"/>
          </p:cNvSpPr>
          <p:nvPr/>
        </p:nvSpPr>
        <p:spPr bwMode="auto">
          <a:xfrm>
            <a:off x="4356100" y="4868863"/>
            <a:ext cx="287338" cy="358775"/>
          </a:xfrm>
          <a:prstGeom prst="downArrow">
            <a:avLst>
              <a:gd name="adj1" fmla="val 50000"/>
              <a:gd name="adj2" fmla="val 31215"/>
            </a:avLst>
          </a:prstGeom>
          <a:solidFill>
            <a:schemeClr val="accent1"/>
          </a:solidFill>
          <a:ln w="9525">
            <a:solidFill>
              <a:schemeClr val="tx1"/>
            </a:solidFill>
            <a:miter lim="800000"/>
            <a:headEnd/>
            <a:tailEnd/>
          </a:ln>
          <a:effectLst/>
        </p:spPr>
        <p:txBody>
          <a:bodyPr wrap="none" anchor="ctr"/>
          <a:lstStyle/>
          <a:p>
            <a:endParaRPr lang="it-IT"/>
          </a:p>
        </p:txBody>
      </p:sp>
      <p:sp>
        <p:nvSpPr>
          <p:cNvPr id="219172" name="AutoShape 36"/>
          <p:cNvSpPr>
            <a:spLocks noChangeArrowheads="1"/>
          </p:cNvSpPr>
          <p:nvPr/>
        </p:nvSpPr>
        <p:spPr bwMode="auto">
          <a:xfrm>
            <a:off x="611188" y="5373688"/>
            <a:ext cx="341312" cy="360362"/>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3" name="AutoShape 37"/>
          <p:cNvSpPr>
            <a:spLocks noChangeArrowheads="1"/>
          </p:cNvSpPr>
          <p:nvPr/>
        </p:nvSpPr>
        <p:spPr bwMode="auto">
          <a:xfrm>
            <a:off x="4284663" y="2636838"/>
            <a:ext cx="341312" cy="360362"/>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4" name="AutoShape 38"/>
          <p:cNvSpPr>
            <a:spLocks noChangeArrowheads="1"/>
          </p:cNvSpPr>
          <p:nvPr/>
        </p:nvSpPr>
        <p:spPr bwMode="auto">
          <a:xfrm>
            <a:off x="4284663" y="3141663"/>
            <a:ext cx="341312" cy="360362"/>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5" name="AutoShape 39"/>
          <p:cNvSpPr>
            <a:spLocks noChangeArrowheads="1"/>
          </p:cNvSpPr>
          <p:nvPr/>
        </p:nvSpPr>
        <p:spPr bwMode="auto">
          <a:xfrm>
            <a:off x="4284663" y="3644900"/>
            <a:ext cx="341312" cy="360363"/>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6" name="AutoShape 40"/>
          <p:cNvSpPr>
            <a:spLocks noChangeArrowheads="1"/>
          </p:cNvSpPr>
          <p:nvPr/>
        </p:nvSpPr>
        <p:spPr bwMode="auto">
          <a:xfrm>
            <a:off x="4284663" y="4221163"/>
            <a:ext cx="341312" cy="360362"/>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7" name="AutoShape 41"/>
          <p:cNvSpPr>
            <a:spLocks noChangeArrowheads="1"/>
          </p:cNvSpPr>
          <p:nvPr/>
        </p:nvSpPr>
        <p:spPr bwMode="auto">
          <a:xfrm>
            <a:off x="4284663" y="5445125"/>
            <a:ext cx="341312" cy="360363"/>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
        <p:nvSpPr>
          <p:cNvPr id="219178" name="AutoShape 42"/>
          <p:cNvSpPr>
            <a:spLocks noChangeArrowheads="1"/>
          </p:cNvSpPr>
          <p:nvPr/>
        </p:nvSpPr>
        <p:spPr bwMode="auto">
          <a:xfrm>
            <a:off x="4284663" y="5949950"/>
            <a:ext cx="341312" cy="360363"/>
          </a:xfrm>
          <a:prstGeom prst="upArrow">
            <a:avLst>
              <a:gd name="adj1" fmla="val 50000"/>
              <a:gd name="adj2" fmla="val 26395"/>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E5C9314-6BD4-4C8F-8184-2F17014CD047}" type="slidenum">
              <a:rPr lang="it-IT"/>
              <a:pPr/>
              <a:t>41</a:t>
            </a:fld>
            <a:endParaRPr lang="it-IT"/>
          </a:p>
        </p:txBody>
      </p:sp>
      <p:sp>
        <p:nvSpPr>
          <p:cNvPr id="222210" name="Rectangle 2"/>
          <p:cNvSpPr>
            <a:spLocks noGrp="1" noChangeArrowheads="1"/>
          </p:cNvSpPr>
          <p:nvPr>
            <p:ph type="title"/>
          </p:nvPr>
        </p:nvSpPr>
        <p:spPr/>
        <p:txBody>
          <a:bodyPr/>
          <a:lstStyle/>
          <a:p>
            <a:r>
              <a:rPr lang="it-IT"/>
              <a:t>Quando si valuta?</a:t>
            </a:r>
          </a:p>
        </p:txBody>
      </p:sp>
      <p:sp>
        <p:nvSpPr>
          <p:cNvPr id="222211" name="Rectangle 3"/>
          <p:cNvSpPr>
            <a:spLocks noGrp="1" noChangeArrowheads="1"/>
          </p:cNvSpPr>
          <p:nvPr>
            <p:ph type="body" idx="1"/>
          </p:nvPr>
        </p:nvSpPr>
        <p:spPr/>
        <p:txBody>
          <a:bodyPr/>
          <a:lstStyle/>
          <a:p>
            <a:r>
              <a:rPr lang="it-IT"/>
              <a:t>Entro 48 ore dal ricovero, ogni ps deve essere sottoposto ad uno screening dello stato nutrizionale. </a:t>
            </a:r>
          </a:p>
          <a:p>
            <a:pPr>
              <a:buFontTx/>
              <a:buNone/>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4F904D1-39A5-46A0-BB46-9A74691EFD40}" type="slidenum">
              <a:rPr lang="it-IT"/>
              <a:pPr/>
              <a:t>42</a:t>
            </a:fld>
            <a:endParaRPr lang="it-IT"/>
          </a:p>
        </p:txBody>
      </p:sp>
      <p:sp>
        <p:nvSpPr>
          <p:cNvPr id="224258" name="Rectangle 2"/>
          <p:cNvSpPr>
            <a:spLocks noGrp="1" noChangeArrowheads="1"/>
          </p:cNvSpPr>
          <p:nvPr>
            <p:ph type="title"/>
          </p:nvPr>
        </p:nvSpPr>
        <p:spPr/>
        <p:txBody>
          <a:bodyPr/>
          <a:lstStyle/>
          <a:p>
            <a:r>
              <a:rPr lang="it-IT"/>
              <a:t>In  caso di ictus cosa si valuta?</a:t>
            </a:r>
          </a:p>
        </p:txBody>
      </p:sp>
      <p:sp>
        <p:nvSpPr>
          <p:cNvPr id="224259" name="Rectangle 3"/>
          <p:cNvSpPr>
            <a:spLocks noGrp="1" noChangeArrowheads="1"/>
          </p:cNvSpPr>
          <p:nvPr>
            <p:ph type="body" idx="1"/>
          </p:nvPr>
        </p:nvSpPr>
        <p:spPr/>
        <p:txBody>
          <a:bodyPr/>
          <a:lstStyle/>
          <a:p>
            <a:r>
              <a:rPr lang="it-IT"/>
              <a:t>Parametri clinici</a:t>
            </a:r>
          </a:p>
          <a:p>
            <a:pPr>
              <a:buFontTx/>
              <a:buNone/>
            </a:pPr>
            <a:r>
              <a:rPr lang="it-IT"/>
              <a:t>Aspetto obiettivo:</a:t>
            </a:r>
          </a:p>
          <a:p>
            <a:pPr>
              <a:buFontTx/>
              <a:buChar char="-"/>
            </a:pPr>
            <a:r>
              <a:rPr lang="it-IT"/>
              <a:t>Masse muscolari</a:t>
            </a:r>
          </a:p>
          <a:p>
            <a:pPr>
              <a:buFontTx/>
              <a:buChar char="-"/>
            </a:pPr>
            <a:r>
              <a:rPr lang="it-IT"/>
              <a:t>Trofia e integrità cutanea</a:t>
            </a:r>
          </a:p>
          <a:p>
            <a:pPr>
              <a:buFontTx/>
              <a:buChar char="-"/>
            </a:pPr>
            <a:r>
              <a:rPr lang="it-IT"/>
              <a:t>Stato delle mucose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2F1FF7AB-C8EB-401A-B765-62B72393A831}" type="slidenum">
              <a:rPr lang="it-IT"/>
              <a:pPr/>
              <a:t>43</a:t>
            </a:fld>
            <a:endParaRPr lang="it-IT"/>
          </a:p>
        </p:txBody>
      </p:sp>
      <p:sp>
        <p:nvSpPr>
          <p:cNvPr id="226306" name="Rectangle 2"/>
          <p:cNvSpPr>
            <a:spLocks noGrp="1" noChangeArrowheads="1"/>
          </p:cNvSpPr>
          <p:nvPr>
            <p:ph type="title"/>
          </p:nvPr>
        </p:nvSpPr>
        <p:spPr/>
        <p:txBody>
          <a:bodyPr/>
          <a:lstStyle/>
          <a:p>
            <a:r>
              <a:rPr lang="it-IT"/>
              <a:t>…</a:t>
            </a:r>
          </a:p>
        </p:txBody>
      </p:sp>
      <p:sp>
        <p:nvSpPr>
          <p:cNvPr id="226307" name="Rectangle 3"/>
          <p:cNvSpPr>
            <a:spLocks noGrp="1" noChangeArrowheads="1"/>
          </p:cNvSpPr>
          <p:nvPr>
            <p:ph type="body" idx="1"/>
          </p:nvPr>
        </p:nvSpPr>
        <p:spPr/>
        <p:txBody>
          <a:bodyPr/>
          <a:lstStyle/>
          <a:p>
            <a:pPr>
              <a:lnSpc>
                <a:spcPct val="90000"/>
              </a:lnSpc>
            </a:pPr>
            <a:r>
              <a:rPr lang="it-IT"/>
              <a:t>Parametri ematici:</a:t>
            </a:r>
          </a:p>
          <a:p>
            <a:pPr>
              <a:lnSpc>
                <a:spcPct val="90000"/>
              </a:lnSpc>
              <a:buFontTx/>
              <a:buChar char="-"/>
            </a:pPr>
            <a:r>
              <a:rPr lang="it-IT"/>
              <a:t>Albumina</a:t>
            </a:r>
          </a:p>
          <a:p>
            <a:pPr>
              <a:lnSpc>
                <a:spcPct val="90000"/>
              </a:lnSpc>
              <a:buFontTx/>
              <a:buChar char="-"/>
            </a:pPr>
            <a:r>
              <a:rPr lang="it-IT"/>
              <a:t>Transferrina</a:t>
            </a:r>
          </a:p>
          <a:p>
            <a:pPr>
              <a:lnSpc>
                <a:spcPct val="90000"/>
              </a:lnSpc>
              <a:buFontTx/>
              <a:buChar char="-"/>
            </a:pPr>
            <a:r>
              <a:rPr lang="it-IT"/>
              <a:t>Prealbumina</a:t>
            </a:r>
          </a:p>
          <a:p>
            <a:pPr>
              <a:lnSpc>
                <a:spcPct val="90000"/>
              </a:lnSpc>
              <a:buFontTx/>
              <a:buNone/>
            </a:pPr>
            <a:endParaRPr lang="it-IT"/>
          </a:p>
          <a:p>
            <a:pPr>
              <a:lnSpc>
                <a:spcPct val="90000"/>
              </a:lnSpc>
            </a:pPr>
            <a:r>
              <a:rPr lang="it-IT"/>
              <a:t>Monitoraggio delle ingesta</a:t>
            </a:r>
          </a:p>
          <a:p>
            <a:pPr>
              <a:lnSpc>
                <a:spcPct val="90000"/>
              </a:lnSpc>
              <a:buFontTx/>
              <a:buNone/>
            </a:pPr>
            <a:endParaRPr lang="it-IT"/>
          </a:p>
          <a:p>
            <a:pPr>
              <a:lnSpc>
                <a:spcPct val="90000"/>
              </a:lnSpc>
              <a:buFontTx/>
              <a:buNone/>
            </a:pPr>
            <a:r>
              <a:rPr lang="it-IT"/>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4B1CFCE4-7413-443D-8BC5-19ACF6CD134F}" type="slidenum">
              <a:rPr lang="it-IT"/>
              <a:pPr/>
              <a:t>44</a:t>
            </a:fld>
            <a:endParaRPr lang="it-IT"/>
          </a:p>
        </p:txBody>
      </p:sp>
      <p:sp>
        <p:nvSpPr>
          <p:cNvPr id="249861" name="Rectangle 5"/>
          <p:cNvSpPr>
            <a:spLocks noGrp="1" noChangeArrowheads="1"/>
          </p:cNvSpPr>
          <p:nvPr>
            <p:ph type="title"/>
          </p:nvPr>
        </p:nvSpPr>
        <p:spPr/>
        <p:txBody>
          <a:bodyPr/>
          <a:lstStyle/>
          <a:p>
            <a:r>
              <a:rPr lang="it-IT"/>
              <a:t>Monitoraggio delle ingesta</a:t>
            </a:r>
          </a:p>
        </p:txBody>
      </p:sp>
      <p:pic>
        <p:nvPicPr>
          <p:cNvPr id="249860" name="Picture 4"/>
          <p:cNvPicPr>
            <a:picLocks noChangeAspect="1" noChangeArrowheads="1"/>
          </p:cNvPicPr>
          <p:nvPr>
            <p:ph idx="1"/>
          </p:nvPr>
        </p:nvPicPr>
        <p:blipFill>
          <a:blip r:embed="rId2" cstate="print"/>
          <a:srcRect/>
          <a:stretch>
            <a:fillRect/>
          </a:stretch>
        </p:blipFill>
        <p:spPr>
          <a:xfrm>
            <a:off x="0" y="1466850"/>
            <a:ext cx="7740650" cy="5262563"/>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639E5B3-9E50-4E2E-BB7B-71A54667F1E7}" type="slidenum">
              <a:rPr lang="it-IT"/>
              <a:pPr/>
              <a:t>45</a:t>
            </a:fld>
            <a:endParaRPr lang="it-IT"/>
          </a:p>
        </p:txBody>
      </p:sp>
      <p:sp>
        <p:nvSpPr>
          <p:cNvPr id="101378" name="Rectangle 2"/>
          <p:cNvSpPr>
            <a:spLocks noGrp="1" noChangeArrowheads="1"/>
          </p:cNvSpPr>
          <p:nvPr>
            <p:ph type="title"/>
          </p:nvPr>
        </p:nvSpPr>
        <p:spPr/>
        <p:txBody>
          <a:bodyPr/>
          <a:lstStyle/>
          <a:p>
            <a:r>
              <a:rPr lang="it-IT" sz="3600"/>
              <a:t>Disfagia età correlata:</a:t>
            </a:r>
            <a:br>
              <a:rPr lang="it-IT" sz="3600"/>
            </a:br>
            <a:r>
              <a:rPr lang="it-IT" sz="3600"/>
              <a:t>LA PRESBIFAGIA</a:t>
            </a:r>
          </a:p>
        </p:txBody>
      </p:sp>
      <p:sp>
        <p:nvSpPr>
          <p:cNvPr id="101379" name="Rectangle 3"/>
          <p:cNvSpPr>
            <a:spLocks noGrp="1" noChangeArrowheads="1"/>
          </p:cNvSpPr>
          <p:nvPr>
            <p:ph type="body" idx="1"/>
          </p:nvPr>
        </p:nvSpPr>
        <p:spPr/>
        <p:txBody>
          <a:bodyPr/>
          <a:lstStyle/>
          <a:p>
            <a:r>
              <a:rPr lang="it-IT"/>
              <a:t>Per ipertonia muscolare oro-faringea</a:t>
            </a:r>
          </a:p>
          <a:p>
            <a:pPr>
              <a:buFontTx/>
              <a:buNone/>
            </a:pPr>
            <a:r>
              <a:rPr lang="it-IT"/>
              <a:t>(linguale, labiale, faringea) e incoordinazione muscolare</a:t>
            </a:r>
          </a:p>
          <a:p>
            <a:r>
              <a:rPr lang="it-IT"/>
              <a:t>Per maggiore rigidità delle medesime</a:t>
            </a:r>
          </a:p>
          <a:p>
            <a:r>
              <a:rPr lang="it-IT"/>
              <a:t>Per turbe della sensibilità oro-faringea-laringea</a:t>
            </a:r>
          </a:p>
          <a:p>
            <a:r>
              <a:rPr lang="it-IT"/>
              <a:t>Per atrofia muscolare e linguale</a:t>
            </a:r>
          </a:p>
          <a:p>
            <a:r>
              <a:rPr lang="it-IT"/>
              <a:t>Per xerostomia</a:t>
            </a:r>
          </a:p>
          <a:p>
            <a:pPr>
              <a:buFontTx/>
              <a:buNone/>
            </a:pP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6E3A37B-66A4-40D3-8CD1-9C24C76C8463}" type="slidenum">
              <a:rPr lang="it-IT"/>
              <a:pPr/>
              <a:t>46</a:t>
            </a:fld>
            <a:endParaRPr lang="it-IT"/>
          </a:p>
        </p:txBody>
      </p:sp>
      <p:sp>
        <p:nvSpPr>
          <p:cNvPr id="102402" name="Rectangle 2"/>
          <p:cNvSpPr>
            <a:spLocks noGrp="1" noChangeArrowheads="1"/>
          </p:cNvSpPr>
          <p:nvPr>
            <p:ph type="title"/>
          </p:nvPr>
        </p:nvSpPr>
        <p:spPr/>
        <p:txBody>
          <a:bodyPr/>
          <a:lstStyle/>
          <a:p>
            <a:r>
              <a:rPr lang="it-IT"/>
              <a:t>…</a:t>
            </a:r>
          </a:p>
        </p:txBody>
      </p:sp>
      <p:sp>
        <p:nvSpPr>
          <p:cNvPr id="102403" name="Rectangle 3"/>
          <p:cNvSpPr>
            <a:spLocks noGrp="1" noChangeArrowheads="1"/>
          </p:cNvSpPr>
          <p:nvPr>
            <p:ph type="body" idx="1"/>
          </p:nvPr>
        </p:nvSpPr>
        <p:spPr/>
        <p:txBody>
          <a:bodyPr/>
          <a:lstStyle/>
          <a:p>
            <a:r>
              <a:rPr lang="it-IT"/>
              <a:t>Per edentulia e protesi dentaria inadeguata</a:t>
            </a:r>
          </a:p>
          <a:p>
            <a:pPr>
              <a:buFontTx/>
              <a:buNone/>
            </a:pPr>
            <a:endParaRPr lang="it-IT"/>
          </a:p>
          <a:p>
            <a:r>
              <a:rPr lang="it-IT"/>
              <a:t>Per deperimento, demotivazione, clinostatismo</a:t>
            </a:r>
          </a:p>
          <a:p>
            <a:endParaRPr lang="it-IT"/>
          </a:p>
          <a:p>
            <a:r>
              <a:rPr lang="it-IT"/>
              <a:t>Per disregolazione neurologica centrale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43A35823-9F57-4BF0-9027-231B02A92ED1}" type="slidenum">
              <a:rPr lang="it-IT"/>
              <a:pPr/>
              <a:t>47</a:t>
            </a:fld>
            <a:endParaRPr lang="it-IT"/>
          </a:p>
        </p:txBody>
      </p:sp>
      <p:sp>
        <p:nvSpPr>
          <p:cNvPr id="103426" name="Rectangle 2"/>
          <p:cNvSpPr>
            <a:spLocks noGrp="1" noChangeArrowheads="1"/>
          </p:cNvSpPr>
          <p:nvPr>
            <p:ph type="title"/>
          </p:nvPr>
        </p:nvSpPr>
        <p:spPr/>
        <p:txBody>
          <a:bodyPr/>
          <a:lstStyle/>
          <a:p>
            <a:r>
              <a:rPr lang="it-IT"/>
              <a:t>…</a:t>
            </a:r>
          </a:p>
        </p:txBody>
      </p:sp>
      <p:sp>
        <p:nvSpPr>
          <p:cNvPr id="103427" name="Rectangle 3"/>
          <p:cNvSpPr>
            <a:spLocks noGrp="1" noChangeArrowheads="1"/>
          </p:cNvSpPr>
          <p:nvPr>
            <p:ph type="body" idx="1"/>
          </p:nvPr>
        </p:nvSpPr>
        <p:spPr/>
        <p:txBody>
          <a:bodyPr/>
          <a:lstStyle/>
          <a:p>
            <a:endParaRPr lang="it-IT"/>
          </a:p>
          <a:p>
            <a:r>
              <a:rPr lang="it-IT"/>
              <a:t>Per fase extraorale meno efficace (per calo vista, olfatto, gusto)</a:t>
            </a:r>
          </a:p>
          <a:p>
            <a:pPr>
              <a:buFontTx/>
              <a:buNone/>
            </a:pPr>
            <a:endParaRPr lang="it-IT"/>
          </a:p>
          <a:p>
            <a:r>
              <a:rPr lang="it-IT"/>
              <a:t>Per ridotta abilità gestuale</a:t>
            </a:r>
          </a:p>
          <a:p>
            <a:pPr>
              <a:buFontTx/>
              <a:buNone/>
            </a:pPr>
            <a:endParaRPr lang="it-IT"/>
          </a:p>
          <a:p>
            <a:r>
              <a:rPr lang="it-IT"/>
              <a:t>Per perdita dell’attenzione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265746C-1BED-4397-B37F-5B9EC56578D9}" type="slidenum">
              <a:rPr lang="it-IT"/>
              <a:pPr/>
              <a:t>48</a:t>
            </a:fld>
            <a:endParaRPr lang="it-IT"/>
          </a:p>
        </p:txBody>
      </p:sp>
      <p:sp>
        <p:nvSpPr>
          <p:cNvPr id="104450" name="Rectangle 2"/>
          <p:cNvSpPr>
            <a:spLocks noGrp="1" noChangeArrowheads="1"/>
          </p:cNvSpPr>
          <p:nvPr>
            <p:ph type="title"/>
          </p:nvPr>
        </p:nvSpPr>
        <p:spPr/>
        <p:txBody>
          <a:bodyPr/>
          <a:lstStyle/>
          <a:p>
            <a:r>
              <a:rPr lang="it-IT" sz="3600"/>
              <a:t>Come si manifesta?</a:t>
            </a:r>
            <a:br>
              <a:rPr lang="it-IT" sz="3600"/>
            </a:br>
            <a:r>
              <a:rPr lang="it-IT" sz="3600"/>
              <a:t>Segni e sintomi</a:t>
            </a:r>
          </a:p>
        </p:txBody>
      </p:sp>
      <p:sp>
        <p:nvSpPr>
          <p:cNvPr id="104451" name="Rectangle 3"/>
          <p:cNvSpPr>
            <a:spLocks noGrp="1" noChangeArrowheads="1"/>
          </p:cNvSpPr>
          <p:nvPr>
            <p:ph type="body" idx="1"/>
          </p:nvPr>
        </p:nvSpPr>
        <p:spPr/>
        <p:txBody>
          <a:bodyPr/>
          <a:lstStyle/>
          <a:p>
            <a:r>
              <a:rPr lang="it-IT"/>
              <a:t>Difficoltà a formare il bolo</a:t>
            </a:r>
          </a:p>
          <a:p>
            <a:r>
              <a:rPr lang="it-IT"/>
              <a:t>Incapacità a trattenerlo nel cavo orale</a:t>
            </a:r>
          </a:p>
          <a:p>
            <a:r>
              <a:rPr lang="it-IT"/>
              <a:t>Scialorrea</a:t>
            </a:r>
          </a:p>
          <a:p>
            <a:pPr>
              <a:buFontTx/>
              <a:buNone/>
            </a:pPr>
            <a:r>
              <a:rPr lang="it-IT"/>
              <a:t>(aumento del tempo di deglutizione)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A69FB10-D96F-4FE2-8256-991E1D0961D7}" type="slidenum">
              <a:rPr lang="it-IT"/>
              <a:pPr/>
              <a:t>49</a:t>
            </a:fld>
            <a:endParaRPr lang="it-IT"/>
          </a:p>
        </p:txBody>
      </p:sp>
      <p:sp>
        <p:nvSpPr>
          <p:cNvPr id="227330" name="Rectangle 2"/>
          <p:cNvSpPr>
            <a:spLocks noGrp="1" noChangeArrowheads="1"/>
          </p:cNvSpPr>
          <p:nvPr>
            <p:ph type="title"/>
          </p:nvPr>
        </p:nvSpPr>
        <p:spPr/>
        <p:txBody>
          <a:bodyPr/>
          <a:lstStyle/>
          <a:p>
            <a:r>
              <a:rPr lang="it-IT" sz="3600"/>
              <a:t>DISFAGIA: QUANDO VALUTARE?</a:t>
            </a:r>
          </a:p>
        </p:txBody>
      </p:sp>
      <p:sp>
        <p:nvSpPr>
          <p:cNvPr id="227331" name="Rectangle 3"/>
          <p:cNvSpPr>
            <a:spLocks noGrp="1" noChangeArrowheads="1"/>
          </p:cNvSpPr>
          <p:nvPr>
            <p:ph type="body" idx="1"/>
          </p:nvPr>
        </p:nvSpPr>
        <p:spPr/>
        <p:txBody>
          <a:bodyPr/>
          <a:lstStyle/>
          <a:p>
            <a:pPr>
              <a:buFontTx/>
              <a:buChar char="-"/>
            </a:pPr>
            <a:r>
              <a:rPr lang="it-IT"/>
              <a:t>Prima di somministrare alimenti o bevande, tutte le persone con ictus dovrebbero essere valutate per identificare quelle con la disfagia</a:t>
            </a:r>
          </a:p>
          <a:p>
            <a:pPr>
              <a:buFontTx/>
              <a:buNone/>
            </a:pPr>
            <a:r>
              <a:rPr lang="it-IT"/>
              <a:t>(grado 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8E1D820-560F-4585-885F-77293E9E1563}" type="slidenum">
              <a:rPr lang="it-IT"/>
              <a:pPr/>
              <a:t>5</a:t>
            </a:fld>
            <a:endParaRPr lang="it-IT"/>
          </a:p>
        </p:txBody>
      </p:sp>
      <p:sp>
        <p:nvSpPr>
          <p:cNvPr id="79874" name="Rectangle 2"/>
          <p:cNvSpPr>
            <a:spLocks noGrp="1" noChangeArrowheads="1"/>
          </p:cNvSpPr>
          <p:nvPr>
            <p:ph type="title"/>
          </p:nvPr>
        </p:nvSpPr>
        <p:spPr/>
        <p:txBody>
          <a:bodyPr/>
          <a:lstStyle/>
          <a:p>
            <a:r>
              <a:rPr lang="it-IT"/>
              <a:t>…</a:t>
            </a:r>
          </a:p>
        </p:txBody>
      </p:sp>
      <p:sp>
        <p:nvSpPr>
          <p:cNvPr id="79875" name="Rectangle 3"/>
          <p:cNvSpPr>
            <a:spLocks noGrp="1" noChangeArrowheads="1"/>
          </p:cNvSpPr>
          <p:nvPr>
            <p:ph type="body" idx="1"/>
          </p:nvPr>
        </p:nvSpPr>
        <p:spPr/>
        <p:txBody>
          <a:bodyPr/>
          <a:lstStyle/>
          <a:p>
            <a:pPr>
              <a:lnSpc>
                <a:spcPct val="90000"/>
              </a:lnSpc>
            </a:pPr>
            <a:r>
              <a:rPr lang="it-IT" b="1" i="1"/>
              <a:t>Articolo 13</a:t>
            </a:r>
            <a:endParaRPr lang="it-IT"/>
          </a:p>
          <a:p>
            <a:pPr>
              <a:lnSpc>
                <a:spcPct val="90000"/>
              </a:lnSpc>
              <a:buFontTx/>
              <a:buNone/>
            </a:pPr>
            <a:r>
              <a:rPr lang="it-IT"/>
              <a:t>L'infermiere assume responsabilità in base al proprio livello di competenza e ricorre, se necessario, all'intervento o alla consulenza di infermieri esperti o specialisti. Presta consulenza ponendo le proprie conoscenze ed abilità a disposizione della comunità professionale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877E196-F89C-4016-90E3-426FE5D7D62C}" type="slidenum">
              <a:rPr lang="it-IT"/>
              <a:pPr/>
              <a:t>50</a:t>
            </a:fld>
            <a:endParaRPr lang="it-IT"/>
          </a:p>
        </p:txBody>
      </p:sp>
      <p:sp>
        <p:nvSpPr>
          <p:cNvPr id="228354" name="Rectangle 2"/>
          <p:cNvSpPr>
            <a:spLocks noGrp="1" noChangeArrowheads="1"/>
          </p:cNvSpPr>
          <p:nvPr>
            <p:ph type="title"/>
          </p:nvPr>
        </p:nvSpPr>
        <p:spPr/>
        <p:txBody>
          <a:bodyPr/>
          <a:lstStyle/>
          <a:p>
            <a:r>
              <a:rPr lang="it-IT" sz="3600"/>
              <a:t>Disfagia: QUANDO VALUTARE?</a:t>
            </a:r>
          </a:p>
        </p:txBody>
      </p:sp>
      <p:sp>
        <p:nvSpPr>
          <p:cNvPr id="228355" name="Rectangle 3"/>
          <p:cNvSpPr>
            <a:spLocks noGrp="1" noChangeArrowheads="1"/>
          </p:cNvSpPr>
          <p:nvPr>
            <p:ph type="body" idx="1"/>
          </p:nvPr>
        </p:nvSpPr>
        <p:spPr/>
        <p:txBody>
          <a:bodyPr/>
          <a:lstStyle/>
          <a:p>
            <a:pPr>
              <a:buFontTx/>
              <a:buChar char="-"/>
            </a:pPr>
            <a:r>
              <a:rPr lang="it-IT"/>
              <a:t>Una valutazione clinica standardizzata usando il BSA ( Grado D)</a:t>
            </a:r>
          </a:p>
          <a:p>
            <a:pPr>
              <a:buFontTx/>
              <a:buChar char="-"/>
            </a:pPr>
            <a:r>
              <a:rPr lang="it-IT"/>
              <a:t>Normalmente la valutazione si esegue con una semplice prova di deglutizione di acqua (Grado 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430FB929-90F3-4238-9DF2-DBFA31F87149}" type="slidenum">
              <a:rPr lang="it-IT"/>
              <a:pPr/>
              <a:t>51</a:t>
            </a:fld>
            <a:endParaRPr lang="it-IT"/>
          </a:p>
        </p:txBody>
      </p:sp>
      <p:sp>
        <p:nvSpPr>
          <p:cNvPr id="124930" name="Rectangle 2"/>
          <p:cNvSpPr>
            <a:spLocks noGrp="1" noChangeArrowheads="1"/>
          </p:cNvSpPr>
          <p:nvPr>
            <p:ph type="title"/>
          </p:nvPr>
        </p:nvSpPr>
        <p:spPr/>
        <p:txBody>
          <a:bodyPr/>
          <a:lstStyle/>
          <a:p>
            <a:r>
              <a:rPr lang="it-IT" sz="3600"/>
              <a:t>Valutazione infermieristica della disfagia</a:t>
            </a:r>
          </a:p>
        </p:txBody>
      </p:sp>
      <p:sp>
        <p:nvSpPr>
          <p:cNvPr id="124931" name="Rectangle 3"/>
          <p:cNvSpPr>
            <a:spLocks noGrp="1" noChangeArrowheads="1"/>
          </p:cNvSpPr>
          <p:nvPr>
            <p:ph type="body" idx="1"/>
          </p:nvPr>
        </p:nvSpPr>
        <p:spPr/>
        <p:txBody>
          <a:bodyPr/>
          <a:lstStyle/>
          <a:p>
            <a:endParaRPr lang="it-IT"/>
          </a:p>
          <a:p>
            <a:endParaRPr lang="it-IT"/>
          </a:p>
          <a:p>
            <a:r>
              <a:rPr lang="it-IT"/>
              <a:t>TUTTE le persone con ictus che siano VIGILI e NON DISPNOICHE  devono essere sottoposte a test di screening prima di assumere cibo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CF9882D-E85D-498F-8382-A77BCC4E0F11}" type="slidenum">
              <a:rPr lang="it-IT"/>
              <a:pPr/>
              <a:t>52</a:t>
            </a:fld>
            <a:endParaRPr lang="it-IT"/>
          </a:p>
        </p:txBody>
      </p:sp>
      <p:sp>
        <p:nvSpPr>
          <p:cNvPr id="126978" name="Rectangle 2"/>
          <p:cNvSpPr>
            <a:spLocks noGrp="1" noChangeArrowheads="1"/>
          </p:cNvSpPr>
          <p:nvPr>
            <p:ph type="title"/>
          </p:nvPr>
        </p:nvSpPr>
        <p:spPr/>
        <p:txBody>
          <a:bodyPr/>
          <a:lstStyle/>
          <a:p>
            <a:r>
              <a:rPr lang="it-IT"/>
              <a:t>Strumenti valutativi</a:t>
            </a:r>
          </a:p>
        </p:txBody>
      </p:sp>
      <p:sp>
        <p:nvSpPr>
          <p:cNvPr id="126979" name="Rectangle 3"/>
          <p:cNvSpPr>
            <a:spLocks noGrp="1" noChangeArrowheads="1"/>
          </p:cNvSpPr>
          <p:nvPr>
            <p:ph type="body" idx="1"/>
          </p:nvPr>
        </p:nvSpPr>
        <p:spPr/>
        <p:txBody>
          <a:bodyPr/>
          <a:lstStyle/>
          <a:p>
            <a:r>
              <a:rPr lang="it-IT"/>
              <a:t>1 WST ovvero il THREE-OZ WATER SWALLOW TEST</a:t>
            </a:r>
          </a:p>
          <a:p>
            <a:pPr>
              <a:buFontTx/>
              <a:buChar char="-"/>
            </a:pPr>
            <a:r>
              <a:rPr lang="it-IT"/>
              <a:t>Wst con PULSOSSIMETRO (-2% SpO2)</a:t>
            </a:r>
          </a:p>
          <a:p>
            <a:pPr>
              <a:buFontTx/>
              <a:buChar char="-"/>
            </a:pPr>
            <a:r>
              <a:rPr lang="it-IT"/>
              <a:t>Wst con auscultazione</a:t>
            </a:r>
          </a:p>
          <a:p>
            <a:endParaRPr lang="it-IT"/>
          </a:p>
          <a:p>
            <a:r>
              <a:rPr lang="it-IT"/>
              <a:t>2 BEDSIDE SWALLOWING ASSESSMENT SCALE</a:t>
            </a:r>
          </a:p>
          <a:p>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905C2F4-0393-411E-B549-AA988E72F961}" type="slidenum">
              <a:rPr lang="it-IT"/>
              <a:pPr/>
              <a:t>53</a:t>
            </a:fld>
            <a:endParaRPr lang="it-IT"/>
          </a:p>
        </p:txBody>
      </p:sp>
      <p:sp>
        <p:nvSpPr>
          <p:cNvPr id="129026" name="Rectangle 2"/>
          <p:cNvSpPr>
            <a:spLocks noGrp="1" noChangeArrowheads="1"/>
          </p:cNvSpPr>
          <p:nvPr>
            <p:ph type="title"/>
          </p:nvPr>
        </p:nvSpPr>
        <p:spPr/>
        <p:txBody>
          <a:bodyPr/>
          <a:lstStyle/>
          <a:p>
            <a:r>
              <a:rPr lang="it-IT"/>
              <a:t>WST: COME SI ESEGUE</a:t>
            </a:r>
          </a:p>
        </p:txBody>
      </p:sp>
      <p:sp>
        <p:nvSpPr>
          <p:cNvPr id="129027" name="Rectangle 3"/>
          <p:cNvSpPr>
            <a:spLocks noGrp="1" noChangeArrowheads="1"/>
          </p:cNvSpPr>
          <p:nvPr>
            <p:ph type="body" idx="1"/>
          </p:nvPr>
        </p:nvSpPr>
        <p:spPr/>
        <p:txBody>
          <a:bodyPr/>
          <a:lstStyle/>
          <a:p>
            <a:r>
              <a:rPr lang="it-IT" sz="2800"/>
              <a:t>1 posizionare la persona seduta, tronco e testa in asse e offrire 1 cucchiaio di acqua a temperatura ambiente. Attendere alcuni secondi e verificare  l’avvenuta deglutizione. Ripetere ancora 2 volte. Se il paziente presenta tosse severa si sospende il test. La persona presenta disfagia  </a:t>
            </a:r>
            <a:r>
              <a:rPr lang="it-IT" sz="2800" b="1" u="sng"/>
              <a:t>grave</a:t>
            </a:r>
            <a:r>
              <a:rPr lang="it-IT" sz="2800"/>
              <a:t> ( grado 4)</a:t>
            </a:r>
          </a:p>
          <a:p>
            <a:pPr>
              <a:buFontTx/>
              <a:buNone/>
            </a:pPr>
            <a:r>
              <a:rPr lang="it-IT" sz="280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F2B5714-BADC-47CF-8F99-66F4D2270D59}" type="slidenum">
              <a:rPr lang="it-IT"/>
              <a:pPr/>
              <a:t>54</a:t>
            </a:fld>
            <a:endParaRPr lang="it-IT"/>
          </a:p>
        </p:txBody>
      </p:sp>
      <p:sp>
        <p:nvSpPr>
          <p:cNvPr id="131074" name="Rectangle 2"/>
          <p:cNvSpPr>
            <a:spLocks noGrp="1" noChangeArrowheads="1"/>
          </p:cNvSpPr>
          <p:nvPr>
            <p:ph type="title"/>
          </p:nvPr>
        </p:nvSpPr>
        <p:spPr/>
        <p:txBody>
          <a:bodyPr/>
          <a:lstStyle/>
          <a:p>
            <a:r>
              <a:rPr lang="it-IT"/>
              <a:t>…</a:t>
            </a:r>
          </a:p>
        </p:txBody>
      </p:sp>
      <p:sp>
        <p:nvSpPr>
          <p:cNvPr id="131075" name="Rectangle 3"/>
          <p:cNvSpPr>
            <a:spLocks noGrp="1" noChangeArrowheads="1"/>
          </p:cNvSpPr>
          <p:nvPr>
            <p:ph type="body" idx="1"/>
          </p:nvPr>
        </p:nvSpPr>
        <p:spPr/>
        <p:txBody>
          <a:bodyPr/>
          <a:lstStyle/>
          <a:p>
            <a:pPr>
              <a:lnSpc>
                <a:spcPct val="90000"/>
              </a:lnSpc>
            </a:pPr>
            <a:r>
              <a:rPr lang="it-IT"/>
              <a:t>2 se la persone non tossisce si offre acqua direttamente dal bicchiere, si attende qualche secondo, si fa parlare il paziente per valutare la qualità della voce: se la persona TOSSISCE e presenta voce gorgogliante si ha una disfagia di grado moderato</a:t>
            </a:r>
          </a:p>
          <a:p>
            <a:pPr>
              <a:lnSpc>
                <a:spcPct val="90000"/>
              </a:lnSpc>
              <a:buFontTx/>
              <a:buNone/>
            </a:pPr>
            <a:r>
              <a:rPr lang="it-IT"/>
              <a:t>    (grado 3)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9EB2B98-A7D5-4F81-9BD6-D7430971F906}" type="slidenum">
              <a:rPr lang="it-IT"/>
              <a:pPr/>
              <a:t>55</a:t>
            </a:fld>
            <a:endParaRPr lang="it-IT"/>
          </a:p>
        </p:txBody>
      </p:sp>
      <p:sp>
        <p:nvSpPr>
          <p:cNvPr id="133122" name="Rectangle 2"/>
          <p:cNvSpPr>
            <a:spLocks noGrp="1" noChangeArrowheads="1"/>
          </p:cNvSpPr>
          <p:nvPr>
            <p:ph type="title"/>
          </p:nvPr>
        </p:nvSpPr>
        <p:spPr/>
        <p:txBody>
          <a:bodyPr/>
          <a:lstStyle/>
          <a:p>
            <a:r>
              <a:rPr lang="it-IT"/>
              <a:t>…</a:t>
            </a:r>
          </a:p>
        </p:txBody>
      </p:sp>
      <p:sp>
        <p:nvSpPr>
          <p:cNvPr id="133123" name="Rectangle 3"/>
          <p:cNvSpPr>
            <a:spLocks noGrp="1" noChangeArrowheads="1"/>
          </p:cNvSpPr>
          <p:nvPr>
            <p:ph type="body" idx="1"/>
          </p:nvPr>
        </p:nvSpPr>
        <p:spPr/>
        <p:txBody>
          <a:bodyPr/>
          <a:lstStyle/>
          <a:p>
            <a:pPr>
              <a:buFontTx/>
              <a:buNone/>
            </a:pPr>
            <a:r>
              <a:rPr lang="it-IT"/>
              <a:t>3 Se invece la persona presenta solo voce gorgogliante o rauca siamo di fronte a una disfagia di grado lieve   (grado 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18A8208-8F81-4F87-B047-4BA5568A72F8}" type="slidenum">
              <a:rPr lang="it-IT"/>
              <a:pPr/>
              <a:t>56</a:t>
            </a:fld>
            <a:endParaRPr lang="it-IT"/>
          </a:p>
        </p:txBody>
      </p:sp>
      <p:sp>
        <p:nvSpPr>
          <p:cNvPr id="135170" name="Rectangle 2"/>
          <p:cNvSpPr>
            <a:spLocks noGrp="1" noChangeArrowheads="1"/>
          </p:cNvSpPr>
          <p:nvPr>
            <p:ph type="title"/>
          </p:nvPr>
        </p:nvSpPr>
        <p:spPr/>
        <p:txBody>
          <a:bodyPr/>
          <a:lstStyle/>
          <a:p>
            <a:r>
              <a:rPr lang="it-IT"/>
              <a:t>...</a:t>
            </a:r>
          </a:p>
        </p:txBody>
      </p:sp>
      <p:sp>
        <p:nvSpPr>
          <p:cNvPr id="135171" name="Rectangle 3"/>
          <p:cNvSpPr>
            <a:spLocks noGrp="1" noChangeArrowheads="1"/>
          </p:cNvSpPr>
          <p:nvPr>
            <p:ph type="body" idx="1"/>
          </p:nvPr>
        </p:nvSpPr>
        <p:spPr/>
        <p:txBody>
          <a:bodyPr/>
          <a:lstStyle/>
          <a:p>
            <a:pPr>
              <a:lnSpc>
                <a:spcPct val="90000"/>
              </a:lnSpc>
            </a:pPr>
            <a:r>
              <a:rPr lang="it-IT"/>
              <a:t>4 infine si somministra 50 ml di acqua dal bicchiere. Se anche in questo caso la persona non tossisce la persona non è disfagica ai liquidi (grado 1).</a:t>
            </a:r>
          </a:p>
          <a:p>
            <a:pPr>
              <a:lnSpc>
                <a:spcPct val="90000"/>
              </a:lnSpc>
            </a:pPr>
            <a:r>
              <a:rPr lang="it-IT"/>
              <a:t>Somministrare un fruttino o un omogenizzato se non ha sintomi </a:t>
            </a:r>
          </a:p>
          <a:p>
            <a:pPr>
              <a:lnSpc>
                <a:spcPct val="90000"/>
              </a:lnSpc>
              <a:buFontTx/>
              <a:buNone/>
            </a:pPr>
            <a:r>
              <a:rPr lang="it-IT"/>
              <a:t>DISFAGIA ASSENTE ai liquidi e ai solidi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B5D59647-E8D0-4FFF-938A-47DD5A31649C}" type="slidenum">
              <a:rPr lang="it-IT"/>
              <a:pPr/>
              <a:t>57</a:t>
            </a:fld>
            <a:endParaRPr lang="it-IT"/>
          </a:p>
        </p:txBody>
      </p:sp>
      <p:sp>
        <p:nvSpPr>
          <p:cNvPr id="137218" name="Rectangle 2"/>
          <p:cNvSpPr>
            <a:spLocks noGrp="1" noChangeArrowheads="1"/>
          </p:cNvSpPr>
          <p:nvPr>
            <p:ph type="title"/>
          </p:nvPr>
        </p:nvSpPr>
        <p:spPr/>
        <p:txBody>
          <a:bodyPr/>
          <a:lstStyle/>
          <a:p>
            <a:r>
              <a:rPr lang="it-IT" sz="3600"/>
              <a:t>BEDSIDE SWALLOW ASSESSMENT</a:t>
            </a:r>
          </a:p>
        </p:txBody>
      </p:sp>
      <p:sp>
        <p:nvSpPr>
          <p:cNvPr id="137219" name="Rectangle 3"/>
          <p:cNvSpPr>
            <a:spLocks noGrp="1" noChangeArrowheads="1"/>
          </p:cNvSpPr>
          <p:nvPr>
            <p:ph type="body" idx="1"/>
          </p:nvPr>
        </p:nvSpPr>
        <p:spPr/>
        <p:txBody>
          <a:bodyPr/>
          <a:lstStyle/>
          <a:p>
            <a:r>
              <a:rPr lang="it-IT"/>
              <a:t>Si tratta di una scala a punti piuttosto articolata che richiede un tempo minimo di somministrazione di 10 minuti. Si valutano oltre al livello di coscienza anche chiusura delle labbra, riflesso della tosse, tempo necessario per deglutire.</a:t>
            </a:r>
          </a:p>
          <a:p>
            <a:endParaRPr lang="it-IT"/>
          </a:p>
          <a:p>
            <a:endParaRPr lang="it-IT"/>
          </a:p>
          <a:p>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080525B8-51F5-45D8-84D0-B134A5D808ED}" type="slidenum">
              <a:rPr lang="it-IT"/>
              <a:pPr/>
              <a:t>58</a:t>
            </a:fld>
            <a:endParaRPr lang="it-IT"/>
          </a:p>
        </p:txBody>
      </p:sp>
      <p:sp>
        <p:nvSpPr>
          <p:cNvPr id="230402" name="Rectangle 2"/>
          <p:cNvSpPr>
            <a:spLocks noGrp="1" noChangeArrowheads="1"/>
          </p:cNvSpPr>
          <p:nvPr>
            <p:ph type="title"/>
          </p:nvPr>
        </p:nvSpPr>
        <p:spPr/>
        <p:txBody>
          <a:bodyPr/>
          <a:lstStyle/>
          <a:p>
            <a:r>
              <a:rPr lang="it-IT" sz="3600"/>
              <a:t>BEDSIDE SWALLOW ASSESSMENT</a:t>
            </a:r>
          </a:p>
        </p:txBody>
      </p:sp>
      <p:graphicFrame>
        <p:nvGraphicFramePr>
          <p:cNvPr id="230427" name="Group 27"/>
          <p:cNvGraphicFramePr>
            <a:graphicFrameLocks noGrp="1"/>
          </p:cNvGraphicFramePr>
          <p:nvPr>
            <p:ph idx="1"/>
          </p:nvPr>
        </p:nvGraphicFramePr>
        <p:xfrm>
          <a:off x="263525" y="1598613"/>
          <a:ext cx="7386638" cy="5479669"/>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Livello di coscienza</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1.vigile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2.soporoso risvegliabile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3.non apre gli occhi ma risponde agli stimoli verbali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4. risponde agli stimoli dolorosi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Controllo del tronco e della testa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tronco normale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2. posiz. Tronco non mantenuta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 3. controllo solo testa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4. non controllo testa</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Respirazione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normale     2. patologica</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Chiusura delle labbra</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normale     2. patologica</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16FCE815-39AA-4195-9BF4-C26286EE4D86}" type="slidenum">
              <a:rPr lang="it-IT"/>
              <a:pPr/>
              <a:t>59</a:t>
            </a:fld>
            <a:endParaRPr lang="it-IT"/>
          </a:p>
        </p:txBody>
      </p:sp>
      <p:sp>
        <p:nvSpPr>
          <p:cNvPr id="254998" name="Rectangle 22"/>
          <p:cNvSpPr>
            <a:spLocks noGrp="1" noChangeArrowheads="1"/>
          </p:cNvSpPr>
          <p:nvPr>
            <p:ph type="title"/>
          </p:nvPr>
        </p:nvSpPr>
        <p:spPr/>
        <p:txBody>
          <a:bodyPr/>
          <a:lstStyle/>
          <a:p>
            <a:r>
              <a:rPr lang="it-IT" sz="3600"/>
              <a:t>BEDSIDE SWALLOW ASSESSMENT</a:t>
            </a:r>
          </a:p>
        </p:txBody>
      </p:sp>
      <p:graphicFrame>
        <p:nvGraphicFramePr>
          <p:cNvPr id="255001" name="Group 25"/>
          <p:cNvGraphicFramePr>
            <a:graphicFrameLocks noGrp="1"/>
          </p:cNvGraphicFramePr>
          <p:nvPr>
            <p:ph idx="1"/>
          </p:nvPr>
        </p:nvGraphicFramePr>
        <p:xfrm>
          <a:off x="263525" y="1598613"/>
          <a:ext cx="7386638" cy="4497388"/>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Movimento del palato</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1.simmetrici 2.assimmetrici 3.minimi/assenti</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Funzione laringea (aaah/ee)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normale 2.ridotta 3.assente</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Riflesso della deglutizione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presente      2.assente</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Riflesso della tosse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normale 2. ridotto 3. assente</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2BEE9AC6-40C3-4AB7-A0AF-8E2405AB9C0A}" type="slidenum">
              <a:rPr lang="it-IT"/>
              <a:pPr/>
              <a:t>6</a:t>
            </a:fld>
            <a:endParaRPr lang="it-IT"/>
          </a:p>
        </p:txBody>
      </p:sp>
      <p:sp>
        <p:nvSpPr>
          <p:cNvPr id="80898" name="Rectangle 2"/>
          <p:cNvSpPr>
            <a:spLocks noGrp="1" noChangeArrowheads="1"/>
          </p:cNvSpPr>
          <p:nvPr>
            <p:ph type="title"/>
          </p:nvPr>
        </p:nvSpPr>
        <p:spPr/>
        <p:txBody>
          <a:bodyPr/>
          <a:lstStyle/>
          <a:p>
            <a:r>
              <a:rPr lang="it-IT"/>
              <a:t>…</a:t>
            </a:r>
          </a:p>
        </p:txBody>
      </p:sp>
      <p:sp>
        <p:nvSpPr>
          <p:cNvPr id="80899" name="Rectangle 3"/>
          <p:cNvSpPr>
            <a:spLocks noGrp="1" noChangeArrowheads="1"/>
          </p:cNvSpPr>
          <p:nvPr>
            <p:ph type="body" idx="1"/>
          </p:nvPr>
        </p:nvSpPr>
        <p:spPr/>
        <p:txBody>
          <a:bodyPr/>
          <a:lstStyle/>
          <a:p>
            <a:r>
              <a:rPr lang="it-IT" b="1" i="1"/>
              <a:t>Articolo 14</a:t>
            </a:r>
            <a:r>
              <a:rPr lang="it-IT"/>
              <a:t/>
            </a:r>
            <a:br>
              <a:rPr lang="it-IT"/>
            </a:br>
            <a:r>
              <a:rPr lang="it-IT"/>
              <a:t>L’infermiere riconosce che l’interazione fra professionisti e l'integrazione interprofessionale sono modalità fondamentali per far fronte ai bisogni dell’assistito.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96FF2533-AC78-4288-A950-19638991AAB5}" type="slidenum">
              <a:rPr lang="it-IT"/>
              <a:pPr/>
              <a:t>60</a:t>
            </a:fld>
            <a:endParaRPr lang="it-IT"/>
          </a:p>
        </p:txBody>
      </p:sp>
      <p:sp>
        <p:nvSpPr>
          <p:cNvPr id="257026" name="Rectangle 2"/>
          <p:cNvSpPr>
            <a:spLocks noGrp="1" noChangeArrowheads="1"/>
          </p:cNvSpPr>
          <p:nvPr>
            <p:ph type="title"/>
          </p:nvPr>
        </p:nvSpPr>
        <p:spPr/>
        <p:txBody>
          <a:bodyPr/>
          <a:lstStyle/>
          <a:p>
            <a:r>
              <a:rPr lang="it-IT" sz="3600"/>
              <a:t>BEDSIDE SWALLOW ASSESSMENT</a:t>
            </a:r>
          </a:p>
        </p:txBody>
      </p:sp>
      <p:graphicFrame>
        <p:nvGraphicFramePr>
          <p:cNvPr id="257049" name="Group 25"/>
          <p:cNvGraphicFramePr>
            <a:graphicFrameLocks noGrp="1"/>
          </p:cNvGraphicFramePr>
          <p:nvPr>
            <p:ph idx="1"/>
          </p:nvPr>
        </p:nvGraphicFramePr>
        <p:xfrm>
          <a:off x="263525" y="1598613"/>
          <a:ext cx="7386638" cy="5248720"/>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charset="0"/>
                        </a:rPr>
                        <a:t>Stadio 1: assunzione di 5 ml di acqua in un cucchiaino,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charset="0"/>
                        </a:rPr>
                        <a:t>per 3 volte</a:t>
                      </a:r>
                      <a:r>
                        <a:rPr kumimoji="0" lang="it-IT"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Rifiuta l’acqua</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mai o una volta 2.più volte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Movimenti laringei con tentativi di deglutizione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1.si 2.no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Movimenti ripetitivi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mai o una volta 2.più volte</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C4D578FE-90FC-4005-84BB-8DB055C290D0}" type="slidenum">
              <a:rPr lang="it-IT"/>
              <a:pPr/>
              <a:t>61</a:t>
            </a:fld>
            <a:endParaRPr lang="it-IT"/>
          </a:p>
        </p:txBody>
      </p:sp>
      <p:sp>
        <p:nvSpPr>
          <p:cNvPr id="259094" name="Rectangle 22"/>
          <p:cNvSpPr>
            <a:spLocks noGrp="1" noChangeArrowheads="1"/>
          </p:cNvSpPr>
          <p:nvPr>
            <p:ph type="title"/>
          </p:nvPr>
        </p:nvSpPr>
        <p:spPr/>
        <p:txBody>
          <a:bodyPr/>
          <a:lstStyle/>
          <a:p>
            <a:r>
              <a:rPr lang="it-IT" sz="3600"/>
              <a:t>BEDSIDE SWALLOW ASSESSMENT</a:t>
            </a:r>
          </a:p>
        </p:txBody>
      </p:sp>
      <p:graphicFrame>
        <p:nvGraphicFramePr>
          <p:cNvPr id="259093" name="Group 21"/>
          <p:cNvGraphicFramePr>
            <a:graphicFrameLocks noGrp="1"/>
          </p:cNvGraphicFramePr>
          <p:nvPr>
            <p:ph idx="1"/>
          </p:nvPr>
        </p:nvGraphicFramePr>
        <p:xfrm>
          <a:off x="263525" y="1598613"/>
          <a:ext cx="7386638" cy="4497388"/>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Tosse durante la </a:t>
                      </a:r>
                      <a:r>
                        <a:rPr kumimoji="0" lang="en-US" sz="2800" b="0" i="0" u="none" strike="noStrike" cap="none" normalizeH="0" baseline="0" smtClean="0">
                          <a:ln>
                            <a:noFill/>
                          </a:ln>
                          <a:solidFill>
                            <a:schemeClr val="tx1"/>
                          </a:solidFill>
                          <a:effectLst/>
                          <a:latin typeface="Arial" charset="0"/>
                        </a:rPr>
                        <a:t>deglutizione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1.mai o una volta 2.più volte</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Gorgoglio dopo la deglutizione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1.si 2.no</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Funzione laringea dopo la deglutizione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normale 2. disfonia 3.afonia</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1929FE4E-D6C8-4387-A81D-64366D54C8BA}" type="slidenum">
              <a:rPr lang="it-IT"/>
              <a:pPr/>
              <a:t>62</a:t>
            </a:fld>
            <a:endParaRPr lang="it-IT"/>
          </a:p>
        </p:txBody>
      </p:sp>
      <p:sp>
        <p:nvSpPr>
          <p:cNvPr id="261142" name="Rectangle 22"/>
          <p:cNvSpPr>
            <a:spLocks noGrp="1" noChangeArrowheads="1"/>
          </p:cNvSpPr>
          <p:nvPr>
            <p:ph type="title"/>
          </p:nvPr>
        </p:nvSpPr>
        <p:spPr/>
        <p:txBody>
          <a:bodyPr/>
          <a:lstStyle/>
          <a:p>
            <a:r>
              <a:rPr lang="it-IT" sz="3600"/>
              <a:t>BEDSIDE SWALLOW ASSESSMENT</a:t>
            </a:r>
          </a:p>
        </p:txBody>
      </p:sp>
      <p:graphicFrame>
        <p:nvGraphicFramePr>
          <p:cNvPr id="261147" name="Group 27"/>
          <p:cNvGraphicFramePr>
            <a:graphicFrameLocks noGrp="1"/>
          </p:cNvGraphicFramePr>
          <p:nvPr>
            <p:ph idx="1"/>
          </p:nvPr>
        </p:nvGraphicFramePr>
        <p:xfrm>
          <a:off x="263525" y="1598613"/>
          <a:ext cx="7386638" cy="5354638"/>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Stadio 2: La deglutizione è normale nel primo stadio, si somministrano 60 ml di acqua in un bicchiere</a:t>
                      </a:r>
                      <a:r>
                        <a:rPr kumimoji="0" lang="it-IT"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E’ in grado di terminare?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1.si 2.no</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Tempo necessario per terminare in secondi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Numero dei sorsi necessari</a:t>
                      </a:r>
                      <a:r>
                        <a:rPr kumimoji="0" lang="it-IT"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sz="quarter" idx="12"/>
          </p:nvPr>
        </p:nvSpPr>
        <p:spPr/>
        <p:txBody>
          <a:bodyPr/>
          <a:lstStyle/>
          <a:p>
            <a:fld id="{62E71FE2-56AD-456C-AB78-36D38D5655A7}" type="slidenum">
              <a:rPr lang="it-IT"/>
              <a:pPr/>
              <a:t>63</a:t>
            </a:fld>
            <a:endParaRPr lang="it-IT"/>
          </a:p>
        </p:txBody>
      </p:sp>
      <p:sp>
        <p:nvSpPr>
          <p:cNvPr id="263170" name="Rectangle 2"/>
          <p:cNvSpPr>
            <a:spLocks noGrp="1" noChangeArrowheads="1"/>
          </p:cNvSpPr>
          <p:nvPr>
            <p:ph type="title"/>
          </p:nvPr>
        </p:nvSpPr>
        <p:spPr/>
        <p:txBody>
          <a:bodyPr/>
          <a:lstStyle/>
          <a:p>
            <a:r>
              <a:rPr lang="it-IT" sz="3600"/>
              <a:t>BEDSIDE SWALLOW ASSESSMENT</a:t>
            </a:r>
          </a:p>
        </p:txBody>
      </p:sp>
      <p:graphicFrame>
        <p:nvGraphicFramePr>
          <p:cNvPr id="263189" name="Group 21"/>
          <p:cNvGraphicFramePr>
            <a:graphicFrameLocks noGrp="1"/>
          </p:cNvGraphicFramePr>
          <p:nvPr>
            <p:ph idx="1"/>
          </p:nvPr>
        </p:nvGraphicFramePr>
        <p:xfrm>
          <a:off x="263525" y="1598613"/>
          <a:ext cx="7386638" cy="4497388"/>
        </p:xfrm>
        <a:graphic>
          <a:graphicData uri="http://schemas.openxmlformats.org/drawingml/2006/table">
            <a:tbl>
              <a:tblPr/>
              <a:tblGrid>
                <a:gridCol w="3694113"/>
                <a:gridCol w="3692525"/>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Tosse durante o dopo la deglutizione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1.no 2. si</a:t>
                      </a:r>
                      <a:r>
                        <a:rPr kumimoji="0" lang="it-IT"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Gorgoglio durante o dopo la deglutizione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no 2.si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Funzione laringea dopo la deglutizione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normale 2. disfonia 3. afonia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Sensazione di aspirazione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1. no 2. possibile 3.si</a:t>
                      </a:r>
                      <a:r>
                        <a:rPr kumimoji="0" lang="it-IT"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2E35AB8-4954-4101-AF55-16D8203CED45}" type="slidenum">
              <a:rPr lang="it-IT"/>
              <a:pPr/>
              <a:t>64</a:t>
            </a:fld>
            <a:endParaRPr lang="it-IT"/>
          </a:p>
        </p:txBody>
      </p:sp>
      <p:sp>
        <p:nvSpPr>
          <p:cNvPr id="231426" name="Rectangle 2"/>
          <p:cNvSpPr>
            <a:spLocks noGrp="1" noChangeArrowheads="1"/>
          </p:cNvSpPr>
          <p:nvPr>
            <p:ph type="title"/>
          </p:nvPr>
        </p:nvSpPr>
        <p:spPr/>
        <p:txBody>
          <a:bodyPr/>
          <a:lstStyle/>
          <a:p>
            <a:r>
              <a:rPr lang="it-IT" sz="3600"/>
              <a:t>BEDSIDE SWALLOW ASSESSMENT</a:t>
            </a:r>
          </a:p>
        </p:txBody>
      </p:sp>
      <p:sp>
        <p:nvSpPr>
          <p:cNvPr id="231427" name="Rectangle 3"/>
          <p:cNvSpPr>
            <a:spLocks noGrp="1" noChangeArrowheads="1"/>
          </p:cNvSpPr>
          <p:nvPr>
            <p:ph type="body" idx="1"/>
          </p:nvPr>
        </p:nvSpPr>
        <p:spPr/>
        <p:txBody>
          <a:bodyPr/>
          <a:lstStyle/>
          <a:p>
            <a:r>
              <a:rPr lang="it-IT"/>
              <a:t>Se il punteggio della BSA è &gt; di 24 la ps. È ad alto rischio e si può considerare la possibilità di una nutrizione artificiale.</a:t>
            </a:r>
          </a:p>
          <a:p>
            <a:r>
              <a:rPr lang="it-IT"/>
              <a:t>Viceversa un punteggio &lt; a 24 permette l’avvio ad un alimentazione per os senza ulteriori indagini.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925DBF6D-49D2-40E3-8DBF-A12DE6D7700D}" type="slidenum">
              <a:rPr lang="it-IT"/>
              <a:pPr/>
              <a:t>65</a:t>
            </a:fld>
            <a:endParaRPr lang="it-IT"/>
          </a:p>
        </p:txBody>
      </p:sp>
      <p:sp>
        <p:nvSpPr>
          <p:cNvPr id="139266" name="Rectangle 2"/>
          <p:cNvSpPr>
            <a:spLocks noGrp="1" noChangeArrowheads="1"/>
          </p:cNvSpPr>
          <p:nvPr>
            <p:ph type="title"/>
          </p:nvPr>
        </p:nvSpPr>
        <p:spPr/>
        <p:txBody>
          <a:bodyPr/>
          <a:lstStyle/>
          <a:p>
            <a:r>
              <a:rPr lang="it-IT"/>
              <a:t>Gradi disfagia e dieta</a:t>
            </a:r>
          </a:p>
        </p:txBody>
      </p:sp>
      <p:sp>
        <p:nvSpPr>
          <p:cNvPr id="139267" name="Rectangle 3"/>
          <p:cNvSpPr>
            <a:spLocks noGrp="1" noChangeArrowheads="1"/>
          </p:cNvSpPr>
          <p:nvPr>
            <p:ph type="body" idx="1"/>
          </p:nvPr>
        </p:nvSpPr>
        <p:spPr/>
        <p:txBody>
          <a:bodyPr/>
          <a:lstStyle/>
          <a:p>
            <a:r>
              <a:rPr lang="it-IT"/>
              <a:t>Grado 1 (assente): dieta libera</a:t>
            </a:r>
          </a:p>
          <a:p>
            <a:r>
              <a:rPr lang="it-IT"/>
              <a:t>Grado 2 (lieve): liquidi addensati</a:t>
            </a:r>
          </a:p>
          <a:p>
            <a:r>
              <a:rPr lang="it-IT"/>
              <a:t>Grado 3 (moderata): addensare i liquidi e omogeneizzare i cibi</a:t>
            </a:r>
          </a:p>
          <a:p>
            <a:r>
              <a:rPr lang="it-IT"/>
              <a:t>Grado 4 (grave): alimentazione enterale con sng o npt.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egnaposto numero diapositiva 3"/>
          <p:cNvSpPr>
            <a:spLocks noGrp="1"/>
          </p:cNvSpPr>
          <p:nvPr>
            <p:ph type="sldNum" sz="quarter" idx="12"/>
          </p:nvPr>
        </p:nvSpPr>
        <p:spPr/>
        <p:txBody>
          <a:bodyPr/>
          <a:lstStyle/>
          <a:p>
            <a:fld id="{9D1AD24C-52F9-465D-A841-E091D95B57E5}" type="slidenum">
              <a:rPr lang="it-IT"/>
              <a:pPr/>
              <a:t>66</a:t>
            </a:fld>
            <a:endParaRPr lang="it-IT"/>
          </a:p>
        </p:txBody>
      </p:sp>
      <p:sp>
        <p:nvSpPr>
          <p:cNvPr id="143362" name="Rectangle 2"/>
          <p:cNvSpPr>
            <a:spLocks noGrp="1" noChangeArrowheads="1"/>
          </p:cNvSpPr>
          <p:nvPr>
            <p:ph type="title" idx="4294967295"/>
          </p:nvPr>
        </p:nvSpPr>
        <p:spPr>
          <a:xfrm>
            <a:off x="142875" y="214313"/>
            <a:ext cx="7477125" cy="1143000"/>
          </a:xfrm>
        </p:spPr>
        <p:txBody>
          <a:bodyPr/>
          <a:lstStyle/>
          <a:p>
            <a:r>
              <a:rPr lang="it-IT" sz="2000"/>
              <a:t/>
            </a:r>
            <a:br>
              <a:rPr lang="it-IT" sz="2000"/>
            </a:br>
            <a:r>
              <a:rPr lang="it-IT" sz="2000"/>
              <a:t/>
            </a:r>
            <a:br>
              <a:rPr lang="it-IT" sz="2000"/>
            </a:br>
            <a:r>
              <a:rPr lang="it-IT" sz="2000"/>
              <a:t>                                                         </a:t>
            </a:r>
            <a:br>
              <a:rPr lang="it-IT" sz="2000"/>
            </a:br>
            <a:r>
              <a:rPr lang="it-IT" sz="2000"/>
              <a:t>                                                       </a:t>
            </a:r>
            <a:r>
              <a:rPr lang="it-IT" sz="2000" i="1">
                <a:solidFill>
                  <a:schemeClr val="bg2"/>
                </a:solidFill>
              </a:rPr>
              <a:t>(approccio multidisciplinare)</a:t>
            </a:r>
          </a:p>
        </p:txBody>
      </p:sp>
      <p:sp>
        <p:nvSpPr>
          <p:cNvPr id="4" name="Ovale 3"/>
          <p:cNvSpPr/>
          <p:nvPr/>
        </p:nvSpPr>
        <p:spPr>
          <a:xfrm>
            <a:off x="2571750" y="2571750"/>
            <a:ext cx="2286000" cy="16430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bg2"/>
                </a:solidFill>
                <a:latin typeface="Broadway" pitchFamily="82" charset="0"/>
              </a:rPr>
              <a:t>Paziente con DISFAGIA</a:t>
            </a:r>
          </a:p>
        </p:txBody>
      </p:sp>
      <p:cxnSp>
        <p:nvCxnSpPr>
          <p:cNvPr id="6" name="Connettore 2 5"/>
          <p:cNvCxnSpPr>
            <a:stCxn id="4" idx="0"/>
          </p:cNvCxnSpPr>
          <p:nvPr/>
        </p:nvCxnSpPr>
        <p:spPr>
          <a:xfrm rot="5400000" flipH="1" flipV="1">
            <a:off x="3428207" y="2285206"/>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a:stCxn id="4" idx="7"/>
          </p:cNvCxnSpPr>
          <p:nvPr/>
        </p:nvCxnSpPr>
        <p:spPr>
          <a:xfrm rot="5400000" flipH="1" flipV="1">
            <a:off x="4891088" y="2132013"/>
            <a:ext cx="312737" cy="1049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4" idx="6"/>
          </p:cNvCxnSpPr>
          <p:nvPr/>
        </p:nvCxnSpPr>
        <p:spPr>
          <a:xfrm>
            <a:off x="4857750" y="3392488"/>
            <a:ext cx="1285875" cy="179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4" idx="1"/>
          </p:cNvCxnSpPr>
          <p:nvPr/>
        </p:nvCxnSpPr>
        <p:spPr>
          <a:xfrm rot="16200000" flipV="1">
            <a:off x="2082801" y="1989137"/>
            <a:ext cx="455612" cy="1192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4" idx="2"/>
          </p:cNvCxnSpPr>
          <p:nvPr/>
        </p:nvCxnSpPr>
        <p:spPr>
          <a:xfrm rot="10800000" flipV="1">
            <a:off x="1285875" y="3392488"/>
            <a:ext cx="1285875"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4" idx="4"/>
          </p:cNvCxnSpPr>
          <p:nvPr/>
        </p:nvCxnSpPr>
        <p:spPr>
          <a:xfrm rot="5400000">
            <a:off x="3213894" y="4715669"/>
            <a:ext cx="1000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4" idx="5"/>
          </p:cNvCxnSpPr>
          <p:nvPr/>
        </p:nvCxnSpPr>
        <p:spPr>
          <a:xfrm rot="16200000" flipH="1">
            <a:off x="4605338" y="3890963"/>
            <a:ext cx="741362" cy="90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4" idx="3"/>
          </p:cNvCxnSpPr>
          <p:nvPr/>
        </p:nvCxnSpPr>
        <p:spPr>
          <a:xfrm rot="5400000">
            <a:off x="1689894" y="3569494"/>
            <a:ext cx="812800" cy="1620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a:spLocks noChangeArrowheads="1"/>
          </p:cNvSpPr>
          <p:nvPr/>
        </p:nvSpPr>
        <p:spPr bwMode="auto">
          <a:xfrm>
            <a:off x="2786063" y="1571625"/>
            <a:ext cx="1643062" cy="369888"/>
          </a:xfrm>
          <a:prstGeom prst="rect">
            <a:avLst/>
          </a:prstGeom>
          <a:noFill/>
          <a:ln w="9525">
            <a:noFill/>
            <a:miter lim="800000"/>
            <a:headEnd/>
            <a:tailEnd/>
          </a:ln>
        </p:spPr>
        <p:txBody>
          <a:bodyPr>
            <a:spAutoFit/>
          </a:bodyPr>
          <a:lstStyle/>
          <a:p>
            <a:r>
              <a:rPr lang="it-IT" b="1"/>
              <a:t>Infermiere</a:t>
            </a:r>
          </a:p>
        </p:txBody>
      </p:sp>
      <p:sp>
        <p:nvSpPr>
          <p:cNvPr id="22" name="CasellaDiTesto 21"/>
          <p:cNvSpPr txBox="1">
            <a:spLocks noChangeArrowheads="1"/>
          </p:cNvSpPr>
          <p:nvPr/>
        </p:nvSpPr>
        <p:spPr bwMode="auto">
          <a:xfrm>
            <a:off x="5500688" y="2071688"/>
            <a:ext cx="928687" cy="369887"/>
          </a:xfrm>
          <a:prstGeom prst="rect">
            <a:avLst/>
          </a:prstGeom>
          <a:noFill/>
          <a:ln w="9525">
            <a:noFill/>
            <a:miter lim="800000"/>
            <a:headEnd/>
            <a:tailEnd/>
          </a:ln>
        </p:spPr>
        <p:txBody>
          <a:bodyPr>
            <a:spAutoFit/>
          </a:bodyPr>
          <a:lstStyle/>
          <a:p>
            <a:r>
              <a:rPr lang="it-IT" b="1"/>
              <a:t>Oss</a:t>
            </a:r>
          </a:p>
        </p:txBody>
      </p:sp>
      <p:sp>
        <p:nvSpPr>
          <p:cNvPr id="23" name="CasellaDiTesto 22"/>
          <p:cNvSpPr txBox="1">
            <a:spLocks noChangeArrowheads="1"/>
          </p:cNvSpPr>
          <p:nvPr/>
        </p:nvSpPr>
        <p:spPr bwMode="auto">
          <a:xfrm>
            <a:off x="5500688" y="3571875"/>
            <a:ext cx="2286000" cy="646113"/>
          </a:xfrm>
          <a:prstGeom prst="rect">
            <a:avLst/>
          </a:prstGeom>
          <a:noFill/>
          <a:ln w="9525">
            <a:noFill/>
            <a:miter lim="800000"/>
            <a:headEnd/>
            <a:tailEnd/>
          </a:ln>
        </p:spPr>
        <p:txBody>
          <a:bodyPr>
            <a:spAutoFit/>
          </a:bodyPr>
          <a:lstStyle/>
          <a:p>
            <a:r>
              <a:rPr lang="it-IT" b="1"/>
              <a:t>Famiglia </a:t>
            </a:r>
          </a:p>
          <a:p>
            <a:r>
              <a:rPr lang="it-IT" b="1"/>
              <a:t>Care Giver</a:t>
            </a:r>
          </a:p>
        </p:txBody>
      </p:sp>
      <p:sp>
        <p:nvSpPr>
          <p:cNvPr id="24" name="CasellaDiTesto 23"/>
          <p:cNvSpPr txBox="1">
            <a:spLocks noChangeArrowheads="1"/>
          </p:cNvSpPr>
          <p:nvPr/>
        </p:nvSpPr>
        <p:spPr bwMode="auto">
          <a:xfrm>
            <a:off x="5000625" y="4786313"/>
            <a:ext cx="1557338" cy="369887"/>
          </a:xfrm>
          <a:prstGeom prst="rect">
            <a:avLst/>
          </a:prstGeom>
          <a:noFill/>
          <a:ln w="9525">
            <a:noFill/>
            <a:miter lim="800000"/>
            <a:headEnd/>
            <a:tailEnd/>
          </a:ln>
        </p:spPr>
        <p:txBody>
          <a:bodyPr wrap="none">
            <a:spAutoFit/>
          </a:bodyPr>
          <a:lstStyle/>
          <a:p>
            <a:r>
              <a:rPr lang="it-IT" b="1"/>
              <a:t>Logopedista</a:t>
            </a:r>
          </a:p>
        </p:txBody>
      </p:sp>
      <p:sp>
        <p:nvSpPr>
          <p:cNvPr id="25" name="CasellaDiTesto 24"/>
          <p:cNvSpPr txBox="1">
            <a:spLocks noChangeArrowheads="1"/>
          </p:cNvSpPr>
          <p:nvPr/>
        </p:nvSpPr>
        <p:spPr bwMode="auto">
          <a:xfrm>
            <a:off x="2786063" y="5214938"/>
            <a:ext cx="1684337" cy="369887"/>
          </a:xfrm>
          <a:prstGeom prst="rect">
            <a:avLst/>
          </a:prstGeom>
          <a:noFill/>
          <a:ln w="9525">
            <a:noFill/>
            <a:miter lim="800000"/>
            <a:headEnd/>
            <a:tailEnd/>
          </a:ln>
        </p:spPr>
        <p:txBody>
          <a:bodyPr wrap="none">
            <a:spAutoFit/>
          </a:bodyPr>
          <a:lstStyle/>
          <a:p>
            <a:r>
              <a:rPr lang="it-IT" b="1"/>
              <a:t>Fisioterapista</a:t>
            </a:r>
          </a:p>
        </p:txBody>
      </p:sp>
      <p:sp>
        <p:nvSpPr>
          <p:cNvPr id="26" name="CasellaDiTesto 25"/>
          <p:cNvSpPr txBox="1">
            <a:spLocks noChangeArrowheads="1"/>
          </p:cNvSpPr>
          <p:nvPr/>
        </p:nvSpPr>
        <p:spPr bwMode="auto">
          <a:xfrm>
            <a:off x="428625" y="4714875"/>
            <a:ext cx="1325563" cy="369888"/>
          </a:xfrm>
          <a:prstGeom prst="rect">
            <a:avLst/>
          </a:prstGeom>
          <a:noFill/>
          <a:ln w="9525">
            <a:noFill/>
            <a:miter lim="800000"/>
            <a:headEnd/>
            <a:tailEnd/>
          </a:ln>
        </p:spPr>
        <p:txBody>
          <a:bodyPr wrap="none">
            <a:spAutoFit/>
          </a:bodyPr>
          <a:lstStyle/>
          <a:p>
            <a:r>
              <a:rPr lang="it-IT" b="1"/>
              <a:t>Specialisti</a:t>
            </a:r>
          </a:p>
        </p:txBody>
      </p:sp>
      <p:sp>
        <p:nvSpPr>
          <p:cNvPr id="27" name="CasellaDiTesto 26"/>
          <p:cNvSpPr txBox="1">
            <a:spLocks noChangeArrowheads="1"/>
          </p:cNvSpPr>
          <p:nvPr/>
        </p:nvSpPr>
        <p:spPr bwMode="auto">
          <a:xfrm>
            <a:off x="214313" y="3000375"/>
            <a:ext cx="1571625" cy="923925"/>
          </a:xfrm>
          <a:prstGeom prst="rect">
            <a:avLst/>
          </a:prstGeom>
          <a:noFill/>
          <a:ln w="9525">
            <a:noFill/>
            <a:miter lim="800000"/>
            <a:headEnd/>
            <a:tailEnd/>
          </a:ln>
        </p:spPr>
        <p:txBody>
          <a:bodyPr>
            <a:spAutoFit/>
          </a:bodyPr>
          <a:lstStyle/>
          <a:p>
            <a:r>
              <a:rPr lang="it-IT" b="1"/>
              <a:t>Medico di Medicina Generale</a:t>
            </a:r>
          </a:p>
        </p:txBody>
      </p:sp>
      <p:sp>
        <p:nvSpPr>
          <p:cNvPr id="28" name="CasellaDiTesto 27"/>
          <p:cNvSpPr txBox="1">
            <a:spLocks noChangeArrowheads="1"/>
          </p:cNvSpPr>
          <p:nvPr/>
        </p:nvSpPr>
        <p:spPr bwMode="auto">
          <a:xfrm>
            <a:off x="500063" y="2000250"/>
            <a:ext cx="1017587" cy="369888"/>
          </a:xfrm>
          <a:prstGeom prst="rect">
            <a:avLst/>
          </a:prstGeom>
          <a:noFill/>
          <a:ln w="9525">
            <a:noFill/>
            <a:miter lim="800000"/>
            <a:headEnd/>
            <a:tailEnd/>
          </a:ln>
        </p:spPr>
        <p:txBody>
          <a:bodyPr wrap="none">
            <a:spAutoFit/>
          </a:bodyPr>
          <a:lstStyle/>
          <a:p>
            <a:r>
              <a:rPr lang="it-IT" b="1"/>
              <a:t>Dietista</a:t>
            </a:r>
          </a:p>
        </p:txBody>
      </p:sp>
      <p:sp>
        <p:nvSpPr>
          <p:cNvPr id="29" name="Rettangolo 28"/>
          <p:cNvSpPr/>
          <p:nvPr/>
        </p:nvSpPr>
        <p:spPr>
          <a:xfrm>
            <a:off x="-357222" y="285728"/>
            <a:ext cx="7358114" cy="923330"/>
          </a:xfrm>
          <a:prstGeom prst="rect">
            <a:avLst/>
          </a:prstGeom>
          <a:noFill/>
        </p:spPr>
        <p:txBody>
          <a:bodyPr>
            <a:spAutoFit/>
          </a:bodyPr>
          <a:lstStyle/>
          <a:p>
            <a:pPr algn="ctr">
              <a:defRPr/>
            </a:pP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endPar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0" name="Rettangolo 29"/>
          <p:cNvSpPr/>
          <p:nvPr/>
        </p:nvSpPr>
        <p:spPr>
          <a:xfrm>
            <a:off x="142844" y="285728"/>
            <a:ext cx="7572428" cy="1384995"/>
          </a:xfrm>
          <a:prstGeom prst="rect">
            <a:avLst/>
          </a:prstGeom>
          <a:noFill/>
        </p:spPr>
        <p:txBody>
          <a:bodyPr>
            <a:spAutoFit/>
          </a:bodyPr>
          <a:lstStyle/>
          <a:p>
            <a:pPr>
              <a:defRPr/>
            </a:pPr>
            <a: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Gestione della disfagia</a:t>
            </a:r>
          </a:p>
          <a:p>
            <a:pPr>
              <a:defRPr/>
            </a:pPr>
            <a:endParaRPr lang="it-IT"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E7B4DDB7-FF28-4E99-B777-4F1AB60EBACB}" type="slidenum">
              <a:rPr lang="it-IT"/>
              <a:pPr/>
              <a:t>67</a:t>
            </a:fld>
            <a:endParaRPr lang="it-IT"/>
          </a:p>
        </p:txBody>
      </p:sp>
      <p:sp>
        <p:nvSpPr>
          <p:cNvPr id="145410" name="Titolo 1"/>
          <p:cNvSpPr>
            <a:spLocks noGrp="1"/>
          </p:cNvSpPr>
          <p:nvPr>
            <p:ph type="title" idx="4294967295"/>
          </p:nvPr>
        </p:nvSpPr>
        <p:spPr/>
        <p:txBody>
          <a:bodyPr/>
          <a:lstStyle/>
          <a:p>
            <a:r>
              <a:rPr lang="it-IT" i="1" u="sng"/>
              <a:t>Premessa</a:t>
            </a:r>
          </a:p>
        </p:txBody>
      </p:sp>
      <p:sp>
        <p:nvSpPr>
          <p:cNvPr id="5123" name="Segnaposto contenuto 2"/>
          <p:cNvSpPr>
            <a:spLocks noGrp="1"/>
          </p:cNvSpPr>
          <p:nvPr>
            <p:ph idx="4294967295"/>
          </p:nvPr>
        </p:nvSpPr>
        <p:spPr/>
        <p:txBody>
          <a:bodyPr/>
          <a:lstStyle/>
          <a:p>
            <a:r>
              <a:rPr lang="it-IT" sz="2000" b="1" i="1"/>
              <a:t>E’ molto importante monitorare la quantità di cibo e liquidi che il soggetto assume giornalmente.</a:t>
            </a:r>
          </a:p>
          <a:p>
            <a:pPr>
              <a:buFontTx/>
              <a:buNone/>
            </a:pPr>
            <a:endParaRPr lang="it-IT" sz="2000"/>
          </a:p>
          <a:p>
            <a:r>
              <a:rPr lang="it-IT" sz="2000" b="1" i="1"/>
              <a:t>L’infermiere deve assicurarsi che tutti coloro che prestano assistenza abbiano le conoscenze e le abilità per alimentare  in SICUREZZA la persona</a:t>
            </a:r>
          </a:p>
          <a:p>
            <a:pPr>
              <a:buFontTx/>
              <a:buNone/>
            </a:pPr>
            <a:endParaRPr lang="it-IT" sz="2000"/>
          </a:p>
          <a:p>
            <a:r>
              <a:rPr lang="it-IT" sz="2000" b="1" i="1"/>
              <a:t>E’ necessario conoscere gli interventi da attuare per ridurre il rischio di aspirazione aerea avendo a disposizione il materiale occorrente per eventuali emergenze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7"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123">
                                            <p:txEl>
                                              <p:pRg st="2" end="2"/>
                                            </p:txEl>
                                          </p:spTgt>
                                        </p:tgtEl>
                                        <p:attrNameLst>
                                          <p:attrName>style.visibility</p:attrName>
                                        </p:attrNameLst>
                                      </p:cBhvr>
                                      <p:to>
                                        <p:strVal val="visible"/>
                                      </p:to>
                                    </p:set>
                                    <p:anim calcmode="discrete" valueType="clr">
                                      <p:cBhvr override="childStyle">
                                        <p:cTn id="14" dur="80"/>
                                        <p:tgtEl>
                                          <p:spTgt spid="51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512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123">
                                            <p:txEl>
                                              <p:pRg st="4" end="4"/>
                                            </p:txEl>
                                          </p:spTgt>
                                        </p:tgtEl>
                                        <p:attrNameLst>
                                          <p:attrName>style.visibility</p:attrName>
                                        </p:attrNameLst>
                                      </p:cBhvr>
                                      <p:to>
                                        <p:strVal val="visible"/>
                                      </p:to>
                                    </p:set>
                                    <p:anim calcmode="discrete" valueType="clr">
                                      <p:cBhvr override="childStyle">
                                        <p:cTn id="21" dur="80"/>
                                        <p:tgtEl>
                                          <p:spTgt spid="51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512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2E835C2B-D702-4619-9137-A0C48EDFE0DE}" type="slidenum">
              <a:rPr lang="it-IT"/>
              <a:pPr/>
              <a:t>68</a:t>
            </a:fld>
            <a:endParaRPr lang="it-IT"/>
          </a:p>
        </p:txBody>
      </p:sp>
      <p:sp>
        <p:nvSpPr>
          <p:cNvPr id="6147" name="Segnaposto contenuto 2"/>
          <p:cNvSpPr>
            <a:spLocks noGrp="1"/>
          </p:cNvSpPr>
          <p:nvPr>
            <p:ph idx="4294967295"/>
          </p:nvPr>
        </p:nvSpPr>
        <p:spPr>
          <a:xfrm>
            <a:off x="214313" y="1571625"/>
            <a:ext cx="7386637" cy="4497388"/>
          </a:xfrm>
        </p:spPr>
        <p:txBody>
          <a:bodyPr/>
          <a:lstStyle/>
          <a:p>
            <a:r>
              <a:rPr lang="it-IT" sz="2400">
                <a:latin typeface="Cooper Black" pitchFamily="18" charset="0"/>
              </a:rPr>
              <a:t>Favorire un ambiente tranquillo senza distrazioni</a:t>
            </a:r>
          </a:p>
          <a:p>
            <a:pPr>
              <a:buFontTx/>
              <a:buNone/>
            </a:pPr>
            <a:endParaRPr lang="it-IT" sz="2400"/>
          </a:p>
          <a:p>
            <a:r>
              <a:rPr lang="it-IT" sz="2400">
                <a:latin typeface="Cooper Black" pitchFamily="18" charset="0"/>
              </a:rPr>
              <a:t>Controllare che la persona sia riposata, senza dolore, vigile e non sotto effetto di farmaci ( es. tranquillanti)</a:t>
            </a:r>
          </a:p>
          <a:p>
            <a:endParaRPr lang="it-IT" sz="2400"/>
          </a:p>
          <a:p>
            <a:r>
              <a:rPr lang="it-IT" sz="2400">
                <a:latin typeface="Cooper Black" pitchFamily="18" charset="0"/>
              </a:rPr>
              <a:t>Verificare l’igiene orale e, se necessario, aspirare le eventuali secrezioni</a:t>
            </a:r>
          </a:p>
          <a:p>
            <a:endParaRPr lang="it-IT" sz="2400"/>
          </a:p>
        </p:txBody>
      </p:sp>
      <p:sp>
        <p:nvSpPr>
          <p:cNvPr id="6" name="Rettangolo 5"/>
          <p:cNvSpPr/>
          <p:nvPr/>
        </p:nvSpPr>
        <p:spPr>
          <a:xfrm>
            <a:off x="142844" y="285728"/>
            <a:ext cx="7429552" cy="954107"/>
          </a:xfrm>
          <a:prstGeom prst="rect">
            <a:avLst/>
          </a:prstGeom>
          <a:noFill/>
        </p:spPr>
        <p:txBody>
          <a:bodyPr>
            <a:spAutoFit/>
          </a:bodyPr>
          <a:lstStyle/>
          <a:p>
            <a:pPr algn="ctr">
              <a:defRPr/>
            </a:pPr>
            <a:r>
              <a:rPr lang="it-IT" sz="2800" b="1" dirty="0">
                <a:ln w="1905"/>
                <a:solidFill>
                  <a:schemeClr val="accent6">
                    <a:lumMod val="50000"/>
                  </a:schemeClr>
                </a:solidFill>
                <a:effectLst>
                  <a:innerShdw blurRad="69850" dist="43180" dir="5400000">
                    <a:srgbClr val="000000">
                      <a:alpha val="65000"/>
                    </a:srgbClr>
                  </a:innerShdw>
                </a:effectLst>
                <a:latin typeface="Cooper Black" pitchFamily="18" charset="0"/>
              </a:rPr>
              <a:t>COSA FARE PRIMA </a:t>
            </a:r>
            <a:r>
              <a:rPr lang="it-IT" sz="2800" b="1" dirty="0" err="1">
                <a:ln w="1905"/>
                <a:solidFill>
                  <a:schemeClr val="accent6">
                    <a:lumMod val="50000"/>
                  </a:schemeClr>
                </a:solidFill>
                <a:effectLst>
                  <a:innerShdw blurRad="69850" dist="43180" dir="5400000">
                    <a:srgbClr val="000000">
                      <a:alpha val="65000"/>
                    </a:srgbClr>
                  </a:innerShdw>
                </a:effectLst>
                <a:latin typeface="Cooper Black" pitchFamily="18" charset="0"/>
              </a:rPr>
              <a:t>DI</a:t>
            </a:r>
            <a:r>
              <a:rPr lang="it-IT" sz="2800" b="1" dirty="0">
                <a:ln w="1905"/>
                <a:solidFill>
                  <a:schemeClr val="accent6">
                    <a:lumMod val="50000"/>
                  </a:schemeClr>
                </a:solidFill>
                <a:effectLst>
                  <a:innerShdw blurRad="69850" dist="43180" dir="5400000">
                    <a:srgbClr val="000000">
                      <a:alpha val="65000"/>
                    </a:srgbClr>
                  </a:innerShdw>
                </a:effectLst>
                <a:latin typeface="Cooper Black" pitchFamily="18" charset="0"/>
              </a:rPr>
              <a:t> ALIMENTARE </a:t>
            </a:r>
            <a:br>
              <a:rPr lang="it-IT" sz="2800" b="1" dirty="0">
                <a:ln w="1905"/>
                <a:solidFill>
                  <a:schemeClr val="accent6">
                    <a:lumMod val="50000"/>
                  </a:schemeClr>
                </a:solidFill>
                <a:effectLst>
                  <a:innerShdw blurRad="69850" dist="43180" dir="5400000">
                    <a:srgbClr val="000000">
                      <a:alpha val="65000"/>
                    </a:srgbClr>
                  </a:innerShdw>
                </a:effectLst>
                <a:latin typeface="Cooper Black" pitchFamily="18" charset="0"/>
              </a:rPr>
            </a:br>
            <a:r>
              <a:rPr lang="it-IT" sz="2800" b="1" dirty="0">
                <a:ln w="1905"/>
                <a:solidFill>
                  <a:schemeClr val="accent6">
                    <a:lumMod val="50000"/>
                  </a:schemeClr>
                </a:solidFill>
                <a:effectLst>
                  <a:innerShdw blurRad="69850" dist="43180" dir="5400000">
                    <a:srgbClr val="000000">
                      <a:alpha val="65000"/>
                    </a:srgbClr>
                  </a:innerShdw>
                </a:effectLst>
                <a:latin typeface="Cooper Black" pitchFamily="18" charset="0"/>
              </a:rPr>
              <a:t>LA PERSONA CON DISFAGIA</a:t>
            </a:r>
            <a:endParaRPr lang="it-IT" sz="2800" b="1" dirty="0">
              <a:ln w="1905"/>
              <a:solidFill>
                <a:schemeClr val="accent6">
                  <a:lumMod val="50000"/>
                </a:schemeClr>
              </a:solidFill>
              <a:effectLst>
                <a:innerShdw blurRad="69850" dist="43180" dir="5400000">
                  <a:srgbClr val="000000">
                    <a:alpha val="65000"/>
                  </a:srgbClr>
                </a:innerShdw>
              </a:effectLst>
            </a:endParaRPr>
          </a:p>
        </p:txBody>
      </p:sp>
      <p:pic>
        <p:nvPicPr>
          <p:cNvPr id="6151" name="Picture 7" descr="http://www.promiseland.it/images/news/2006/teeth.JPG"/>
          <p:cNvPicPr>
            <a:picLocks noChangeAspect="1" noChangeArrowheads="1"/>
          </p:cNvPicPr>
          <p:nvPr/>
        </p:nvPicPr>
        <p:blipFill>
          <a:blip r:embed="rId3" cstate="print"/>
          <a:srcRect/>
          <a:stretch>
            <a:fillRect/>
          </a:stretch>
        </p:blipFill>
        <p:spPr bwMode="auto">
          <a:xfrm>
            <a:off x="5715000" y="5000625"/>
            <a:ext cx="1500188" cy="1500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 calcmode="lin" valueType="num">
                                      <p:cBhvr>
                                        <p:cTn id="16" dur="500" fill="hold"/>
                                        <p:tgtEl>
                                          <p:spTgt spid="614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614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6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p:cTn id="25" dur="500" fill="hold"/>
                                        <p:tgtEl>
                                          <p:spTgt spid="6147">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6147">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6147">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6147">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614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p:cTn id="34" dur="1000" fill="hold"/>
                                        <p:tgtEl>
                                          <p:spTgt spid="61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6151"/>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6151"/>
                                        </p:tgtEl>
                                        <p:attrNameLst>
                                          <p:attrName>ppt_y</p:attrName>
                                        </p:attrNameLst>
                                      </p:cBhvr>
                                      <p:tavLst>
                                        <p:tav tm="0">
                                          <p:val>
                                            <p:strVal val="#ppt_y"/>
                                          </p:val>
                                        </p:tav>
                                        <p:tav tm="100000">
                                          <p:val>
                                            <p:strVal val="#ppt_y"/>
                                          </p:val>
                                        </p:tav>
                                      </p:tavLst>
                                    </p:anim>
                                    <p:animEffect transition="in" filter="fade">
                                      <p:cBhvr>
                                        <p:cTn id="37"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9807D7FD-24B6-4F50-9F1A-461E09493A1F}" type="slidenum">
              <a:rPr lang="it-IT"/>
              <a:pPr/>
              <a:t>69</a:t>
            </a:fld>
            <a:endParaRPr lang="it-IT"/>
          </a:p>
        </p:txBody>
      </p:sp>
      <p:sp>
        <p:nvSpPr>
          <p:cNvPr id="7170" name="Titolo 1"/>
          <p:cNvSpPr>
            <a:spLocks noGrp="1"/>
          </p:cNvSpPr>
          <p:nvPr>
            <p:ph type="title" idx="4294967295"/>
          </p:nvPr>
        </p:nvSpPr>
        <p:spPr>
          <a:xfrm>
            <a:off x="219075" y="227013"/>
            <a:ext cx="7477125" cy="1416050"/>
          </a:xfrm>
        </p:spPr>
        <p:txBody>
          <a:bodyPr/>
          <a:lstStyle/>
          <a:p>
            <a:pPr algn="ctr"/>
            <a:r>
              <a:rPr lang="it-IT" sz="2800">
                <a:solidFill>
                  <a:srgbClr val="355037"/>
                </a:solidFill>
                <a:latin typeface="Cooper Black" pitchFamily="18" charset="0"/>
              </a:rPr>
              <a:t>INTERVENTI DA ATTUARE </a:t>
            </a:r>
            <a:br>
              <a:rPr lang="it-IT" sz="2800">
                <a:solidFill>
                  <a:srgbClr val="355037"/>
                </a:solidFill>
                <a:latin typeface="Cooper Black" pitchFamily="18" charset="0"/>
              </a:rPr>
            </a:br>
            <a:r>
              <a:rPr lang="it-IT" sz="2800">
                <a:solidFill>
                  <a:srgbClr val="355037"/>
                </a:solidFill>
                <a:latin typeface="Cooper Black" pitchFamily="18" charset="0"/>
              </a:rPr>
              <a:t>PER CONSENTIRE </a:t>
            </a:r>
            <a:br>
              <a:rPr lang="it-IT" sz="2800">
                <a:solidFill>
                  <a:srgbClr val="355037"/>
                </a:solidFill>
                <a:latin typeface="Cooper Black" pitchFamily="18" charset="0"/>
              </a:rPr>
            </a:br>
            <a:r>
              <a:rPr lang="it-IT" sz="2800">
                <a:solidFill>
                  <a:srgbClr val="355037"/>
                </a:solidFill>
                <a:latin typeface="Cooper Black" pitchFamily="18" charset="0"/>
              </a:rPr>
              <a:t>UNA NUTRIZIONE ADEGUATA:</a:t>
            </a:r>
          </a:p>
        </p:txBody>
      </p:sp>
      <p:sp>
        <p:nvSpPr>
          <p:cNvPr id="5" name="Segnaposto contenuto 4"/>
          <p:cNvSpPr>
            <a:spLocks noGrp="1"/>
          </p:cNvSpPr>
          <p:nvPr>
            <p:ph idx="4294967295"/>
          </p:nvPr>
        </p:nvSpPr>
        <p:spPr/>
        <p:txBody>
          <a:bodyPr/>
          <a:lstStyle/>
          <a:p>
            <a:endParaRPr lang="it-IT"/>
          </a:p>
          <a:p>
            <a:r>
              <a:rPr lang="it-IT" sz="2400">
                <a:latin typeface="Cooper Black" pitchFamily="18" charset="0"/>
              </a:rPr>
              <a:t>Modificare le caratteristiche degli alimenti</a:t>
            </a:r>
          </a:p>
          <a:p>
            <a:pPr>
              <a:buFontTx/>
              <a:buNone/>
            </a:pPr>
            <a:endParaRPr lang="it-IT" sz="1000"/>
          </a:p>
          <a:p>
            <a:r>
              <a:rPr lang="it-IT" sz="2400">
                <a:latin typeface="Cooper Black" pitchFamily="18" charset="0"/>
              </a:rPr>
              <a:t>Aiutare il paziente ad assumere una postura idonea</a:t>
            </a:r>
          </a:p>
        </p:txBody>
      </p:sp>
      <p:pic>
        <p:nvPicPr>
          <p:cNvPr id="7175" name="Picture 7" descr="http://www.politicalive.com/wp-content/uploads/2007/12/abbuffata.jpg"/>
          <p:cNvPicPr>
            <a:picLocks noChangeAspect="1" noChangeArrowheads="1"/>
          </p:cNvPicPr>
          <p:nvPr/>
        </p:nvPicPr>
        <p:blipFill>
          <a:blip r:embed="rId3" cstate="print"/>
          <a:srcRect/>
          <a:stretch>
            <a:fillRect/>
          </a:stretch>
        </p:blipFill>
        <p:spPr bwMode="auto">
          <a:xfrm>
            <a:off x="1071563" y="3857625"/>
            <a:ext cx="3071812" cy="2247900"/>
          </a:xfrm>
          <a:prstGeom prst="rect">
            <a:avLst/>
          </a:prstGeom>
          <a:noFill/>
          <a:ln w="9525">
            <a:noFill/>
            <a:miter lim="800000"/>
            <a:headEnd/>
            <a:tailEnd/>
          </a:ln>
        </p:spPr>
      </p:pic>
      <p:pic>
        <p:nvPicPr>
          <p:cNvPr id="7177" name="Picture 9" descr="http://t1.gstatic.com/images?q=tbn:d6Rhbl2z6PmigM:http://dinamorgana.files.wordpress.com/2009/07/abbuffata.jpg">
            <a:hlinkClick r:id="rId4"/>
          </p:cNvPr>
          <p:cNvPicPr>
            <a:picLocks noChangeAspect="1" noChangeArrowheads="1"/>
          </p:cNvPicPr>
          <p:nvPr/>
        </p:nvPicPr>
        <p:blipFill>
          <a:blip r:embed="rId5" cstate="print"/>
          <a:srcRect/>
          <a:stretch>
            <a:fillRect/>
          </a:stretch>
        </p:blipFill>
        <p:spPr bwMode="auto">
          <a:xfrm>
            <a:off x="5000625" y="3500438"/>
            <a:ext cx="213995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animEffect transition="in" filter="checkerboard(across)">
                                      <p:cBhvr>
                                        <p:cTn id="21" dur="500"/>
                                        <p:tgtEl>
                                          <p:spTgt spid="717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177"/>
                                        </p:tgtEl>
                                        <p:attrNameLst>
                                          <p:attrName>style.visibility</p:attrName>
                                        </p:attrNameLst>
                                      </p:cBhvr>
                                      <p:to>
                                        <p:strVal val="visible"/>
                                      </p:to>
                                    </p:set>
                                    <p:animEffect transition="in" filter="checkerboard(across)">
                                      <p:cBhvr>
                                        <p:cTn id="26"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1983D74-C53D-4166-BA21-56BCD05C010D}" type="slidenum">
              <a:rPr lang="it-IT"/>
              <a:pPr/>
              <a:t>7</a:t>
            </a:fld>
            <a:endParaRPr lang="it-IT"/>
          </a:p>
        </p:txBody>
      </p:sp>
      <p:sp>
        <p:nvSpPr>
          <p:cNvPr id="81922" name="Rectangle 2"/>
          <p:cNvSpPr>
            <a:spLocks noGrp="1" noChangeArrowheads="1"/>
          </p:cNvSpPr>
          <p:nvPr>
            <p:ph type="title"/>
          </p:nvPr>
        </p:nvSpPr>
        <p:spPr/>
        <p:txBody>
          <a:bodyPr/>
          <a:lstStyle/>
          <a:p>
            <a:r>
              <a:rPr lang="it-IT"/>
              <a:t>…</a:t>
            </a:r>
          </a:p>
        </p:txBody>
      </p:sp>
      <p:sp>
        <p:nvSpPr>
          <p:cNvPr id="81923" name="Rectangle 3"/>
          <p:cNvSpPr>
            <a:spLocks noGrp="1" noChangeArrowheads="1"/>
          </p:cNvSpPr>
          <p:nvPr>
            <p:ph type="body" idx="1"/>
          </p:nvPr>
        </p:nvSpPr>
        <p:spPr/>
        <p:txBody>
          <a:bodyPr/>
          <a:lstStyle/>
          <a:p>
            <a:r>
              <a:rPr lang="it-IT" b="1" i="1"/>
              <a:t>Articolo 15</a:t>
            </a:r>
            <a:endParaRPr lang="it-IT"/>
          </a:p>
          <a:p>
            <a:pPr>
              <a:buFontTx/>
              <a:buNone/>
            </a:pPr>
            <a:r>
              <a:rPr lang="it-IT"/>
              <a:t>L’infermiere chiede formazione e/o supervisione per pratiche nuove o sulle quali non ha esperienza.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0166900D-3952-4E6B-B14D-A312CB6D63C3}" type="slidenum">
              <a:rPr lang="it-IT"/>
              <a:pPr/>
              <a:t>70</a:t>
            </a:fld>
            <a:endParaRPr lang="it-IT"/>
          </a:p>
        </p:txBody>
      </p:sp>
      <p:sp>
        <p:nvSpPr>
          <p:cNvPr id="8194" name="Titolo 1"/>
          <p:cNvSpPr>
            <a:spLocks noGrp="1"/>
          </p:cNvSpPr>
          <p:nvPr>
            <p:ph type="title" idx="4294967295"/>
          </p:nvPr>
        </p:nvSpPr>
        <p:spPr/>
        <p:txBody>
          <a:bodyPr/>
          <a:lstStyle/>
          <a:p>
            <a:pPr algn="ctr"/>
            <a:r>
              <a:rPr lang="it-IT">
                <a:solidFill>
                  <a:srgbClr val="355037"/>
                </a:solidFill>
                <a:latin typeface="Cooper Black" pitchFamily="18" charset="0"/>
              </a:rPr>
              <a:t>SCELTA DEI CIBI</a:t>
            </a:r>
          </a:p>
        </p:txBody>
      </p:sp>
      <p:sp>
        <p:nvSpPr>
          <p:cNvPr id="8195" name="Segnaposto contenuto 2"/>
          <p:cNvSpPr>
            <a:spLocks noGrp="1"/>
          </p:cNvSpPr>
          <p:nvPr>
            <p:ph idx="4294967295"/>
          </p:nvPr>
        </p:nvSpPr>
        <p:spPr>
          <a:xfrm>
            <a:off x="214313" y="1571625"/>
            <a:ext cx="7386637" cy="4497388"/>
          </a:xfrm>
        </p:spPr>
        <p:txBody>
          <a:bodyPr/>
          <a:lstStyle/>
          <a:p>
            <a:r>
              <a:rPr lang="it-IT" sz="2400">
                <a:latin typeface="Cooper Black" pitchFamily="18" charset="0"/>
              </a:rPr>
              <a:t>E’ strettamente correlata al tipo e grado di disfagia.</a:t>
            </a:r>
          </a:p>
          <a:p>
            <a:pPr>
              <a:buFontTx/>
              <a:buNone/>
            </a:pPr>
            <a:endParaRPr lang="it-IT" sz="2400">
              <a:latin typeface="Cooper Black" pitchFamily="18" charset="0"/>
            </a:endParaRPr>
          </a:p>
          <a:p>
            <a:r>
              <a:rPr lang="it-IT" sz="2400">
                <a:latin typeface="Cooper Black" pitchFamily="18" charset="0"/>
              </a:rPr>
              <a:t>E’ necessario tenere conto dei gusti e delle preferenze della persona, delle eventuali patologie concomitanti e del suo stato nutrizionale</a:t>
            </a:r>
          </a:p>
        </p:txBody>
      </p:sp>
      <p:pic>
        <p:nvPicPr>
          <p:cNvPr id="8201" name="Picture 9" descr="http://www.giustopeso.it/img/alimenti%20al%20microscopio.JPG"/>
          <p:cNvPicPr>
            <a:picLocks noChangeAspect="1" noChangeArrowheads="1"/>
          </p:cNvPicPr>
          <p:nvPr/>
        </p:nvPicPr>
        <p:blipFill>
          <a:blip r:embed="rId3" cstate="print"/>
          <a:srcRect/>
          <a:stretch>
            <a:fillRect/>
          </a:stretch>
        </p:blipFill>
        <p:spPr bwMode="auto">
          <a:xfrm>
            <a:off x="3214688" y="4286250"/>
            <a:ext cx="3429000" cy="202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4"/>
                                        </p:tgtEl>
                                        <p:attrNameLst>
                                          <p:attrName>style.visibility</p:attrName>
                                        </p:attrNameLst>
                                      </p:cBhvr>
                                      <p:to>
                                        <p:strVal val="visible"/>
                                      </p:to>
                                    </p:set>
                                    <p:anim calcmode="discrete" valueType="clr">
                                      <p:cBhvr override="childStyle">
                                        <p:cTn id="7" dur="500"/>
                                        <p:tgtEl>
                                          <p:spTgt spid="819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194"/>
                                        </p:tgtEl>
                                        <p:attrNameLst>
                                          <p:attrName>fillcolor</p:attrName>
                                        </p:attrNameLst>
                                      </p:cBhvr>
                                      <p:tavLst>
                                        <p:tav tm="0">
                                          <p:val>
                                            <p:clrVal>
                                              <a:schemeClr val="accent2"/>
                                            </p:clrVal>
                                          </p:val>
                                        </p:tav>
                                        <p:tav tm="50000">
                                          <p:val>
                                            <p:clrVal>
                                              <a:schemeClr val="hlink"/>
                                            </p:clrVal>
                                          </p:val>
                                        </p:tav>
                                      </p:tavLst>
                                    </p:anim>
                                    <p:set>
                                      <p:cBhvr>
                                        <p:cTn id="9" dur="500"/>
                                        <p:tgtEl>
                                          <p:spTgt spid="81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81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1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 calcmode="lin" valueType="num">
                                      <p:cBhvr>
                                        <p:cTn id="22"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81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1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201"/>
                                        </p:tgtEl>
                                        <p:attrNameLst>
                                          <p:attrName>style.visibility</p:attrName>
                                        </p:attrNameLst>
                                      </p:cBhvr>
                                      <p:to>
                                        <p:strVal val="visible"/>
                                      </p:to>
                                    </p:set>
                                    <p:animEffect transition="in" filter="wheel(4)">
                                      <p:cBhvr>
                                        <p:cTn id="30"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0FEE45F6-2C40-49F5-A90C-AC936943EF99}" type="slidenum">
              <a:rPr lang="it-IT"/>
              <a:pPr/>
              <a:t>71</a:t>
            </a:fld>
            <a:endParaRPr lang="it-IT"/>
          </a:p>
        </p:txBody>
      </p:sp>
      <p:sp>
        <p:nvSpPr>
          <p:cNvPr id="9218" name="Titolo 1"/>
          <p:cNvSpPr>
            <a:spLocks noGrp="1"/>
          </p:cNvSpPr>
          <p:nvPr>
            <p:ph type="title" idx="4294967295"/>
          </p:nvPr>
        </p:nvSpPr>
        <p:spPr/>
        <p:txBody>
          <a:bodyPr/>
          <a:lstStyle/>
          <a:p>
            <a:pPr algn="ctr"/>
            <a:r>
              <a:rPr lang="it-IT" sz="3600">
                <a:solidFill>
                  <a:srgbClr val="355037"/>
                </a:solidFill>
                <a:latin typeface="Cooper Black" pitchFamily="18" charset="0"/>
              </a:rPr>
              <a:t>CARATTERISTICHE</a:t>
            </a:r>
            <a:br>
              <a:rPr lang="it-IT" sz="3600">
                <a:solidFill>
                  <a:srgbClr val="355037"/>
                </a:solidFill>
                <a:latin typeface="Cooper Black" pitchFamily="18" charset="0"/>
              </a:rPr>
            </a:br>
            <a:r>
              <a:rPr lang="it-IT" sz="3600">
                <a:solidFill>
                  <a:srgbClr val="355037"/>
                </a:solidFill>
                <a:latin typeface="Cooper Black" pitchFamily="18" charset="0"/>
              </a:rPr>
              <a:t> DEGLI ALIMENTI</a:t>
            </a:r>
          </a:p>
        </p:txBody>
      </p:sp>
      <p:sp>
        <p:nvSpPr>
          <p:cNvPr id="9219" name="Segnaposto contenuto 2"/>
          <p:cNvSpPr>
            <a:spLocks noGrp="1"/>
          </p:cNvSpPr>
          <p:nvPr>
            <p:ph idx="4294967295"/>
          </p:nvPr>
        </p:nvSpPr>
        <p:spPr/>
        <p:txBody>
          <a:bodyPr/>
          <a:lstStyle/>
          <a:p>
            <a:pPr>
              <a:buFontTx/>
              <a:buNone/>
            </a:pPr>
            <a:r>
              <a:rPr lang="it-IT" sz="2000" b="1" i="1"/>
              <a:t>A seconda della consistenza o densità si suddividono in:</a:t>
            </a:r>
          </a:p>
          <a:p>
            <a:pPr>
              <a:buFontTx/>
              <a:buNone/>
            </a:pPr>
            <a:endParaRPr lang="it-IT"/>
          </a:p>
        </p:txBody>
      </p:sp>
      <p:graphicFrame>
        <p:nvGraphicFramePr>
          <p:cNvPr id="4" name="Tabella 3"/>
          <p:cNvGraphicFramePr>
            <a:graphicFrameLocks noGrp="1"/>
          </p:cNvGraphicFramePr>
          <p:nvPr/>
        </p:nvGraphicFramePr>
        <p:xfrm>
          <a:off x="857250" y="2143125"/>
          <a:ext cx="6024563" cy="4286252"/>
        </p:xfrm>
        <a:graphic>
          <a:graphicData uri="http://schemas.openxmlformats.org/drawingml/2006/table">
            <a:tbl>
              <a:tblPr/>
              <a:tblGrid>
                <a:gridCol w="3011488"/>
                <a:gridCol w="3013075"/>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C16059"/>
                          </a:solidFill>
                          <a:effectLst/>
                          <a:latin typeface="Arial" charset="0"/>
                        </a:rPr>
                        <a:t>Cibo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C16059"/>
                          </a:solidFill>
                          <a:effectLst/>
                          <a:latin typeface="Arial" charset="0"/>
                        </a:rPr>
                        <a:t>Attività</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6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Liquidi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6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Non richiedono manovre preparatorie orali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6D8"/>
                    </a:solidFill>
                  </a:tcPr>
                </a:tc>
              </a:tr>
              <a:tr h="1173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Semiliquidi (succhi di frutta, yogurt)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Hanno maggiore densità, vanno preparati nella bocca ma non richiedono masticazione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D"/>
                    </a:solidFill>
                  </a:tcPr>
                </a:tc>
              </a:tr>
              <a:tr h="1173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Semisolidi (purè, budini, omogeneizzati)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6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Hanno maggiore consistenza, richiedono impegno per la spinta verso il fondo del palato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6D8"/>
                    </a:solidFill>
                  </a:tcPr>
                </a:tc>
              </a:tr>
              <a:tr h="901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Solidi (pane, pasta, carne)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2F1311"/>
                          </a:solidFill>
                          <a:effectLst/>
                          <a:latin typeface="Arial" charset="0"/>
                        </a:rPr>
                        <a:t>Richiedono una preparazione e masticazione accurata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3E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8"/>
                                        </p:tgtEl>
                                        <p:attrNameLst>
                                          <p:attrName>fillcolor</p:attrName>
                                        </p:attrNameLst>
                                      </p:cBhvr>
                                      <p:tavLst>
                                        <p:tav tm="0">
                                          <p:val>
                                            <p:clrVal>
                                              <a:schemeClr val="accent2"/>
                                            </p:clrVal>
                                          </p:val>
                                        </p:tav>
                                        <p:tav tm="50000">
                                          <p:val>
                                            <p:clrVal>
                                              <a:schemeClr val="hlink"/>
                                            </p:clrVal>
                                          </p:val>
                                        </p:tav>
                                      </p:tavLst>
                                    </p:anim>
                                    <p:set>
                                      <p:cBhvr>
                                        <p:cTn id="9" dur="80"/>
                                        <p:tgtEl>
                                          <p:spTgt spid="9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additive="base">
                                        <p:cTn id="14"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style.rotation</p:attrName>
                                        </p:attrNameLst>
                                      </p:cBhvr>
                                      <p:tavLst>
                                        <p:tav tm="0">
                                          <p:val>
                                            <p:fltVal val="720"/>
                                          </p:val>
                                        </p:tav>
                                        <p:tav tm="100000">
                                          <p:val>
                                            <p:fltVal val="0"/>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71B884BC-8CAA-4E2B-8DA1-7101B85612D0}" type="slidenum">
              <a:rPr lang="it-IT"/>
              <a:pPr/>
              <a:t>72</a:t>
            </a:fld>
            <a:endParaRPr lang="it-IT"/>
          </a:p>
        </p:txBody>
      </p:sp>
      <p:sp>
        <p:nvSpPr>
          <p:cNvPr id="10242" name="Titolo 1"/>
          <p:cNvSpPr>
            <a:spLocks noGrp="1"/>
          </p:cNvSpPr>
          <p:nvPr>
            <p:ph type="title" idx="4294967295"/>
          </p:nvPr>
        </p:nvSpPr>
        <p:spPr/>
        <p:txBody>
          <a:bodyPr/>
          <a:lstStyle/>
          <a:p>
            <a:r>
              <a:rPr lang="it-IT" sz="3600">
                <a:solidFill>
                  <a:srgbClr val="355037"/>
                </a:solidFill>
                <a:latin typeface="Cooper Black" pitchFamily="18" charset="0"/>
              </a:rPr>
              <a:t>Altre caratteristiche:</a:t>
            </a:r>
          </a:p>
        </p:txBody>
      </p:sp>
      <p:sp>
        <p:nvSpPr>
          <p:cNvPr id="10243" name="Segnaposto contenuto 2"/>
          <p:cNvSpPr>
            <a:spLocks noGrp="1"/>
          </p:cNvSpPr>
          <p:nvPr>
            <p:ph idx="4294967295"/>
          </p:nvPr>
        </p:nvSpPr>
        <p:spPr>
          <a:xfrm>
            <a:off x="263525" y="1214438"/>
            <a:ext cx="7386638" cy="4881562"/>
          </a:xfrm>
        </p:spPr>
        <p:txBody>
          <a:bodyPr/>
          <a:lstStyle/>
          <a:p>
            <a:r>
              <a:rPr lang="it-IT" sz="2800">
                <a:latin typeface="Cooper Black" pitchFamily="18" charset="0"/>
              </a:rPr>
              <a:t>Viscosità: capacità di scivolamento del cibo.</a:t>
            </a:r>
          </a:p>
          <a:p>
            <a:pPr>
              <a:buFontTx/>
              <a:buNone/>
            </a:pPr>
            <a:endParaRPr lang="it-IT" sz="2800">
              <a:latin typeface="Cooper Black" pitchFamily="18" charset="0"/>
            </a:endParaRPr>
          </a:p>
          <a:p>
            <a:r>
              <a:rPr lang="it-IT" sz="2800">
                <a:latin typeface="Cooper Black" pitchFamily="18" charset="0"/>
              </a:rPr>
              <a:t>Omogeneità: indica l’uniformità di un alimento</a:t>
            </a:r>
          </a:p>
          <a:p>
            <a:pPr>
              <a:buFontTx/>
              <a:buNone/>
            </a:pPr>
            <a:endParaRPr lang="it-IT" sz="2800">
              <a:latin typeface="Cooper Black" pitchFamily="18" charset="0"/>
            </a:endParaRPr>
          </a:p>
          <a:p>
            <a:r>
              <a:rPr lang="it-IT" sz="2800">
                <a:latin typeface="Cooper Black" pitchFamily="18" charset="0"/>
              </a:rPr>
              <a:t>Temperatura: deve essere superiore o inferiore a 36-37° (temperature simili a quella corporea non stimolano la percezione del cibo in bocca).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slide(fromBottom)">
                                      <p:cBhvr>
                                        <p:cTn id="11" dur="500"/>
                                        <p:tgtEl>
                                          <p:spTgt spid="102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dissolve">
                                      <p:cBhvr>
                                        <p:cTn id="16" dur="500"/>
                                        <p:tgtEl>
                                          <p:spTgt spid="102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dissolve">
                                      <p:cBhvr>
                                        <p:cTn id="21"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BA0A1ACD-C4BC-4A2D-A3DC-953C134CD5CB}" type="slidenum">
              <a:rPr lang="it-IT"/>
              <a:pPr/>
              <a:t>73</a:t>
            </a:fld>
            <a:endParaRPr lang="it-IT"/>
          </a:p>
        </p:txBody>
      </p:sp>
      <p:sp>
        <p:nvSpPr>
          <p:cNvPr id="11266" name="Titolo 1"/>
          <p:cNvSpPr>
            <a:spLocks noGrp="1"/>
          </p:cNvSpPr>
          <p:nvPr>
            <p:ph type="title" idx="4294967295"/>
          </p:nvPr>
        </p:nvSpPr>
        <p:spPr>
          <a:xfrm>
            <a:off x="214313" y="214313"/>
            <a:ext cx="7477125" cy="1143000"/>
          </a:xfrm>
        </p:spPr>
        <p:txBody>
          <a:bodyPr/>
          <a:lstStyle/>
          <a:p>
            <a:r>
              <a:rPr lang="it-IT" sz="3600">
                <a:solidFill>
                  <a:srgbClr val="355037"/>
                </a:solidFill>
                <a:latin typeface="Cooper Black" pitchFamily="18" charset="0"/>
              </a:rPr>
              <a:t>Fare attenzione a:</a:t>
            </a:r>
          </a:p>
        </p:txBody>
      </p:sp>
      <p:sp>
        <p:nvSpPr>
          <p:cNvPr id="11267" name="Segnaposto contenuto 2"/>
          <p:cNvSpPr>
            <a:spLocks noGrp="1"/>
          </p:cNvSpPr>
          <p:nvPr>
            <p:ph idx="4294967295"/>
          </p:nvPr>
        </p:nvSpPr>
        <p:spPr>
          <a:xfrm>
            <a:off x="263525" y="1214438"/>
            <a:ext cx="7386638" cy="4881562"/>
          </a:xfrm>
        </p:spPr>
        <p:txBody>
          <a:bodyPr/>
          <a:lstStyle/>
          <a:p>
            <a:r>
              <a:rPr lang="it-IT" sz="2800">
                <a:latin typeface="Cooper Black" pitchFamily="18" charset="0"/>
              </a:rPr>
              <a:t>Cibi di consistenza mista </a:t>
            </a:r>
          </a:p>
          <a:p>
            <a:pPr>
              <a:buFontTx/>
              <a:buNone/>
            </a:pPr>
            <a:r>
              <a:rPr lang="it-IT" sz="2800">
                <a:latin typeface="Cooper Black" pitchFamily="18" charset="0"/>
              </a:rPr>
              <a:t>          (es. minestre in brodo,..)</a:t>
            </a:r>
          </a:p>
          <a:p>
            <a:r>
              <a:rPr lang="it-IT" sz="2800">
                <a:latin typeface="Cooper Black" pitchFamily="18" charset="0"/>
              </a:rPr>
              <a:t>Cibi troppo friabili o che si frammentano (es. biscotti, crackers,..)</a:t>
            </a:r>
          </a:p>
          <a:p>
            <a:r>
              <a:rPr lang="it-IT" sz="2800">
                <a:latin typeface="Cooper Black" pitchFamily="18" charset="0"/>
              </a:rPr>
              <a:t>Cibi che cambiano consistenza in bocca (es. ghiaccioli,..)</a:t>
            </a:r>
          </a:p>
          <a:p>
            <a:r>
              <a:rPr lang="it-IT" sz="2800">
                <a:latin typeface="Cooper Black" pitchFamily="18" charset="0"/>
              </a:rPr>
              <a:t>Cibi contenenti semi</a:t>
            </a:r>
          </a:p>
          <a:p>
            <a:r>
              <a:rPr lang="it-IT" sz="2800">
                <a:latin typeface="Cooper Black" pitchFamily="18" charset="0"/>
              </a:rPr>
              <a:t>Cibi che richiedono una lunga masticazione o che impastano ( es. banane,..)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26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266"/>
                                        </p:tgtEl>
                                        <p:attrNameLst>
                                          <p:attrName>ppt_y</p:attrName>
                                        </p:attrNameLst>
                                      </p:cBhvr>
                                      <p:tavLst>
                                        <p:tav tm="0">
                                          <p:val>
                                            <p:strVal val="#ppt_y"/>
                                          </p:val>
                                        </p:tav>
                                        <p:tav tm="100000">
                                          <p:val>
                                            <p:strVal val="#ppt_y"/>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childTnLst>
                                    <p:animClr clrSpc="rgb" dir="cw">
                                      <p:cBhvr override="childStyle">
                                        <p:cTn id="14" dur="2000" fill="hold"/>
                                        <p:tgtEl>
                                          <p:spTgt spid="11266"/>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animEffect transition="in" filter="fade">
                                      <p:cBhvr>
                                        <p:cTn id="19" dur="1000"/>
                                        <p:tgtEl>
                                          <p:spTgt spid="11267">
                                            <p:txEl>
                                              <p:pRg st="0" end="0"/>
                                            </p:txEl>
                                          </p:spTgt>
                                        </p:tgtEl>
                                      </p:cBhvr>
                                    </p:animEffect>
                                    <p:anim calcmode="lin" valueType="num">
                                      <p:cBhvr>
                                        <p:cTn id="20"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7">
                                            <p:txEl>
                                              <p:pRg st="1" end="1"/>
                                            </p:txEl>
                                          </p:spTgt>
                                        </p:tgtEl>
                                        <p:attrNameLst>
                                          <p:attrName>style.visibility</p:attrName>
                                        </p:attrNameLst>
                                      </p:cBhvr>
                                      <p:to>
                                        <p:strVal val="visible"/>
                                      </p:to>
                                    </p:set>
                                    <p:animEffect transition="in" filter="fade">
                                      <p:cBhvr>
                                        <p:cTn id="26" dur="1000"/>
                                        <p:tgtEl>
                                          <p:spTgt spid="11267">
                                            <p:txEl>
                                              <p:pRg st="1" end="1"/>
                                            </p:txEl>
                                          </p:spTgt>
                                        </p:tgtEl>
                                      </p:cBhvr>
                                    </p:animEffect>
                                    <p:anim calcmode="lin" valueType="num">
                                      <p:cBhvr>
                                        <p:cTn id="27"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267">
                                            <p:txEl>
                                              <p:pRg st="2" end="2"/>
                                            </p:txEl>
                                          </p:spTgt>
                                        </p:tgtEl>
                                        <p:attrNameLst>
                                          <p:attrName>style.visibility</p:attrName>
                                        </p:attrNameLst>
                                      </p:cBhvr>
                                      <p:to>
                                        <p:strVal val="visible"/>
                                      </p:to>
                                    </p:set>
                                    <p:animEffect transition="in" filter="fade">
                                      <p:cBhvr>
                                        <p:cTn id="33" dur="1000"/>
                                        <p:tgtEl>
                                          <p:spTgt spid="11267">
                                            <p:txEl>
                                              <p:pRg st="2" end="2"/>
                                            </p:txEl>
                                          </p:spTgt>
                                        </p:tgtEl>
                                      </p:cBhvr>
                                    </p:animEffect>
                                    <p:anim calcmode="lin" valueType="num">
                                      <p:cBhvr>
                                        <p:cTn id="34"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267">
                                            <p:txEl>
                                              <p:pRg st="3" end="3"/>
                                            </p:txEl>
                                          </p:spTgt>
                                        </p:tgtEl>
                                        <p:attrNameLst>
                                          <p:attrName>style.visibility</p:attrName>
                                        </p:attrNameLst>
                                      </p:cBhvr>
                                      <p:to>
                                        <p:strVal val="visible"/>
                                      </p:to>
                                    </p:set>
                                    <p:animEffect transition="in" filter="fade">
                                      <p:cBhvr>
                                        <p:cTn id="40" dur="1000"/>
                                        <p:tgtEl>
                                          <p:spTgt spid="11267">
                                            <p:txEl>
                                              <p:pRg st="3" end="3"/>
                                            </p:txEl>
                                          </p:spTgt>
                                        </p:tgtEl>
                                      </p:cBhvr>
                                    </p:animEffect>
                                    <p:anim calcmode="lin" valueType="num">
                                      <p:cBhvr>
                                        <p:cTn id="41"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267">
                                            <p:txEl>
                                              <p:pRg st="4" end="4"/>
                                            </p:txEl>
                                          </p:spTgt>
                                        </p:tgtEl>
                                        <p:attrNameLst>
                                          <p:attrName>style.visibility</p:attrName>
                                        </p:attrNameLst>
                                      </p:cBhvr>
                                      <p:to>
                                        <p:strVal val="visible"/>
                                      </p:to>
                                    </p:set>
                                    <p:animEffect transition="in" filter="fade">
                                      <p:cBhvr>
                                        <p:cTn id="47" dur="1000"/>
                                        <p:tgtEl>
                                          <p:spTgt spid="11267">
                                            <p:txEl>
                                              <p:pRg st="4" end="4"/>
                                            </p:txEl>
                                          </p:spTgt>
                                        </p:tgtEl>
                                      </p:cBhvr>
                                    </p:animEffect>
                                    <p:anim calcmode="lin" valueType="num">
                                      <p:cBhvr>
                                        <p:cTn id="48"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267">
                                            <p:txEl>
                                              <p:pRg st="5" end="5"/>
                                            </p:txEl>
                                          </p:spTgt>
                                        </p:tgtEl>
                                        <p:attrNameLst>
                                          <p:attrName>style.visibility</p:attrName>
                                        </p:attrNameLst>
                                      </p:cBhvr>
                                      <p:to>
                                        <p:strVal val="visible"/>
                                      </p:to>
                                    </p:set>
                                    <p:animEffect transition="in" filter="fade">
                                      <p:cBhvr>
                                        <p:cTn id="54" dur="1000"/>
                                        <p:tgtEl>
                                          <p:spTgt spid="11267">
                                            <p:txEl>
                                              <p:pRg st="5" end="5"/>
                                            </p:txEl>
                                          </p:spTgt>
                                        </p:tgtEl>
                                      </p:cBhvr>
                                    </p:animEffect>
                                    <p:anim calcmode="lin" valueType="num">
                                      <p:cBhvr>
                                        <p:cTn id="55"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D27AF8D3-E9E2-48E3-A619-3C38FA974315}" type="slidenum">
              <a:rPr lang="it-IT"/>
              <a:pPr/>
              <a:t>74</a:t>
            </a:fld>
            <a:endParaRPr lang="it-IT"/>
          </a:p>
        </p:txBody>
      </p:sp>
      <p:sp>
        <p:nvSpPr>
          <p:cNvPr id="12290" name="Titolo 1"/>
          <p:cNvSpPr>
            <a:spLocks noGrp="1"/>
          </p:cNvSpPr>
          <p:nvPr>
            <p:ph type="title" idx="4294967295"/>
          </p:nvPr>
        </p:nvSpPr>
        <p:spPr>
          <a:xfrm>
            <a:off x="219075" y="227013"/>
            <a:ext cx="7477125" cy="2916237"/>
          </a:xfrm>
        </p:spPr>
        <p:txBody>
          <a:bodyPr/>
          <a:lstStyle/>
          <a:p>
            <a:r>
              <a:rPr lang="it-IT" sz="4400">
                <a:solidFill>
                  <a:srgbClr val="355037"/>
                </a:solidFill>
                <a:latin typeface="Cooper Black" pitchFamily="18" charset="0"/>
              </a:rPr>
              <a:t>Esistono in commercio apparecchiature che omogeneizzano i cibi</a:t>
            </a:r>
          </a:p>
        </p:txBody>
      </p:sp>
      <p:pic>
        <p:nvPicPr>
          <p:cNvPr id="12293" name="Picture 5" descr="http://t1.gstatic.com/images?q=tbn:ePthn162HUNbkM:http://www.passegginichicco.com/immagini/articoli/foto480/Cuocipappa_3-4.jpg">
            <a:hlinkClick r:id="rId3"/>
          </p:cNvPr>
          <p:cNvPicPr>
            <a:picLocks noChangeAspect="1" noChangeArrowheads="1"/>
          </p:cNvPicPr>
          <p:nvPr/>
        </p:nvPicPr>
        <p:blipFill>
          <a:blip r:embed="rId4" cstate="print"/>
          <a:srcRect/>
          <a:stretch>
            <a:fillRect/>
          </a:stretch>
        </p:blipFill>
        <p:spPr bwMode="auto">
          <a:xfrm>
            <a:off x="4500563" y="4143375"/>
            <a:ext cx="2214562" cy="2214563"/>
          </a:xfrm>
          <a:prstGeom prst="rect">
            <a:avLst/>
          </a:prstGeom>
          <a:noFill/>
          <a:ln w="9525">
            <a:noFill/>
            <a:miter lim="800000"/>
            <a:headEnd/>
            <a:tailEnd/>
          </a:ln>
        </p:spPr>
      </p:pic>
      <p:pic>
        <p:nvPicPr>
          <p:cNvPr id="12295" name="Picture 7" descr="http://t0.gstatic.com/images?q=tbn:KZhUz9uuquYNHM:http://www.scubla.it/immagini_acquacoltura/immagini_prodotti/gruppo_F/immagini_grandi/mixer.jpg">
            <a:hlinkClick r:id="rId5"/>
          </p:cNvPr>
          <p:cNvPicPr>
            <a:picLocks noChangeAspect="1" noChangeArrowheads="1"/>
          </p:cNvPicPr>
          <p:nvPr/>
        </p:nvPicPr>
        <p:blipFill>
          <a:blip r:embed="rId6" cstate="print"/>
          <a:srcRect/>
          <a:stretch>
            <a:fillRect/>
          </a:stretch>
        </p:blipFill>
        <p:spPr bwMode="auto">
          <a:xfrm>
            <a:off x="785813" y="3500438"/>
            <a:ext cx="1571625" cy="2584450"/>
          </a:xfrm>
          <a:prstGeom prst="rect">
            <a:avLst/>
          </a:prstGeom>
          <a:noFill/>
          <a:ln w="9525">
            <a:noFill/>
            <a:miter lim="800000"/>
            <a:headEnd/>
            <a:tailEnd/>
          </a:ln>
        </p:spPr>
      </p:pic>
      <p:pic>
        <p:nvPicPr>
          <p:cNvPr id="12297" name="Picture 9" descr="http://t2.gstatic.com/images?q=tbn:C2Vy0XbVir2E3M:http://storage.catalog-management.it/prodotti/1263475883.jpg">
            <a:hlinkClick r:id="rId7"/>
          </p:cNvPr>
          <p:cNvPicPr>
            <a:picLocks noChangeAspect="1" noChangeArrowheads="1"/>
          </p:cNvPicPr>
          <p:nvPr/>
        </p:nvPicPr>
        <p:blipFill>
          <a:blip r:embed="rId8" cstate="print"/>
          <a:srcRect/>
          <a:stretch>
            <a:fillRect/>
          </a:stretch>
        </p:blipFill>
        <p:spPr bwMode="auto">
          <a:xfrm>
            <a:off x="2571750" y="2928938"/>
            <a:ext cx="1500188"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animEffect transition="in" filter="dissolve">
                                      <p:cBhvr>
                                        <p:cTn id="11" dur="500"/>
                                        <p:tgtEl>
                                          <p:spTgt spid="1229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wheel(4)">
                                      <p:cBhvr>
                                        <p:cTn id="16" dur="2000"/>
                                        <p:tgtEl>
                                          <p:spTgt spid="12293"/>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2295"/>
                                        </p:tgtEl>
                                        <p:attrNameLst>
                                          <p:attrName>style.visibility</p:attrName>
                                        </p:attrNameLst>
                                      </p:cBhvr>
                                      <p:to>
                                        <p:strVal val="visible"/>
                                      </p:to>
                                    </p:set>
                                    <p:anim calcmode="lin" valueType="num">
                                      <p:cBhvr>
                                        <p:cTn id="21" dur="2000" fill="hold"/>
                                        <p:tgtEl>
                                          <p:spTgt spid="1229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12295"/>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12295"/>
                                        </p:tgtEl>
                                        <p:attrNameLst>
                                          <p:attrName>ppt_y</p:attrName>
                                        </p:attrNameLst>
                                      </p:cBhvr>
                                      <p:tavLst>
                                        <p:tav tm="0">
                                          <p:val>
                                            <p:strVal val="#ppt_y"/>
                                          </p:val>
                                        </p:tav>
                                        <p:tav tm="100000">
                                          <p:val>
                                            <p:strVal val="#ppt_y"/>
                                          </p:val>
                                        </p:tav>
                                      </p:tavLst>
                                    </p:anim>
                                    <p:animEffect transition="in" filter="fade">
                                      <p:cBhvr>
                                        <p:cTn id="24"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1D9CE868-6933-4386-AA00-CF2F61D4B8A3}" type="slidenum">
              <a:rPr lang="it-IT"/>
              <a:pPr/>
              <a:t>75</a:t>
            </a:fld>
            <a:endParaRPr lang="it-IT"/>
          </a:p>
        </p:txBody>
      </p:sp>
      <p:sp>
        <p:nvSpPr>
          <p:cNvPr id="13314" name="Titolo 1"/>
          <p:cNvSpPr>
            <a:spLocks noGrp="1"/>
          </p:cNvSpPr>
          <p:nvPr>
            <p:ph type="title" idx="4294967295"/>
          </p:nvPr>
        </p:nvSpPr>
        <p:spPr>
          <a:xfrm>
            <a:off x="142875" y="285750"/>
            <a:ext cx="7477125" cy="1143000"/>
          </a:xfrm>
        </p:spPr>
        <p:txBody>
          <a:bodyPr/>
          <a:lstStyle/>
          <a:p>
            <a:r>
              <a:rPr lang="it-IT" sz="3600">
                <a:solidFill>
                  <a:srgbClr val="355037"/>
                </a:solidFill>
                <a:latin typeface="Cooper Black" pitchFamily="18" charset="0"/>
              </a:rPr>
              <a:t>TIPI DI DIETA</a:t>
            </a:r>
          </a:p>
        </p:txBody>
      </p:sp>
      <p:graphicFrame>
        <p:nvGraphicFramePr>
          <p:cNvPr id="7" name="Segnaposto contenuto 6"/>
          <p:cNvGraphicFramePr>
            <a:graphicFrameLocks noGrp="1"/>
          </p:cNvGraphicFramePr>
          <p:nvPr>
            <p:ph idx="4294967295"/>
          </p:nvPr>
        </p:nvGraphicFramePr>
        <p:xfrm>
          <a:off x="214313" y="1285875"/>
          <a:ext cx="7386638" cy="5308600"/>
        </p:xfrm>
        <a:graphic>
          <a:graphicData uri="http://schemas.openxmlformats.org/drawingml/2006/table">
            <a:tbl>
              <a:tblPr firstRow="1" bandRow="1">
                <a:tableStyleId>{5C22544A-7EE6-4342-B048-85BDC9FD1C3A}</a:tableStyleId>
              </a:tblPr>
              <a:tblGrid>
                <a:gridCol w="3693319"/>
                <a:gridCol w="3693319"/>
              </a:tblGrid>
              <a:tr h="370840">
                <a:tc>
                  <a:txBody>
                    <a:bodyPr/>
                    <a:lstStyle/>
                    <a:p>
                      <a:pPr algn="ctr"/>
                      <a:r>
                        <a:rPr lang="it-IT" dirty="0" smtClean="0"/>
                        <a:t>Tipologia</a:t>
                      </a:r>
                      <a:endParaRPr lang="it-IT" dirty="0"/>
                    </a:p>
                  </a:txBody>
                  <a:tcPr/>
                </a:tc>
                <a:tc>
                  <a:txBody>
                    <a:bodyPr/>
                    <a:lstStyle/>
                    <a:p>
                      <a:pPr algn="ctr"/>
                      <a:r>
                        <a:rPr lang="it-IT" dirty="0" smtClean="0"/>
                        <a:t>Scelte</a:t>
                      </a:r>
                      <a:endParaRPr lang="it-IT" dirty="0"/>
                    </a:p>
                  </a:txBody>
                  <a:tcPr/>
                </a:tc>
              </a:tr>
              <a:tr h="370840">
                <a:tc>
                  <a:txBody>
                    <a:bodyPr/>
                    <a:lstStyle/>
                    <a:p>
                      <a:endParaRPr lang="it-IT" dirty="0" smtClean="0"/>
                    </a:p>
                    <a:p>
                      <a:r>
                        <a:rPr lang="it-IT" dirty="0" smtClean="0"/>
                        <a:t>Nel caso di disfagia per i liquidi</a:t>
                      </a:r>
                      <a:endParaRPr lang="it-IT" dirty="0"/>
                    </a:p>
                  </a:txBody>
                  <a:tcPr/>
                </a:tc>
                <a:tc>
                  <a:txBody>
                    <a:bodyPr/>
                    <a:lstStyle/>
                    <a:p>
                      <a:endParaRPr lang="it-IT" dirty="0" smtClean="0"/>
                    </a:p>
                    <a:p>
                      <a:r>
                        <a:rPr lang="it-IT" dirty="0" smtClean="0"/>
                        <a:t>Scegliere alimenti di elevata consistenza, aggiungere addensanti ai liquidi ed usare acqua gelificata</a:t>
                      </a:r>
                    </a:p>
                    <a:p>
                      <a:endParaRPr lang="it-IT" dirty="0"/>
                    </a:p>
                  </a:txBody>
                  <a:tcPr/>
                </a:tc>
              </a:tr>
              <a:tr h="370840">
                <a:tc>
                  <a:txBody>
                    <a:bodyPr/>
                    <a:lstStyle/>
                    <a:p>
                      <a:endParaRPr lang="it-IT" dirty="0" smtClean="0"/>
                    </a:p>
                    <a:p>
                      <a:r>
                        <a:rPr lang="it-IT" dirty="0" smtClean="0"/>
                        <a:t>Nel caso di disfagia</a:t>
                      </a:r>
                      <a:r>
                        <a:rPr lang="it-IT" baseline="0" dirty="0" smtClean="0"/>
                        <a:t> mista</a:t>
                      </a:r>
                      <a:endParaRPr lang="it-IT" dirty="0"/>
                    </a:p>
                  </a:txBody>
                  <a:tcPr/>
                </a:tc>
                <a:tc>
                  <a:txBody>
                    <a:bodyPr/>
                    <a:lstStyle/>
                    <a:p>
                      <a:endParaRPr lang="it-IT" dirty="0" smtClean="0"/>
                    </a:p>
                    <a:p>
                      <a:r>
                        <a:rPr lang="it-IT" dirty="0" smtClean="0"/>
                        <a:t>Scegliere cibi di consistenza morbida, i liquidi vanno somministrati con cautela e con eventuale aggiunta di</a:t>
                      </a:r>
                      <a:r>
                        <a:rPr lang="it-IT" baseline="0" dirty="0" smtClean="0"/>
                        <a:t> addensante</a:t>
                      </a:r>
                    </a:p>
                    <a:p>
                      <a:endParaRPr lang="it-IT" dirty="0"/>
                    </a:p>
                  </a:txBody>
                  <a:tcPr/>
                </a:tc>
              </a:tr>
              <a:tr h="370840">
                <a:tc>
                  <a:txBody>
                    <a:bodyPr/>
                    <a:lstStyle/>
                    <a:p>
                      <a:endParaRPr lang="it-IT" dirty="0" smtClean="0"/>
                    </a:p>
                    <a:p>
                      <a:r>
                        <a:rPr lang="it-IT" dirty="0" smtClean="0"/>
                        <a:t>Nel caso di disfagia</a:t>
                      </a:r>
                      <a:r>
                        <a:rPr lang="it-IT" baseline="0" dirty="0" smtClean="0"/>
                        <a:t> ai solidi</a:t>
                      </a:r>
                      <a:endParaRPr lang="it-IT" dirty="0"/>
                    </a:p>
                  </a:txBody>
                  <a:tcPr/>
                </a:tc>
                <a:tc>
                  <a:txBody>
                    <a:bodyPr/>
                    <a:lstStyle/>
                    <a:p>
                      <a:endParaRPr lang="it-IT" dirty="0" smtClean="0"/>
                    </a:p>
                    <a:p>
                      <a:r>
                        <a:rPr lang="it-IT" dirty="0" smtClean="0"/>
                        <a:t>Diluire i cibi, somministrare preparati liquidi e utilizzare gli integratori nutrizionali</a:t>
                      </a:r>
                    </a:p>
                    <a:p>
                      <a:endParaRPr lang="it-IT"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0229A15E-B209-422C-A7B4-F9ABE6E32C47}" type="slidenum">
              <a:rPr lang="it-IT"/>
              <a:pPr/>
              <a:t>76</a:t>
            </a:fld>
            <a:endParaRPr lang="it-IT"/>
          </a:p>
        </p:txBody>
      </p:sp>
      <p:sp>
        <p:nvSpPr>
          <p:cNvPr id="14338" name="Titolo 1"/>
          <p:cNvSpPr>
            <a:spLocks noGrp="1"/>
          </p:cNvSpPr>
          <p:nvPr>
            <p:ph type="title" idx="4294967295"/>
          </p:nvPr>
        </p:nvSpPr>
        <p:spPr>
          <a:xfrm>
            <a:off x="219075" y="227013"/>
            <a:ext cx="7477125" cy="1416050"/>
          </a:xfrm>
        </p:spPr>
        <p:txBody>
          <a:bodyPr/>
          <a:lstStyle/>
          <a:p>
            <a:r>
              <a:rPr lang="it-IT" sz="3600">
                <a:solidFill>
                  <a:srgbClr val="355037"/>
                </a:solidFill>
                <a:latin typeface="Cooper Black" pitchFamily="18" charset="0"/>
              </a:rPr>
              <a:t>La consistenza dei cibi puo’ essere modificata utilizzando:</a:t>
            </a:r>
          </a:p>
        </p:txBody>
      </p:sp>
      <p:sp>
        <p:nvSpPr>
          <p:cNvPr id="14339" name="Segnaposto contenuto 2"/>
          <p:cNvSpPr>
            <a:spLocks noGrp="1"/>
          </p:cNvSpPr>
          <p:nvPr>
            <p:ph idx="4294967295"/>
          </p:nvPr>
        </p:nvSpPr>
        <p:spPr/>
        <p:txBody>
          <a:bodyPr/>
          <a:lstStyle/>
          <a:p>
            <a:endParaRPr lang="it-IT"/>
          </a:p>
          <a:p>
            <a:r>
              <a:rPr lang="it-IT" sz="6000">
                <a:latin typeface="Harlow Solid Italic" pitchFamily="82" charset="0"/>
              </a:rPr>
              <a:t>Addensanti</a:t>
            </a:r>
          </a:p>
          <a:p>
            <a:pPr>
              <a:buFontTx/>
              <a:buNone/>
            </a:pPr>
            <a:endParaRPr lang="it-IT" sz="1100">
              <a:latin typeface="Harlow Solid Italic" pitchFamily="82" charset="0"/>
            </a:endParaRPr>
          </a:p>
          <a:p>
            <a:r>
              <a:rPr lang="it-IT" sz="6000">
                <a:latin typeface="Harlow Solid Italic" pitchFamily="82" charset="0"/>
              </a:rPr>
              <a:t>Diluenti</a:t>
            </a:r>
          </a:p>
          <a:p>
            <a:endParaRPr lang="it-IT" sz="1100">
              <a:latin typeface="Harlow Solid Italic" pitchFamily="82" charset="0"/>
            </a:endParaRPr>
          </a:p>
          <a:p>
            <a:r>
              <a:rPr lang="it-IT" sz="6000">
                <a:latin typeface="Harlow Solid Italic" pitchFamily="82" charset="0"/>
              </a:rPr>
              <a:t>Lubrificanti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339">
                                            <p:txEl>
                                              <p:pRg st="1" end="1"/>
                                            </p:txEl>
                                          </p:spTgt>
                                        </p:tgtEl>
                                        <p:attrNameLst>
                                          <p:attrName>style.visibility</p:attrName>
                                        </p:attrNameLst>
                                      </p:cBhvr>
                                      <p:to>
                                        <p:strVal val="visible"/>
                                      </p:to>
                                    </p:set>
                                    <p:anim calcmode="discrete" valueType="clr">
                                      <p:cBhvr override="childStyle">
                                        <p:cTn id="7" dur="500"/>
                                        <p:tgtEl>
                                          <p:spTgt spid="143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4339">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14339">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339">
                                            <p:txEl>
                                              <p:pRg st="3" end="3"/>
                                            </p:txEl>
                                          </p:spTgt>
                                        </p:tgtEl>
                                        <p:attrNameLst>
                                          <p:attrName>style.visibility</p:attrName>
                                        </p:attrNameLst>
                                      </p:cBhvr>
                                      <p:to>
                                        <p:strVal val="visible"/>
                                      </p:to>
                                    </p:set>
                                    <p:anim calcmode="discrete" valueType="clr">
                                      <p:cBhvr override="childStyle">
                                        <p:cTn id="14" dur="500"/>
                                        <p:tgtEl>
                                          <p:spTgt spid="143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4339">
                                            <p:txEl>
                                              <p:pRg st="3" end="3"/>
                                            </p:txEl>
                                          </p:spTgt>
                                        </p:tgtEl>
                                        <p:attrNameLst>
                                          <p:attrName>fillcolor</p:attrName>
                                        </p:attrNameLst>
                                      </p:cBhvr>
                                      <p:tavLst>
                                        <p:tav tm="0">
                                          <p:val>
                                            <p:clrVal>
                                              <a:schemeClr val="accent2"/>
                                            </p:clrVal>
                                          </p:val>
                                        </p:tav>
                                        <p:tav tm="50000">
                                          <p:val>
                                            <p:clrVal>
                                              <a:schemeClr val="hlink"/>
                                            </p:clrVal>
                                          </p:val>
                                        </p:tav>
                                      </p:tavLst>
                                    </p:anim>
                                    <p:set>
                                      <p:cBhvr>
                                        <p:cTn id="16" dur="500"/>
                                        <p:tgtEl>
                                          <p:spTgt spid="14339">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339">
                                            <p:txEl>
                                              <p:pRg st="5" end="5"/>
                                            </p:txEl>
                                          </p:spTgt>
                                        </p:tgtEl>
                                        <p:attrNameLst>
                                          <p:attrName>style.visibility</p:attrName>
                                        </p:attrNameLst>
                                      </p:cBhvr>
                                      <p:to>
                                        <p:strVal val="visible"/>
                                      </p:to>
                                    </p:set>
                                    <p:anim calcmode="discrete" valueType="clr">
                                      <p:cBhvr override="childStyle">
                                        <p:cTn id="21" dur="500"/>
                                        <p:tgtEl>
                                          <p:spTgt spid="1433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4339">
                                            <p:txEl>
                                              <p:pRg st="5" end="5"/>
                                            </p:txEl>
                                          </p:spTgt>
                                        </p:tgtEl>
                                        <p:attrNameLst>
                                          <p:attrName>fillcolor</p:attrName>
                                        </p:attrNameLst>
                                      </p:cBhvr>
                                      <p:tavLst>
                                        <p:tav tm="0">
                                          <p:val>
                                            <p:clrVal>
                                              <a:schemeClr val="accent2"/>
                                            </p:clrVal>
                                          </p:val>
                                        </p:tav>
                                        <p:tav tm="50000">
                                          <p:val>
                                            <p:clrVal>
                                              <a:schemeClr val="hlink"/>
                                            </p:clrVal>
                                          </p:val>
                                        </p:tav>
                                      </p:tavLst>
                                    </p:anim>
                                    <p:set>
                                      <p:cBhvr>
                                        <p:cTn id="23" dur="500"/>
                                        <p:tgtEl>
                                          <p:spTgt spid="1433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5AD12671-8968-4150-BBDF-DF4642AAC6AE}" type="slidenum">
              <a:rPr lang="it-IT"/>
              <a:pPr/>
              <a:t>77</a:t>
            </a:fld>
            <a:endParaRPr lang="it-IT"/>
          </a:p>
        </p:txBody>
      </p:sp>
      <p:sp>
        <p:nvSpPr>
          <p:cNvPr id="165890" name="Titolo 1"/>
          <p:cNvSpPr>
            <a:spLocks noGrp="1"/>
          </p:cNvSpPr>
          <p:nvPr>
            <p:ph type="title" idx="4294967295"/>
          </p:nvPr>
        </p:nvSpPr>
        <p:spPr>
          <a:xfrm>
            <a:off x="142875" y="214313"/>
            <a:ext cx="7477125" cy="1143000"/>
          </a:xfrm>
        </p:spPr>
        <p:txBody>
          <a:bodyPr/>
          <a:lstStyle/>
          <a:p>
            <a:r>
              <a:rPr lang="it-IT" b="1">
                <a:solidFill>
                  <a:srgbClr val="FFFF00"/>
                </a:solidFill>
                <a:latin typeface="Cooper Black" pitchFamily="18" charset="0"/>
              </a:rPr>
              <a:t>ADDENSANTI</a:t>
            </a:r>
          </a:p>
        </p:txBody>
      </p:sp>
      <p:sp>
        <p:nvSpPr>
          <p:cNvPr id="15363" name="Segnaposto contenuto 2"/>
          <p:cNvSpPr>
            <a:spLocks noGrp="1"/>
          </p:cNvSpPr>
          <p:nvPr>
            <p:ph idx="4294967295"/>
          </p:nvPr>
        </p:nvSpPr>
        <p:spPr/>
        <p:txBody>
          <a:bodyPr/>
          <a:lstStyle/>
          <a:p>
            <a:r>
              <a:rPr lang="it-IT" sz="2800">
                <a:latin typeface="Cooper Black" pitchFamily="18" charset="0"/>
              </a:rPr>
              <a:t>Aggiunti ai liquidi o ai semisolidi non alterano il sapore ed aumentano la consistenza del cibo. </a:t>
            </a:r>
          </a:p>
          <a:p>
            <a:pPr>
              <a:buFontTx/>
              <a:buNone/>
            </a:pPr>
            <a:r>
              <a:rPr lang="it-IT" sz="2800">
                <a:latin typeface="Cooper Black" pitchFamily="18" charset="0"/>
              </a:rPr>
              <a:t>    </a:t>
            </a: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r>
              <a:rPr lang="it-IT" sz="2800">
                <a:latin typeface="Cooper Black" pitchFamily="18" charset="0"/>
              </a:rPr>
              <a:t>(es. farine istantanee o fecola di patate)</a:t>
            </a:r>
          </a:p>
        </p:txBody>
      </p:sp>
      <p:pic>
        <p:nvPicPr>
          <p:cNvPr id="15369" name="Picture 9" descr="http://www.gustibest.com/public/categorie/farina.jpg"/>
          <p:cNvPicPr>
            <a:picLocks noChangeAspect="1" noChangeArrowheads="1"/>
          </p:cNvPicPr>
          <p:nvPr/>
        </p:nvPicPr>
        <p:blipFill>
          <a:blip r:embed="rId3" cstate="print"/>
          <a:srcRect/>
          <a:stretch>
            <a:fillRect/>
          </a:stretch>
        </p:blipFill>
        <p:spPr bwMode="auto">
          <a:xfrm>
            <a:off x="4500563" y="2714625"/>
            <a:ext cx="2500312" cy="2500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p:cTn id="11" dur="1000" fill="hold"/>
                                        <p:tgtEl>
                                          <p:spTgt spid="15369"/>
                                        </p:tgtEl>
                                        <p:attrNameLst>
                                          <p:attrName>ppt_w</p:attrName>
                                        </p:attrNameLst>
                                      </p:cBhvr>
                                      <p:tavLst>
                                        <p:tav tm="0">
                                          <p:val>
                                            <p:fltVal val="0"/>
                                          </p:val>
                                        </p:tav>
                                        <p:tav tm="100000">
                                          <p:val>
                                            <p:strVal val="#ppt_w"/>
                                          </p:val>
                                        </p:tav>
                                      </p:tavLst>
                                    </p:anim>
                                    <p:anim calcmode="lin" valueType="num">
                                      <p:cBhvr>
                                        <p:cTn id="12" dur="1000" fill="hold"/>
                                        <p:tgtEl>
                                          <p:spTgt spid="15369"/>
                                        </p:tgtEl>
                                        <p:attrNameLst>
                                          <p:attrName>ppt_h</p:attrName>
                                        </p:attrNameLst>
                                      </p:cBhvr>
                                      <p:tavLst>
                                        <p:tav tm="0">
                                          <p:val>
                                            <p:fltVal val="0"/>
                                          </p:val>
                                        </p:tav>
                                        <p:tav tm="100000">
                                          <p:val>
                                            <p:strVal val="#ppt_h"/>
                                          </p:val>
                                        </p:tav>
                                      </p:tavLst>
                                    </p:anim>
                                    <p:anim calcmode="lin" valueType="num">
                                      <p:cBhvr>
                                        <p:cTn id="13" dur="1000" fill="hold"/>
                                        <p:tgtEl>
                                          <p:spTgt spid="1536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3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allAtOnce"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E5BE5B0E-68FB-4F08-8928-9FDC465C9AE7}" type="slidenum">
              <a:rPr lang="it-IT"/>
              <a:pPr/>
              <a:t>78</a:t>
            </a:fld>
            <a:endParaRPr lang="it-IT"/>
          </a:p>
        </p:txBody>
      </p:sp>
      <p:sp>
        <p:nvSpPr>
          <p:cNvPr id="167938" name="Titolo 1"/>
          <p:cNvSpPr>
            <a:spLocks noGrp="1"/>
          </p:cNvSpPr>
          <p:nvPr>
            <p:ph type="title" idx="4294967295"/>
          </p:nvPr>
        </p:nvSpPr>
        <p:spPr>
          <a:xfrm>
            <a:off x="214313" y="214313"/>
            <a:ext cx="7477125" cy="1143000"/>
          </a:xfrm>
        </p:spPr>
        <p:txBody>
          <a:bodyPr/>
          <a:lstStyle/>
          <a:p>
            <a:r>
              <a:rPr lang="it-IT">
                <a:solidFill>
                  <a:srgbClr val="FFFF00"/>
                </a:solidFill>
                <a:latin typeface="Cooper Black" pitchFamily="18" charset="0"/>
              </a:rPr>
              <a:t>DILUENTI</a:t>
            </a:r>
          </a:p>
        </p:txBody>
      </p:sp>
      <p:sp>
        <p:nvSpPr>
          <p:cNvPr id="16387" name="Segnaposto contenuto 2"/>
          <p:cNvSpPr>
            <a:spLocks noGrp="1"/>
          </p:cNvSpPr>
          <p:nvPr>
            <p:ph idx="4294967295"/>
          </p:nvPr>
        </p:nvSpPr>
        <p:spPr/>
        <p:txBody>
          <a:bodyPr/>
          <a:lstStyle/>
          <a:p>
            <a:r>
              <a:rPr lang="it-IT" sz="2800">
                <a:latin typeface="Cooper Black" pitchFamily="18" charset="0"/>
              </a:rPr>
              <a:t>Diminuiscono la consistenza dei cibi </a:t>
            </a:r>
          </a:p>
          <a:p>
            <a:pPr>
              <a:buFontTx/>
              <a:buNone/>
            </a:pPr>
            <a:r>
              <a:rPr lang="it-IT" sz="2800">
                <a:latin typeface="Cooper Black" pitchFamily="18" charset="0"/>
              </a:rPr>
              <a:t>                 (es. brodo, latte,panna, succhi)</a:t>
            </a:r>
          </a:p>
        </p:txBody>
      </p:sp>
      <p:pic>
        <p:nvPicPr>
          <p:cNvPr id="4" name="Picture 5" descr="http://www.programmadietetico.it/Images/Yogurt.jpg"/>
          <p:cNvPicPr>
            <a:picLocks noChangeAspect="1" noChangeArrowheads="1"/>
          </p:cNvPicPr>
          <p:nvPr/>
        </p:nvPicPr>
        <p:blipFill>
          <a:blip r:embed="rId3" cstate="print"/>
          <a:srcRect/>
          <a:stretch>
            <a:fillRect/>
          </a:stretch>
        </p:blipFill>
        <p:spPr bwMode="auto">
          <a:xfrm>
            <a:off x="3929063" y="3214688"/>
            <a:ext cx="3333750" cy="3038475"/>
          </a:xfrm>
          <a:prstGeom prst="rect">
            <a:avLst/>
          </a:prstGeom>
          <a:noFill/>
          <a:ln w="9525">
            <a:noFill/>
            <a:miter lim="800000"/>
            <a:headEnd/>
            <a:tailEnd/>
          </a:ln>
        </p:spPr>
      </p:pic>
      <p:pic>
        <p:nvPicPr>
          <p:cNvPr id="16389" name="Picture 5" descr="http://t1.gstatic.com/images?q=tbn:sXq1wUFcgXfFkM:http://zirconet.files.wordpress.com/2009/02/latte_crudo1.jpg">
            <a:hlinkClick r:id="rId4"/>
          </p:cNvPr>
          <p:cNvPicPr>
            <a:picLocks noChangeAspect="1" noChangeArrowheads="1"/>
          </p:cNvPicPr>
          <p:nvPr/>
        </p:nvPicPr>
        <p:blipFill>
          <a:blip r:embed="rId5" cstate="print"/>
          <a:srcRect/>
          <a:stretch>
            <a:fillRect/>
          </a:stretch>
        </p:blipFill>
        <p:spPr bwMode="auto">
          <a:xfrm>
            <a:off x="357188" y="3071813"/>
            <a:ext cx="2357437" cy="2357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arn(inHorizontal)">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ED1B22DA-60BF-4F62-8612-316C038AB52F}" type="slidenum">
              <a:rPr lang="it-IT"/>
              <a:pPr/>
              <a:t>79</a:t>
            </a:fld>
            <a:endParaRPr lang="it-IT"/>
          </a:p>
        </p:txBody>
      </p:sp>
      <p:sp>
        <p:nvSpPr>
          <p:cNvPr id="169986" name="Titolo 1"/>
          <p:cNvSpPr>
            <a:spLocks noGrp="1"/>
          </p:cNvSpPr>
          <p:nvPr>
            <p:ph type="title" idx="4294967295"/>
          </p:nvPr>
        </p:nvSpPr>
        <p:spPr/>
        <p:txBody>
          <a:bodyPr/>
          <a:lstStyle/>
          <a:p>
            <a:r>
              <a:rPr lang="it-IT">
                <a:solidFill>
                  <a:srgbClr val="FFFF00"/>
                </a:solidFill>
                <a:latin typeface="Cooper Black" pitchFamily="18" charset="0"/>
              </a:rPr>
              <a:t>LUBRIFICANTI</a:t>
            </a:r>
          </a:p>
        </p:txBody>
      </p:sp>
      <p:sp>
        <p:nvSpPr>
          <p:cNvPr id="17411" name="Segnaposto contenuto 2"/>
          <p:cNvSpPr>
            <a:spLocks noGrp="1"/>
          </p:cNvSpPr>
          <p:nvPr>
            <p:ph idx="4294967295"/>
          </p:nvPr>
        </p:nvSpPr>
        <p:spPr>
          <a:xfrm>
            <a:off x="3714750" y="1928813"/>
            <a:ext cx="3786188" cy="4167187"/>
          </a:xfrm>
        </p:spPr>
        <p:txBody>
          <a:bodyPr/>
          <a:lstStyle/>
          <a:p>
            <a:pPr>
              <a:buFontTx/>
              <a:buNone/>
            </a:pPr>
            <a:r>
              <a:rPr lang="it-IT" sz="2800">
                <a:latin typeface="Cooper Black" pitchFamily="18" charset="0"/>
              </a:rPr>
              <a:t>Olio</a:t>
            </a:r>
          </a:p>
          <a:p>
            <a:pPr>
              <a:buFontTx/>
              <a:buNone/>
            </a:pPr>
            <a:r>
              <a:rPr lang="it-IT" sz="2800">
                <a:latin typeface="Cooper Black" pitchFamily="18" charset="0"/>
              </a:rPr>
              <a:t>   Burro</a:t>
            </a:r>
          </a:p>
          <a:p>
            <a:pPr>
              <a:buFontTx/>
              <a:buNone/>
            </a:pPr>
            <a:r>
              <a:rPr lang="it-IT" sz="2800">
                <a:latin typeface="Cooper Black" pitchFamily="18" charset="0"/>
              </a:rPr>
              <a:t>      Maionese</a:t>
            </a:r>
          </a:p>
          <a:p>
            <a:pPr>
              <a:buFontTx/>
              <a:buNone/>
            </a:pPr>
            <a:r>
              <a:rPr lang="it-IT" sz="2800">
                <a:latin typeface="Cooper Black" pitchFamily="18" charset="0"/>
              </a:rPr>
              <a:t>         Besciamella,</a:t>
            </a:r>
          </a:p>
        </p:txBody>
      </p:sp>
      <p:sp>
        <p:nvSpPr>
          <p:cNvPr id="169988" name="CasellaDiTesto 3"/>
          <p:cNvSpPr txBox="1">
            <a:spLocks noChangeArrowheads="1"/>
          </p:cNvSpPr>
          <p:nvPr/>
        </p:nvSpPr>
        <p:spPr bwMode="auto">
          <a:xfrm>
            <a:off x="428625" y="1143000"/>
            <a:ext cx="6286500" cy="523875"/>
          </a:xfrm>
          <a:prstGeom prst="rect">
            <a:avLst/>
          </a:prstGeom>
          <a:noFill/>
          <a:ln w="9525">
            <a:noFill/>
            <a:miter lim="800000"/>
            <a:headEnd/>
            <a:tailEnd/>
          </a:ln>
        </p:spPr>
        <p:txBody>
          <a:bodyPr>
            <a:spAutoFit/>
          </a:bodyPr>
          <a:lstStyle/>
          <a:p>
            <a:r>
              <a:rPr lang="it-IT" sz="2800">
                <a:latin typeface="Cooper Black" pitchFamily="18" charset="0"/>
              </a:rPr>
              <a:t>Favoriscono il transito del cibo</a:t>
            </a:r>
          </a:p>
        </p:txBody>
      </p:sp>
      <p:pic>
        <p:nvPicPr>
          <p:cNvPr id="17413" name="Picture 5" descr="http://www.fridamagazine.it/wp-content/uploads/2008/12/burro.jpg"/>
          <p:cNvPicPr>
            <a:picLocks noChangeAspect="1" noChangeArrowheads="1"/>
          </p:cNvPicPr>
          <p:nvPr/>
        </p:nvPicPr>
        <p:blipFill>
          <a:blip r:embed="rId3" cstate="print"/>
          <a:srcRect/>
          <a:stretch>
            <a:fillRect/>
          </a:stretch>
        </p:blipFill>
        <p:spPr bwMode="auto">
          <a:xfrm>
            <a:off x="4429125" y="4357688"/>
            <a:ext cx="2857500" cy="1905000"/>
          </a:xfrm>
          <a:prstGeom prst="rect">
            <a:avLst/>
          </a:prstGeom>
          <a:noFill/>
          <a:ln w="9525">
            <a:noFill/>
            <a:miter lim="800000"/>
            <a:headEnd/>
            <a:tailEnd/>
          </a:ln>
        </p:spPr>
      </p:pic>
      <p:pic>
        <p:nvPicPr>
          <p:cNvPr id="17415" name="Picture 7" descr="http://www.saporiincucina.altervista.org/fp-content/images/salsa-maionese.jpg"/>
          <p:cNvPicPr>
            <a:picLocks noChangeAspect="1" noChangeArrowheads="1"/>
          </p:cNvPicPr>
          <p:nvPr/>
        </p:nvPicPr>
        <p:blipFill>
          <a:blip r:embed="rId4" cstate="print"/>
          <a:srcRect/>
          <a:stretch>
            <a:fillRect/>
          </a:stretch>
        </p:blipFill>
        <p:spPr bwMode="auto">
          <a:xfrm>
            <a:off x="2357438" y="3571875"/>
            <a:ext cx="1905000" cy="1971675"/>
          </a:xfrm>
          <a:prstGeom prst="rect">
            <a:avLst/>
          </a:prstGeom>
          <a:noFill/>
          <a:ln w="9525">
            <a:noFill/>
            <a:miter lim="800000"/>
            <a:headEnd/>
            <a:tailEnd/>
          </a:ln>
        </p:spPr>
      </p:pic>
      <p:pic>
        <p:nvPicPr>
          <p:cNvPr id="17417" name="Picture 9" descr="http://www.comune.pontedera.pi.it/cittadino/Citta_index/olio"/>
          <p:cNvPicPr>
            <a:picLocks noChangeAspect="1" noChangeArrowheads="1"/>
          </p:cNvPicPr>
          <p:nvPr/>
        </p:nvPicPr>
        <p:blipFill>
          <a:blip r:embed="rId5" cstate="print"/>
          <a:srcRect/>
          <a:stretch>
            <a:fillRect/>
          </a:stretch>
        </p:blipFill>
        <p:spPr bwMode="auto">
          <a:xfrm>
            <a:off x="214313" y="2786063"/>
            <a:ext cx="1985962" cy="382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checkerboard(across)">
                                      <p:cBhvr>
                                        <p:cTn id="11" dur="500"/>
                                        <p:tgtEl>
                                          <p:spTgt spid="1741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checkerboard(across)">
                                      <p:cBhvr>
                                        <p:cTn id="16" dur="500"/>
                                        <p:tgtEl>
                                          <p:spTgt spid="174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checkerboard(across)">
                                      <p:cBhvr>
                                        <p:cTn id="21"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11B4BC5-BE7C-437A-8E3F-0E115E1F5978}" type="slidenum">
              <a:rPr lang="it-IT"/>
              <a:pPr/>
              <a:t>8</a:t>
            </a:fld>
            <a:endParaRPr lang="it-IT"/>
          </a:p>
        </p:txBody>
      </p:sp>
      <p:sp>
        <p:nvSpPr>
          <p:cNvPr id="78851" name="Rectangle 3"/>
          <p:cNvSpPr>
            <a:spLocks noGrp="1" noChangeArrowheads="1"/>
          </p:cNvSpPr>
          <p:nvPr>
            <p:ph type="body" idx="1"/>
          </p:nvPr>
        </p:nvSpPr>
        <p:spPr/>
        <p:txBody>
          <a:bodyPr/>
          <a:lstStyle/>
          <a:p>
            <a:r>
              <a:rPr lang="it-IT" sz="3600"/>
              <a:t>DM 739/94 Articolo 4</a:t>
            </a:r>
          </a:p>
          <a:p>
            <a:pPr>
              <a:buFontTx/>
              <a:buNone/>
            </a:pPr>
            <a:r>
              <a:rPr lang="it-IT" sz="3600"/>
              <a:t>“L’infermiere…concorre direttamente all’aggiornamento relativo al proprio profilo professionale e alla ricerca.”</a:t>
            </a:r>
          </a:p>
          <a:p>
            <a:endParaRPr lang="it-IT"/>
          </a:p>
        </p:txBody>
      </p:sp>
      <p:pic>
        <p:nvPicPr>
          <p:cNvPr id="78852" name="Picture 4" descr="OBIETTIVI"/>
          <p:cNvPicPr>
            <a:picLocks noChangeAspect="1" noChangeArrowheads="1"/>
          </p:cNvPicPr>
          <p:nvPr>
            <p:ph type="title"/>
          </p:nvPr>
        </p:nvPicPr>
        <p:blipFill>
          <a:blip r:embed="rId2" cstate="print"/>
          <a:srcRect/>
          <a:stretch>
            <a:fillRect/>
          </a:stretch>
        </p:blipFill>
        <p:spPr>
          <a:xfrm>
            <a:off x="3386138" y="227013"/>
            <a:ext cx="1143000" cy="1143000"/>
          </a:xfrm>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CB2924EA-CDDE-4F6F-B17B-0B0426FBB87E}" type="slidenum">
              <a:rPr lang="it-IT"/>
              <a:pPr/>
              <a:t>80</a:t>
            </a:fld>
            <a:endParaRPr lang="it-IT"/>
          </a:p>
        </p:txBody>
      </p:sp>
      <p:sp>
        <p:nvSpPr>
          <p:cNvPr id="172034" name="Titolo 1"/>
          <p:cNvSpPr>
            <a:spLocks noGrp="1"/>
          </p:cNvSpPr>
          <p:nvPr>
            <p:ph type="title" idx="4294967295"/>
          </p:nvPr>
        </p:nvSpPr>
        <p:spPr/>
        <p:txBody>
          <a:bodyPr/>
          <a:lstStyle/>
          <a:p>
            <a:r>
              <a:rPr lang="it-IT">
                <a:solidFill>
                  <a:srgbClr val="FFFF00"/>
                </a:solidFill>
                <a:latin typeface="Cooper Black" pitchFamily="18" charset="0"/>
              </a:rPr>
              <a:t>INTEGRATORI</a:t>
            </a:r>
          </a:p>
        </p:txBody>
      </p:sp>
      <p:sp>
        <p:nvSpPr>
          <p:cNvPr id="18435" name="Segnaposto contenuto 2"/>
          <p:cNvSpPr>
            <a:spLocks noGrp="1"/>
          </p:cNvSpPr>
          <p:nvPr>
            <p:ph idx="4294967295"/>
          </p:nvPr>
        </p:nvSpPr>
        <p:spPr>
          <a:xfrm>
            <a:off x="263525" y="1071563"/>
            <a:ext cx="7386638" cy="1785937"/>
          </a:xfrm>
        </p:spPr>
        <p:txBody>
          <a:bodyPr/>
          <a:lstStyle/>
          <a:p>
            <a:r>
              <a:rPr lang="it-IT" sz="2800">
                <a:latin typeface="Cooper Black" pitchFamily="18" charset="0"/>
              </a:rPr>
              <a:t>Utilizzati quando la dieta è scarsa di alcuni elementi nutritivi.</a:t>
            </a:r>
          </a:p>
          <a:p>
            <a:pPr>
              <a:buFontTx/>
              <a:buNone/>
            </a:pPr>
            <a:r>
              <a:rPr lang="it-IT" sz="2800">
                <a:latin typeface="Cooper Black" pitchFamily="18" charset="0"/>
              </a:rPr>
              <a:t>      </a:t>
            </a:r>
            <a:r>
              <a:rPr lang="it-IT" sz="2000">
                <a:latin typeface="Cooper Black" pitchFamily="18" charset="0"/>
              </a:rPr>
              <a:t>(es. vitamine, proteine, fibre, sali minerali)</a:t>
            </a:r>
          </a:p>
        </p:txBody>
      </p:sp>
      <p:pic>
        <p:nvPicPr>
          <p:cNvPr id="18437" name="Picture 5" descr="http://blog.blogosfere.it/blogs/ilserpentedigaleno/images/IntegratoriAlimentari.jpg"/>
          <p:cNvPicPr>
            <a:picLocks noChangeAspect="1" noChangeArrowheads="1"/>
          </p:cNvPicPr>
          <p:nvPr/>
        </p:nvPicPr>
        <p:blipFill>
          <a:blip r:embed="rId3" cstate="print"/>
          <a:srcRect/>
          <a:stretch>
            <a:fillRect/>
          </a:stretch>
        </p:blipFill>
        <p:spPr bwMode="auto">
          <a:xfrm>
            <a:off x="1214438" y="2714625"/>
            <a:ext cx="5072062" cy="3690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dissolve">
                                      <p:cBhvr>
                                        <p:cTn id="1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fld id="{93DF6EF6-C1B8-42EB-B3F9-0498B4ADD49D}" type="slidenum">
              <a:rPr lang="it-IT"/>
              <a:pPr/>
              <a:t>81</a:t>
            </a:fld>
            <a:endParaRPr lang="it-IT"/>
          </a:p>
        </p:txBody>
      </p:sp>
      <p:sp>
        <p:nvSpPr>
          <p:cNvPr id="174082" name="Titolo 1"/>
          <p:cNvSpPr>
            <a:spLocks noGrp="1"/>
          </p:cNvSpPr>
          <p:nvPr>
            <p:ph type="title" idx="4294967295"/>
          </p:nvPr>
        </p:nvSpPr>
        <p:spPr/>
        <p:txBody>
          <a:bodyPr/>
          <a:lstStyle/>
          <a:p>
            <a:r>
              <a:rPr lang="it-IT">
                <a:solidFill>
                  <a:srgbClr val="FFFF00"/>
                </a:solidFill>
                <a:latin typeface="Cooper Black" pitchFamily="18" charset="0"/>
              </a:rPr>
              <a:t/>
            </a:r>
            <a:br>
              <a:rPr lang="it-IT">
                <a:solidFill>
                  <a:srgbClr val="FFFF00"/>
                </a:solidFill>
                <a:latin typeface="Cooper Black" pitchFamily="18" charset="0"/>
              </a:rPr>
            </a:br>
            <a:r>
              <a:rPr lang="it-IT">
                <a:solidFill>
                  <a:srgbClr val="FFFF00"/>
                </a:solidFill>
                <a:latin typeface="Cooper Black" pitchFamily="18" charset="0"/>
              </a:rPr>
              <a:t>INTEGRATORI  LIQUIDI:</a:t>
            </a:r>
            <a:br>
              <a:rPr lang="it-IT">
                <a:solidFill>
                  <a:srgbClr val="FFFF00"/>
                </a:solidFill>
                <a:latin typeface="Cooper Black" pitchFamily="18" charset="0"/>
              </a:rPr>
            </a:br>
            <a:endParaRPr lang="it-IT"/>
          </a:p>
        </p:txBody>
      </p:sp>
      <p:sp>
        <p:nvSpPr>
          <p:cNvPr id="4" name="Rettangolo 3"/>
          <p:cNvSpPr>
            <a:spLocks noChangeArrowheads="1"/>
          </p:cNvSpPr>
          <p:nvPr/>
        </p:nvSpPr>
        <p:spPr bwMode="auto">
          <a:xfrm>
            <a:off x="142875" y="1714500"/>
            <a:ext cx="7429500" cy="954088"/>
          </a:xfrm>
          <a:prstGeom prst="rect">
            <a:avLst/>
          </a:prstGeom>
          <a:noFill/>
          <a:ln w="9525">
            <a:noFill/>
            <a:miter lim="800000"/>
            <a:headEnd/>
            <a:tailEnd/>
          </a:ln>
        </p:spPr>
        <p:txBody>
          <a:bodyPr>
            <a:spAutoFit/>
          </a:bodyPr>
          <a:lstStyle/>
          <a:p>
            <a:r>
              <a:rPr lang="it-IT" sz="2800">
                <a:latin typeface="Cooper Black" pitchFamily="18" charset="0"/>
              </a:rPr>
              <a:t>Bevande dense  ipercaloriche,</a:t>
            </a:r>
          </a:p>
          <a:p>
            <a:r>
              <a:rPr lang="it-IT" sz="2800">
                <a:latin typeface="Cooper Black" pitchFamily="18" charset="0"/>
              </a:rPr>
              <a:t>iperproteiche</a:t>
            </a:r>
          </a:p>
        </p:txBody>
      </p:sp>
      <p:pic>
        <p:nvPicPr>
          <p:cNvPr id="34821" name="Picture 5" descr="http://www.sportbrain.it/wp-content/uploads/2009/02/dieta-sport-243x300.jpg"/>
          <p:cNvPicPr>
            <a:picLocks noChangeAspect="1" noChangeArrowheads="1"/>
          </p:cNvPicPr>
          <p:nvPr/>
        </p:nvPicPr>
        <p:blipFill>
          <a:blip r:embed="rId3" cstate="print"/>
          <a:srcRect/>
          <a:stretch>
            <a:fillRect/>
          </a:stretch>
        </p:blipFill>
        <p:spPr bwMode="auto">
          <a:xfrm>
            <a:off x="3786188" y="2143125"/>
            <a:ext cx="3429000" cy="4233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p:cTn id="19" dur="500" fill="hold"/>
                                        <p:tgtEl>
                                          <p:spTgt spid="34821"/>
                                        </p:tgtEl>
                                        <p:attrNameLst>
                                          <p:attrName>ppt_w</p:attrName>
                                        </p:attrNameLst>
                                      </p:cBhvr>
                                      <p:tavLst>
                                        <p:tav tm="0">
                                          <p:val>
                                            <p:fltVal val="0"/>
                                          </p:val>
                                        </p:tav>
                                        <p:tav tm="100000">
                                          <p:val>
                                            <p:strVal val="#ppt_w"/>
                                          </p:val>
                                        </p:tav>
                                      </p:tavLst>
                                    </p:anim>
                                    <p:anim calcmode="lin" valueType="num">
                                      <p:cBhvr>
                                        <p:cTn id="20" dur="500" fill="hold"/>
                                        <p:tgtEl>
                                          <p:spTgt spid="34821"/>
                                        </p:tgtEl>
                                        <p:attrNameLst>
                                          <p:attrName>ppt_h</p:attrName>
                                        </p:attrNameLst>
                                      </p:cBhvr>
                                      <p:tavLst>
                                        <p:tav tm="0">
                                          <p:val>
                                            <p:fltVal val="0"/>
                                          </p:val>
                                        </p:tav>
                                        <p:tav tm="100000">
                                          <p:val>
                                            <p:strVal val="#ppt_h"/>
                                          </p:val>
                                        </p:tav>
                                      </p:tavLst>
                                    </p:anim>
                                    <p:animEffect transition="in" filter="fade">
                                      <p:cBhvr>
                                        <p:cTn id="21"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9D95CA46-5CD9-4E17-AD0C-1BB6DB41C2ED}" type="slidenum">
              <a:rPr lang="it-IT"/>
              <a:pPr/>
              <a:t>82</a:t>
            </a:fld>
            <a:endParaRPr lang="it-IT"/>
          </a:p>
        </p:txBody>
      </p:sp>
      <p:sp>
        <p:nvSpPr>
          <p:cNvPr id="20483" name="Segnaposto contenuto 2"/>
          <p:cNvSpPr>
            <a:spLocks noGrp="1"/>
          </p:cNvSpPr>
          <p:nvPr>
            <p:ph idx="4294967295"/>
          </p:nvPr>
        </p:nvSpPr>
        <p:spPr/>
        <p:txBody>
          <a:bodyPr/>
          <a:lstStyle/>
          <a:p>
            <a:pPr>
              <a:buFontTx/>
              <a:buNone/>
            </a:pPr>
            <a:endParaRPr lang="it-IT"/>
          </a:p>
          <a:p>
            <a:r>
              <a:rPr lang="it-IT" sz="2800">
                <a:latin typeface="Cooper Black" pitchFamily="18" charset="0"/>
              </a:rPr>
              <a:t>Posizionare la persona a letto o mobilizzarla sulla sedia circa venti minuti prima del pasto</a:t>
            </a:r>
          </a:p>
          <a:p>
            <a:pPr>
              <a:buFontTx/>
              <a:buNone/>
            </a:pPr>
            <a:endParaRPr lang="it-IT" sz="2800">
              <a:latin typeface="Cooper Black" pitchFamily="18" charset="0"/>
            </a:endParaRPr>
          </a:p>
        </p:txBody>
      </p:sp>
      <p:sp>
        <p:nvSpPr>
          <p:cNvPr id="4" name="Rettangolo 3"/>
          <p:cNvSpPr/>
          <p:nvPr/>
        </p:nvSpPr>
        <p:spPr>
          <a:xfrm>
            <a:off x="0" y="214290"/>
            <a:ext cx="7643834" cy="1754326"/>
          </a:xfrm>
          <a:prstGeom prst="rect">
            <a:avLst/>
          </a:prstGeom>
          <a:noFill/>
        </p:spPr>
        <p:txBody>
          <a:bodyPr>
            <a:spAutoFit/>
          </a:bodyPr>
          <a:lstStyle/>
          <a:p>
            <a:pPr algn="ctr">
              <a:defRPr/>
            </a:pPr>
            <a:r>
              <a:rPr lang="it-IT"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pitchFamily="18" charset="0"/>
              </a:rPr>
              <a:t>COME POSIZIONARE LA PERSONA</a:t>
            </a:r>
          </a:p>
        </p:txBody>
      </p:sp>
      <p:sp>
        <p:nvSpPr>
          <p:cNvPr id="5" name="CasellaDiTesto 4"/>
          <p:cNvSpPr txBox="1">
            <a:spLocks noChangeArrowheads="1"/>
          </p:cNvSpPr>
          <p:nvPr/>
        </p:nvSpPr>
        <p:spPr bwMode="auto">
          <a:xfrm>
            <a:off x="428625" y="3643313"/>
            <a:ext cx="7072313" cy="2246312"/>
          </a:xfrm>
          <a:prstGeom prst="rect">
            <a:avLst/>
          </a:prstGeom>
          <a:noFill/>
          <a:ln w="9525">
            <a:noFill/>
            <a:miter lim="800000"/>
            <a:headEnd/>
            <a:tailEnd/>
          </a:ln>
        </p:spPr>
        <p:txBody>
          <a:bodyPr>
            <a:spAutoFit/>
          </a:bodyPr>
          <a:lstStyle/>
          <a:p>
            <a:r>
              <a:rPr lang="it-IT">
                <a:latin typeface="Cooper Black" pitchFamily="18" charset="0"/>
              </a:rPr>
              <a:t> </a:t>
            </a:r>
            <a:r>
              <a:rPr lang="it-IT" sz="2800">
                <a:latin typeface="Cooper Black" pitchFamily="18" charset="0"/>
              </a:rPr>
              <a:t>Far assumere al paziente la posizione eretta, seduta </a:t>
            </a:r>
          </a:p>
          <a:p>
            <a:r>
              <a:rPr lang="it-IT" sz="2800">
                <a:latin typeface="Cooper Black" pitchFamily="18" charset="0"/>
              </a:rPr>
              <a:t>   - con i piedi appoggiati </a:t>
            </a:r>
          </a:p>
          <a:p>
            <a:r>
              <a:rPr lang="it-IT" sz="2800">
                <a:latin typeface="Cooper Black" pitchFamily="18" charset="0"/>
              </a:rPr>
              <a:t>      - con eventuali sostegni alla testa </a:t>
            </a:r>
          </a:p>
          <a:p>
            <a:r>
              <a:rPr lang="it-IT" sz="2800">
                <a:latin typeface="Cooper Black" pitchFamily="18" charset="0"/>
              </a:rPr>
              <a:t>           e al tronco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5">
                                            <p:txEl>
                                              <p:pRg st="2" end="2"/>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EC2C0389-62D8-4304-B3EF-F016412A7952}" type="slidenum">
              <a:rPr lang="it-IT"/>
              <a:pPr/>
              <a:t>83</a:t>
            </a:fld>
            <a:endParaRPr lang="it-IT"/>
          </a:p>
        </p:txBody>
      </p:sp>
      <p:sp>
        <p:nvSpPr>
          <p:cNvPr id="22531" name="Segnaposto contenuto 2"/>
          <p:cNvSpPr>
            <a:spLocks noGrp="1"/>
          </p:cNvSpPr>
          <p:nvPr>
            <p:ph idx="4294967295"/>
          </p:nvPr>
        </p:nvSpPr>
        <p:spPr>
          <a:xfrm>
            <a:off x="142875" y="428625"/>
            <a:ext cx="7572375" cy="5667375"/>
          </a:xfrm>
        </p:spPr>
        <p:txBody>
          <a:bodyPr/>
          <a:lstStyle/>
          <a:p>
            <a:r>
              <a:rPr lang="it-IT" b="1" i="1"/>
              <a:t>Se la persona è allettata:</a:t>
            </a:r>
          </a:p>
          <a:p>
            <a:pPr>
              <a:buFontTx/>
              <a:buNone/>
            </a:pPr>
            <a:endParaRPr lang="it-IT" b="1" i="1"/>
          </a:p>
          <a:p>
            <a:pPr>
              <a:buFontTx/>
              <a:buNone/>
            </a:pPr>
            <a:r>
              <a:rPr lang="it-IT" sz="2800">
                <a:latin typeface="Cooper Black" pitchFamily="18" charset="0"/>
              </a:rPr>
              <a:t>Posizionarla seduta nel letto con la testa appoggiata ed il collo flesso </a:t>
            </a: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r>
              <a:rPr lang="it-IT" sz="2000">
                <a:latin typeface="Cooper Black" pitchFamily="18" charset="0"/>
              </a:rPr>
              <a:t>( sostenere con una mano la fronte, se la testa è instabile)</a:t>
            </a:r>
          </a:p>
        </p:txBody>
      </p:sp>
      <p:pic>
        <p:nvPicPr>
          <p:cNvPr id="178179" name="Picture 3"/>
          <p:cNvPicPr>
            <a:picLocks noChangeAspect="1" noChangeArrowheads="1"/>
          </p:cNvPicPr>
          <p:nvPr/>
        </p:nvPicPr>
        <p:blipFill>
          <a:blip r:embed="rId3" cstate="print"/>
          <a:srcRect/>
          <a:stretch>
            <a:fillRect/>
          </a:stretch>
        </p:blipFill>
        <p:spPr bwMode="auto">
          <a:xfrm>
            <a:off x="684213" y="2636838"/>
            <a:ext cx="2159000" cy="2232025"/>
          </a:xfrm>
          <a:prstGeom prst="rect">
            <a:avLst/>
          </a:prstGeom>
          <a:noFill/>
          <a:ln w="9525">
            <a:noFill/>
            <a:miter lim="800000"/>
            <a:headEnd/>
            <a:tailEnd/>
          </a:ln>
          <a:effectLst/>
        </p:spPr>
      </p:pic>
      <p:pic>
        <p:nvPicPr>
          <p:cNvPr id="178180" name="Picture 4"/>
          <p:cNvPicPr>
            <a:picLocks noChangeAspect="1" noChangeArrowheads="1"/>
          </p:cNvPicPr>
          <p:nvPr/>
        </p:nvPicPr>
        <p:blipFill>
          <a:blip r:embed="rId4" cstate="print"/>
          <a:srcRect/>
          <a:stretch>
            <a:fillRect/>
          </a:stretch>
        </p:blipFill>
        <p:spPr bwMode="auto">
          <a:xfrm>
            <a:off x="3059113" y="2636838"/>
            <a:ext cx="2089150" cy="2160587"/>
          </a:xfrm>
          <a:prstGeom prst="rect">
            <a:avLst/>
          </a:prstGeom>
          <a:noFill/>
          <a:ln w="9525">
            <a:noFill/>
            <a:miter lim="800000"/>
            <a:headEnd/>
            <a:tailEnd/>
          </a:ln>
          <a:effectLst/>
        </p:spPr>
      </p:pic>
      <p:pic>
        <p:nvPicPr>
          <p:cNvPr id="178181" name="Picture 5"/>
          <p:cNvPicPr>
            <a:picLocks noChangeAspect="1" noChangeArrowheads="1"/>
          </p:cNvPicPr>
          <p:nvPr/>
        </p:nvPicPr>
        <p:blipFill>
          <a:blip r:embed="rId5" cstate="print"/>
          <a:srcRect/>
          <a:stretch>
            <a:fillRect/>
          </a:stretch>
        </p:blipFill>
        <p:spPr bwMode="auto">
          <a:xfrm>
            <a:off x="5364163" y="2636838"/>
            <a:ext cx="2160587" cy="21605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7"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500" fill="hold"/>
                                        <p:tgtEl>
                                          <p:spTgt spid="225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531">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225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5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5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animEffect transition="in" filter="fade">
                                      <p:cBhvr>
                                        <p:cTn id="23" dur="20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7F654E26-5EB1-4636-9158-0194987F92A6}" type="slidenum">
              <a:rPr lang="it-IT"/>
              <a:pPr/>
              <a:t>84</a:t>
            </a:fld>
            <a:endParaRPr lang="it-IT"/>
          </a:p>
        </p:txBody>
      </p:sp>
      <p:sp>
        <p:nvSpPr>
          <p:cNvPr id="23555" name="Segnaposto contenuto 2"/>
          <p:cNvSpPr>
            <a:spLocks noGrp="1"/>
          </p:cNvSpPr>
          <p:nvPr>
            <p:ph idx="4294967295"/>
          </p:nvPr>
        </p:nvSpPr>
        <p:spPr>
          <a:xfrm>
            <a:off x="263525" y="357188"/>
            <a:ext cx="7386638" cy="5738812"/>
          </a:xfrm>
        </p:spPr>
        <p:txBody>
          <a:bodyPr/>
          <a:lstStyle/>
          <a:p>
            <a:r>
              <a:rPr lang="it-IT" b="1" i="1"/>
              <a:t>In caso di paralisi unilaterale:</a:t>
            </a:r>
          </a:p>
          <a:p>
            <a:pPr>
              <a:buFontTx/>
              <a:buNone/>
            </a:pPr>
            <a:endParaRPr lang="it-IT" sz="1000" b="1" i="1"/>
          </a:p>
          <a:p>
            <a:pPr>
              <a:buFontTx/>
              <a:buNone/>
            </a:pPr>
            <a:r>
              <a:rPr lang="it-IT"/>
              <a:t> </a:t>
            </a:r>
            <a:r>
              <a:rPr lang="it-IT" sz="2800">
                <a:latin typeface="Cooper Black" pitchFamily="18" charset="0"/>
              </a:rPr>
              <a:t>Inclinare la testa dalla parte non colpita</a:t>
            </a:r>
          </a:p>
          <a:p>
            <a:pPr>
              <a:buFontTx/>
              <a:buNone/>
            </a:pPr>
            <a:r>
              <a:rPr lang="it-IT" sz="1800">
                <a:latin typeface="Cooper Black" pitchFamily="18" charset="0"/>
              </a:rPr>
              <a:t>                                           (per permettere al cibo di dirigersi </a:t>
            </a:r>
          </a:p>
          <a:p>
            <a:pPr>
              <a:buFontTx/>
              <a:buNone/>
            </a:pPr>
            <a:r>
              <a:rPr lang="it-IT" sz="1800">
                <a:latin typeface="Cooper Black" pitchFamily="18" charset="0"/>
              </a:rPr>
              <a:t>                                                        verso la parte più efficiente) </a:t>
            </a: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endParaRPr lang="it-IT" sz="2800">
              <a:latin typeface="Cooper Black" pitchFamily="18" charset="0"/>
            </a:endParaRPr>
          </a:p>
          <a:p>
            <a:pPr>
              <a:buFontTx/>
              <a:buNone/>
            </a:pPr>
            <a:r>
              <a:rPr lang="it-IT" sz="2800">
                <a:latin typeface="Cooper Black" pitchFamily="18" charset="0"/>
              </a:rPr>
              <a:t>            </a:t>
            </a:r>
          </a:p>
          <a:p>
            <a:pPr>
              <a:buFontTx/>
              <a:buNone/>
            </a:pPr>
            <a:r>
              <a:rPr lang="it-IT" sz="2800">
                <a:latin typeface="Cooper Black" pitchFamily="18" charset="0"/>
              </a:rPr>
              <a:t> e far ruotare leggermente il capo</a:t>
            </a:r>
          </a:p>
          <a:p>
            <a:pPr>
              <a:buFontTx/>
              <a:buNone/>
            </a:pPr>
            <a:r>
              <a:rPr lang="it-IT" sz="2800">
                <a:latin typeface="Cooper Black" pitchFamily="18" charset="0"/>
              </a:rPr>
              <a:t>             verso il lato colpito</a:t>
            </a:r>
          </a:p>
        </p:txBody>
      </p:sp>
      <p:pic>
        <p:nvPicPr>
          <p:cNvPr id="180227" name="Picture 3"/>
          <p:cNvPicPr>
            <a:picLocks noChangeAspect="1" noChangeArrowheads="1"/>
          </p:cNvPicPr>
          <p:nvPr/>
        </p:nvPicPr>
        <p:blipFill>
          <a:blip r:embed="rId3" cstate="print"/>
          <a:srcRect/>
          <a:stretch>
            <a:fillRect/>
          </a:stretch>
        </p:blipFill>
        <p:spPr bwMode="auto">
          <a:xfrm>
            <a:off x="3276600" y="2305050"/>
            <a:ext cx="2938463" cy="20081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p:cTn id="7"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35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2000"/>
                                        <p:tgtEl>
                                          <p:spTgt spid="235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55">
                                            <p:txEl>
                                              <p:pRg st="4" end="4"/>
                                            </p:txEl>
                                          </p:spTgt>
                                        </p:tgtEl>
                                        <p:attrNameLst>
                                          <p:attrName>style.visibility</p:attrName>
                                        </p:attrNameLst>
                                      </p:cBhvr>
                                      <p:to>
                                        <p:strVal val="visible"/>
                                      </p:to>
                                    </p:set>
                                    <p:animEffect transition="in" filter="fade">
                                      <p:cBhvr>
                                        <p:cTn id="18" dur="2000"/>
                                        <p:tgtEl>
                                          <p:spTgt spid="2355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anim calcmode="lin" valueType="num">
                                      <p:cBhvr>
                                        <p:cTn id="23" dur="1000" fill="hold"/>
                                        <p:tgtEl>
                                          <p:spTgt spid="23555">
                                            <p:txEl>
                                              <p:pRg st="8" end="8"/>
                                            </p:txEl>
                                          </p:spTgt>
                                        </p:tgtEl>
                                        <p:attrNameLst>
                                          <p:attrName>ppt_w</p:attrName>
                                        </p:attrNameLst>
                                      </p:cBhvr>
                                      <p:tavLst>
                                        <p:tav tm="0">
                                          <p:val>
                                            <p:fltVal val="0"/>
                                          </p:val>
                                        </p:tav>
                                        <p:tav tm="100000">
                                          <p:val>
                                            <p:strVal val="#ppt_w"/>
                                          </p:val>
                                        </p:tav>
                                      </p:tavLst>
                                    </p:anim>
                                    <p:anim calcmode="lin" valueType="num">
                                      <p:cBhvr>
                                        <p:cTn id="24" dur="1000" fill="hold"/>
                                        <p:tgtEl>
                                          <p:spTgt spid="23555">
                                            <p:txEl>
                                              <p:pRg st="8" end="8"/>
                                            </p:txEl>
                                          </p:spTgt>
                                        </p:tgtEl>
                                        <p:attrNameLst>
                                          <p:attrName>ppt_h</p:attrName>
                                        </p:attrNameLst>
                                      </p:cBhvr>
                                      <p:tavLst>
                                        <p:tav tm="0">
                                          <p:val>
                                            <p:fltVal val="0"/>
                                          </p:val>
                                        </p:tav>
                                        <p:tav tm="100000">
                                          <p:val>
                                            <p:strVal val="#ppt_h"/>
                                          </p:val>
                                        </p:tav>
                                      </p:tavLst>
                                    </p:anim>
                                    <p:anim calcmode="lin" valueType="num">
                                      <p:cBhvr>
                                        <p:cTn id="25" dur="1000" fill="hold"/>
                                        <p:tgtEl>
                                          <p:spTgt spid="2355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3555">
                                            <p:txEl>
                                              <p:pRg st="9" end="9"/>
                                            </p:txEl>
                                          </p:spTgt>
                                        </p:tgtEl>
                                        <p:attrNameLst>
                                          <p:attrName>style.visibility</p:attrName>
                                        </p:attrNameLst>
                                      </p:cBhvr>
                                      <p:to>
                                        <p:strVal val="visible"/>
                                      </p:to>
                                    </p:set>
                                    <p:anim calcmode="lin" valueType="num">
                                      <p:cBhvr>
                                        <p:cTn id="31" dur="1000" fill="hold"/>
                                        <p:tgtEl>
                                          <p:spTgt spid="23555">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23555">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2355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55">
                                            <p:txEl>
                                              <p:pRg st="9" end="9"/>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23555">
                                            <p:txEl>
                                              <p:pRg st="10" end="10"/>
                                            </p:txEl>
                                          </p:spTgt>
                                        </p:tgtEl>
                                        <p:attrNameLst>
                                          <p:attrName>style.visibility</p:attrName>
                                        </p:attrNameLst>
                                      </p:cBhvr>
                                      <p:to>
                                        <p:strVal val="visible"/>
                                      </p:to>
                                    </p:set>
                                    <p:anim calcmode="lin" valueType="num">
                                      <p:cBhvr>
                                        <p:cTn id="37" dur="1000" fill="hold"/>
                                        <p:tgtEl>
                                          <p:spTgt spid="23555">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23555">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2355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355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98C266D3-2A70-4648-BA47-31955B609D7E}" type="slidenum">
              <a:rPr lang="it-IT"/>
              <a:pPr/>
              <a:t>85</a:t>
            </a:fld>
            <a:endParaRPr lang="it-IT"/>
          </a:p>
        </p:txBody>
      </p:sp>
      <p:sp>
        <p:nvSpPr>
          <p:cNvPr id="24578" name="Segnaposto contenuto 2"/>
          <p:cNvSpPr>
            <a:spLocks noGrp="1"/>
          </p:cNvSpPr>
          <p:nvPr>
            <p:ph idx="4294967295"/>
          </p:nvPr>
        </p:nvSpPr>
        <p:spPr>
          <a:xfrm>
            <a:off x="263525" y="571500"/>
            <a:ext cx="7386638" cy="5524500"/>
          </a:xfrm>
        </p:spPr>
        <p:txBody>
          <a:bodyPr/>
          <a:lstStyle/>
          <a:p>
            <a:pPr algn="ctr">
              <a:buFontTx/>
              <a:buNone/>
            </a:pPr>
            <a:endParaRPr lang="it-IT" sz="2800">
              <a:latin typeface="Cooper Black" pitchFamily="18" charset="0"/>
            </a:endParaRPr>
          </a:p>
          <a:p>
            <a:pPr algn="ctr">
              <a:buFontTx/>
              <a:buNone/>
            </a:pPr>
            <a:r>
              <a:rPr lang="it-IT" sz="2800">
                <a:latin typeface="Cooper Black" pitchFamily="18" charset="0"/>
              </a:rPr>
              <a:t>NOTA BENE:</a:t>
            </a:r>
          </a:p>
          <a:p>
            <a:pPr algn="ctr">
              <a:buFontTx/>
              <a:buNone/>
            </a:pPr>
            <a:endParaRPr lang="it-IT" sz="2800">
              <a:latin typeface="Cooper Black" pitchFamily="18" charset="0"/>
            </a:endParaRPr>
          </a:p>
          <a:p>
            <a:pPr algn="ctr">
              <a:buFontTx/>
              <a:buNone/>
            </a:pPr>
            <a:r>
              <a:rPr lang="it-IT" sz="2800" i="1">
                <a:latin typeface="Cooper Black" pitchFamily="18" charset="0"/>
              </a:rPr>
              <a:t>Il capo iperesteso può essere indicato per i pazienti con asimmetria della rima orale e con difficoltà nella fase preparatoria, facilità la progressione dei liquidi e semiliquidi ma è una posizione pericolosa perché può favorire la progressione in trachea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24578">
                                            <p:txEl>
                                              <p:pRg st="1" end="1"/>
                                            </p:txEl>
                                          </p:spTgt>
                                        </p:tgtEl>
                                        <p:attrNameLst>
                                          <p:attrName>style.color</p:attrName>
                                        </p:attrNameLst>
                                      </p:cBhvr>
                                      <p:to>
                                        <a:schemeClr val="accent2"/>
                                      </p:to>
                                    </p:animClr>
                                    <p:animClr clrSpc="rgb" dir="cw">
                                      <p:cBhvr>
                                        <p:cTn id="7" dur="1900" fill="hold">
                                          <p:stCondLst>
                                            <p:cond delay="100"/>
                                          </p:stCondLst>
                                        </p:cTn>
                                        <p:tgtEl>
                                          <p:spTgt spid="24578">
                                            <p:txEl>
                                              <p:pRg st="1" end="1"/>
                                            </p:txEl>
                                          </p:spTgt>
                                        </p:tgtEl>
                                        <p:attrNameLst>
                                          <p:attrName>fillColor</p:attrName>
                                        </p:attrNameLst>
                                      </p:cBhvr>
                                      <p:to>
                                        <a:schemeClr val="accent2"/>
                                      </p:to>
                                    </p:animClr>
                                    <p:set>
                                      <p:cBhvr>
                                        <p:cTn id="8" dur="1900" fill="hold">
                                          <p:stCondLst>
                                            <p:cond delay="100"/>
                                          </p:stCondLst>
                                        </p:cTn>
                                        <p:tgtEl>
                                          <p:spTgt spid="24578">
                                            <p:txEl>
                                              <p:pRg st="1" end="1"/>
                                            </p:txEl>
                                          </p:spTgt>
                                        </p:tgtEl>
                                        <p:attrNameLst>
                                          <p:attrName>fill.type</p:attrName>
                                        </p:attrNameLst>
                                      </p:cBhvr>
                                      <p:to>
                                        <p:strVal val="solid"/>
                                      </p:to>
                                    </p:set>
                                    <p:set>
                                      <p:cBhvr>
                                        <p:cTn id="9" dur="1900" fill="hold">
                                          <p:stCondLst>
                                            <p:cond delay="100"/>
                                          </p:stCondLst>
                                        </p:cTn>
                                        <p:tgtEl>
                                          <p:spTgt spid="24578">
                                            <p:txEl>
                                              <p:pRg st="1" end="1"/>
                                            </p:txEl>
                                          </p:spTgt>
                                        </p:tgtEl>
                                        <p:attrNameLst>
                                          <p:attrName>fill.on</p:attrName>
                                        </p:attrNameLst>
                                      </p:cBhvr>
                                      <p:to>
                                        <p:strVal val="true"/>
                                      </p:to>
                                    </p:set>
                                    <p:animScale>
                                      <p:cBhvr>
                                        <p:cTn id="10" dur="200" fill="hold">
                                          <p:stCondLst>
                                            <p:cond delay="0"/>
                                          </p:stCondLst>
                                        </p:cTn>
                                        <p:tgtEl>
                                          <p:spTgt spid="24578">
                                            <p:txEl>
                                              <p:pRg st="1" end="1"/>
                                            </p:txEl>
                                          </p:spTgt>
                                        </p:tgtEl>
                                      </p:cBhvr>
                                      <p:from x="100000" y="100000"/>
                                      <p:to x="100000" y="5000"/>
                                    </p:animScale>
                                    <p:animScale>
                                      <p:cBhvr>
                                        <p:cTn id="11" dur="200" fill="hold">
                                          <p:stCondLst>
                                            <p:cond delay="200"/>
                                          </p:stCondLst>
                                        </p:cTn>
                                        <p:tgtEl>
                                          <p:spTgt spid="24578">
                                            <p:txEl>
                                              <p:pRg st="1" end="1"/>
                                            </p:txEl>
                                          </p:spTgt>
                                        </p:tgtEl>
                                      </p:cBhvr>
                                      <p:from x="100000" y="5000"/>
                                      <p:to x="120000" y="150000"/>
                                    </p:animScale>
                                    <p:animScale>
                                      <p:cBhvr>
                                        <p:cTn id="12" dur="600" fill="hold">
                                          <p:stCondLst>
                                            <p:cond delay="1400"/>
                                          </p:stCondLst>
                                        </p:cTn>
                                        <p:tgtEl>
                                          <p:spTgt spid="24578">
                                            <p:txEl>
                                              <p:pRg st="1" end="1"/>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24578">
                                            <p:txEl>
                                              <p:pRg st="3" end="3"/>
                                            </p:txEl>
                                          </p:spTgt>
                                        </p:tgtEl>
                                        <p:attrNameLst>
                                          <p:attrName>ppt_x</p:attrName>
                                        </p:attrNameLst>
                                      </p:cBhvr>
                                    </p:anim>
                                    <p:anim from="0" to="-1.0" calcmode="lin" valueType="num">
                                      <p:cBhvr>
                                        <p:cTn id="18" dur="200" decel="50000" autoRev="1" fill="hold">
                                          <p:stCondLst>
                                            <p:cond delay="600"/>
                                          </p:stCondLst>
                                        </p:cTn>
                                        <p:tgtEl>
                                          <p:spTgt spid="24578">
                                            <p:txEl>
                                              <p:pRg st="3" end="3"/>
                                            </p:txEl>
                                          </p:spTgt>
                                        </p:tgtEl>
                                        <p:attrNameLst>
                                          <p:attrName>xshear</p:attrName>
                                        </p:attrNameLst>
                                      </p:cBhvr>
                                    </p:anim>
                                    <p:animScale>
                                      <p:cBhvr>
                                        <p:cTn id="19" dur="200" decel="100000" autoRev="1" fill="hold">
                                          <p:stCondLst>
                                            <p:cond delay="600"/>
                                          </p:stCondLst>
                                        </p:cTn>
                                        <p:tgtEl>
                                          <p:spTgt spid="24578">
                                            <p:txEl>
                                              <p:pRg st="3" end="3"/>
                                            </p:txEl>
                                          </p:spTgt>
                                        </p:tgtEl>
                                      </p:cBhvr>
                                      <p:from x="100000" y="100000"/>
                                      <p:to x="80000" y="100000"/>
                                    </p:animScale>
                                    <p:anim by="(#ppt_h/3+#ppt_w*0.1)" calcmode="lin" valueType="num">
                                      <p:cBhvr additive="sum">
                                        <p:cTn id="20" dur="200" decel="100000" autoRev="1" fill="hold">
                                          <p:stCondLst>
                                            <p:cond delay="600"/>
                                          </p:stCondLst>
                                        </p:cTn>
                                        <p:tgtEl>
                                          <p:spTgt spid="24578">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6619B5CC-A93A-4C8C-9834-95B11F09AB48}" type="slidenum">
              <a:rPr lang="it-IT"/>
              <a:pPr/>
              <a:t>86</a:t>
            </a:fld>
            <a:endParaRPr lang="it-IT"/>
          </a:p>
        </p:txBody>
      </p:sp>
      <p:sp>
        <p:nvSpPr>
          <p:cNvPr id="25602" name="Titolo 1"/>
          <p:cNvSpPr>
            <a:spLocks noGrp="1"/>
          </p:cNvSpPr>
          <p:nvPr>
            <p:ph type="title" idx="4294967295"/>
          </p:nvPr>
        </p:nvSpPr>
        <p:spPr/>
        <p:txBody>
          <a:bodyPr/>
          <a:lstStyle/>
          <a:p>
            <a:r>
              <a:rPr lang="it-IT" sz="3600" b="1">
                <a:solidFill>
                  <a:srgbClr val="355037"/>
                </a:solidFill>
                <a:latin typeface="Cooper Black" pitchFamily="18" charset="0"/>
              </a:rPr>
              <a:t>Come alimentare la persona</a:t>
            </a:r>
          </a:p>
        </p:txBody>
      </p:sp>
      <p:sp>
        <p:nvSpPr>
          <p:cNvPr id="25603" name="Segnaposto contenuto 2"/>
          <p:cNvSpPr>
            <a:spLocks noGrp="1"/>
          </p:cNvSpPr>
          <p:nvPr>
            <p:ph idx="4294967295"/>
          </p:nvPr>
        </p:nvSpPr>
        <p:spPr>
          <a:xfrm>
            <a:off x="263525" y="2143125"/>
            <a:ext cx="7386638" cy="3952875"/>
          </a:xfrm>
        </p:spPr>
        <p:txBody>
          <a:bodyPr/>
          <a:lstStyle/>
          <a:p>
            <a:r>
              <a:rPr lang="it-IT" sz="2000">
                <a:latin typeface="Cooper Black" pitchFamily="18" charset="0"/>
              </a:rPr>
              <a:t>Chi aiuta deve stare seduto allo stesso livello o più in basso dei suoi occhi</a:t>
            </a:r>
          </a:p>
          <a:p>
            <a:r>
              <a:rPr lang="it-IT" sz="2000">
                <a:latin typeface="Cooper Black" pitchFamily="18" charset="0"/>
              </a:rPr>
              <a:t>Evitare di far parlare la persona mentre mangia</a:t>
            </a:r>
          </a:p>
          <a:p>
            <a:r>
              <a:rPr lang="it-IT" sz="2000">
                <a:latin typeface="Cooper Black" pitchFamily="18" charset="0"/>
              </a:rPr>
              <a:t>Se la persona ha una paralisi unilaterale porre il cibo dal lato non colpito della bocca</a:t>
            </a:r>
          </a:p>
          <a:p>
            <a:r>
              <a:rPr lang="it-IT" sz="2000">
                <a:latin typeface="Cooper Black" pitchFamily="18" charset="0"/>
              </a:rPr>
              <a:t>Dare il tempo necessario per alimentarsi</a:t>
            </a:r>
          </a:p>
          <a:p>
            <a:r>
              <a:rPr lang="it-IT" sz="2000">
                <a:latin typeface="Cooper Black" pitchFamily="18" charset="0"/>
              </a:rPr>
              <a:t>Se si affatica facilmente somministrare piccoli e frequenti pasti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1000"/>
                                        <p:tgtEl>
                                          <p:spTgt spid="25603">
                                            <p:txEl>
                                              <p:pRg st="2" end="2"/>
                                            </p:txEl>
                                          </p:spTgt>
                                        </p:tgtEl>
                                      </p:cBhvr>
                                    </p:animEffect>
                                    <p:anim calcmode="lin" valueType="num">
                                      <p:cBhvr>
                                        <p:cTn id="2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fade">
                                      <p:cBhvr>
                                        <p:cTn id="28" dur="1000"/>
                                        <p:tgtEl>
                                          <p:spTgt spid="25603">
                                            <p:txEl>
                                              <p:pRg st="3" end="3"/>
                                            </p:txEl>
                                          </p:spTgt>
                                        </p:tgtEl>
                                      </p:cBhvr>
                                    </p:animEffect>
                                    <p:anim calcmode="lin" valueType="num">
                                      <p:cBhvr>
                                        <p:cTn id="2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fade">
                                      <p:cBhvr>
                                        <p:cTn id="35" dur="1000"/>
                                        <p:tgtEl>
                                          <p:spTgt spid="25603">
                                            <p:txEl>
                                              <p:pRg st="4" end="4"/>
                                            </p:txEl>
                                          </p:spTgt>
                                        </p:tgtEl>
                                      </p:cBhvr>
                                    </p:animEffect>
                                    <p:anim calcmode="lin" valueType="num">
                                      <p:cBhvr>
                                        <p:cTn id="36"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060EBD9D-B318-4E33-BF2C-14B7B4E76912}" type="slidenum">
              <a:rPr lang="it-IT"/>
              <a:pPr/>
              <a:t>87</a:t>
            </a:fld>
            <a:endParaRPr lang="it-IT"/>
          </a:p>
        </p:txBody>
      </p:sp>
      <p:sp>
        <p:nvSpPr>
          <p:cNvPr id="26626" name="Titolo 1"/>
          <p:cNvSpPr>
            <a:spLocks noGrp="1"/>
          </p:cNvSpPr>
          <p:nvPr>
            <p:ph type="title" idx="4294967295"/>
          </p:nvPr>
        </p:nvSpPr>
        <p:spPr/>
        <p:txBody>
          <a:bodyPr/>
          <a:lstStyle/>
          <a:p>
            <a:r>
              <a:rPr lang="it-IT" sz="3600" b="1">
                <a:solidFill>
                  <a:srgbClr val="355037"/>
                </a:solidFill>
                <a:latin typeface="Cooper Black" pitchFamily="18" charset="0"/>
              </a:rPr>
              <a:t>Come alimentare la persona </a:t>
            </a:r>
          </a:p>
        </p:txBody>
      </p:sp>
      <p:sp>
        <p:nvSpPr>
          <p:cNvPr id="26627" name="Segnaposto contenuto 2"/>
          <p:cNvSpPr>
            <a:spLocks noGrp="1"/>
          </p:cNvSpPr>
          <p:nvPr>
            <p:ph idx="4294967295"/>
          </p:nvPr>
        </p:nvSpPr>
        <p:spPr/>
        <p:txBody>
          <a:bodyPr/>
          <a:lstStyle/>
          <a:p>
            <a:r>
              <a:rPr lang="it-IT" sz="2000">
                <a:latin typeface="Cooper Black" pitchFamily="18" charset="0"/>
              </a:rPr>
              <a:t>Incoraggiare la tosse dopo la deglutizione</a:t>
            </a:r>
          </a:p>
          <a:p>
            <a:r>
              <a:rPr lang="it-IT" sz="2000">
                <a:latin typeface="Cooper Black" pitchFamily="18" charset="0"/>
              </a:rPr>
              <a:t>In caso di ipersalivazione far deglutire la saliva tra un boccone e l’altro</a:t>
            </a:r>
          </a:p>
          <a:p>
            <a:r>
              <a:rPr lang="it-IT" sz="2000">
                <a:latin typeface="Cooper Black" pitchFamily="18" charset="0"/>
              </a:rPr>
              <a:t>Fare attenzione alle dimensioni dei bocconi</a:t>
            </a:r>
          </a:p>
          <a:p>
            <a:r>
              <a:rPr lang="it-IT" sz="2000">
                <a:latin typeface="Cooper Black" pitchFamily="18" charset="0"/>
              </a:rPr>
              <a:t>Evitare l’uso di cannucce e siringhe perché creano difficoltà nel controllo della quantità e del flusso dei liquidi</a:t>
            </a:r>
          </a:p>
          <a:p>
            <a:r>
              <a:rPr lang="it-IT" sz="2000">
                <a:latin typeface="Cooper Black" pitchFamily="18" charset="0"/>
              </a:rPr>
              <a:t>Non lasciare solo il soggetto mentre mangia o beve</a:t>
            </a:r>
          </a:p>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6627">
                                            <p:txEl>
                                              <p:pRg st="0" end="0"/>
                                            </p:txEl>
                                          </p:spTgt>
                                        </p:tgtEl>
                                        <p:attrNameLst>
                                          <p:attrName>ppt_w</p:attrName>
                                        </p:attrNameLst>
                                      </p:cBhvr>
                                    </p:anim>
                                    <p:anim by="(#ppt_w*0.50)" calcmode="lin" valueType="num">
                                      <p:cBhvr>
                                        <p:cTn id="8" dur="500" decel="50000" autoRev="1" fill="hold">
                                          <p:stCondLst>
                                            <p:cond delay="0"/>
                                          </p:stCondLst>
                                        </p:cTn>
                                        <p:tgtEl>
                                          <p:spTgt spid="26627">
                                            <p:txEl>
                                              <p:pRg st="0" end="0"/>
                                            </p:txEl>
                                          </p:spTgt>
                                        </p:tgtEl>
                                        <p:attrNameLst>
                                          <p:attrName>ppt_x</p:attrName>
                                        </p:attrNameLst>
                                      </p:cBhvr>
                                    </p:anim>
                                    <p:anim from="(-#ppt_h/2)" to="(#ppt_y)" calcmode="lin" valueType="num">
                                      <p:cBhvr>
                                        <p:cTn id="9" dur="1000" fill="hold">
                                          <p:stCondLst>
                                            <p:cond delay="0"/>
                                          </p:stCondLst>
                                        </p:cTn>
                                        <p:tgtEl>
                                          <p:spTgt spid="26627">
                                            <p:txEl>
                                              <p:pRg st="0" end="0"/>
                                            </p:txEl>
                                          </p:spTgt>
                                        </p:tgtEl>
                                        <p:attrNameLst>
                                          <p:attrName>ppt_y</p:attrName>
                                        </p:attrNameLst>
                                      </p:cBhvr>
                                    </p:anim>
                                    <p:animRot by="21600000">
                                      <p:cBhvr>
                                        <p:cTn id="10" dur="1000" fill="hold">
                                          <p:stCondLst>
                                            <p:cond delay="0"/>
                                          </p:stCondLst>
                                        </p:cTn>
                                        <p:tgtEl>
                                          <p:spTgt spid="2662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6627">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26627">
                                            <p:txEl>
                                              <p:pRg st="1" end="1"/>
                                            </p:txEl>
                                          </p:spTgt>
                                        </p:tgtEl>
                                        <p:attrNameLst>
                                          <p:attrName>ppt_w</p:attrName>
                                        </p:attrNameLst>
                                      </p:cBhvr>
                                    </p:anim>
                                    <p:anim by="(#ppt_w*0.50)" calcmode="lin" valueType="num">
                                      <p:cBhvr>
                                        <p:cTn id="16" dur="500" decel="50000" autoRev="1" fill="hold">
                                          <p:stCondLst>
                                            <p:cond delay="0"/>
                                          </p:stCondLst>
                                        </p:cTn>
                                        <p:tgtEl>
                                          <p:spTgt spid="26627">
                                            <p:txEl>
                                              <p:pRg st="1" end="1"/>
                                            </p:txEl>
                                          </p:spTgt>
                                        </p:tgtEl>
                                        <p:attrNameLst>
                                          <p:attrName>ppt_x</p:attrName>
                                        </p:attrNameLst>
                                      </p:cBhvr>
                                    </p:anim>
                                    <p:anim from="(-#ppt_h/2)" to="(#ppt_y)" calcmode="lin" valueType="num">
                                      <p:cBhvr>
                                        <p:cTn id="17" dur="1000" fill="hold">
                                          <p:stCondLst>
                                            <p:cond delay="0"/>
                                          </p:stCondLst>
                                        </p:cTn>
                                        <p:tgtEl>
                                          <p:spTgt spid="26627">
                                            <p:txEl>
                                              <p:pRg st="1" end="1"/>
                                            </p:txEl>
                                          </p:spTgt>
                                        </p:tgtEl>
                                        <p:attrNameLst>
                                          <p:attrName>ppt_y</p:attrName>
                                        </p:attrNameLst>
                                      </p:cBhvr>
                                    </p:anim>
                                    <p:animRot by="21600000">
                                      <p:cBhvr>
                                        <p:cTn id="18" dur="1000" fill="hold">
                                          <p:stCondLst>
                                            <p:cond delay="0"/>
                                          </p:stCondLst>
                                        </p:cTn>
                                        <p:tgtEl>
                                          <p:spTgt spid="26627">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26627">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26627">
                                            <p:txEl>
                                              <p:pRg st="2" end="2"/>
                                            </p:txEl>
                                          </p:spTgt>
                                        </p:tgtEl>
                                        <p:attrNameLst>
                                          <p:attrName>ppt_w</p:attrName>
                                        </p:attrNameLst>
                                      </p:cBhvr>
                                    </p:anim>
                                    <p:anim by="(#ppt_w*0.50)" calcmode="lin" valueType="num">
                                      <p:cBhvr>
                                        <p:cTn id="24" dur="500" decel="50000" autoRev="1" fill="hold">
                                          <p:stCondLst>
                                            <p:cond delay="0"/>
                                          </p:stCondLst>
                                        </p:cTn>
                                        <p:tgtEl>
                                          <p:spTgt spid="26627">
                                            <p:txEl>
                                              <p:pRg st="2" end="2"/>
                                            </p:txEl>
                                          </p:spTgt>
                                        </p:tgtEl>
                                        <p:attrNameLst>
                                          <p:attrName>ppt_x</p:attrName>
                                        </p:attrNameLst>
                                      </p:cBhvr>
                                    </p:anim>
                                    <p:anim from="(-#ppt_h/2)" to="(#ppt_y)" calcmode="lin" valueType="num">
                                      <p:cBhvr>
                                        <p:cTn id="25" dur="1000" fill="hold">
                                          <p:stCondLst>
                                            <p:cond delay="0"/>
                                          </p:stCondLst>
                                        </p:cTn>
                                        <p:tgtEl>
                                          <p:spTgt spid="26627">
                                            <p:txEl>
                                              <p:pRg st="2" end="2"/>
                                            </p:txEl>
                                          </p:spTgt>
                                        </p:tgtEl>
                                        <p:attrNameLst>
                                          <p:attrName>ppt_y</p:attrName>
                                        </p:attrNameLst>
                                      </p:cBhvr>
                                    </p:anim>
                                    <p:animRot by="21600000">
                                      <p:cBhvr>
                                        <p:cTn id="26" dur="1000" fill="hold">
                                          <p:stCondLst>
                                            <p:cond delay="0"/>
                                          </p:stCondLst>
                                        </p:cTn>
                                        <p:tgtEl>
                                          <p:spTgt spid="26627">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26627">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26627">
                                            <p:txEl>
                                              <p:pRg st="3" end="3"/>
                                            </p:txEl>
                                          </p:spTgt>
                                        </p:tgtEl>
                                        <p:attrNameLst>
                                          <p:attrName>ppt_w</p:attrName>
                                        </p:attrNameLst>
                                      </p:cBhvr>
                                    </p:anim>
                                    <p:anim by="(#ppt_w*0.50)" calcmode="lin" valueType="num">
                                      <p:cBhvr>
                                        <p:cTn id="32" dur="500" decel="50000" autoRev="1" fill="hold">
                                          <p:stCondLst>
                                            <p:cond delay="0"/>
                                          </p:stCondLst>
                                        </p:cTn>
                                        <p:tgtEl>
                                          <p:spTgt spid="26627">
                                            <p:txEl>
                                              <p:pRg st="3" end="3"/>
                                            </p:txEl>
                                          </p:spTgt>
                                        </p:tgtEl>
                                        <p:attrNameLst>
                                          <p:attrName>ppt_x</p:attrName>
                                        </p:attrNameLst>
                                      </p:cBhvr>
                                    </p:anim>
                                    <p:anim from="(-#ppt_h/2)" to="(#ppt_y)" calcmode="lin" valueType="num">
                                      <p:cBhvr>
                                        <p:cTn id="33" dur="1000" fill="hold">
                                          <p:stCondLst>
                                            <p:cond delay="0"/>
                                          </p:stCondLst>
                                        </p:cTn>
                                        <p:tgtEl>
                                          <p:spTgt spid="26627">
                                            <p:txEl>
                                              <p:pRg st="3" end="3"/>
                                            </p:txEl>
                                          </p:spTgt>
                                        </p:tgtEl>
                                        <p:attrNameLst>
                                          <p:attrName>ppt_y</p:attrName>
                                        </p:attrNameLst>
                                      </p:cBhvr>
                                    </p:anim>
                                    <p:animRot by="21600000">
                                      <p:cBhvr>
                                        <p:cTn id="34" dur="1000" fill="hold">
                                          <p:stCondLst>
                                            <p:cond delay="0"/>
                                          </p:stCondLst>
                                        </p:cTn>
                                        <p:tgtEl>
                                          <p:spTgt spid="26627">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26627">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26627">
                                            <p:txEl>
                                              <p:pRg st="4" end="4"/>
                                            </p:txEl>
                                          </p:spTgt>
                                        </p:tgtEl>
                                        <p:attrNameLst>
                                          <p:attrName>ppt_w</p:attrName>
                                        </p:attrNameLst>
                                      </p:cBhvr>
                                    </p:anim>
                                    <p:anim by="(#ppt_w*0.50)" calcmode="lin" valueType="num">
                                      <p:cBhvr>
                                        <p:cTn id="40" dur="500" decel="50000" autoRev="1" fill="hold">
                                          <p:stCondLst>
                                            <p:cond delay="0"/>
                                          </p:stCondLst>
                                        </p:cTn>
                                        <p:tgtEl>
                                          <p:spTgt spid="26627">
                                            <p:txEl>
                                              <p:pRg st="4" end="4"/>
                                            </p:txEl>
                                          </p:spTgt>
                                        </p:tgtEl>
                                        <p:attrNameLst>
                                          <p:attrName>ppt_x</p:attrName>
                                        </p:attrNameLst>
                                      </p:cBhvr>
                                    </p:anim>
                                    <p:anim from="(-#ppt_h/2)" to="(#ppt_y)" calcmode="lin" valueType="num">
                                      <p:cBhvr>
                                        <p:cTn id="41" dur="1000" fill="hold">
                                          <p:stCondLst>
                                            <p:cond delay="0"/>
                                          </p:stCondLst>
                                        </p:cTn>
                                        <p:tgtEl>
                                          <p:spTgt spid="26627">
                                            <p:txEl>
                                              <p:pRg st="4" end="4"/>
                                            </p:txEl>
                                          </p:spTgt>
                                        </p:tgtEl>
                                        <p:attrNameLst>
                                          <p:attrName>ppt_y</p:attrName>
                                        </p:attrNameLst>
                                      </p:cBhvr>
                                    </p:anim>
                                    <p:animRot by="21600000">
                                      <p:cBhvr>
                                        <p:cTn id="42" dur="1000" fill="hold">
                                          <p:stCondLst>
                                            <p:cond delay="0"/>
                                          </p:stCondLst>
                                        </p:cTn>
                                        <p:tgtEl>
                                          <p:spTgt spid="2662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2E66CEF6-0ACC-4A1E-88C2-3D3EBD5BAFB3}" type="slidenum">
              <a:rPr lang="it-IT"/>
              <a:pPr/>
              <a:t>88</a:t>
            </a:fld>
            <a:endParaRPr lang="it-IT"/>
          </a:p>
        </p:txBody>
      </p:sp>
      <p:sp>
        <p:nvSpPr>
          <p:cNvPr id="27650" name="Titolo 1"/>
          <p:cNvSpPr>
            <a:spLocks noGrp="1"/>
          </p:cNvSpPr>
          <p:nvPr>
            <p:ph type="title" idx="4294967295"/>
          </p:nvPr>
        </p:nvSpPr>
        <p:spPr/>
        <p:txBody>
          <a:bodyPr/>
          <a:lstStyle/>
          <a:p>
            <a:r>
              <a:rPr lang="it-IT" sz="3600">
                <a:solidFill>
                  <a:srgbClr val="355037"/>
                </a:solidFill>
                <a:latin typeface="Cooper Black" pitchFamily="18" charset="0"/>
              </a:rPr>
              <a:t>DOPO IL PASTO</a:t>
            </a:r>
          </a:p>
        </p:txBody>
      </p:sp>
      <p:sp>
        <p:nvSpPr>
          <p:cNvPr id="27651" name="Segnaposto contenuto 2"/>
          <p:cNvSpPr>
            <a:spLocks noGrp="1"/>
          </p:cNvSpPr>
          <p:nvPr>
            <p:ph idx="4294967295"/>
          </p:nvPr>
        </p:nvSpPr>
        <p:spPr>
          <a:xfrm>
            <a:off x="263525" y="1214438"/>
            <a:ext cx="7386638" cy="4881562"/>
          </a:xfrm>
        </p:spPr>
        <p:txBody>
          <a:bodyPr/>
          <a:lstStyle/>
          <a:p>
            <a:r>
              <a:rPr lang="it-IT" sz="2800">
                <a:latin typeface="Cooper Black" pitchFamily="18" charset="0"/>
              </a:rPr>
              <a:t>Eseguire l’igiene orale e controllare che non ci siano residui di cibo</a:t>
            </a:r>
          </a:p>
          <a:p>
            <a:endParaRPr lang="it-IT" sz="2800">
              <a:latin typeface="Cooper Black" pitchFamily="18" charset="0"/>
            </a:endParaRPr>
          </a:p>
          <a:p>
            <a:pPr>
              <a:buFontTx/>
              <a:buNone/>
            </a:pPr>
            <a:r>
              <a:rPr lang="it-IT" sz="2800" i="1">
                <a:latin typeface="Berlin Sans FB Demi" pitchFamily="34" charset="0"/>
              </a:rPr>
              <a:t>Langmore ha dimostrato che i pazienti con  scarsa igiene del cavo orale associata a problemi di deglutizione corrono maggiori rischi di sviluppare una polmonite ab ingestis</a:t>
            </a:r>
            <a:endParaRPr lang="it-IT" sz="2800">
              <a:latin typeface="Cooper Black" pitchFamily="18" charset="0"/>
            </a:endParaRPr>
          </a:p>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27651">
                                            <p:txEl>
                                              <p:pRg st="0" end="0"/>
                                            </p:txEl>
                                          </p:spTgt>
                                        </p:tgtEl>
                                        <p:attrNameLst>
                                          <p:attrName>style.color</p:attrName>
                                        </p:attrNameLst>
                                      </p:cBhvr>
                                      <p:to>
                                        <a:schemeClr val="accent2"/>
                                      </p:to>
                                    </p:animClr>
                                    <p:animClr clrSpc="rgb" dir="cw">
                                      <p:cBhvr>
                                        <p:cTn id="7" dur="1900" fill="hold">
                                          <p:stCondLst>
                                            <p:cond delay="100"/>
                                          </p:stCondLst>
                                        </p:cTn>
                                        <p:tgtEl>
                                          <p:spTgt spid="27651">
                                            <p:txEl>
                                              <p:pRg st="0" end="0"/>
                                            </p:txEl>
                                          </p:spTgt>
                                        </p:tgtEl>
                                        <p:attrNameLst>
                                          <p:attrName>fillColor</p:attrName>
                                        </p:attrNameLst>
                                      </p:cBhvr>
                                      <p:to>
                                        <a:schemeClr val="accent2"/>
                                      </p:to>
                                    </p:animClr>
                                    <p:set>
                                      <p:cBhvr>
                                        <p:cTn id="8" dur="1900" fill="hold">
                                          <p:stCondLst>
                                            <p:cond delay="100"/>
                                          </p:stCondLst>
                                        </p:cTn>
                                        <p:tgtEl>
                                          <p:spTgt spid="27651">
                                            <p:txEl>
                                              <p:pRg st="0" end="0"/>
                                            </p:txEl>
                                          </p:spTgt>
                                        </p:tgtEl>
                                        <p:attrNameLst>
                                          <p:attrName>fill.type</p:attrName>
                                        </p:attrNameLst>
                                      </p:cBhvr>
                                      <p:to>
                                        <p:strVal val="solid"/>
                                      </p:to>
                                    </p:set>
                                    <p:set>
                                      <p:cBhvr>
                                        <p:cTn id="9" dur="1900" fill="hold">
                                          <p:stCondLst>
                                            <p:cond delay="100"/>
                                          </p:stCondLst>
                                        </p:cTn>
                                        <p:tgtEl>
                                          <p:spTgt spid="27651">
                                            <p:txEl>
                                              <p:pRg st="0" end="0"/>
                                            </p:txEl>
                                          </p:spTgt>
                                        </p:tgtEl>
                                        <p:attrNameLst>
                                          <p:attrName>fill.on</p:attrName>
                                        </p:attrNameLst>
                                      </p:cBhvr>
                                      <p:to>
                                        <p:strVal val="true"/>
                                      </p:to>
                                    </p:set>
                                    <p:animScale>
                                      <p:cBhvr>
                                        <p:cTn id="10" dur="200" fill="hold">
                                          <p:stCondLst>
                                            <p:cond delay="0"/>
                                          </p:stCondLst>
                                        </p:cTn>
                                        <p:tgtEl>
                                          <p:spTgt spid="27651">
                                            <p:txEl>
                                              <p:pRg st="0" end="0"/>
                                            </p:txEl>
                                          </p:spTgt>
                                        </p:tgtEl>
                                      </p:cBhvr>
                                      <p:from x="100000" y="100000"/>
                                      <p:to x="100000" y="5000"/>
                                    </p:animScale>
                                    <p:animScale>
                                      <p:cBhvr>
                                        <p:cTn id="11" dur="200" fill="hold">
                                          <p:stCondLst>
                                            <p:cond delay="200"/>
                                          </p:stCondLst>
                                        </p:cTn>
                                        <p:tgtEl>
                                          <p:spTgt spid="27651">
                                            <p:txEl>
                                              <p:pRg st="0" end="0"/>
                                            </p:txEl>
                                          </p:spTgt>
                                        </p:tgtEl>
                                      </p:cBhvr>
                                      <p:from x="100000" y="5000"/>
                                      <p:to x="120000" y="150000"/>
                                    </p:animScale>
                                    <p:animScale>
                                      <p:cBhvr>
                                        <p:cTn id="12" dur="600" fill="hold">
                                          <p:stCondLst>
                                            <p:cond delay="1400"/>
                                          </p:stCondLst>
                                        </p:cTn>
                                        <p:tgtEl>
                                          <p:spTgt spid="27651">
                                            <p:txEl>
                                              <p:pRg st="0" end="0"/>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27651">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11BABE59-5883-49D9-9001-67A9F0C9C4ED}" type="slidenum">
              <a:rPr lang="it-IT"/>
              <a:pPr/>
              <a:t>89</a:t>
            </a:fld>
            <a:endParaRPr lang="it-IT"/>
          </a:p>
        </p:txBody>
      </p:sp>
      <p:sp>
        <p:nvSpPr>
          <p:cNvPr id="28674" name="Titolo 1"/>
          <p:cNvSpPr>
            <a:spLocks noGrp="1"/>
          </p:cNvSpPr>
          <p:nvPr>
            <p:ph type="title" idx="4294967295"/>
          </p:nvPr>
        </p:nvSpPr>
        <p:spPr/>
        <p:txBody>
          <a:bodyPr/>
          <a:lstStyle/>
          <a:p>
            <a:r>
              <a:rPr lang="it-IT" sz="3600" b="1">
                <a:solidFill>
                  <a:srgbClr val="355037"/>
                </a:solidFill>
                <a:latin typeface="Cooper Black" pitchFamily="18" charset="0"/>
              </a:rPr>
              <a:t>Dopo il pasto..</a:t>
            </a:r>
          </a:p>
        </p:txBody>
      </p:sp>
      <p:sp>
        <p:nvSpPr>
          <p:cNvPr id="28675" name="Segnaposto contenuto 2"/>
          <p:cNvSpPr>
            <a:spLocks noGrp="1"/>
          </p:cNvSpPr>
          <p:nvPr>
            <p:ph idx="4294967295"/>
          </p:nvPr>
        </p:nvSpPr>
        <p:spPr/>
        <p:txBody>
          <a:bodyPr/>
          <a:lstStyle/>
          <a:p>
            <a:endParaRPr lang="it-IT">
              <a:latin typeface="Cooper Black" pitchFamily="18" charset="0"/>
            </a:endParaRPr>
          </a:p>
          <a:p>
            <a:r>
              <a:rPr lang="it-IT" sz="2400">
                <a:latin typeface="Cooper Black" pitchFamily="18" charset="0"/>
              </a:rPr>
              <a:t>Tenere la persona in  posizione seduta per almeno altri 30 minuti</a:t>
            </a:r>
          </a:p>
          <a:p>
            <a:r>
              <a:rPr lang="it-IT" sz="2400">
                <a:latin typeface="Cooper Black" pitchFamily="18" charset="0"/>
              </a:rPr>
              <a:t>Controllare se ci sono segni di aspirazione (rumori respiratori, aumento della temperatura corporea)</a:t>
            </a:r>
          </a:p>
          <a:p>
            <a:r>
              <a:rPr lang="it-IT" sz="2400">
                <a:latin typeface="Cooper Black" pitchFamily="18" charset="0"/>
              </a:rPr>
              <a:t>Segnalare e registrare la quantità di alimenti assunti per poter individuare precocemente il rischio di malnutrizione e disidratazione</a:t>
            </a:r>
          </a:p>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p:cTn id="7"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3" dur="500"/>
                                        <p:tgtEl>
                                          <p:spTgt spid="286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 calcmode="lin" valueType="num">
                                      <p:cBhvr>
                                        <p:cTn id="18"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FEA848C-91DB-4873-9CDF-F5200461EEB8}" type="slidenum">
              <a:rPr lang="it-IT"/>
              <a:pPr/>
              <a:t>9</a:t>
            </a:fld>
            <a:endParaRPr lang="it-IT"/>
          </a:p>
        </p:txBody>
      </p:sp>
      <p:sp>
        <p:nvSpPr>
          <p:cNvPr id="49154" name="Rectangle 2"/>
          <p:cNvSpPr>
            <a:spLocks noGrp="1" noChangeArrowheads="1"/>
          </p:cNvSpPr>
          <p:nvPr>
            <p:ph type="title"/>
          </p:nvPr>
        </p:nvSpPr>
        <p:spPr/>
        <p:txBody>
          <a:bodyPr/>
          <a:lstStyle/>
          <a:p>
            <a:r>
              <a:rPr lang="it-IT" sz="3600"/>
              <a:t>Deglutione: definizione e</a:t>
            </a:r>
            <a:br>
              <a:rPr lang="it-IT" sz="3600"/>
            </a:br>
            <a:r>
              <a:rPr lang="it-IT" sz="3600"/>
              <a:t>Processi fisiologici</a:t>
            </a:r>
          </a:p>
        </p:txBody>
      </p:sp>
      <p:sp>
        <p:nvSpPr>
          <p:cNvPr id="49155" name="Rectangle 3"/>
          <p:cNvSpPr>
            <a:spLocks noGrp="1" noChangeArrowheads="1"/>
          </p:cNvSpPr>
          <p:nvPr>
            <p:ph type="body" idx="1"/>
          </p:nvPr>
        </p:nvSpPr>
        <p:spPr/>
        <p:txBody>
          <a:bodyPr/>
          <a:lstStyle/>
          <a:p>
            <a:pPr>
              <a:buFontTx/>
              <a:buNone/>
            </a:pPr>
            <a:r>
              <a:rPr lang="it-IT"/>
              <a:t>Abilità di convogliare sostanze solide, liquide, gassose o miste dall’esterno allo stomaco. </a:t>
            </a:r>
          </a:p>
          <a:p>
            <a:pPr algn="ctr">
              <a:buFontTx/>
              <a:buNone/>
            </a:pPr>
            <a:r>
              <a:rPr lang="it-IT"/>
              <a:t>(O. Schindler)</a:t>
            </a:r>
          </a:p>
          <a:p>
            <a:pPr>
              <a:buFontTx/>
              <a:buNone/>
            </a:pPr>
            <a:endParaRPr lang="it-IT"/>
          </a:p>
          <a:p>
            <a:pPr>
              <a:buFontTx/>
              <a:buNone/>
            </a:pPr>
            <a:r>
              <a:rPr lang="it-IT"/>
              <a:t>Una persona deglutisce in media piu’ di mille volte al giorno</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9AE8C82B-D29D-4D9D-B56A-D3AEA6886074}" type="slidenum">
              <a:rPr lang="it-IT"/>
              <a:pPr/>
              <a:t>90</a:t>
            </a:fld>
            <a:endParaRPr lang="it-IT"/>
          </a:p>
        </p:txBody>
      </p:sp>
      <p:sp>
        <p:nvSpPr>
          <p:cNvPr id="30722" name="Titolo 1"/>
          <p:cNvSpPr>
            <a:spLocks noGrp="1"/>
          </p:cNvSpPr>
          <p:nvPr>
            <p:ph type="title" idx="4294967295"/>
          </p:nvPr>
        </p:nvSpPr>
        <p:spPr/>
        <p:txBody>
          <a:bodyPr/>
          <a:lstStyle/>
          <a:p>
            <a:r>
              <a:rPr lang="it-IT" b="1">
                <a:solidFill>
                  <a:srgbClr val="355037"/>
                </a:solidFill>
                <a:latin typeface="Cooper Black" pitchFamily="18" charset="0"/>
              </a:rPr>
              <a:t>NOTE:</a:t>
            </a:r>
          </a:p>
        </p:txBody>
      </p:sp>
      <p:sp>
        <p:nvSpPr>
          <p:cNvPr id="30723" name="Segnaposto contenuto 2"/>
          <p:cNvSpPr>
            <a:spLocks noGrp="1"/>
          </p:cNvSpPr>
          <p:nvPr>
            <p:ph idx="4294967295"/>
          </p:nvPr>
        </p:nvSpPr>
        <p:spPr/>
        <p:txBody>
          <a:bodyPr/>
          <a:lstStyle/>
          <a:p>
            <a:r>
              <a:rPr lang="it-IT" sz="2800">
                <a:latin typeface="Cooper Black" pitchFamily="18" charset="0"/>
              </a:rPr>
              <a:t>Se l’alimentazione orale non è sufficiente o possibile, si ricorre alla nutrizione enterale.</a:t>
            </a:r>
          </a:p>
          <a:p>
            <a:r>
              <a:rPr lang="it-IT" sz="2800">
                <a:latin typeface="Cooper Black" pitchFamily="18" charset="0"/>
              </a:rPr>
              <a:t>Se la disfagia persiste ancora dopo 15 gg dall’evento e si presume abbia una durata maggiore di 2 mesi è consigliabile una nutrizione attraverso la PEG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80">
                                          <p:stCondLst>
                                            <p:cond delay="0"/>
                                          </p:stCondLst>
                                        </p:cTn>
                                        <p:tgtEl>
                                          <p:spTgt spid="30723">
                                            <p:txEl>
                                              <p:pRg st="0" end="0"/>
                                            </p:txEl>
                                          </p:spTgt>
                                        </p:tgtEl>
                                      </p:cBhvr>
                                    </p:animEffect>
                                    <p:anim calcmode="lin" valueType="num">
                                      <p:cBhvr>
                                        <p:cTn id="8" dur="1822" tmFilter="0,0; 0.14,0.36; 0.43,0.73; 0.71,0.91; 1.0,1.0">
                                          <p:stCondLst>
                                            <p:cond delay="0"/>
                                          </p:stCondLst>
                                        </p:cTn>
                                        <p:tgtEl>
                                          <p:spTgt spid="3072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3">
                                            <p:txEl>
                                              <p:pRg st="0" end="0"/>
                                            </p:txEl>
                                          </p:spTgt>
                                        </p:tgtEl>
                                      </p:cBhvr>
                                      <p:to x="100000" y="60000"/>
                                    </p:animScale>
                                    <p:animScale>
                                      <p:cBhvr>
                                        <p:cTn id="14" dur="166" decel="50000">
                                          <p:stCondLst>
                                            <p:cond delay="676"/>
                                          </p:stCondLst>
                                        </p:cTn>
                                        <p:tgtEl>
                                          <p:spTgt spid="30723">
                                            <p:txEl>
                                              <p:pRg st="0" end="0"/>
                                            </p:txEl>
                                          </p:spTgt>
                                        </p:tgtEl>
                                      </p:cBhvr>
                                      <p:to x="100000" y="100000"/>
                                    </p:animScale>
                                    <p:animScale>
                                      <p:cBhvr>
                                        <p:cTn id="15" dur="26">
                                          <p:stCondLst>
                                            <p:cond delay="1312"/>
                                          </p:stCondLst>
                                        </p:cTn>
                                        <p:tgtEl>
                                          <p:spTgt spid="30723">
                                            <p:txEl>
                                              <p:pRg st="0" end="0"/>
                                            </p:txEl>
                                          </p:spTgt>
                                        </p:tgtEl>
                                      </p:cBhvr>
                                      <p:to x="100000" y="80000"/>
                                    </p:animScale>
                                    <p:animScale>
                                      <p:cBhvr>
                                        <p:cTn id="16" dur="166" decel="50000">
                                          <p:stCondLst>
                                            <p:cond delay="1338"/>
                                          </p:stCondLst>
                                        </p:cTn>
                                        <p:tgtEl>
                                          <p:spTgt spid="30723">
                                            <p:txEl>
                                              <p:pRg st="0" end="0"/>
                                            </p:txEl>
                                          </p:spTgt>
                                        </p:tgtEl>
                                      </p:cBhvr>
                                      <p:to x="100000" y="100000"/>
                                    </p:animScale>
                                    <p:animScale>
                                      <p:cBhvr>
                                        <p:cTn id="17" dur="26">
                                          <p:stCondLst>
                                            <p:cond delay="1642"/>
                                          </p:stCondLst>
                                        </p:cTn>
                                        <p:tgtEl>
                                          <p:spTgt spid="30723">
                                            <p:txEl>
                                              <p:pRg st="0" end="0"/>
                                            </p:txEl>
                                          </p:spTgt>
                                        </p:tgtEl>
                                      </p:cBhvr>
                                      <p:to x="100000" y="90000"/>
                                    </p:animScale>
                                    <p:animScale>
                                      <p:cBhvr>
                                        <p:cTn id="18" dur="166" decel="50000">
                                          <p:stCondLst>
                                            <p:cond delay="1668"/>
                                          </p:stCondLst>
                                        </p:cTn>
                                        <p:tgtEl>
                                          <p:spTgt spid="30723">
                                            <p:txEl>
                                              <p:pRg st="0" end="0"/>
                                            </p:txEl>
                                          </p:spTgt>
                                        </p:tgtEl>
                                      </p:cBhvr>
                                      <p:to x="100000" y="100000"/>
                                    </p:animScale>
                                    <p:animScale>
                                      <p:cBhvr>
                                        <p:cTn id="19" dur="26">
                                          <p:stCondLst>
                                            <p:cond delay="1808"/>
                                          </p:stCondLst>
                                        </p:cTn>
                                        <p:tgtEl>
                                          <p:spTgt spid="30723">
                                            <p:txEl>
                                              <p:pRg st="0" end="0"/>
                                            </p:txEl>
                                          </p:spTgt>
                                        </p:tgtEl>
                                      </p:cBhvr>
                                      <p:to x="100000" y="95000"/>
                                    </p:animScale>
                                    <p:animScale>
                                      <p:cBhvr>
                                        <p:cTn id="20" dur="166" decel="50000">
                                          <p:stCondLst>
                                            <p:cond delay="1834"/>
                                          </p:stCondLst>
                                        </p:cTn>
                                        <p:tgtEl>
                                          <p:spTgt spid="3072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0723">
                                            <p:txEl>
                                              <p:pRg st="1" end="1"/>
                                            </p:txEl>
                                          </p:spTgt>
                                        </p:tgtEl>
                                        <p:attrNameLst>
                                          <p:attrName>style.visibility</p:attrName>
                                        </p:attrNameLst>
                                      </p:cBhvr>
                                      <p:to>
                                        <p:strVal val="visible"/>
                                      </p:to>
                                    </p:set>
                                    <p:anim calcmode="lin" valueType="num">
                                      <p:cBhvr>
                                        <p:cTn id="25"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CAD67E4-3CA2-4A24-8D5E-B5FD34F8BFC4}" type="slidenum">
              <a:rPr lang="it-IT"/>
              <a:pPr/>
              <a:t>91</a:t>
            </a:fld>
            <a:endParaRPr lang="it-IT"/>
          </a:p>
        </p:txBody>
      </p:sp>
      <p:sp>
        <p:nvSpPr>
          <p:cNvPr id="267266" name="Rectangle 2"/>
          <p:cNvSpPr>
            <a:spLocks noGrp="1" noChangeArrowheads="1"/>
          </p:cNvSpPr>
          <p:nvPr>
            <p:ph type="title"/>
          </p:nvPr>
        </p:nvSpPr>
        <p:spPr/>
        <p:txBody>
          <a:bodyPr/>
          <a:lstStyle/>
          <a:p>
            <a:r>
              <a:rPr lang="it-IT"/>
              <a:t>IN SINTESI</a:t>
            </a:r>
          </a:p>
        </p:txBody>
      </p:sp>
      <p:pic>
        <p:nvPicPr>
          <p:cNvPr id="267267" name="Picture 3"/>
          <p:cNvPicPr>
            <a:picLocks noChangeAspect="1" noChangeArrowheads="1"/>
          </p:cNvPicPr>
          <p:nvPr>
            <p:ph idx="1"/>
          </p:nvPr>
        </p:nvPicPr>
        <p:blipFill>
          <a:blip r:embed="rId2" cstate="print"/>
          <a:srcRect/>
          <a:stretch>
            <a:fillRect/>
          </a:stretch>
        </p:blipFill>
        <p:spPr>
          <a:xfrm>
            <a:off x="327025" y="1598613"/>
            <a:ext cx="7259638" cy="4497387"/>
          </a:xfrm>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gnaposto numero diapositiva 6"/>
          <p:cNvSpPr>
            <a:spLocks noGrp="1"/>
          </p:cNvSpPr>
          <p:nvPr>
            <p:ph type="sldNum" sz="quarter" idx="12"/>
          </p:nvPr>
        </p:nvSpPr>
        <p:spPr/>
        <p:txBody>
          <a:bodyPr/>
          <a:lstStyle/>
          <a:p>
            <a:fld id="{0F71CDBC-7398-4B53-98B2-C35EA93F1294}" type="slidenum">
              <a:rPr lang="it-IT"/>
              <a:pPr/>
              <a:t>92</a:t>
            </a:fld>
            <a:endParaRPr lang="it-IT"/>
          </a:p>
        </p:txBody>
      </p:sp>
      <p:sp>
        <p:nvSpPr>
          <p:cNvPr id="232487" name="Rectangle 39"/>
          <p:cNvSpPr>
            <a:spLocks noGrp="1" noChangeArrowheads="1"/>
          </p:cNvSpPr>
          <p:nvPr>
            <p:ph type="title"/>
          </p:nvPr>
        </p:nvSpPr>
        <p:spPr/>
        <p:txBody>
          <a:bodyPr/>
          <a:lstStyle/>
          <a:p>
            <a:r>
              <a:rPr lang="it-IT" sz="2800" b="1" i="1"/>
              <a:t>TEST PER LA VALUTAZIONE DELLA DISFAGIA</a:t>
            </a:r>
            <a:br>
              <a:rPr lang="it-IT" sz="2800" b="1" i="1"/>
            </a:br>
            <a:r>
              <a:rPr lang="it-IT" sz="2800" b="1" i="1"/>
              <a:t>pag. 1</a:t>
            </a:r>
          </a:p>
        </p:txBody>
      </p:sp>
      <p:sp>
        <p:nvSpPr>
          <p:cNvPr id="232451" name="Rectangle 3"/>
          <p:cNvSpPr>
            <a:spLocks noGrp="1" noChangeArrowheads="1"/>
          </p:cNvSpPr>
          <p:nvPr>
            <p:ph type="body" sz="half" idx="1"/>
          </p:nvPr>
        </p:nvSpPr>
        <p:spPr>
          <a:xfrm>
            <a:off x="250825" y="1484313"/>
            <a:ext cx="7634288" cy="4611687"/>
          </a:xfrm>
        </p:spPr>
        <p:txBody>
          <a:bodyPr/>
          <a:lstStyle/>
          <a:p>
            <a:pPr>
              <a:buFontTx/>
              <a:buNone/>
            </a:pPr>
            <a:r>
              <a:rPr lang="it-IT" sz="2000" b="1"/>
              <a:t>U.O. NEUROLOGIA</a:t>
            </a:r>
          </a:p>
          <a:p>
            <a:pPr>
              <a:buFontTx/>
              <a:buNone/>
            </a:pPr>
            <a:r>
              <a:rPr lang="it-IT" sz="2000" b="1"/>
              <a:t>Nome e Cognome</a:t>
            </a:r>
          </a:p>
          <a:p>
            <a:pPr>
              <a:buFontTx/>
              <a:buNone/>
            </a:pPr>
            <a:endParaRPr lang="it-IT" sz="2000" b="1"/>
          </a:p>
          <a:p>
            <a:pPr>
              <a:buFontTx/>
              <a:buNone/>
            </a:pPr>
            <a:r>
              <a:rPr lang="it-IT" sz="2400" b="1"/>
              <a:t>  </a:t>
            </a:r>
            <a:r>
              <a:rPr lang="it-IT" sz="2800" b="1"/>
              <a:t>     </a:t>
            </a:r>
          </a:p>
        </p:txBody>
      </p:sp>
      <p:graphicFrame>
        <p:nvGraphicFramePr>
          <p:cNvPr id="232627" name="Group 179"/>
          <p:cNvGraphicFramePr>
            <a:graphicFrameLocks noGrp="1"/>
          </p:cNvGraphicFramePr>
          <p:nvPr>
            <p:ph sz="half" idx="2"/>
          </p:nvPr>
        </p:nvGraphicFramePr>
        <p:xfrm>
          <a:off x="323850" y="2916238"/>
          <a:ext cx="7326313" cy="2672080"/>
        </p:xfrm>
        <a:graphic>
          <a:graphicData uri="http://schemas.openxmlformats.org/drawingml/2006/table">
            <a:tbl>
              <a:tblPr/>
              <a:tblGrid>
                <a:gridCol w="1831975"/>
                <a:gridCol w="1833563"/>
                <a:gridCol w="1828800"/>
                <a:gridCol w="1831975"/>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Data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Grado disfagia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Dieta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Firma e note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81ACB9A1-DD73-48A1-A422-D32C227E8578}" type="slidenum">
              <a:rPr lang="it-IT"/>
              <a:pPr/>
              <a:t>93</a:t>
            </a:fld>
            <a:endParaRPr lang="it-IT"/>
          </a:p>
        </p:txBody>
      </p:sp>
      <p:sp>
        <p:nvSpPr>
          <p:cNvPr id="233474" name="Rectangle 2"/>
          <p:cNvSpPr>
            <a:spLocks noGrp="1" noChangeArrowheads="1"/>
          </p:cNvSpPr>
          <p:nvPr>
            <p:ph type="title"/>
          </p:nvPr>
        </p:nvSpPr>
        <p:spPr/>
        <p:txBody>
          <a:bodyPr/>
          <a:lstStyle/>
          <a:p>
            <a:r>
              <a:rPr lang="it-IT" sz="3600" b="1"/>
              <a:t>Pag. 2</a:t>
            </a:r>
            <a:br>
              <a:rPr lang="it-IT" sz="3600" b="1"/>
            </a:br>
            <a:r>
              <a:rPr lang="it-IT" sz="3600" b="1"/>
              <a:t>ESECUZIONE TEST</a:t>
            </a:r>
          </a:p>
        </p:txBody>
      </p:sp>
      <p:sp>
        <p:nvSpPr>
          <p:cNvPr id="233475" name="Rectangle 3"/>
          <p:cNvSpPr>
            <a:spLocks noGrp="1" noChangeArrowheads="1"/>
          </p:cNvSpPr>
          <p:nvPr>
            <p:ph type="body" idx="1"/>
          </p:nvPr>
        </p:nvSpPr>
        <p:spPr/>
        <p:txBody>
          <a:bodyPr/>
          <a:lstStyle/>
          <a:p>
            <a:pPr>
              <a:lnSpc>
                <a:spcPct val="80000"/>
              </a:lnSpc>
            </a:pPr>
            <a:r>
              <a:rPr lang="it-IT" sz="1600" b="1"/>
              <a:t>ESECUZIONE TEST                                                                                                 </a:t>
            </a:r>
            <a:endParaRPr lang="it-IT" sz="1600"/>
          </a:p>
          <a:p>
            <a:pPr>
              <a:lnSpc>
                <a:spcPct val="80000"/>
              </a:lnSpc>
            </a:pPr>
            <a:r>
              <a:rPr lang="it-IT" sz="1600"/>
              <a:t>A) - Somministrare 5 ml  (un cucchiaio) di acqua per 3 volte , se tosse severa e voce                    gorgogliante,sospendere il test                      </a:t>
            </a:r>
            <a:r>
              <a:rPr lang="it-IT" sz="1600" b="1" i="1"/>
              <a:t>GRADO 4</a:t>
            </a:r>
            <a:r>
              <a:rPr lang="it-IT" sz="1600"/>
              <a:t>                </a:t>
            </a:r>
            <a:r>
              <a:rPr lang="it-IT" sz="1600" b="1" i="1"/>
              <a:t>=            DISFAGIA GRAVE                                                                                                          </a:t>
            </a:r>
            <a:r>
              <a:rPr lang="it-IT" sz="1600"/>
              <a:t>B) - In assenza di tosse offrire acqua direttamente dal bicchiere,attendere qualche secondo e far        parlare il paziente , dopodichè  valutare.                                                                                 </a:t>
            </a:r>
          </a:p>
          <a:p>
            <a:pPr>
              <a:lnSpc>
                <a:spcPct val="80000"/>
              </a:lnSpc>
            </a:pPr>
            <a:r>
              <a:rPr lang="it-IT" sz="1600"/>
              <a:t>Se voce gorgogliante, rauca e tosse         </a:t>
            </a:r>
            <a:r>
              <a:rPr lang="it-IT" sz="1600" b="1" i="1"/>
              <a:t>GRADO 3</a:t>
            </a:r>
            <a:r>
              <a:rPr lang="it-IT" sz="1600"/>
              <a:t>                      </a:t>
            </a:r>
            <a:r>
              <a:rPr lang="it-IT" sz="1600" b="1" i="1"/>
              <a:t>=          DISFAGIA MODERATA</a:t>
            </a:r>
            <a:r>
              <a:rPr lang="it-IT" sz="1600"/>
              <a:t>         </a:t>
            </a:r>
          </a:p>
          <a:p>
            <a:pPr>
              <a:lnSpc>
                <a:spcPct val="80000"/>
              </a:lnSpc>
            </a:pPr>
            <a:r>
              <a:rPr lang="it-IT" sz="1600"/>
              <a:t>Se solo voce gorgogliante e rauca           </a:t>
            </a:r>
            <a:r>
              <a:rPr lang="it-IT" sz="1600" b="1" i="1"/>
              <a:t>GRADO 2</a:t>
            </a:r>
            <a:r>
              <a:rPr lang="it-IT" sz="1600"/>
              <a:t>                      </a:t>
            </a:r>
            <a:r>
              <a:rPr lang="it-IT" sz="1600" b="1" i="1"/>
              <a:t>=          DISFAGIA LIEVE                                                                                             </a:t>
            </a:r>
            <a:r>
              <a:rPr lang="it-IT" sz="1600"/>
              <a:t>C) - Se va tutto bene, far bere 50ml.( circa 1/3 di bicchiere), osservare la persona e valutare.        </a:t>
            </a:r>
          </a:p>
          <a:p>
            <a:pPr>
              <a:lnSpc>
                <a:spcPct val="80000"/>
              </a:lnSpc>
            </a:pPr>
            <a:r>
              <a:rPr lang="it-IT" sz="1600"/>
              <a:t>Se tutto bene                                            </a:t>
            </a:r>
            <a:r>
              <a:rPr lang="it-IT" sz="1600" b="1" i="1"/>
              <a:t>GRADO 1</a:t>
            </a:r>
            <a:r>
              <a:rPr lang="it-IT" sz="1600"/>
              <a:t>                      </a:t>
            </a:r>
            <a:r>
              <a:rPr lang="it-IT" sz="1600" b="1" i="1"/>
              <a:t>=          DISFAGIA ASSENTE</a:t>
            </a:r>
            <a:r>
              <a:rPr lang="it-IT" sz="1600"/>
              <a:t>         </a:t>
            </a:r>
          </a:p>
          <a:p>
            <a:pPr>
              <a:lnSpc>
                <a:spcPct val="80000"/>
              </a:lnSpc>
            </a:pPr>
            <a:r>
              <a:rPr lang="it-IT" sz="1600"/>
              <a:t>D) Somministrare un fruttino o cibo frullato e valutare.                                                                </a:t>
            </a:r>
          </a:p>
          <a:p>
            <a:pPr>
              <a:lnSpc>
                <a:spcPct val="80000"/>
              </a:lnSpc>
            </a:pPr>
            <a:r>
              <a:rPr lang="it-IT" sz="1600"/>
              <a:t> In caso di tosse                                                           </a:t>
            </a:r>
            <a:r>
              <a:rPr lang="it-IT" sz="1600" b="1" i="1"/>
              <a:t>=          DISFAGIA AI SOLIDI   </a:t>
            </a:r>
            <a:r>
              <a:rPr lang="it-IT" sz="1600"/>
              <a:t>              </a:t>
            </a:r>
          </a:p>
          <a:p>
            <a:pPr>
              <a:lnSpc>
                <a:spcPct val="80000"/>
              </a:lnSpc>
            </a:pPr>
            <a:r>
              <a:rPr lang="it-IT" sz="1600"/>
              <a:t> Se tutto bene                                             </a:t>
            </a:r>
            <a:r>
              <a:rPr lang="it-IT" sz="1600" b="1" i="1"/>
              <a:t> =       DISFAGIA ASSENTE AI LIQUIDI E AI SOLIDI</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5"/>
          <p:cNvSpPr>
            <a:spLocks noGrp="1"/>
          </p:cNvSpPr>
          <p:nvPr>
            <p:ph type="sldNum" sz="quarter" idx="12"/>
          </p:nvPr>
        </p:nvSpPr>
        <p:spPr/>
        <p:txBody>
          <a:bodyPr/>
          <a:lstStyle/>
          <a:p>
            <a:fld id="{26FBD125-36A1-4B42-96FE-ECF4351E27BF}" type="slidenum">
              <a:rPr lang="it-IT"/>
              <a:pPr/>
              <a:t>94</a:t>
            </a:fld>
            <a:endParaRPr lang="it-IT"/>
          </a:p>
        </p:txBody>
      </p:sp>
      <p:sp>
        <p:nvSpPr>
          <p:cNvPr id="235522" name="Rectangle 2"/>
          <p:cNvSpPr>
            <a:spLocks noGrp="1" noChangeArrowheads="1"/>
          </p:cNvSpPr>
          <p:nvPr>
            <p:ph type="title"/>
          </p:nvPr>
        </p:nvSpPr>
        <p:spPr/>
        <p:txBody>
          <a:bodyPr/>
          <a:lstStyle/>
          <a:p>
            <a:r>
              <a:rPr lang="it-IT"/>
              <a:t>Pag. 3</a:t>
            </a:r>
          </a:p>
        </p:txBody>
      </p:sp>
      <p:graphicFrame>
        <p:nvGraphicFramePr>
          <p:cNvPr id="235559" name="Group 39"/>
          <p:cNvGraphicFramePr>
            <a:graphicFrameLocks noGrp="1"/>
          </p:cNvGraphicFramePr>
          <p:nvPr>
            <p:ph idx="1"/>
          </p:nvPr>
        </p:nvGraphicFramePr>
        <p:xfrm>
          <a:off x="263525" y="1598613"/>
          <a:ext cx="7386638" cy="5033201"/>
        </p:xfrm>
        <a:graphic>
          <a:graphicData uri="http://schemas.openxmlformats.org/drawingml/2006/table">
            <a:tbl>
              <a:tblPr/>
              <a:tblGrid>
                <a:gridCol w="3694113"/>
                <a:gridCol w="3692525"/>
              </a:tblGrid>
              <a:tr h="900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ESITO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DIETA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1- ASSENTE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(corretta deglutizione)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Libera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2- LIEVE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(voce rauca e/o gorg.)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Addensare i liquidi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(omogen,frutta frullata, yogurt)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3-MODERATA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(voce rauca+gorg+tosse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Addensare i liquidi,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Rendere omogenei i cibi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4-GRAVE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(tosse severa)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charset="0"/>
                        </a:rPr>
                        <a:t>Alimentazione enterale e/o parenterale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egnaposto numero diapositiva 5"/>
          <p:cNvSpPr>
            <a:spLocks noGrp="1"/>
          </p:cNvSpPr>
          <p:nvPr>
            <p:ph type="sldNum" sz="quarter" idx="12"/>
          </p:nvPr>
        </p:nvSpPr>
        <p:spPr/>
        <p:txBody>
          <a:bodyPr/>
          <a:lstStyle/>
          <a:p>
            <a:fld id="{3C462ED5-C916-48D9-A5F1-5D639C5705A0}" type="slidenum">
              <a:rPr lang="it-IT"/>
              <a:pPr/>
              <a:t>95</a:t>
            </a:fld>
            <a:endParaRPr lang="it-IT"/>
          </a:p>
        </p:txBody>
      </p:sp>
      <p:sp>
        <p:nvSpPr>
          <p:cNvPr id="238270" name="Rectangle 702"/>
          <p:cNvSpPr>
            <a:spLocks noGrp="1" noChangeArrowheads="1"/>
          </p:cNvSpPr>
          <p:nvPr>
            <p:ph type="title"/>
          </p:nvPr>
        </p:nvSpPr>
        <p:spPr/>
        <p:txBody>
          <a:bodyPr/>
          <a:lstStyle/>
          <a:p>
            <a:r>
              <a:rPr lang="it-IT"/>
              <a:t>VERIFICA AUTOCURA</a:t>
            </a:r>
          </a:p>
        </p:txBody>
      </p:sp>
      <p:graphicFrame>
        <p:nvGraphicFramePr>
          <p:cNvPr id="238269" name="Group 701"/>
          <p:cNvGraphicFramePr>
            <a:graphicFrameLocks noGrp="1"/>
          </p:cNvGraphicFramePr>
          <p:nvPr>
            <p:ph idx="1"/>
          </p:nvPr>
        </p:nvGraphicFramePr>
        <p:xfrm>
          <a:off x="263525" y="1598613"/>
          <a:ext cx="7433945" cy="4497388"/>
        </p:xfrm>
        <a:graphic>
          <a:graphicData uri="http://schemas.openxmlformats.org/drawingml/2006/table">
            <a:tbl>
              <a:tblPr/>
              <a:tblGrid>
                <a:gridCol w="1504950"/>
                <a:gridCol w="1876425"/>
                <a:gridCol w="212725"/>
                <a:gridCol w="208280"/>
                <a:gridCol w="212725"/>
                <a:gridCol w="208280"/>
                <a:gridCol w="212725"/>
                <a:gridCol w="208280"/>
                <a:gridCol w="212725"/>
                <a:gridCol w="208280"/>
                <a:gridCol w="2368550"/>
              </a:tblGrid>
              <a:tr h="800100">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aspetto da considerare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attività di assistenza da erogare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risultati attesi</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801688">
                <a:tc vMerge="1">
                  <a:txBody>
                    <a:bodyPr/>
                    <a:lstStyle/>
                    <a:p>
                      <a:endParaRPr lang="it-IT"/>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Conoscenza della disfagia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spiegazione verbale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 care giver è in grado di descrivere cos'è la disfagia e le complicanze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e delle complicanze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consegna opuscolo informativo</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r>
              <a:tr h="12954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verifica verbale della conoscenza acquisita</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egnaposto numero diapositiva 5"/>
          <p:cNvSpPr>
            <a:spLocks noGrp="1"/>
          </p:cNvSpPr>
          <p:nvPr>
            <p:ph type="sldNum" sz="quarter" idx="12"/>
          </p:nvPr>
        </p:nvSpPr>
        <p:spPr/>
        <p:txBody>
          <a:bodyPr/>
          <a:lstStyle/>
          <a:p>
            <a:fld id="{08F2E595-4FAF-4AD6-8402-B33FF92E769A}" type="slidenum">
              <a:rPr lang="it-IT"/>
              <a:pPr/>
              <a:t>96</a:t>
            </a:fld>
            <a:endParaRPr lang="it-IT"/>
          </a:p>
        </p:txBody>
      </p:sp>
      <p:sp>
        <p:nvSpPr>
          <p:cNvPr id="240837" name="Rectangle 197"/>
          <p:cNvSpPr>
            <a:spLocks noGrp="1" noChangeArrowheads="1"/>
          </p:cNvSpPr>
          <p:nvPr>
            <p:ph type="title"/>
          </p:nvPr>
        </p:nvSpPr>
        <p:spPr/>
        <p:txBody>
          <a:bodyPr/>
          <a:lstStyle/>
          <a:p>
            <a:r>
              <a:rPr lang="it-IT"/>
              <a:t>VERIFICA AUTOCURA</a:t>
            </a:r>
          </a:p>
        </p:txBody>
      </p:sp>
      <p:graphicFrame>
        <p:nvGraphicFramePr>
          <p:cNvPr id="240839" name="Group 199"/>
          <p:cNvGraphicFramePr>
            <a:graphicFrameLocks noGrp="1"/>
          </p:cNvGraphicFramePr>
          <p:nvPr>
            <p:ph idx="1"/>
          </p:nvPr>
        </p:nvGraphicFramePr>
        <p:xfrm>
          <a:off x="263525" y="1598613"/>
          <a:ext cx="7386638" cy="3974465"/>
        </p:xfrm>
        <a:graphic>
          <a:graphicData uri="http://schemas.openxmlformats.org/drawingml/2006/table">
            <a:tbl>
              <a:tblPr/>
              <a:tblGrid>
                <a:gridCol w="1804988"/>
                <a:gridCol w="2251075"/>
                <a:gridCol w="254000"/>
                <a:gridCol w="234950"/>
                <a:gridCol w="2841625"/>
              </a:tblGrid>
              <a:tr h="768350">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aspetto da considerare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attività di assistenza da erogare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risultati attesi</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it-IT"/>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20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Alimentazione e scelta dei cibi</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descrivere la qualità e le caratteristiche dei cibi più idonei e degli eventuali prodotti da utilizzare (es. addensanti, ecc.)</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 care giver sceglie i cibi più adatti per una giusta ed equilibrata alimentazione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14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illustrare la posizione corretta da adottare per alimentarsi</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egnaposto numero diapositiva 5"/>
          <p:cNvSpPr>
            <a:spLocks noGrp="1"/>
          </p:cNvSpPr>
          <p:nvPr>
            <p:ph type="sldNum" sz="quarter" idx="12"/>
          </p:nvPr>
        </p:nvSpPr>
        <p:spPr/>
        <p:txBody>
          <a:bodyPr/>
          <a:lstStyle/>
          <a:p>
            <a:fld id="{AFCDB24F-A864-4A58-835C-D1CBDE3DB2F4}" type="slidenum">
              <a:rPr lang="it-IT"/>
              <a:pPr/>
              <a:t>97</a:t>
            </a:fld>
            <a:endParaRPr lang="it-IT"/>
          </a:p>
        </p:txBody>
      </p:sp>
      <p:sp>
        <p:nvSpPr>
          <p:cNvPr id="243823" name="Rectangle 111"/>
          <p:cNvSpPr>
            <a:spLocks noGrp="1" noChangeArrowheads="1"/>
          </p:cNvSpPr>
          <p:nvPr>
            <p:ph type="title"/>
          </p:nvPr>
        </p:nvSpPr>
        <p:spPr/>
        <p:txBody>
          <a:bodyPr/>
          <a:lstStyle/>
          <a:p>
            <a:r>
              <a:rPr lang="it-IT"/>
              <a:t>VERIFICA AUTOCURA</a:t>
            </a:r>
          </a:p>
        </p:txBody>
      </p:sp>
      <p:graphicFrame>
        <p:nvGraphicFramePr>
          <p:cNvPr id="243822" name="Group 110"/>
          <p:cNvGraphicFramePr>
            <a:graphicFrameLocks noGrp="1"/>
          </p:cNvGraphicFramePr>
          <p:nvPr>
            <p:ph idx="1"/>
          </p:nvPr>
        </p:nvGraphicFramePr>
        <p:xfrm>
          <a:off x="263525" y="1598613"/>
          <a:ext cx="7386638" cy="4497389"/>
        </p:xfrm>
        <a:graphic>
          <a:graphicData uri="http://schemas.openxmlformats.org/drawingml/2006/table">
            <a:tbl>
              <a:tblPr/>
              <a:tblGrid>
                <a:gridCol w="1804988"/>
                <a:gridCol w="2251075"/>
                <a:gridCol w="254000"/>
                <a:gridCol w="234950"/>
                <a:gridCol w="2841625"/>
              </a:tblGrid>
              <a:tr h="858838">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aspetto da considerare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attività di assistenza da erogare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risultati attesi</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860425">
                <a:tc vMerge="1">
                  <a:txBody>
                    <a:bodyPr/>
                    <a:lstStyle/>
                    <a:p>
                      <a:endParaRPr lang="it-IT"/>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9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Posizione della persona e accorgimenti</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illustrare l'importanza dell'igiene del cavo orale pre e post-paso</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 paziente si alimenta in modo corretto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9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illustrare come si somministrano gli alimenti</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numero diapositiva 5"/>
          <p:cNvSpPr>
            <a:spLocks noGrp="1"/>
          </p:cNvSpPr>
          <p:nvPr>
            <p:ph type="sldNum" sz="quarter" idx="12"/>
          </p:nvPr>
        </p:nvSpPr>
        <p:spPr/>
        <p:txBody>
          <a:bodyPr/>
          <a:lstStyle/>
          <a:p>
            <a:fld id="{70B65781-13F2-497B-8EF7-60753BDEA018}" type="slidenum">
              <a:rPr lang="it-IT"/>
              <a:pPr/>
              <a:t>98</a:t>
            </a:fld>
            <a:endParaRPr lang="it-IT"/>
          </a:p>
        </p:txBody>
      </p:sp>
      <p:sp>
        <p:nvSpPr>
          <p:cNvPr id="245839" name="Rectangle 79"/>
          <p:cNvSpPr>
            <a:spLocks noGrp="1" noChangeArrowheads="1"/>
          </p:cNvSpPr>
          <p:nvPr>
            <p:ph type="title"/>
          </p:nvPr>
        </p:nvSpPr>
        <p:spPr/>
        <p:txBody>
          <a:bodyPr/>
          <a:lstStyle/>
          <a:p>
            <a:r>
              <a:rPr lang="it-IT"/>
              <a:t>VERIFICA AUTOCURA</a:t>
            </a:r>
          </a:p>
        </p:txBody>
      </p:sp>
      <p:graphicFrame>
        <p:nvGraphicFramePr>
          <p:cNvPr id="245838" name="Group 78"/>
          <p:cNvGraphicFramePr>
            <a:graphicFrameLocks noGrp="1"/>
          </p:cNvGraphicFramePr>
          <p:nvPr>
            <p:ph idx="1"/>
          </p:nvPr>
        </p:nvGraphicFramePr>
        <p:xfrm>
          <a:off x="263525" y="1598613"/>
          <a:ext cx="7386638" cy="4497388"/>
        </p:xfrm>
        <a:graphic>
          <a:graphicData uri="http://schemas.openxmlformats.org/drawingml/2006/table">
            <a:tbl>
              <a:tblPr/>
              <a:tblGrid>
                <a:gridCol w="1804988"/>
                <a:gridCol w="2251075"/>
                <a:gridCol w="254000"/>
                <a:gridCol w="234950"/>
                <a:gridCol w="2841625"/>
              </a:tblGrid>
              <a:tr h="1243013">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aspetto da considerare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attività di assistenza da erogare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risultati attesi</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1244600">
                <a:tc vMerge="1">
                  <a:txBody>
                    <a:bodyPr/>
                    <a:lstStyle/>
                    <a:p>
                      <a:endParaRPr lang="it-IT"/>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9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Conoscenza di segni e sintomi di complicanze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illustrare i rischi e complicanze possibili e gli interventi da attuare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 care giver è in grado di riconoscere i segni e sintomi di complicanze e interviene in modo corretto</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gnaposto numero diapositiva 5"/>
          <p:cNvSpPr>
            <a:spLocks noGrp="1"/>
          </p:cNvSpPr>
          <p:nvPr>
            <p:ph type="sldNum" sz="quarter" idx="12"/>
          </p:nvPr>
        </p:nvSpPr>
        <p:spPr/>
        <p:txBody>
          <a:bodyPr/>
          <a:lstStyle/>
          <a:p>
            <a:fld id="{6485AF21-4761-4298-8876-28417A2D342D}" type="slidenum">
              <a:rPr lang="it-IT"/>
              <a:pPr/>
              <a:t>99</a:t>
            </a:fld>
            <a:endParaRPr lang="it-IT"/>
          </a:p>
        </p:txBody>
      </p:sp>
      <p:sp>
        <p:nvSpPr>
          <p:cNvPr id="247888" name="Rectangle 80"/>
          <p:cNvSpPr>
            <a:spLocks noGrp="1" noChangeArrowheads="1"/>
          </p:cNvSpPr>
          <p:nvPr>
            <p:ph type="title"/>
          </p:nvPr>
        </p:nvSpPr>
        <p:spPr/>
        <p:txBody>
          <a:bodyPr/>
          <a:lstStyle/>
          <a:p>
            <a:r>
              <a:rPr lang="it-IT"/>
              <a:t>VERIFICA AUTOCURA</a:t>
            </a:r>
          </a:p>
        </p:txBody>
      </p:sp>
      <p:graphicFrame>
        <p:nvGraphicFramePr>
          <p:cNvPr id="247887" name="Group 79"/>
          <p:cNvGraphicFramePr>
            <a:graphicFrameLocks noGrp="1"/>
          </p:cNvGraphicFramePr>
          <p:nvPr>
            <p:ph idx="1"/>
          </p:nvPr>
        </p:nvGraphicFramePr>
        <p:xfrm>
          <a:off x="263525" y="1598613"/>
          <a:ext cx="7386638" cy="4497388"/>
        </p:xfrm>
        <a:graphic>
          <a:graphicData uri="http://schemas.openxmlformats.org/drawingml/2006/table">
            <a:tbl>
              <a:tblPr/>
              <a:tblGrid>
                <a:gridCol w="1804988"/>
                <a:gridCol w="2251075"/>
                <a:gridCol w="254000"/>
                <a:gridCol w="234950"/>
                <a:gridCol w="2841625"/>
              </a:tblGrid>
              <a:tr h="1060450">
                <a:tc row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aspetto da considerare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attività di assistenza da erogare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risultati attesi</a:t>
                      </a:r>
                      <a:endParaRPr kumimoji="0" lang="it-IT"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1060450">
                <a:tc vMerge="1">
                  <a:txBody>
                    <a:bodyPr/>
                    <a:lstStyle/>
                    <a:p>
                      <a:endParaRPr lang="it-IT"/>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M</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P</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64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Valutazione dell'effettiva alimentazione e idratazione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illustrare la necessità di valutare se la persona si alimenta in modo adeguato e sufficiente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cs typeface="Arial" charset="0"/>
                        </a:rPr>
                        <a:t>il care giver è in grado di segnalare il quantitativo di cibi assunti per prevenire il rischio di malnutrizione</a:t>
                      </a:r>
                      <a:endParaRPr kumimoji="0" lang="it-IT"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810</TotalTime>
  <Words>3724</Words>
  <Application>Microsoft Office PowerPoint</Application>
  <PresentationFormat>Presentazione su schermo (4:3)</PresentationFormat>
  <Paragraphs>829</Paragraphs>
  <Slides>101</Slides>
  <Notes>30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101</vt:i4>
      </vt:variant>
    </vt:vector>
  </HeadingPairs>
  <TitlesOfParts>
    <vt:vector size="107" baseType="lpstr">
      <vt:lpstr>Arial</vt:lpstr>
      <vt:lpstr>Broadway</vt:lpstr>
      <vt:lpstr>Cooper Black</vt:lpstr>
      <vt:lpstr>Harlow Solid Italic</vt:lpstr>
      <vt:lpstr>Berlin Sans FB Demi</vt:lpstr>
      <vt:lpstr>Kimono</vt:lpstr>
      <vt:lpstr>Diapositiva 1</vt:lpstr>
      <vt:lpstr>Obiettivi</vt:lpstr>
      <vt:lpstr>L’infermiere e la disfagia</vt:lpstr>
      <vt:lpstr>Perché formarsi e formare….</vt:lpstr>
      <vt:lpstr>…</vt:lpstr>
      <vt:lpstr>…</vt:lpstr>
      <vt:lpstr>…</vt:lpstr>
      <vt:lpstr>Diapositiva 8</vt:lpstr>
      <vt:lpstr>Deglutione: definizione e Processi fisiologici</vt:lpstr>
      <vt:lpstr>Strutture interessate</vt:lpstr>
      <vt:lpstr>FASE O – PREPARAZIONE EXTRAORALE</vt:lpstr>
      <vt:lpstr>Processi e fasi della deglutizione: FASE 1 - PREPARAZIONE ORALE</vt:lpstr>
      <vt:lpstr>FASE 2 – STADIO ORALE</vt:lpstr>
      <vt:lpstr>FASE 3 – STADIO FARINGEO</vt:lpstr>
      <vt:lpstr>FASE 4 – STADIO ESOFAGEO</vt:lpstr>
      <vt:lpstr>FASE 5 – STADIO GASTRICO</vt:lpstr>
      <vt:lpstr>DISFAGIA: DEFINIZIONE</vt:lpstr>
      <vt:lpstr>DISFAGIA: EZIOLOGIA</vt:lpstr>
      <vt:lpstr>DISFAGIA OROFARINGEA (D.ALTA)</vt:lpstr>
      <vt:lpstr>…</vt:lpstr>
      <vt:lpstr>…</vt:lpstr>
      <vt:lpstr>DISFAGIA ESOFAGEA (D.BASSA)</vt:lpstr>
      <vt:lpstr>…</vt:lpstr>
      <vt:lpstr>PREVALENZA DISFAGIA MISURA DI CONSISTENZA DI UN EVENTO DETTA MORBOSITA’</vt:lpstr>
      <vt:lpstr>Disfagia ictus correlata</vt:lpstr>
      <vt:lpstr>DISFAGIA PER TIPO DI ICTUS</vt:lpstr>
      <vt:lpstr>.</vt:lpstr>
      <vt:lpstr>Fattori di rischio</vt:lpstr>
      <vt:lpstr>…</vt:lpstr>
      <vt:lpstr>…</vt:lpstr>
      <vt:lpstr>Segni e sintomi Come si manifesta?</vt:lpstr>
      <vt:lpstr>…</vt:lpstr>
      <vt:lpstr>Conseguenze della disfagia</vt:lpstr>
      <vt:lpstr>A proposito di aspirazione</vt:lpstr>
      <vt:lpstr>Manovre d’emergenza</vt:lpstr>
      <vt:lpstr>COSA SI FA</vt:lpstr>
      <vt:lpstr>Diapositiva 37</vt:lpstr>
      <vt:lpstr>A proposito di malnutrizione:</vt:lpstr>
      <vt:lpstr>Malnutrizione e disidratazione Segni e sintomi</vt:lpstr>
      <vt:lpstr>Complicanze malnutrizione</vt:lpstr>
      <vt:lpstr>Quando si valuta?</vt:lpstr>
      <vt:lpstr>In  caso di ictus cosa si valuta?</vt:lpstr>
      <vt:lpstr>…</vt:lpstr>
      <vt:lpstr>Monitoraggio delle ingesta</vt:lpstr>
      <vt:lpstr>Disfagia età correlata: LA PRESBIFAGIA</vt:lpstr>
      <vt:lpstr>…</vt:lpstr>
      <vt:lpstr>…</vt:lpstr>
      <vt:lpstr>Come si manifesta? Segni e sintomi</vt:lpstr>
      <vt:lpstr>DISFAGIA: QUANDO VALUTARE?</vt:lpstr>
      <vt:lpstr>Disfagia: QUANDO VALUTARE?</vt:lpstr>
      <vt:lpstr>Valutazione infermieristica della disfagia</vt:lpstr>
      <vt:lpstr>Strumenti valutativi</vt:lpstr>
      <vt:lpstr>WST: COME SI ESEGUE</vt:lpstr>
      <vt:lpstr>…</vt:lpstr>
      <vt:lpstr>…</vt:lpstr>
      <vt:lpstr>...</vt:lpstr>
      <vt:lpstr>BEDSIDE SWALLOW ASSESSMENT</vt:lpstr>
      <vt:lpstr>BEDSIDE SWALLOW ASSESSMENT</vt:lpstr>
      <vt:lpstr>BEDSIDE SWALLOW ASSESSMENT</vt:lpstr>
      <vt:lpstr>BEDSIDE SWALLOW ASSESSMENT</vt:lpstr>
      <vt:lpstr>BEDSIDE SWALLOW ASSESSMENT</vt:lpstr>
      <vt:lpstr>BEDSIDE SWALLOW ASSESSMENT</vt:lpstr>
      <vt:lpstr>BEDSIDE SWALLOW ASSESSMENT</vt:lpstr>
      <vt:lpstr>BEDSIDE SWALLOW ASSESSMENT</vt:lpstr>
      <vt:lpstr>Gradi disfagia e dieta</vt:lpstr>
      <vt:lpstr>                                                                                                                   (approccio multidisciplinare)</vt:lpstr>
      <vt:lpstr>Premessa</vt:lpstr>
      <vt:lpstr>Diapositiva 68</vt:lpstr>
      <vt:lpstr>INTERVENTI DA ATTUARE  PER CONSENTIRE  UNA NUTRIZIONE ADEGUATA:</vt:lpstr>
      <vt:lpstr>SCELTA DEI CIBI</vt:lpstr>
      <vt:lpstr>CARATTERISTICHE  DEGLI ALIMENTI</vt:lpstr>
      <vt:lpstr>Altre caratteristiche:</vt:lpstr>
      <vt:lpstr>Fare attenzione a:</vt:lpstr>
      <vt:lpstr>Esistono in commercio apparecchiature che omogeneizzano i cibi</vt:lpstr>
      <vt:lpstr>TIPI DI DIETA</vt:lpstr>
      <vt:lpstr>La consistenza dei cibi puo’ essere modificata utilizzando:</vt:lpstr>
      <vt:lpstr>ADDENSANTI</vt:lpstr>
      <vt:lpstr>DILUENTI</vt:lpstr>
      <vt:lpstr>LUBRIFICANTI</vt:lpstr>
      <vt:lpstr>INTEGRATORI</vt:lpstr>
      <vt:lpstr> INTEGRATORI  LIQUIDI: </vt:lpstr>
      <vt:lpstr>Diapositiva 82</vt:lpstr>
      <vt:lpstr>Diapositiva 83</vt:lpstr>
      <vt:lpstr>Diapositiva 84</vt:lpstr>
      <vt:lpstr>Diapositiva 85</vt:lpstr>
      <vt:lpstr>Come alimentare la persona</vt:lpstr>
      <vt:lpstr>Come alimentare la persona </vt:lpstr>
      <vt:lpstr>DOPO IL PASTO</vt:lpstr>
      <vt:lpstr>Dopo il pasto..</vt:lpstr>
      <vt:lpstr>NOTE:</vt:lpstr>
      <vt:lpstr>IN SINTESI</vt:lpstr>
      <vt:lpstr>TEST PER LA VALUTAZIONE DELLA DISFAGIA pag. 1</vt:lpstr>
      <vt:lpstr>Pag. 2 ESECUZIONE TEST</vt:lpstr>
      <vt:lpstr>Pag. 3</vt:lpstr>
      <vt:lpstr>VERIFICA AUTOCURA</vt:lpstr>
      <vt:lpstr>VERIFICA AUTOCURA</vt:lpstr>
      <vt:lpstr>VERIFICA AUTOCURA</vt:lpstr>
      <vt:lpstr>VERIFICA AUTOCURA</vt:lpstr>
      <vt:lpstr>VERIFICA AUTOCURA</vt:lpstr>
      <vt:lpstr>Grazie per l’attenzione</vt:lpstr>
      <vt:lpstr>Diapositiva 101</vt:lpstr>
    </vt:vector>
  </TitlesOfParts>
  <Company>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c.meoni</dc:creator>
  <cp:lastModifiedBy>utente01</cp:lastModifiedBy>
  <cp:revision>68</cp:revision>
  <dcterms:created xsi:type="dcterms:W3CDTF">2010-03-08T10:51:52Z</dcterms:created>
  <dcterms:modified xsi:type="dcterms:W3CDTF">2015-01-05T22:47:17Z</dcterms:modified>
</cp:coreProperties>
</file>