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54"/>
  </p:notesMasterIdLst>
  <p:sldIdLst>
    <p:sldId id="509" r:id="rId2"/>
    <p:sldId id="415" r:id="rId3"/>
    <p:sldId id="416" r:id="rId4"/>
    <p:sldId id="422" r:id="rId5"/>
    <p:sldId id="501" r:id="rId6"/>
    <p:sldId id="510" r:id="rId7"/>
    <p:sldId id="423" r:id="rId8"/>
    <p:sldId id="259" r:id="rId9"/>
    <p:sldId id="429" r:id="rId10"/>
    <p:sldId id="502" r:id="rId11"/>
    <p:sldId id="503" r:id="rId12"/>
    <p:sldId id="427" r:id="rId13"/>
    <p:sldId id="519" r:id="rId14"/>
    <p:sldId id="511" r:id="rId15"/>
    <p:sldId id="432" r:id="rId16"/>
    <p:sldId id="504" r:id="rId17"/>
    <p:sldId id="505" r:id="rId18"/>
    <p:sldId id="506" r:id="rId19"/>
    <p:sldId id="507" r:id="rId20"/>
    <p:sldId id="439" r:id="rId21"/>
    <p:sldId id="440" r:id="rId22"/>
    <p:sldId id="441" r:id="rId23"/>
    <p:sldId id="442" r:id="rId24"/>
    <p:sldId id="464" r:id="rId25"/>
    <p:sldId id="465" r:id="rId26"/>
    <p:sldId id="513" r:id="rId27"/>
    <p:sldId id="515" r:id="rId28"/>
    <p:sldId id="516" r:id="rId29"/>
    <p:sldId id="517" r:id="rId30"/>
    <p:sldId id="518" r:id="rId31"/>
    <p:sldId id="476" r:id="rId32"/>
    <p:sldId id="477" r:id="rId33"/>
    <p:sldId id="479" r:id="rId34"/>
    <p:sldId id="478" r:id="rId35"/>
    <p:sldId id="480" r:id="rId36"/>
    <p:sldId id="508" r:id="rId37"/>
    <p:sldId id="482" r:id="rId38"/>
    <p:sldId id="496" r:id="rId39"/>
    <p:sldId id="497" r:id="rId40"/>
    <p:sldId id="483" r:id="rId41"/>
    <p:sldId id="484" r:id="rId42"/>
    <p:sldId id="485" r:id="rId43"/>
    <p:sldId id="486" r:id="rId44"/>
    <p:sldId id="489" r:id="rId45"/>
    <p:sldId id="487" r:id="rId46"/>
    <p:sldId id="490" r:id="rId47"/>
    <p:sldId id="491" r:id="rId48"/>
    <p:sldId id="492" r:id="rId49"/>
    <p:sldId id="493" r:id="rId50"/>
    <p:sldId id="494" r:id="rId51"/>
    <p:sldId id="495" r:id="rId52"/>
    <p:sldId id="52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01"/>
    <a:srgbClr val="32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78" autoAdjust="0"/>
    <p:restoredTop sz="82489" autoAdjust="0"/>
  </p:normalViewPr>
  <p:slideViewPr>
    <p:cSldViewPr snapToGrid="0">
      <p:cViewPr varScale="1">
        <p:scale>
          <a:sx n="93" d="100"/>
          <a:sy n="93" d="100"/>
        </p:scale>
        <p:origin x="6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DBDC-3B1A-45B4-AB07-93310D5DDDB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A5643-8408-43DB-BEC4-0150C9540AE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4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5643-8408-43DB-BEC4-0150C9540A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Prior division into the terms “motor urge incontinence” and “sensory urge incontinence” are rightfully absent in this report, because they required an understanding of the </a:t>
            </a:r>
            <a:r>
              <a:rPr lang="en-US" dirty="0" err="1" smtClean="0"/>
              <a:t>cystometric</a:t>
            </a:r>
            <a:r>
              <a:rPr lang="en-US" dirty="0" smtClean="0"/>
              <a:t> results prior to the use of the symptom.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Different from Nocturnal Enuresis which is newly defined as “the complaint of loss of urine occurring during sleep”. 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5643-8408-43DB-BEC4-0150C9540A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8361F1-627C-47DC-A01D-87806962ABFC}" type="slidenum">
              <a:rPr lang="en-GB" altLang="en-US">
                <a:latin typeface="Calibri" panose="020F0502020204030204" pitchFamily="34" charset="0"/>
                <a:cs typeface="Lucida Sans Unicode" panose="020B0602030504020204" pitchFamily="34" charset="0"/>
              </a:rPr>
              <a:pPr eaLnBrk="1" hangingPunct="1"/>
              <a:t>8</a:t>
            </a:fld>
            <a:endParaRPr lang="en-GB" altLang="en-US"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5540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Vengono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universalmente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riconosciuti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almeno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5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componenti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del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meccanismo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sfinteriale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prostatico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. Il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più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grande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supporto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è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basato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su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due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sfinteri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muscolari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lisci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, lo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sfintere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preprostatico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e lo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sfintere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prostaticopassivo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. A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questi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aggiungiamo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3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sfinteri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striati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ovvero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lo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sfintere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striato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prostatico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, lo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sfintere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dell’uretra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membranosa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(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insieme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costituiscono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lo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sfintere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prostatomembranoso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) e lo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sfintere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periuretrale</a:t>
            </a:r>
            <a:r>
              <a:rPr lang="en-GB" altLang="en-US" dirty="0" smtClean="0">
                <a:latin typeface="Arial" panose="020B0604020202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  <a:cs typeface="Lucida Sans Unicode" panose="020B0602030504020204" pitchFamily="34" charset="0"/>
              </a:rPr>
              <a:t>striato</a:t>
            </a:r>
            <a:endParaRPr lang="en-GB" altLang="en-US" dirty="0" smtClean="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0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36FD1A-E4EB-49E7-9BA0-8BEA8FE584BE}" type="slidenum">
              <a:rPr lang="it-IT" altLang="it-IT"/>
              <a:pPr eaLnBrk="1" hangingPunct="1"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>
                <a:latin typeface="Arial" panose="020B0604020202020204" pitchFamily="34" charset="0"/>
              </a:rPr>
              <a:t>Lo</a:t>
            </a:r>
            <a:r>
              <a:rPr lang="it-IT" altLang="it-IT" baseline="0" dirty="0" smtClean="0">
                <a:latin typeface="Arial" panose="020B0604020202020204" pitchFamily="34" charset="0"/>
              </a:rPr>
              <a:t> sfintere striato prostatico è </a:t>
            </a:r>
            <a:r>
              <a:rPr lang="it-IT" altLang="it-IT" baseline="0" dirty="0" err="1" smtClean="0">
                <a:latin typeface="Arial" panose="020B0604020202020204" pitchFamily="34" charset="0"/>
              </a:rPr>
              <a:t>cstituito</a:t>
            </a:r>
            <a:r>
              <a:rPr lang="it-IT" altLang="it-IT" baseline="0" dirty="0" smtClean="0">
                <a:latin typeface="Arial" panose="020B0604020202020204" pitchFamily="34" charset="0"/>
              </a:rPr>
              <a:t> da fibre che si inseriscono sulla faccia anteriore della prostata e, a livello dell’apice prostatico, fibre circolari circondano l’uretra e si assottigliano posteriormente per inserirsi su un rafe fibroso. Più </a:t>
            </a:r>
            <a:r>
              <a:rPr lang="it-IT" altLang="it-IT" baseline="0" dirty="0" err="1" smtClean="0">
                <a:latin typeface="Arial" panose="020B0604020202020204" pitchFamily="34" charset="0"/>
              </a:rPr>
              <a:t>distalmente</a:t>
            </a:r>
            <a:r>
              <a:rPr lang="it-IT" altLang="it-IT" baseline="0" dirty="0" smtClean="0">
                <a:latin typeface="Arial" panose="020B0604020202020204" pitchFamily="34" charset="0"/>
              </a:rPr>
              <a:t> le fibre non si incontrano posteriormente ma assumono una forma ad omega e si aprono lateralmente sulla membrana perineale. Lo sfintere è circondato da abbondante tessuto connettivo che si fonde con le strutture di sostegno adiacenti.</a:t>
            </a:r>
            <a:endParaRPr lang="it-IT" altLang="it-IT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6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959028-BB49-4058-A605-D8D0E5E49A83}" type="slidenum">
              <a:rPr lang="en-GB" altLang="en-US">
                <a:latin typeface="Calibri" panose="020F0502020204030204" pitchFamily="34" charset="0"/>
                <a:cs typeface="Lucida Sans Unicode" panose="020B0602030504020204" pitchFamily="34" charset="0"/>
              </a:rPr>
              <a:pPr eaLnBrk="1" hangingPunct="1"/>
              <a:t>10</a:t>
            </a:fld>
            <a:endParaRPr lang="en-GB" altLang="en-US"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 dirty="0" smtClean="0">
                <a:latin typeface="Times New Roman" panose="02020603050405020304" pitchFamily="18" charset="0"/>
              </a:rPr>
              <a:t>Il nucleo di </a:t>
            </a:r>
            <a:r>
              <a:rPr lang="it-IT" altLang="en-US" dirty="0" err="1" smtClean="0">
                <a:latin typeface="Times New Roman" panose="02020603050405020304" pitchFamily="18" charset="0"/>
              </a:rPr>
              <a:t>Onuf</a:t>
            </a:r>
            <a:r>
              <a:rPr lang="it-IT" altLang="en-US" dirty="0" smtClean="0">
                <a:latin typeface="Times New Roman" panose="02020603050405020304" pitchFamily="18" charset="0"/>
              </a:rPr>
              <a:t> si trova localizzato nelle</a:t>
            </a:r>
            <a:r>
              <a:rPr lang="it-IT" altLang="en-US" baseline="0" dirty="0" smtClean="0">
                <a:latin typeface="Times New Roman" panose="02020603050405020304" pitchFamily="18" charset="0"/>
              </a:rPr>
              <a:t> corna ventrali del midollo sacrale (lamina IX). Contiene i corpi </a:t>
            </a:r>
            <a:r>
              <a:rPr lang="it-IT" altLang="en-US" baseline="0" dirty="0" err="1" smtClean="0">
                <a:latin typeface="Times New Roman" panose="02020603050405020304" pitchFamily="18" charset="0"/>
              </a:rPr>
              <a:t>celulari</a:t>
            </a:r>
            <a:r>
              <a:rPr lang="it-IT" altLang="en-US" baseline="0" dirty="0" smtClean="0">
                <a:latin typeface="Times New Roman" panose="02020603050405020304" pitchFamily="18" charset="0"/>
              </a:rPr>
              <a:t> delle fibre nervose che danno origine al n pudendo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4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458261-86D6-490A-9C2A-1CDA93F3C08A}" type="slidenum">
              <a:rPr lang="en-GB" altLang="en-US">
                <a:latin typeface="Calibri" panose="020F0502020204030204" pitchFamily="34" charset="0"/>
                <a:cs typeface="Lucida Sans Unicode" panose="020B0602030504020204" pitchFamily="34" charset="0"/>
              </a:rPr>
              <a:pPr eaLnBrk="1" hangingPunct="1"/>
              <a:t>11</a:t>
            </a:fld>
            <a:endParaRPr lang="en-GB" altLang="en-US">
              <a:latin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9CA0CD-78CE-4334-B990-333C00690A0C}" type="slidenum">
              <a:rPr lang="it-IT" altLang="it-IT"/>
              <a:pPr eaLnBrk="1" hangingPunct="1"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Deficit sfintere esterno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5643-8408-43DB-BEC4-0150C9540A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67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78E2D5-7BF0-480B-B8FA-B451680B095B}" type="slidenum">
              <a:rPr lang="it-IT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it-IT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8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2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0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ADE46E-8009-4DEF-BA9D-4FF246C20DAD}" type="slidenum">
              <a:rPr lang="en-GB" altLang="en-US"/>
              <a:pPr/>
              <a:t>‹n.›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96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66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6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9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4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4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3CAC44-64A8-48C2-9AC3-4176567B08DD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3C2E16-50DF-4F68-B200-599019C28C9A}" type="slidenum">
              <a:rPr lang="en-US" smtClean="0"/>
              <a:t>‹n.›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4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926080"/>
            <a:ext cx="10058400" cy="3566160"/>
          </a:xfrm>
        </p:spPr>
        <p:txBody>
          <a:bodyPr anchor="t">
            <a:noAutofit/>
          </a:bodyPr>
          <a:lstStyle/>
          <a:p>
            <a:pPr algn="ctr"/>
            <a:r>
              <a:rPr lang="it-IT" sz="3600" dirty="0"/>
              <a:t>Progetto di alta formazione in tema di incontinenza urinaria maschile: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MIT </a:t>
            </a:r>
            <a:r>
              <a:rPr lang="it-IT" sz="4000" dirty="0"/>
              <a:t>(male </a:t>
            </a:r>
            <a:r>
              <a:rPr lang="it-IT" sz="4000" dirty="0" err="1"/>
              <a:t>incontinence</a:t>
            </a:r>
            <a:r>
              <a:rPr lang="it-IT" sz="4000" dirty="0"/>
              <a:t> training)</a:t>
            </a:r>
            <a:endParaRPr lang="en-US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84860" y="919798"/>
            <a:ext cx="10378440" cy="1655762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/>
              <a:t>Classificazione dell’incontinenza in base alle linee guida </a:t>
            </a:r>
            <a:r>
              <a:rPr lang="it-IT" sz="3600" b="1" dirty="0" smtClean="0"/>
              <a:t>ICS, fisiopatologia </a:t>
            </a:r>
            <a:r>
              <a:rPr lang="it-IT" sz="3600" b="1" dirty="0"/>
              <a:t>e </a:t>
            </a:r>
            <a:r>
              <a:rPr lang="it-IT" sz="3600" b="1" dirty="0" smtClean="0"/>
              <a:t>metodologia diagnostica</a:t>
            </a:r>
            <a:endParaRPr lang="en-US" sz="3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09060" y="5365432"/>
            <a:ext cx="445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b="1" dirty="0" smtClean="0"/>
              <a:t>Dr</a:t>
            </a:r>
            <a:r>
              <a:rPr lang="it-IT" b="1" dirty="0"/>
              <a:t>. </a:t>
            </a:r>
            <a:r>
              <a:rPr lang="it-IT" b="1" dirty="0" smtClean="0"/>
              <a:t>Gaetano de Rienzo</a:t>
            </a:r>
            <a:endParaRPr lang="it-IT" b="1" dirty="0"/>
          </a:p>
          <a:p>
            <a:pPr algn="ctr">
              <a:spcBef>
                <a:spcPts val="0"/>
              </a:spcBef>
            </a:pPr>
            <a:r>
              <a:rPr lang="it-IT" dirty="0"/>
              <a:t>DETO – U.O.C. Urologia Universitaria 2</a:t>
            </a:r>
          </a:p>
          <a:p>
            <a:pPr algn="ctr">
              <a:spcBef>
                <a:spcPts val="0"/>
              </a:spcBef>
            </a:pPr>
            <a:r>
              <a:rPr lang="it-IT" dirty="0"/>
              <a:t>Azienda Ospedaliera Policlinico di Bar</a:t>
            </a:r>
            <a:r>
              <a:rPr lang="it-IT" sz="1600" dirty="0"/>
              <a:t>i</a:t>
            </a:r>
            <a:endParaRPr lang="en-US" sz="1600" dirty="0"/>
          </a:p>
          <a:p>
            <a:pPr algn="ctr"/>
            <a:endParaRPr lang="it-IT" dirty="0" smtClean="0"/>
          </a:p>
          <a:p>
            <a:pPr algn="ctr"/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6" y="4709160"/>
            <a:ext cx="149734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172" y="4793246"/>
            <a:ext cx="1720957" cy="13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166938" y="523944"/>
            <a:ext cx="777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Innervazione degli sfinteri Striati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165860" y="1491616"/>
            <a:ext cx="10104120" cy="38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898989"/>
              </a:buClr>
              <a:buSzPct val="100000"/>
            </a:pPr>
            <a:r>
              <a:rPr lang="en-GB" altLang="en-US" sz="2400" dirty="0" err="1">
                <a:latin typeface="Calibri" panose="020F0502020204030204" pitchFamily="34" charset="0"/>
              </a:rPr>
              <a:t>L’innervazione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dello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sfintere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striato</a:t>
            </a:r>
            <a:r>
              <a:rPr lang="en-GB" altLang="en-US" sz="2400" dirty="0" smtClean="0">
                <a:latin typeface="Calibri" panose="020F0502020204030204" pitchFamily="34" charset="0"/>
              </a:rPr>
              <a:t> è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costituita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esclusivamente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>
                <a:latin typeface="Calibri" panose="020F0502020204030204" pitchFamily="34" charset="0"/>
              </a:rPr>
              <a:t>da fibre </a:t>
            </a:r>
            <a:r>
              <a:rPr lang="en-GB" altLang="en-US" sz="2400" dirty="0" err="1">
                <a:latin typeface="Calibri" panose="020F0502020204030204" pitchFamily="34" charset="0"/>
              </a:rPr>
              <a:t>motrici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somatiche</a:t>
            </a:r>
            <a:r>
              <a:rPr lang="en-GB" altLang="en-US" sz="2400" dirty="0">
                <a:latin typeface="Calibri" panose="020F0502020204030204" pitchFamily="34" charset="0"/>
              </a:rPr>
              <a:t>: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radici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ventrali</a:t>
            </a:r>
            <a:r>
              <a:rPr lang="en-GB" altLang="en-US" sz="2400" dirty="0">
                <a:latin typeface="Calibri" panose="020F0502020204030204" pitchFamily="34" charset="0"/>
              </a:rPr>
              <a:t>  </a:t>
            </a:r>
            <a:r>
              <a:rPr lang="en-GB" altLang="en-US" sz="2400" dirty="0" smtClean="0">
                <a:latin typeface="Calibri" panose="020F0502020204030204" pitchFamily="34" charset="0"/>
              </a:rPr>
              <a:t>S2-S3 </a:t>
            </a:r>
            <a:r>
              <a:rPr lang="en-GB" altLang="en-US" sz="2400" dirty="0" err="1">
                <a:latin typeface="Calibri" panose="020F0502020204030204" pitchFamily="34" charset="0"/>
              </a:rPr>
              <a:t>che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si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continuano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nel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N. </a:t>
            </a:r>
            <a:r>
              <a:rPr lang="en-GB" altLang="en-U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en-GB" altLang="en-US" sz="24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udendo</a:t>
            </a:r>
            <a:r>
              <a:rPr lang="en-GB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898989"/>
              </a:buClr>
              <a:buSzPct val="100000"/>
            </a:pPr>
            <a:endParaRPr lang="en-GB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898989"/>
              </a:buClr>
              <a:buSzPct val="100000"/>
            </a:pPr>
            <a:r>
              <a:rPr lang="en-GB" altLang="en-US" sz="2400" dirty="0" err="1" smtClean="0">
                <a:latin typeface="Calibri" panose="020F0502020204030204" pitchFamily="34" charset="0"/>
              </a:rPr>
              <a:t>Tuttavia</a:t>
            </a:r>
            <a:r>
              <a:rPr lang="en-GB" altLang="en-US" sz="2400" dirty="0" smtClean="0">
                <a:latin typeface="Calibri" panose="020F0502020204030204" pitchFamily="34" charset="0"/>
              </a:rPr>
              <a:t> è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noto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che</a:t>
            </a:r>
            <a:r>
              <a:rPr lang="en-GB" altLang="en-US" sz="2400" dirty="0" smtClean="0">
                <a:latin typeface="Calibri" panose="020F0502020204030204" pitchFamily="34" charset="0"/>
              </a:rPr>
              <a:t> la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sezione</a:t>
            </a:r>
            <a:r>
              <a:rPr lang="en-GB" altLang="en-US" sz="2400" dirty="0" smtClean="0">
                <a:latin typeface="Calibri" panose="020F0502020204030204" pitchFamily="34" charset="0"/>
              </a:rPr>
              <a:t> del n.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pudendo</a:t>
            </a:r>
            <a:r>
              <a:rPr lang="en-GB" altLang="en-US" sz="2400" dirty="0" smtClean="0">
                <a:latin typeface="Calibri" panose="020F0502020204030204" pitchFamily="34" charset="0"/>
              </a:rPr>
              <a:t> non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determini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insufficienza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sfinterica</a:t>
            </a:r>
            <a:r>
              <a:rPr lang="en-GB" altLang="en-US" sz="2400" dirty="0" smtClean="0">
                <a:latin typeface="Calibri" panose="020F0502020204030204" pitchFamily="34" charset="0"/>
              </a:rPr>
              <a:t>.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Ciò</a:t>
            </a:r>
            <a:r>
              <a:rPr lang="en-GB" altLang="en-US" sz="2400" dirty="0" smtClean="0">
                <a:latin typeface="Calibri" panose="020F0502020204030204" pitchFamily="34" charset="0"/>
              </a:rPr>
              <a:t> è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probabilmente</a:t>
            </a:r>
            <a:r>
              <a:rPr lang="en-GB" altLang="en-US" sz="2400" dirty="0" smtClean="0">
                <a:latin typeface="Calibri" panose="020F0502020204030204" pitchFamily="34" charset="0"/>
              </a:rPr>
              <a:t> da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attribuire</a:t>
            </a:r>
            <a:r>
              <a:rPr lang="en-GB" altLang="en-US" sz="2400" dirty="0" smtClean="0">
                <a:latin typeface="Calibri" panose="020F0502020204030204" pitchFamily="34" charset="0"/>
              </a:rPr>
              <a:t> ad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una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seconda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fonte</a:t>
            </a:r>
            <a:r>
              <a:rPr lang="en-GB" altLang="en-US" sz="2400" dirty="0" smtClean="0">
                <a:latin typeface="Calibri" panose="020F0502020204030204" pitchFamily="34" charset="0"/>
              </a:rPr>
              <a:t> di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innervazione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dello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sfintere</a:t>
            </a:r>
            <a:r>
              <a:rPr lang="en-GB" altLang="en-US" sz="2400" dirty="0" smtClean="0">
                <a:latin typeface="Calibri" panose="020F0502020204030204" pitchFamily="34" charset="0"/>
              </a:rPr>
              <a:t>: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una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u="sng" dirty="0" err="1" smtClean="0">
                <a:latin typeface="Calibri" panose="020F0502020204030204" pitchFamily="34" charset="0"/>
              </a:rPr>
              <a:t>branca</a:t>
            </a:r>
            <a:r>
              <a:rPr lang="en-GB" altLang="en-US" sz="2400" u="sng" dirty="0" smtClean="0">
                <a:latin typeface="Calibri" panose="020F0502020204030204" pitchFamily="34" charset="0"/>
              </a:rPr>
              <a:t> mortice </a:t>
            </a:r>
            <a:r>
              <a:rPr lang="en-GB" altLang="en-US" sz="2400" u="sng" dirty="0" err="1" smtClean="0">
                <a:latin typeface="Calibri" panose="020F0502020204030204" pitchFamily="34" charset="0"/>
              </a:rPr>
              <a:t>somatica</a:t>
            </a:r>
            <a:r>
              <a:rPr lang="en-GB" altLang="en-US" sz="2400" u="sng" dirty="0" smtClean="0">
                <a:latin typeface="Calibri" panose="020F0502020204030204" pitchFamily="34" charset="0"/>
              </a:rPr>
              <a:t> del </a:t>
            </a:r>
            <a:r>
              <a:rPr lang="en-GB" altLang="en-US" sz="2400" u="sng" dirty="0" err="1" smtClean="0">
                <a:latin typeface="Calibri" panose="020F0502020204030204" pitchFamily="34" charset="0"/>
              </a:rPr>
              <a:t>plesso</a:t>
            </a:r>
            <a:r>
              <a:rPr lang="en-GB" altLang="en-US" sz="2400" u="sng" dirty="0" smtClean="0">
                <a:latin typeface="Calibri" panose="020F0502020204030204" pitchFamily="34" charset="0"/>
              </a:rPr>
              <a:t> </a:t>
            </a:r>
            <a:r>
              <a:rPr lang="en-GB" altLang="en-US" sz="2400" u="sng" dirty="0" err="1" smtClean="0">
                <a:latin typeface="Calibri" panose="020F0502020204030204" pitchFamily="34" charset="0"/>
              </a:rPr>
              <a:t>sacrale</a:t>
            </a:r>
            <a:r>
              <a:rPr lang="en-GB" altLang="en-US" sz="2400" u="sng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che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corre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sulla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superficie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pelvica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dell’elevatore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dell’ano</a:t>
            </a:r>
            <a:r>
              <a:rPr lang="en-GB" altLang="en-US" sz="2400" dirty="0" smtClean="0">
                <a:latin typeface="Calibri" panose="020F0502020204030204" pitchFamily="34" charset="0"/>
              </a:rPr>
              <a:t>. La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sezione</a:t>
            </a:r>
            <a:r>
              <a:rPr lang="en-GB" altLang="en-US" sz="2400" dirty="0" smtClean="0">
                <a:latin typeface="Calibri" panose="020F0502020204030204" pitchFamily="34" charset="0"/>
              </a:rPr>
              <a:t> di tale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nervo</a:t>
            </a:r>
            <a:r>
              <a:rPr lang="en-GB" altLang="en-US" sz="2400" dirty="0" smtClean="0">
                <a:latin typeface="Calibri" panose="020F0502020204030204" pitchFamily="34" charset="0"/>
              </a:rPr>
              <a:t> in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corso</a:t>
            </a:r>
            <a:r>
              <a:rPr lang="en-GB" altLang="en-US" sz="2400" dirty="0" smtClean="0">
                <a:latin typeface="Calibri" panose="020F0502020204030204" pitchFamily="34" charset="0"/>
              </a:rPr>
              <a:t> di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prostatectomia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potrebbe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contribuire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alla</a:t>
            </a:r>
            <a:r>
              <a:rPr lang="en-GB" altLang="en-US" sz="2400" dirty="0" smtClean="0">
                <a:latin typeface="Calibri" panose="020F0502020204030204" pitchFamily="34" charset="0"/>
              </a:rPr>
              <a:t>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incontinenza</a:t>
            </a:r>
            <a:r>
              <a:rPr lang="en-GB" altLang="en-US" sz="2400" dirty="0" smtClean="0">
                <a:latin typeface="Calibri" panose="020F0502020204030204" pitchFamily="34" charset="0"/>
              </a:rPr>
              <a:t>.</a:t>
            </a:r>
            <a:endParaRPr lang="en-GB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25"/>
              </a:spcBef>
              <a:buClr>
                <a:srgbClr val="898989"/>
              </a:buClr>
              <a:buSzPct val="100000"/>
            </a:pPr>
            <a:endParaRPr lang="en-GB" altLang="en-US" sz="16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898989"/>
              </a:buClr>
              <a:buSzPct val="100000"/>
            </a:pPr>
            <a:r>
              <a:rPr lang="en-GB" altLang="en-US" sz="2400" dirty="0">
                <a:latin typeface="Calibri" panose="020F0502020204030204" pitchFamily="34" charset="0"/>
              </a:rPr>
              <a:t>Le </a:t>
            </a:r>
            <a:r>
              <a:rPr lang="en-GB" altLang="en-U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afferenze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sensitive </a:t>
            </a:r>
            <a:r>
              <a:rPr lang="en-GB" altLang="en-US" sz="2400" dirty="0" err="1">
                <a:latin typeface="Calibri" panose="020F0502020204030204" pitchFamily="34" charset="0"/>
              </a:rPr>
              <a:t>viaggiano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attraverso</a:t>
            </a:r>
            <a:r>
              <a:rPr lang="en-GB" altLang="en-US" sz="2400" dirty="0">
                <a:latin typeface="Calibri" panose="020F0502020204030204" pitchFamily="34" charset="0"/>
              </a:rPr>
              <a:t>  </a:t>
            </a:r>
            <a:r>
              <a:rPr lang="en-GB" altLang="en-US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nervi</a:t>
            </a:r>
            <a:r>
              <a:rPr lang="en-GB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pudendi</a:t>
            </a:r>
            <a:r>
              <a:rPr lang="en-GB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 smtClean="0">
                <a:latin typeface="Calibri" panose="020F0502020204030204" pitchFamily="34" charset="0"/>
              </a:rPr>
              <a:t>in S2 e </a:t>
            </a:r>
            <a:r>
              <a:rPr lang="en-GB" altLang="en-US" sz="2400" dirty="0">
                <a:latin typeface="Calibri" panose="020F0502020204030204" pitchFamily="34" charset="0"/>
              </a:rPr>
              <a:t>con </a:t>
            </a:r>
            <a:r>
              <a:rPr lang="en-GB" altLang="en-US" sz="2400" dirty="0" err="1">
                <a:latin typeface="Calibri" panose="020F0502020204030204" pitchFamily="34" charset="0"/>
              </a:rPr>
              <a:t>una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minore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en-GB" altLang="en-US" sz="2400" dirty="0" err="1">
                <a:latin typeface="Calibri" panose="020F0502020204030204" pitchFamily="34" charset="0"/>
              </a:rPr>
              <a:t>estensione</a:t>
            </a:r>
            <a:r>
              <a:rPr lang="en-GB" altLang="en-US" sz="2400" dirty="0">
                <a:latin typeface="Calibri" panose="020F0502020204030204" pitchFamily="34" charset="0"/>
              </a:rPr>
              <a:t> ad S3 per </a:t>
            </a:r>
            <a:r>
              <a:rPr lang="en-GB" altLang="en-US" sz="2400" dirty="0" err="1" smtClean="0">
                <a:latin typeface="Calibri" panose="020F0502020204030204" pitchFamily="34" charset="0"/>
              </a:rPr>
              <a:t>arrivare</a:t>
            </a:r>
            <a:r>
              <a:rPr lang="en-GB" altLang="en-US" sz="2400" dirty="0" smtClean="0">
                <a:latin typeface="Calibri" panose="020F0502020204030204" pitchFamily="34" charset="0"/>
              </a:rPr>
              <a:t> al </a:t>
            </a:r>
            <a:r>
              <a:rPr lang="en-GB" altLang="en-U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Nucleo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di </a:t>
            </a:r>
            <a:r>
              <a:rPr lang="en-GB" altLang="en-US" sz="2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Onuf</a:t>
            </a:r>
            <a:endParaRPr lang="en-GB" alt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Clr>
                <a:srgbClr val="898989"/>
              </a:buClr>
              <a:buSzPct val="100000"/>
            </a:pPr>
            <a:endParaRPr lang="en-GB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5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86683"/>
            <a:ext cx="8229600" cy="609398"/>
          </a:xfrm>
        </p:spPr>
        <p:txBody>
          <a:bodyPr vert="horz" lIns="0" tIns="0" rIns="0" bIns="0" rtlCol="0" anchor="ctr">
            <a:spAutoFit/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0"/>
            <a:ext cx="10515600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4212771" y="5600701"/>
            <a:ext cx="2204358" cy="43196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e 4"/>
          <p:cNvSpPr/>
          <p:nvPr/>
        </p:nvSpPr>
        <p:spPr>
          <a:xfrm>
            <a:off x="1708071" y="2283426"/>
            <a:ext cx="1446415" cy="36576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64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184525" y="247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76747" y="2310361"/>
            <a:ext cx="1039250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>
                <a:latin typeface="+mn-lt"/>
              </a:rPr>
              <a:t>È costituito dal bacino osseo e dalle strutture fasciali e </a:t>
            </a:r>
            <a:r>
              <a:rPr lang="it-IT" altLang="it-IT" sz="2800" dirty="0" err="1" smtClean="0">
                <a:latin typeface="+mn-lt"/>
              </a:rPr>
              <a:t>ligamentose</a:t>
            </a:r>
            <a:endParaRPr lang="it-IT" altLang="it-IT" sz="2800" dirty="0" smtClean="0">
              <a:latin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 dirty="0" smtClean="0">
              <a:latin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600" dirty="0" smtClean="0">
                <a:latin typeface="+mn-lt"/>
              </a:rPr>
              <a:t>Il tessuto connettivo che circonda lo sfintere striato dalle pareti anteriore e laterale si inserisce posteriormente sui </a:t>
            </a:r>
            <a:r>
              <a:rPr lang="it-IT" altLang="it-IT" sz="2600" b="1" dirty="0" smtClean="0">
                <a:latin typeface="+mn-lt"/>
              </a:rPr>
              <a:t>legamenti </a:t>
            </a:r>
            <a:r>
              <a:rPr lang="it-IT" altLang="it-IT" sz="2600" b="1" dirty="0" err="1" smtClean="0">
                <a:latin typeface="+mn-lt"/>
              </a:rPr>
              <a:t>pubo</a:t>
            </a:r>
            <a:r>
              <a:rPr lang="it-IT" altLang="it-IT" sz="2600" b="1" dirty="0" smtClean="0">
                <a:latin typeface="+mn-lt"/>
              </a:rPr>
              <a:t>-prostatici</a:t>
            </a:r>
            <a:r>
              <a:rPr lang="it-IT" altLang="it-IT" sz="2600" dirty="0" smtClean="0">
                <a:latin typeface="+mn-lt"/>
              </a:rPr>
              <a:t> e anteriormente sul </a:t>
            </a:r>
            <a:r>
              <a:rPr lang="it-IT" altLang="it-IT" sz="2600" b="1" dirty="0" smtClean="0">
                <a:latin typeface="+mn-lt"/>
              </a:rPr>
              <a:t>legamento sospensore del pene </a:t>
            </a:r>
            <a:r>
              <a:rPr lang="it-IT" altLang="it-IT" sz="2600" dirty="0" smtClean="0">
                <a:latin typeface="+mn-lt"/>
              </a:rPr>
              <a:t>per formare una imbracatura di tessuto fibroso che sospende l’uretra al pube.</a:t>
            </a:r>
            <a:endParaRPr lang="it-IT" altLang="it-IT" sz="2600" dirty="0"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6747" y="669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dirty="0" smtClean="0">
                <a:solidFill>
                  <a:srgbClr val="FFC000"/>
                </a:solidFill>
                <a:latin typeface="Comic Sans MS" pitchFamily="66" charset="0"/>
              </a:rPr>
              <a:t>            </a:t>
            </a:r>
            <a:r>
              <a:rPr lang="en-GB" altLang="en-US" dirty="0" smtClean="0"/>
              <a:t>Supporto </a:t>
            </a:r>
            <a:r>
              <a:rPr lang="en-GB" altLang="en-US" dirty="0" err="1" smtClean="0"/>
              <a:t>pelvico</a:t>
            </a:r>
            <a:endParaRPr lang="it-IT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tente\Desktop\incontinenza studenti\942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8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Urge </a:t>
            </a:r>
            <a:r>
              <a:rPr lang="it-IT" dirty="0" err="1"/>
              <a:t>Urinary</a:t>
            </a:r>
            <a:r>
              <a:rPr lang="it-IT" dirty="0"/>
              <a:t> </a:t>
            </a:r>
            <a:r>
              <a:rPr lang="it-IT" dirty="0" err="1"/>
              <a:t>Incontinence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9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Urge </a:t>
            </a:r>
            <a:r>
              <a:rPr lang="it-IT" dirty="0" err="1" smtClean="0"/>
              <a:t>Urinary</a:t>
            </a:r>
            <a:r>
              <a:rPr lang="it-IT" dirty="0" smtClean="0"/>
              <a:t> </a:t>
            </a:r>
            <a:r>
              <a:rPr lang="it-IT" dirty="0" err="1" smtClean="0"/>
              <a:t>Incontinence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2745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altLang="it-IT" sz="2800" dirty="0"/>
              <a:t>Perdita involontaria di urine associata ad un improvviso e forte desiderio di urinare ("Urgenza minzionale")</a:t>
            </a:r>
          </a:p>
          <a:p>
            <a:pPr marL="285750" indent="-285750">
              <a:buNone/>
              <a:defRPr/>
            </a:pPr>
            <a:endParaRPr lang="it-IT" altLang="it-IT" sz="800" dirty="0" smtClean="0"/>
          </a:p>
          <a:p>
            <a:pPr marL="285750" indent="-285750">
              <a:buNone/>
              <a:defRPr/>
            </a:pPr>
            <a:r>
              <a:rPr lang="it-IT" altLang="it-IT" sz="2800" dirty="0" smtClean="0"/>
              <a:t>Generalmente </a:t>
            </a:r>
            <a:r>
              <a:rPr lang="it-IT" altLang="it-IT" sz="2800" dirty="0"/>
              <a:t>secondaria a </a:t>
            </a:r>
            <a:r>
              <a:rPr lang="it-IT" altLang="it-IT" sz="2800" dirty="0" smtClean="0">
                <a:solidFill>
                  <a:schemeClr val="accent1">
                    <a:lumMod val="75000"/>
                  </a:schemeClr>
                </a:solidFill>
              </a:rPr>
              <a:t>iperattività detrusoriale</a:t>
            </a:r>
            <a:r>
              <a:rPr lang="it-IT" altLang="it-IT" sz="2800" dirty="0" smtClean="0"/>
              <a:t>, ovvero la presenza </a:t>
            </a:r>
            <a:r>
              <a:rPr lang="it-IT" altLang="it-IT" sz="2800" dirty="0"/>
              <a:t>di contrazioni detrusoriali involontarie durante il riempimento </a:t>
            </a:r>
            <a:r>
              <a:rPr lang="it-IT" altLang="it-IT" sz="2800" dirty="0" smtClean="0"/>
              <a:t>vescicale</a:t>
            </a:r>
            <a:endParaRPr lang="it-IT" alt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749808" lvl="1" indent="-457200">
              <a:defRPr/>
            </a:pPr>
            <a:r>
              <a:rPr lang="it-IT" altLang="it-IT" sz="2600" dirty="0"/>
              <a:t>presente nel 50%  degli uomini e nel 30% delle donne </a:t>
            </a:r>
            <a:r>
              <a:rPr lang="it-IT" altLang="it-IT" sz="2600" dirty="0" smtClean="0"/>
              <a:t>oltre </a:t>
            </a:r>
            <a:r>
              <a:rPr lang="it-IT" altLang="it-IT" sz="2600" dirty="0"/>
              <a:t>i 70 anni</a:t>
            </a:r>
          </a:p>
          <a:p>
            <a:pPr marL="749808" lvl="1" indent="-457200">
              <a:defRPr/>
            </a:pPr>
            <a:r>
              <a:rPr lang="it-IT" altLang="it-IT" sz="2600" dirty="0"/>
              <a:t>causa di incontinenza nel 61% di anziani </a:t>
            </a:r>
            <a:r>
              <a:rPr lang="it-IT" altLang="it-IT" sz="2600" dirty="0" smtClean="0"/>
              <a:t>sintomatici</a:t>
            </a:r>
          </a:p>
          <a:p>
            <a:pPr marL="749808" lvl="1" indent="-457200">
              <a:defRPr/>
            </a:pPr>
            <a:r>
              <a:rPr lang="it-IT" altLang="it-IT" sz="2600" dirty="0"/>
              <a:t>p</a:t>
            </a:r>
            <a:r>
              <a:rPr lang="it-IT" altLang="it-IT" sz="2600" dirty="0" smtClean="0"/>
              <a:t>uò essere causata da IVU o neoplasie vescicali</a:t>
            </a:r>
            <a:endParaRPr lang="it-IT" altLang="it-IT" sz="2600" dirty="0"/>
          </a:p>
          <a:p>
            <a:pPr marL="0" indent="0">
              <a:buNone/>
            </a:pPr>
            <a:r>
              <a:rPr lang="it-IT" sz="2800" dirty="0" smtClean="0"/>
              <a:t>Più raramente è causata da una 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riduzione della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compliance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vescicale</a:t>
            </a:r>
            <a:r>
              <a:rPr lang="it-IT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18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919288" y="1978025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495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5875" indent="-3714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330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59000" indent="-330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6200" indent="-330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3400" indent="-330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0600" indent="-330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87800" indent="-330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</a:pPr>
            <a:r>
              <a:rPr lang="it-IT" altLang="en-US" sz="2800" dirty="0">
                <a:solidFill>
                  <a:srgbClr val="000000"/>
                </a:solidFill>
                <a:latin typeface="+mn-lt"/>
              </a:rPr>
              <a:t>L’attuale causa </a:t>
            </a:r>
            <a:r>
              <a:rPr lang="it-IT" altLang="en-US" sz="2800" dirty="0" smtClean="0">
                <a:solidFill>
                  <a:srgbClr val="000000"/>
                </a:solidFill>
                <a:latin typeface="+mn-lt"/>
              </a:rPr>
              <a:t>è </a:t>
            </a:r>
            <a:r>
              <a:rPr lang="it-IT" altLang="en-US" sz="2800" dirty="0">
                <a:solidFill>
                  <a:srgbClr val="000000"/>
                </a:solidFill>
                <a:latin typeface="+mn-lt"/>
              </a:rPr>
              <a:t>ancora </a:t>
            </a:r>
            <a:r>
              <a:rPr lang="it-IT" altLang="en-US" sz="2800" dirty="0" smtClean="0">
                <a:solidFill>
                  <a:srgbClr val="000000"/>
                </a:solidFill>
                <a:latin typeface="+mn-lt"/>
              </a:rPr>
              <a:t>sconosciuta.</a:t>
            </a:r>
            <a:endParaRPr lang="it-IT" altLang="en-US" sz="28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</a:pPr>
            <a:r>
              <a:rPr lang="it-IT" altLang="en-US" sz="2800" dirty="0">
                <a:solidFill>
                  <a:srgbClr val="000000"/>
                </a:solidFill>
                <a:latin typeface="+mn-lt"/>
              </a:rPr>
              <a:t>Sono state proposte </a:t>
            </a:r>
            <a:r>
              <a:rPr lang="it-IT" altLang="en-US" sz="2800" dirty="0" smtClean="0">
                <a:solidFill>
                  <a:srgbClr val="000000"/>
                </a:solidFill>
                <a:latin typeface="+mn-lt"/>
              </a:rPr>
              <a:t>due teorie principali: </a:t>
            </a:r>
            <a:endParaRPr lang="it-IT" altLang="en-US" sz="2800" dirty="0">
              <a:solidFill>
                <a:srgbClr val="000000"/>
              </a:solidFill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altLang="en-US" sz="2800" dirty="0">
                <a:solidFill>
                  <a:srgbClr val="000000"/>
                </a:solidFill>
                <a:latin typeface="+mn-lt"/>
              </a:rPr>
              <a:t>Teoria </a:t>
            </a:r>
            <a:r>
              <a:rPr lang="it-IT" altLang="en-US" sz="2800" dirty="0" err="1">
                <a:solidFill>
                  <a:srgbClr val="000000"/>
                </a:solidFill>
                <a:latin typeface="+mn-lt"/>
              </a:rPr>
              <a:t>miogenica</a:t>
            </a:r>
            <a:endParaRPr lang="it-IT" altLang="en-US" sz="2800" baseline="30000" dirty="0">
              <a:solidFill>
                <a:srgbClr val="000000"/>
              </a:solidFill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altLang="en-US" sz="2800" dirty="0">
                <a:solidFill>
                  <a:srgbClr val="000000"/>
                </a:solidFill>
                <a:latin typeface="+mn-lt"/>
              </a:rPr>
              <a:t>Teoria </a:t>
            </a:r>
            <a:r>
              <a:rPr lang="it-IT" altLang="en-US" sz="2800" dirty="0" smtClean="0">
                <a:solidFill>
                  <a:srgbClr val="000000"/>
                </a:solidFill>
                <a:latin typeface="+mn-lt"/>
              </a:rPr>
              <a:t>neurogenica</a:t>
            </a:r>
            <a:endParaRPr lang="it-IT" altLang="en-US" sz="2800" baseline="30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Patogenesi della iperattività detrusoriale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471762" y="546101"/>
            <a:ext cx="28228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it-IT" altLang="en-US" sz="3200" dirty="0">
                <a:solidFill>
                  <a:schemeClr val="accent2">
                    <a:lumMod val="75000"/>
                  </a:schemeClr>
                </a:solidFill>
              </a:rPr>
              <a:t>Teoria </a:t>
            </a:r>
            <a:r>
              <a:rPr lang="it-IT" altLang="en-US" sz="3200" dirty="0" err="1">
                <a:solidFill>
                  <a:schemeClr val="accent2">
                    <a:lumMod val="75000"/>
                  </a:schemeClr>
                </a:solidFill>
              </a:rPr>
              <a:t>miogenica</a:t>
            </a:r>
            <a:endParaRPr lang="it-IT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974850" y="2116139"/>
            <a:ext cx="83693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it-IT" altLang="en-US" sz="2800">
                <a:solidFill>
                  <a:srgbClr val="000000"/>
                </a:solidFill>
              </a:rPr>
              <a:t>All’origine della contrazione involontaria vi sarebbero </a:t>
            </a:r>
          </a:p>
          <a:p>
            <a:pPr algn="l"/>
            <a:r>
              <a:rPr lang="it-IT" altLang="en-US" sz="2800">
                <a:solidFill>
                  <a:srgbClr val="000000"/>
                </a:solidFill>
              </a:rPr>
              <a:t>modificazioni nell’ultrastruttura della cellula muscolare liscia che potrebbero alterare le proprietà della stessa determinando un aumento dell’eccitabilità.</a:t>
            </a:r>
          </a:p>
          <a:p>
            <a:pPr algn="l"/>
            <a:r>
              <a:rPr lang="it-IT" altLang="en-US" sz="2800">
                <a:solidFill>
                  <a:srgbClr val="000000"/>
                </a:solidFill>
              </a:rPr>
              <a:t>Una contrazione focale in una porzione del detrusore sarebbe in grado di diffondersi a tutta la parete vescicale.</a:t>
            </a:r>
          </a:p>
        </p:txBody>
      </p:sp>
    </p:spTree>
    <p:extLst>
      <p:ext uri="{BB962C8B-B14F-4D97-AF65-F5344CB8AC3E}">
        <p14:creationId xmlns:p14="http://schemas.microsoft.com/office/powerpoint/2010/main" val="5642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184650" y="546101"/>
            <a:ext cx="31721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it-IT" altLang="en-US" sz="3200" dirty="0">
                <a:solidFill>
                  <a:schemeClr val="accent2">
                    <a:lumMod val="75000"/>
                  </a:schemeClr>
                </a:solidFill>
              </a:rPr>
              <a:t>Teoria neurogenica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330450" y="2236789"/>
            <a:ext cx="77978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it-IT" altLang="en-US" sz="2800">
                <a:solidFill>
                  <a:srgbClr val="333333"/>
                </a:solidFill>
              </a:rPr>
              <a:t>Riconosce come elemento eziologico principale alterazioni nei circuiti inibitori centrali o periferici della vescica o una eccessiva sensibilità delle vie nervose afferenti, che evocherebbero un riflesso minzionale primitivo e quindi l’iperattività del detrusore.</a:t>
            </a:r>
          </a:p>
        </p:txBody>
      </p:sp>
    </p:spTree>
    <p:extLst>
      <p:ext uri="{BB962C8B-B14F-4D97-AF65-F5344CB8AC3E}">
        <p14:creationId xmlns:p14="http://schemas.microsoft.com/office/powerpoint/2010/main" val="7520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51722" y="388684"/>
            <a:ext cx="9847039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 smtClean="0"/>
              <a:t>Patogenesi della vescica iperattiva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31684"/>
            <a:ext cx="7464490" cy="470869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it-IT" altLang="it-IT" dirty="0" smtClean="0"/>
          </a:p>
          <a:p>
            <a:pPr algn="ctr">
              <a:buNone/>
              <a:defRPr/>
            </a:pPr>
            <a:r>
              <a:rPr lang="it-IT" altLang="it-IT" sz="3200" dirty="0" smtClean="0"/>
              <a:t>Causa neurogena             Causa miogena </a:t>
            </a:r>
            <a:endParaRPr lang="it-IT" altLang="it-IT" sz="3200" dirty="0"/>
          </a:p>
          <a:p>
            <a:pPr algn="ctr">
              <a:buNone/>
              <a:defRPr/>
            </a:pPr>
            <a:endParaRPr lang="it-IT" altLang="it-IT" sz="3200" dirty="0" smtClean="0"/>
          </a:p>
          <a:p>
            <a:pPr algn="ctr">
              <a:buNone/>
              <a:defRPr/>
            </a:pPr>
            <a:endParaRPr lang="it-IT" altLang="it-IT" dirty="0"/>
          </a:p>
          <a:p>
            <a:pPr algn="ctr">
              <a:buNone/>
              <a:defRPr/>
            </a:pPr>
            <a:r>
              <a:rPr lang="it-IT" altLang="it-IT" sz="3200" dirty="0" smtClean="0"/>
              <a:t>IPERATTIVITA</a:t>
            </a:r>
            <a:r>
              <a:rPr lang="it-IT" altLang="it-IT" sz="3200" dirty="0"/>
              <a:t>’ DETRUSORIALE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48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3200" b="1" dirty="0" smtClean="0"/>
              <a:t>Vescica iperattiva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1684702" y="2597744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5392782" y="2583416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3356183" y="4299285"/>
            <a:ext cx="414338" cy="866775"/>
          </a:xfrm>
          <a:prstGeom prst="downArrow">
            <a:avLst>
              <a:gd name="adj1" fmla="val 50000"/>
              <a:gd name="adj2" fmla="val 522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2" name="Doppia parentesi graffa 1"/>
          <p:cNvSpPr/>
          <p:nvPr/>
        </p:nvSpPr>
        <p:spPr>
          <a:xfrm>
            <a:off x="5411756" y="4299285"/>
            <a:ext cx="6040848" cy="1812758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5796671" y="4538745"/>
            <a:ext cx="5591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 smtClean="0"/>
              <a:t>Frequenza </a:t>
            </a:r>
            <a:r>
              <a:rPr lang="it-IT" sz="2800" dirty="0" smtClean="0"/>
              <a:t>(pollachiuria e nicturia)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 smtClean="0"/>
              <a:t>Urgenza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 smtClean="0"/>
              <a:t>Incontinenza da urgenza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67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 di incontinenza urinaria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“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Urinary incontinence is the complaint of any involuntary leakage of urine</a:t>
            </a:r>
            <a:r>
              <a:rPr lang="en-US" sz="3600" dirty="0"/>
              <a:t>”.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definizione</a:t>
            </a:r>
            <a:r>
              <a:rPr lang="en-US" dirty="0" smtClean="0"/>
              <a:t> di </a:t>
            </a:r>
            <a:r>
              <a:rPr lang="en-US" dirty="0" err="1" smtClean="0"/>
              <a:t>incontinenza</a:t>
            </a:r>
            <a:r>
              <a:rPr lang="en-US" dirty="0" smtClean="0"/>
              <a:t> </a:t>
            </a:r>
            <a:r>
              <a:rPr lang="en-US" dirty="0" err="1" smtClean="0"/>
              <a:t>urinaria</a:t>
            </a:r>
            <a:r>
              <a:rPr lang="en-US" dirty="0" smtClean="0"/>
              <a:t> è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err="1" smtClean="0"/>
              <a:t>semplificata</a:t>
            </a:r>
            <a:r>
              <a:rPr lang="en-US" dirty="0" smtClean="0"/>
              <a:t> </a:t>
            </a:r>
            <a:r>
              <a:rPr lang="en-US" dirty="0" err="1" smtClean="0"/>
              <a:t>dall’ICS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2002, </a:t>
            </a:r>
            <a:r>
              <a:rPr lang="en-US" dirty="0" err="1" smtClean="0"/>
              <a:t>eliminando</a:t>
            </a:r>
            <a:r>
              <a:rPr lang="en-US" dirty="0" smtClean="0"/>
              <a:t> la </a:t>
            </a:r>
            <a:r>
              <a:rPr lang="en-US" dirty="0" err="1" smtClean="0"/>
              <a:t>necessità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tale </a:t>
            </a:r>
            <a:r>
              <a:rPr lang="en-US" dirty="0" err="1" smtClean="0"/>
              <a:t>fuga</a:t>
            </a:r>
            <a:r>
              <a:rPr lang="en-US" dirty="0" smtClean="0"/>
              <a:t> di urine </a:t>
            </a:r>
            <a:r>
              <a:rPr lang="en-US" dirty="0" err="1" smtClean="0"/>
              <a:t>costituisse</a:t>
            </a:r>
            <a:r>
              <a:rPr lang="en-US" dirty="0" smtClean="0"/>
              <a:t> un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e </a:t>
            </a:r>
            <a:r>
              <a:rPr lang="en-US" dirty="0" err="1" smtClean="0"/>
              <a:t>igienico</a:t>
            </a:r>
            <a:r>
              <a:rPr lang="en-US" dirty="0" smtClean="0"/>
              <a:t>, per le </a:t>
            </a:r>
            <a:r>
              <a:rPr lang="en-US" dirty="0" err="1" smtClean="0"/>
              <a:t>difficoltà</a:t>
            </a:r>
            <a:r>
              <a:rPr lang="en-US" dirty="0" smtClean="0"/>
              <a:t> interpretative </a:t>
            </a:r>
            <a:r>
              <a:rPr lang="en-US" dirty="0" err="1" smtClean="0"/>
              <a:t>che</a:t>
            </a:r>
            <a:r>
              <a:rPr lang="en-US" dirty="0" smtClean="0"/>
              <a:t> tale </a:t>
            </a:r>
            <a:r>
              <a:rPr lang="en-US" dirty="0" err="1" smtClean="0"/>
              <a:t>connotazione</a:t>
            </a:r>
            <a:r>
              <a:rPr lang="en-US" dirty="0" smtClean="0"/>
              <a:t> </a:t>
            </a:r>
            <a:r>
              <a:rPr lang="en-US" dirty="0" err="1" smtClean="0"/>
              <a:t>recava</a:t>
            </a:r>
            <a:r>
              <a:rPr lang="en-US" dirty="0" smtClean="0"/>
              <a:t> con </a:t>
            </a:r>
            <a:r>
              <a:rPr lang="en-US" dirty="0" err="1" smtClean="0"/>
              <a:t>sè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808720" y="56078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ICS 2002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990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194" y="704850"/>
            <a:ext cx="860425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it-IT" altLang="it-IT" dirty="0" smtClean="0"/>
              <a:t>Vescica iperattiva idiopatica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1434194" y="1988004"/>
            <a:ext cx="9587592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Autofit/>
          </a:bodyPr>
          <a:lstStyle/>
          <a:p>
            <a:pPr marL="0" indent="0">
              <a:buNone/>
              <a:defRPr/>
            </a:pPr>
            <a:r>
              <a:rPr lang="it-IT" altLang="it-IT" sz="2400" dirty="0" smtClean="0"/>
              <a:t>La patogenesi probabilmente risiede in alcune </a:t>
            </a:r>
            <a:r>
              <a:rPr lang="it-IT" altLang="it-IT" sz="2400" dirty="0" smtClean="0">
                <a:solidFill>
                  <a:schemeClr val="accent2">
                    <a:lumMod val="75000"/>
                  </a:schemeClr>
                </a:solidFill>
              </a:rPr>
              <a:t>alterazioni </a:t>
            </a:r>
            <a:r>
              <a:rPr lang="it-IT" altLang="it-IT" sz="2400" dirty="0">
                <a:solidFill>
                  <a:schemeClr val="accent2">
                    <a:lumMod val="75000"/>
                  </a:schemeClr>
                </a:solidFill>
              </a:rPr>
              <a:t>ultrastrutturali</a:t>
            </a:r>
          </a:p>
          <a:p>
            <a:pPr lvl="1">
              <a:defRPr/>
            </a:pPr>
            <a:r>
              <a:rPr lang="it-IT" altLang="it-IT" sz="2400" dirty="0"/>
              <a:t>Incremento del numero delle "gap </a:t>
            </a:r>
            <a:r>
              <a:rPr lang="it-IT" altLang="it-IT" sz="2400" dirty="0" err="1"/>
              <a:t>junctions</a:t>
            </a:r>
            <a:r>
              <a:rPr lang="it-IT" altLang="it-IT" sz="2400" dirty="0"/>
              <a:t>"  con più facile propagazione dell'onda di contrazione</a:t>
            </a:r>
          </a:p>
          <a:p>
            <a:pPr lvl="1">
              <a:defRPr/>
            </a:pPr>
            <a:r>
              <a:rPr lang="it-IT" altLang="it-IT" sz="2400" dirty="0"/>
              <a:t>riduzione della soglia di contrazione </a:t>
            </a:r>
            <a:r>
              <a:rPr lang="it-IT" altLang="it-IT" sz="2400" dirty="0" smtClean="0"/>
              <a:t>detrusoriale</a:t>
            </a:r>
          </a:p>
          <a:p>
            <a:pPr marL="285750" indent="-285750">
              <a:defRPr/>
            </a:pPr>
            <a:r>
              <a:rPr lang="it-IT" altLang="it-IT" sz="2400" dirty="0" smtClean="0">
                <a:solidFill>
                  <a:schemeClr val="accent2">
                    <a:lumMod val="75000"/>
                  </a:schemeClr>
                </a:solidFill>
              </a:rPr>
              <a:t>Clinica</a:t>
            </a:r>
          </a:p>
          <a:p>
            <a:pPr lvl="1">
              <a:defRPr/>
            </a:pPr>
            <a:r>
              <a:rPr lang="it-IT" altLang="it-IT" sz="2400" dirty="0" smtClean="0"/>
              <a:t>Incontinenza da urgenza + LUTD del riempimento</a:t>
            </a:r>
          </a:p>
          <a:p>
            <a:pPr lvl="1">
              <a:defRPr/>
            </a:pPr>
            <a:r>
              <a:rPr lang="it-IT" altLang="it-IT" sz="2400" dirty="0" smtClean="0"/>
              <a:t>Pollachiuria, urgenza minzionale</a:t>
            </a:r>
          </a:p>
          <a:p>
            <a:pPr marL="285750" indent="-285750">
              <a:defRPr/>
            </a:pPr>
            <a:r>
              <a:rPr lang="it-IT" altLang="it-IT" sz="2400" dirty="0" smtClean="0">
                <a:solidFill>
                  <a:schemeClr val="accent2">
                    <a:lumMod val="75000"/>
                  </a:schemeClr>
                </a:solidFill>
              </a:rPr>
              <a:t>UD</a:t>
            </a:r>
          </a:p>
          <a:p>
            <a:pPr lvl="1">
              <a:defRPr/>
            </a:pPr>
            <a:r>
              <a:rPr lang="it-IT" altLang="it-IT" sz="2400" dirty="0" smtClean="0"/>
              <a:t>Contrazioni detrusoriali involontarie (iperattività detrusoriale)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14091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5657" y="796925"/>
            <a:ext cx="8498840" cy="10477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Autofit/>
          </a:bodyPr>
          <a:lstStyle/>
          <a:p>
            <a:pPr>
              <a:defRPr/>
            </a:pPr>
            <a:r>
              <a:rPr lang="it-IT" altLang="it-IT" sz="4000" dirty="0"/>
              <a:t>Vescica iperattiva post-ostruttiva</a:t>
            </a:r>
            <a:endParaRPr lang="it-IT" altLang="it-IT" sz="4000" dirty="0" smtClean="0"/>
          </a:p>
        </p:txBody>
      </p:sp>
      <p:sp>
        <p:nvSpPr>
          <p:cNvPr id="757763" name="Rectangle 3"/>
          <p:cNvSpPr>
            <a:spLocks noGrp="1" noChangeArrowheads="1"/>
          </p:cNvSpPr>
          <p:nvPr>
            <p:ph idx="1"/>
          </p:nvPr>
        </p:nvSpPr>
        <p:spPr>
          <a:xfrm>
            <a:off x="1175657" y="1844675"/>
            <a:ext cx="9764486" cy="4191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285750" indent="-285750">
              <a:defRPr/>
            </a:pPr>
            <a:r>
              <a:rPr lang="it-IT" altLang="it-IT" sz="2400" dirty="0"/>
              <a:t>Si ha nel 50% dei pazienti affetti da IPB</a:t>
            </a:r>
          </a:p>
          <a:p>
            <a:pPr marL="285750" indent="-285750">
              <a:defRPr/>
            </a:pPr>
            <a:r>
              <a:rPr lang="it-IT" altLang="it-IT" sz="2400" dirty="0">
                <a:solidFill>
                  <a:schemeClr val="accent2">
                    <a:lumMod val="75000"/>
                  </a:schemeClr>
                </a:solidFill>
              </a:rPr>
              <a:t>Alterazioni ultrastrutturali </a:t>
            </a:r>
          </a:p>
          <a:p>
            <a:pPr lvl="1">
              <a:defRPr/>
            </a:pPr>
            <a:r>
              <a:rPr lang="it-IT" altLang="it-IT" sz="2200" dirty="0"/>
              <a:t>Ipertrofia muscolare; accumulo di collagene </a:t>
            </a:r>
            <a:r>
              <a:rPr lang="it-IT" altLang="it-IT" sz="2200" dirty="0" smtClean="0"/>
              <a:t>nell'interstizio </a:t>
            </a:r>
            <a:r>
              <a:rPr lang="it-IT" altLang="it-IT" sz="2200" dirty="0" smtClean="0">
                <a:solidFill>
                  <a:schemeClr val="tx2"/>
                </a:solidFill>
              </a:rPr>
              <a:t>(</a:t>
            </a:r>
            <a:r>
              <a:rPr lang="it-IT" altLang="it-IT" sz="2200" dirty="0" err="1" smtClean="0">
                <a:solidFill>
                  <a:schemeClr val="tx2"/>
                </a:solidFill>
              </a:rPr>
              <a:t>Ipersensibiltà</a:t>
            </a:r>
            <a:r>
              <a:rPr lang="it-IT" altLang="it-IT" sz="2200" dirty="0" smtClean="0">
                <a:solidFill>
                  <a:schemeClr val="tx2"/>
                </a:solidFill>
              </a:rPr>
              <a:t> </a:t>
            </a:r>
            <a:r>
              <a:rPr lang="it-IT" altLang="it-IT" sz="2200" dirty="0">
                <a:solidFill>
                  <a:schemeClr val="tx2"/>
                </a:solidFill>
              </a:rPr>
              <a:t>da </a:t>
            </a:r>
            <a:r>
              <a:rPr lang="it-IT" altLang="it-IT" sz="2200" dirty="0" err="1">
                <a:solidFill>
                  <a:schemeClr val="tx2"/>
                </a:solidFill>
              </a:rPr>
              <a:t>denervazione</a:t>
            </a:r>
            <a:r>
              <a:rPr lang="it-IT" altLang="it-IT" sz="2200" dirty="0">
                <a:solidFill>
                  <a:schemeClr val="tx2"/>
                </a:solidFill>
              </a:rPr>
              <a:t> ?)</a:t>
            </a:r>
          </a:p>
          <a:p>
            <a:pPr marL="285750" indent="-285750">
              <a:defRPr/>
            </a:pPr>
            <a:r>
              <a:rPr lang="it-IT" altLang="it-IT" sz="2400" dirty="0">
                <a:solidFill>
                  <a:schemeClr val="accent2">
                    <a:lumMod val="75000"/>
                  </a:schemeClr>
                </a:solidFill>
              </a:rPr>
              <a:t>Clinica</a:t>
            </a:r>
          </a:p>
          <a:p>
            <a:pPr lvl="1">
              <a:defRPr/>
            </a:pPr>
            <a:r>
              <a:rPr lang="it-IT" altLang="it-IT" sz="2200" dirty="0" smtClean="0"/>
              <a:t>Sintomi della fase di riempimento e di svuotamento</a:t>
            </a:r>
            <a:endParaRPr lang="it-IT" altLang="it-IT" sz="2200" dirty="0"/>
          </a:p>
          <a:p>
            <a:pPr marL="285750" indent="-285750">
              <a:defRPr/>
            </a:pPr>
            <a:r>
              <a:rPr lang="it-IT" altLang="it-IT" sz="2400" dirty="0">
                <a:solidFill>
                  <a:schemeClr val="accent2">
                    <a:lumMod val="75000"/>
                  </a:schemeClr>
                </a:solidFill>
              </a:rPr>
              <a:t>UD</a:t>
            </a:r>
          </a:p>
          <a:p>
            <a:pPr lvl="1">
              <a:defRPr/>
            </a:pPr>
            <a:r>
              <a:rPr lang="it-IT" altLang="it-IT" sz="2200" dirty="0"/>
              <a:t>Iperattività detrusoriale</a:t>
            </a:r>
          </a:p>
          <a:p>
            <a:pPr lvl="1">
              <a:defRPr/>
            </a:pPr>
            <a:r>
              <a:rPr lang="it-IT" altLang="it-IT" sz="2200" dirty="0"/>
              <a:t>Flusso urinario ridotto,  </a:t>
            </a:r>
            <a:r>
              <a:rPr lang="it-IT" altLang="it-IT" sz="2200" dirty="0" err="1"/>
              <a:t>Pdet</a:t>
            </a:r>
            <a:r>
              <a:rPr lang="it-IT" altLang="it-IT" sz="2200" dirty="0"/>
              <a:t> di svuotamento elevata</a:t>
            </a:r>
          </a:p>
          <a:p>
            <a:pPr lvl="1">
              <a:defRPr/>
            </a:pPr>
            <a:r>
              <a:rPr lang="it-IT" altLang="it-IT" sz="2200" dirty="0"/>
              <a:t>Residuo P.M.</a:t>
            </a:r>
          </a:p>
        </p:txBody>
      </p:sp>
    </p:spTree>
    <p:extLst>
      <p:ext uri="{BB962C8B-B14F-4D97-AF65-F5344CB8AC3E}">
        <p14:creationId xmlns:p14="http://schemas.microsoft.com/office/powerpoint/2010/main" val="417559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7663" y="659947"/>
            <a:ext cx="8820150" cy="11239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>
              <a:defRPr/>
            </a:pPr>
            <a:r>
              <a:rPr lang="it-IT" altLang="it-IT" dirty="0"/>
              <a:t>Vescica iperattiva </a:t>
            </a:r>
            <a:r>
              <a:rPr lang="it-IT" altLang="it-IT" dirty="0" smtClean="0"/>
              <a:t>neurologica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idx="1"/>
          </p:nvPr>
        </p:nvSpPr>
        <p:spPr>
          <a:xfrm>
            <a:off x="1269471" y="1905000"/>
            <a:ext cx="9025996" cy="4191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285750" indent="-285750">
              <a:buNone/>
              <a:defRPr/>
            </a:pPr>
            <a:r>
              <a:rPr lang="it-IT" altLang="it-IT" sz="2400" dirty="0"/>
              <a:t>    Più frequentemente presente in:</a:t>
            </a:r>
            <a:r>
              <a:rPr lang="it-IT" altLang="it-IT" sz="2400" dirty="0">
                <a:solidFill>
                  <a:schemeClr val="hlink"/>
                </a:solidFill>
              </a:rPr>
              <a:t> </a:t>
            </a:r>
            <a:endParaRPr lang="it-IT" altLang="it-IT" sz="2400" dirty="0"/>
          </a:p>
          <a:p>
            <a:pPr lvl="1">
              <a:defRPr/>
            </a:pPr>
            <a:r>
              <a:rPr lang="it-IT" altLang="it-IT" sz="2200" dirty="0" smtClean="0"/>
              <a:t>Lesioni midollare, SM, Ictus cerebri, M. di Parkinson.</a:t>
            </a:r>
            <a:endParaRPr lang="it-IT" altLang="it-IT" sz="2200" dirty="0"/>
          </a:p>
          <a:p>
            <a:pPr marL="285750" indent="-285750">
              <a:defRPr/>
            </a:pPr>
            <a:r>
              <a:rPr lang="it-IT" altLang="it-IT" sz="2400" dirty="0" smtClean="0">
                <a:solidFill>
                  <a:schemeClr val="accent2">
                    <a:lumMod val="75000"/>
                  </a:schemeClr>
                </a:solidFill>
              </a:rPr>
              <a:t>Patogenesi: </a:t>
            </a:r>
            <a:r>
              <a:rPr lang="it-IT" altLang="it-IT" sz="2400" dirty="0"/>
              <a:t>assenza o diminuzione del controllo inibitore dei centri superiori sul riflesso minzionale</a:t>
            </a:r>
          </a:p>
          <a:p>
            <a:pPr marL="285750" indent="-285750">
              <a:defRPr/>
            </a:pPr>
            <a:r>
              <a:rPr lang="it-IT" altLang="it-IT" sz="2400" dirty="0">
                <a:solidFill>
                  <a:schemeClr val="accent2">
                    <a:lumMod val="75000"/>
                  </a:schemeClr>
                </a:solidFill>
              </a:rPr>
              <a:t>Clinica</a:t>
            </a:r>
          </a:p>
          <a:p>
            <a:pPr lvl="1">
              <a:defRPr/>
            </a:pPr>
            <a:r>
              <a:rPr lang="it-IT" altLang="it-IT" sz="2200" dirty="0"/>
              <a:t>Incontinenza da urgenza + altri sintomi della fase di riempimento</a:t>
            </a:r>
          </a:p>
          <a:p>
            <a:pPr lvl="1">
              <a:defRPr/>
            </a:pPr>
            <a:r>
              <a:rPr lang="it-IT" altLang="it-IT" sz="2200" dirty="0"/>
              <a:t>Pollachiuria, urgenza </a:t>
            </a:r>
            <a:r>
              <a:rPr lang="it-IT" altLang="it-IT" sz="2200" dirty="0" smtClean="0"/>
              <a:t>minzionale</a:t>
            </a:r>
          </a:p>
          <a:p>
            <a:pPr lvl="1">
              <a:defRPr/>
            </a:pPr>
            <a:r>
              <a:rPr lang="it-IT" altLang="it-IT" sz="2200" dirty="0" smtClean="0"/>
              <a:t>Possibile ritenzione urinaria cronica</a:t>
            </a:r>
            <a:endParaRPr lang="it-IT" altLang="it-IT" sz="2200" dirty="0"/>
          </a:p>
          <a:p>
            <a:pPr marL="285750" indent="-285750">
              <a:defRPr/>
            </a:pPr>
            <a:r>
              <a:rPr lang="it-IT" altLang="it-IT" sz="2400" dirty="0">
                <a:solidFill>
                  <a:schemeClr val="accent2">
                    <a:lumMod val="75000"/>
                  </a:schemeClr>
                </a:solidFill>
              </a:rPr>
              <a:t>UD</a:t>
            </a:r>
          </a:p>
          <a:p>
            <a:pPr lvl="1">
              <a:defRPr/>
            </a:pPr>
            <a:r>
              <a:rPr lang="it-IT" altLang="it-IT" sz="2200" dirty="0"/>
              <a:t>Iperattività detrusoriale +/-</a:t>
            </a:r>
            <a:r>
              <a:rPr lang="it-IT" altLang="it-IT" sz="2200" dirty="0" err="1"/>
              <a:t>dissinergia</a:t>
            </a:r>
            <a:r>
              <a:rPr lang="it-IT" altLang="it-IT" sz="2200" dirty="0"/>
              <a:t> </a:t>
            </a:r>
            <a:r>
              <a:rPr lang="it-IT" altLang="it-IT" sz="2200" dirty="0" smtClean="0"/>
              <a:t>detruso-</a:t>
            </a:r>
            <a:r>
              <a:rPr lang="it-IT" altLang="it-IT" sz="2200" dirty="0" err="1" smtClean="0"/>
              <a:t>sfinteriale</a:t>
            </a:r>
            <a:endParaRPr lang="it-IT" altLang="it-IT" sz="2200" dirty="0"/>
          </a:p>
        </p:txBody>
      </p:sp>
    </p:spTree>
    <p:extLst>
      <p:ext uri="{BB962C8B-B14F-4D97-AF65-F5344CB8AC3E}">
        <p14:creationId xmlns:p14="http://schemas.microsoft.com/office/powerpoint/2010/main" val="1291353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941" y="820843"/>
            <a:ext cx="713105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it-IT" altLang="it-IT" dirty="0" smtClean="0"/>
              <a:t>Urge </a:t>
            </a:r>
            <a:r>
              <a:rPr lang="it-IT" altLang="it-IT" dirty="0" err="1" smtClean="0"/>
              <a:t>urinary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incontinence</a:t>
            </a:r>
            <a:endParaRPr lang="it-IT" altLang="it-IT" dirty="0" smtClean="0"/>
          </a:p>
        </p:txBody>
      </p:sp>
      <p:sp>
        <p:nvSpPr>
          <p:cNvPr id="795651" name="Rectangle 3"/>
          <p:cNvSpPr>
            <a:spLocks noGrp="1" noChangeArrowheads="1"/>
          </p:cNvSpPr>
          <p:nvPr>
            <p:ph idx="1"/>
          </p:nvPr>
        </p:nvSpPr>
        <p:spPr>
          <a:xfrm>
            <a:off x="1114198" y="2134960"/>
            <a:ext cx="10138519" cy="4191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457200" lvl="1" indent="0">
              <a:buNone/>
              <a:defRPr/>
            </a:pPr>
            <a:r>
              <a:rPr lang="it-IT" altLang="it-IT" sz="2800" dirty="0" smtClean="0"/>
              <a:t>Altre cause di incontinenza da urgenza sono da attribuire ad </a:t>
            </a:r>
            <a:r>
              <a:rPr lang="it-IT" altLang="it-IT" sz="2800" dirty="0"/>
              <a:t>una </a:t>
            </a:r>
            <a:r>
              <a:rPr lang="it-IT" altLang="it-IT" sz="2800" dirty="0">
                <a:solidFill>
                  <a:schemeClr val="accent1">
                    <a:lumMod val="75000"/>
                  </a:schemeClr>
                </a:solidFill>
              </a:rPr>
              <a:t>riduzione della </a:t>
            </a:r>
            <a:r>
              <a:rPr lang="it-IT" altLang="it-IT" sz="2800" dirty="0" err="1">
                <a:solidFill>
                  <a:schemeClr val="accent1">
                    <a:lumMod val="75000"/>
                  </a:schemeClr>
                </a:solidFill>
              </a:rPr>
              <a:t>compliance</a:t>
            </a:r>
            <a:r>
              <a:rPr lang="it-IT" altLang="it-IT" sz="2800" dirty="0">
                <a:solidFill>
                  <a:schemeClr val="accent1">
                    <a:lumMod val="75000"/>
                  </a:schemeClr>
                </a:solidFill>
              </a:rPr>
              <a:t> (e della capacità) </a:t>
            </a:r>
            <a:r>
              <a:rPr lang="it-IT" altLang="it-IT" sz="2800" dirty="0" smtClean="0">
                <a:solidFill>
                  <a:schemeClr val="accent1">
                    <a:lumMod val="75000"/>
                  </a:schemeClr>
                </a:solidFill>
              </a:rPr>
              <a:t>vescicale</a:t>
            </a:r>
            <a:r>
              <a:rPr lang="it-IT" altLang="it-IT" sz="2800" dirty="0" smtClean="0"/>
              <a:t>:</a:t>
            </a:r>
          </a:p>
          <a:p>
            <a:pPr lvl="1">
              <a:defRPr/>
            </a:pPr>
            <a:endParaRPr lang="it-IT" altLang="it-IT" sz="2800" dirty="0"/>
          </a:p>
          <a:p>
            <a:pPr lvl="1">
              <a:defRPr/>
            </a:pPr>
            <a:r>
              <a:rPr lang="it-IT" altLang="it-IT" sz="2800" dirty="0" smtClean="0"/>
              <a:t>Cistite attinica</a:t>
            </a:r>
          </a:p>
          <a:p>
            <a:pPr lvl="1">
              <a:defRPr/>
            </a:pPr>
            <a:r>
              <a:rPr lang="it-IT" altLang="it-IT" sz="2800" dirty="0" smtClean="0"/>
              <a:t>Cistite tubercolare</a:t>
            </a:r>
          </a:p>
          <a:p>
            <a:pPr lvl="1">
              <a:defRPr/>
            </a:pPr>
            <a:r>
              <a:rPr lang="it-IT" altLang="it-IT" sz="2800" dirty="0" smtClean="0"/>
              <a:t>Cistite interstiziale</a:t>
            </a:r>
          </a:p>
          <a:p>
            <a:pPr marL="201168" lvl="1" indent="0">
              <a:buNone/>
              <a:defRPr/>
            </a:pPr>
            <a:endParaRPr lang="it-IT" alt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142598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0676" y="404813"/>
            <a:ext cx="9077325" cy="1219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it-IT" altLang="it-IT" sz="3600"/>
              <a:t>Incontinenza urinaria da sovradistensione ("overflow incontinence")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idx="1"/>
          </p:nvPr>
        </p:nvSpPr>
        <p:spPr>
          <a:xfrm>
            <a:off x="1313411" y="2205038"/>
            <a:ext cx="9528760" cy="3810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0" indent="0">
              <a:buNone/>
              <a:defRPr/>
            </a:pPr>
            <a:r>
              <a:rPr lang="it-IT" altLang="it-IT" sz="2800" dirty="0"/>
              <a:t>Incontinenza "da rigurgito"</a:t>
            </a:r>
          </a:p>
          <a:p>
            <a:pPr marL="285750" indent="-285750">
              <a:defRPr/>
            </a:pPr>
            <a:r>
              <a:rPr lang="it-IT" altLang="it-IT" sz="2800" dirty="0"/>
              <a:t>Clinica</a:t>
            </a:r>
          </a:p>
          <a:p>
            <a:pPr lvl="1">
              <a:defRPr/>
            </a:pPr>
            <a:r>
              <a:rPr lang="it-IT" altLang="it-IT" sz="2800" dirty="0"/>
              <a:t>Perdite "goccia a goccia" in assenza di stimolo minzionale</a:t>
            </a:r>
          </a:p>
          <a:p>
            <a:pPr lvl="1">
              <a:defRPr/>
            </a:pPr>
            <a:r>
              <a:rPr lang="it-IT" altLang="it-IT" sz="2800" dirty="0"/>
              <a:t>Simula incontinenza “da urgenza” o “da sforzo” </a:t>
            </a:r>
          </a:p>
        </p:txBody>
      </p:sp>
    </p:spTree>
    <p:extLst>
      <p:ext uri="{BB962C8B-B14F-4D97-AF65-F5344CB8AC3E}">
        <p14:creationId xmlns:p14="http://schemas.microsoft.com/office/powerpoint/2010/main" val="262194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686800" cy="13843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altLang="it-IT" sz="3600" dirty="0"/>
              <a:t>Incontinenza urinaria da sovradistensione ("</a:t>
            </a:r>
            <a:r>
              <a:rPr lang="it-IT" altLang="it-IT" sz="3600" dirty="0" err="1"/>
              <a:t>overflow</a:t>
            </a:r>
            <a:r>
              <a:rPr lang="it-IT" altLang="it-IT" sz="3600" dirty="0"/>
              <a:t> </a:t>
            </a:r>
            <a:r>
              <a:rPr lang="it-IT" altLang="it-IT" sz="3600" dirty="0" err="1"/>
              <a:t>incontinence</a:t>
            </a:r>
            <a:r>
              <a:rPr lang="it-IT" altLang="it-IT" sz="3600" dirty="0"/>
              <a:t>")</a:t>
            </a:r>
          </a:p>
        </p:txBody>
      </p:sp>
      <p:sp>
        <p:nvSpPr>
          <p:cNvPr id="747522" name="Rectangle 2"/>
          <p:cNvSpPr>
            <a:spLocks noGrp="1" noChangeArrowheads="1"/>
          </p:cNvSpPr>
          <p:nvPr>
            <p:ph idx="1"/>
          </p:nvPr>
        </p:nvSpPr>
        <p:spPr>
          <a:xfrm>
            <a:off x="2517419" y="2127800"/>
            <a:ext cx="7775575" cy="457768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lvl="7">
              <a:defRPr/>
            </a:pPr>
            <a:r>
              <a:rPr lang="it-IT" altLang="it-IT" sz="3000" dirty="0" smtClean="0"/>
              <a:t>Ostruzione </a:t>
            </a:r>
            <a:r>
              <a:rPr lang="it-IT" altLang="it-IT" sz="3000" dirty="0" err="1" smtClean="0"/>
              <a:t>cervico</a:t>
            </a:r>
            <a:r>
              <a:rPr lang="it-IT" altLang="it-IT" sz="3000" dirty="0" smtClean="0"/>
              <a:t>-uretrale</a:t>
            </a:r>
          </a:p>
          <a:p>
            <a:pPr lvl="7">
              <a:defRPr/>
            </a:pPr>
            <a:r>
              <a:rPr lang="it-IT" altLang="it-IT" sz="3000" dirty="0" err="1" smtClean="0"/>
              <a:t>Ipocontrattilità</a:t>
            </a:r>
            <a:r>
              <a:rPr lang="it-IT" altLang="it-IT" sz="3000" dirty="0" smtClean="0"/>
              <a:t> detrusoriale</a:t>
            </a:r>
          </a:p>
          <a:p>
            <a:pPr marL="285750" indent="-285750">
              <a:defRPr/>
            </a:pPr>
            <a:endParaRPr lang="it-IT" altLang="it-IT" dirty="0"/>
          </a:p>
          <a:p>
            <a:pPr marL="285750" indent="-285750">
              <a:defRPr/>
            </a:pPr>
            <a:r>
              <a:rPr lang="it-IT" altLang="it-IT" sz="2800" dirty="0"/>
              <a:t>Altre </a:t>
            </a:r>
            <a:r>
              <a:rPr lang="it-IT" altLang="it-IT" sz="2800" dirty="0" smtClean="0"/>
              <a:t>cause:</a:t>
            </a:r>
            <a:endParaRPr lang="it-IT" altLang="it-IT" sz="2800" dirty="0"/>
          </a:p>
          <a:p>
            <a:pPr lvl="1">
              <a:defRPr/>
            </a:pPr>
            <a:r>
              <a:rPr lang="it-IT" altLang="it-IT" sz="2800" dirty="0"/>
              <a:t>Neuropatia diabetica</a:t>
            </a:r>
          </a:p>
          <a:p>
            <a:pPr lvl="1">
              <a:defRPr/>
            </a:pPr>
            <a:r>
              <a:rPr lang="it-IT" altLang="it-IT" sz="2800" dirty="0"/>
              <a:t>Chirurgia pelvica </a:t>
            </a:r>
            <a:r>
              <a:rPr lang="it-IT" altLang="it-IT" sz="2800" dirty="0" smtClean="0"/>
              <a:t>radicale</a:t>
            </a:r>
          </a:p>
          <a:p>
            <a:pPr lvl="1">
              <a:defRPr/>
            </a:pPr>
            <a:r>
              <a:rPr lang="it-IT" altLang="it-IT" sz="2800" dirty="0" smtClean="0"/>
              <a:t>Farmacologiche</a:t>
            </a:r>
            <a:endParaRPr lang="it-IT" alt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506468" y="2233239"/>
            <a:ext cx="1745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3200" dirty="0" smtClean="0">
                <a:solidFill>
                  <a:schemeClr val="accent2">
                    <a:lumMod val="75000"/>
                  </a:schemeClr>
                </a:solidFill>
              </a:rPr>
              <a:t>Cause</a:t>
            </a:r>
            <a:endParaRPr lang="it-IT" altLang="it-IT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2919634" y="2366242"/>
            <a:ext cx="798022" cy="385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8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Incontinenza urinaria post-prostatectomia radicale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088330"/>
            <a:ext cx="10058400" cy="402336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Transitoria (&lt; 12 mesi)        55 – 97 %</a:t>
            </a:r>
          </a:p>
          <a:p>
            <a:endParaRPr lang="it-IT" sz="2800" dirty="0"/>
          </a:p>
          <a:p>
            <a:r>
              <a:rPr lang="it-IT" sz="2800" dirty="0" smtClean="0"/>
              <a:t>Definitiva (5 anni):</a:t>
            </a:r>
          </a:p>
          <a:p>
            <a:pPr lvl="1"/>
            <a:r>
              <a:rPr lang="it-IT" sz="2800" dirty="0" smtClean="0"/>
              <a:t>Totale</a:t>
            </a:r>
            <a:r>
              <a:rPr lang="en-US" sz="2800" dirty="0" smtClean="0"/>
              <a:t>                                 3,5 – 9 %</a:t>
            </a:r>
          </a:p>
          <a:p>
            <a:pPr lvl="1"/>
            <a:r>
              <a:rPr lang="it-IT" sz="2800" dirty="0" smtClean="0"/>
              <a:t>Frequente                           8 – 30 %</a:t>
            </a:r>
          </a:p>
          <a:p>
            <a:pPr lvl="1"/>
            <a:r>
              <a:rPr lang="it-IT" sz="2800" dirty="0" smtClean="0"/>
              <a:t>Episodica                        fino all’87 %</a:t>
            </a:r>
          </a:p>
        </p:txBody>
      </p:sp>
    </p:spTree>
    <p:extLst>
      <p:ext uri="{BB962C8B-B14F-4D97-AF65-F5344CB8AC3E}">
        <p14:creationId xmlns:p14="http://schemas.microsoft.com/office/powerpoint/2010/main" val="448494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Cause della incontinenza post-prostatectomia radicale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032346"/>
            <a:ext cx="10058400" cy="4023360"/>
          </a:xfrm>
        </p:spPr>
        <p:txBody>
          <a:bodyPr>
            <a:normAutofit/>
          </a:bodyPr>
          <a:lstStyle/>
          <a:p>
            <a:pPr lvl="1"/>
            <a:r>
              <a:rPr lang="it-IT" sz="2800" dirty="0" smtClean="0"/>
              <a:t>Deficit dello sfintere intrinseco distale</a:t>
            </a:r>
          </a:p>
          <a:p>
            <a:pPr lvl="1"/>
            <a:r>
              <a:rPr lang="it-IT" sz="2800" dirty="0" smtClean="0"/>
              <a:t>Danni dello sfintere esterno</a:t>
            </a:r>
          </a:p>
          <a:p>
            <a:pPr lvl="1"/>
            <a:r>
              <a:rPr lang="it-IT" sz="2800" dirty="0" smtClean="0"/>
              <a:t>Instabilità detrusoriale (associata o meno a stenosi dell’anastomosi vescico-uretrale)</a:t>
            </a:r>
          </a:p>
          <a:p>
            <a:pPr lvl="1"/>
            <a:r>
              <a:rPr lang="it-IT" sz="2800" dirty="0" smtClean="0"/>
              <a:t>Lesioni delle </a:t>
            </a:r>
            <a:r>
              <a:rPr lang="it-IT" sz="2800" dirty="0" err="1" smtClean="0"/>
              <a:t>banderelle</a:t>
            </a:r>
            <a:r>
              <a:rPr lang="it-IT" sz="2800" dirty="0" smtClean="0"/>
              <a:t> </a:t>
            </a:r>
            <a:r>
              <a:rPr lang="it-IT" sz="2800" dirty="0" err="1" smtClean="0"/>
              <a:t>neurovascolari</a:t>
            </a:r>
            <a:r>
              <a:rPr lang="en-US" sz="2800" dirty="0" smtClean="0"/>
              <a:t> (?)</a:t>
            </a:r>
          </a:p>
          <a:p>
            <a:pPr lvl="1"/>
            <a:r>
              <a:rPr lang="it-IT" sz="2800" u="sng" dirty="0" smtClean="0"/>
              <a:t>Alterazione dell’innervazione </a:t>
            </a:r>
            <a:r>
              <a:rPr lang="it-IT" sz="2800" u="sng" dirty="0" err="1" smtClean="0"/>
              <a:t>uretro</a:t>
            </a:r>
            <a:r>
              <a:rPr lang="it-IT" sz="2800" u="sng" dirty="0" smtClean="0"/>
              <a:t>-trigonale, con perdita del riflesso </a:t>
            </a:r>
            <a:r>
              <a:rPr lang="it-IT" sz="2800" u="sng" dirty="0" err="1" smtClean="0"/>
              <a:t>uretro</a:t>
            </a:r>
            <a:r>
              <a:rPr lang="it-IT" sz="2800" u="sng" dirty="0" smtClean="0"/>
              <a:t>-sfinterico</a:t>
            </a:r>
          </a:p>
        </p:txBody>
      </p:sp>
    </p:spTree>
    <p:extLst>
      <p:ext uri="{BB962C8B-B14F-4D97-AF65-F5344CB8AC3E}">
        <p14:creationId xmlns:p14="http://schemas.microsoft.com/office/powerpoint/2010/main" val="51593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Reperti </a:t>
            </a:r>
            <a:r>
              <a:rPr lang="it-IT" dirty="0" err="1" smtClean="0"/>
              <a:t>videourodinamici</a:t>
            </a:r>
            <a:r>
              <a:rPr lang="it-IT" dirty="0" smtClean="0"/>
              <a:t> in 83 pazienti con incontinenza post-RP</a:t>
            </a:r>
            <a:endParaRPr lang="en-US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00613"/>
              </p:ext>
            </p:extLst>
          </p:nvPr>
        </p:nvGraphicFramePr>
        <p:xfrm>
          <a:off x="2220686" y="2109652"/>
          <a:ext cx="7165910" cy="292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549"/>
                <a:gridCol w="2905361"/>
              </a:tblGrid>
              <a:tr h="450592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Diagnosi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92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Deficit sfinterico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88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35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Iperattività detrusoriale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19,2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92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Mista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33,7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Ostruzione </a:t>
                      </a:r>
                      <a:r>
                        <a:rPr lang="it-IT" sz="2400" dirty="0" err="1" smtClean="0"/>
                        <a:t>cervico</a:t>
                      </a:r>
                      <a:r>
                        <a:rPr lang="it-IT" sz="2400" dirty="0" smtClean="0"/>
                        <a:t>-uretrale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1,2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570" y="5239900"/>
            <a:ext cx="7248525" cy="9906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0752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Prevenzione della incontinenza post-RP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144314"/>
            <a:ext cx="10058400" cy="402336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it-IT" sz="2800" dirty="0" smtClean="0"/>
              <a:t>Meticolosa dissezione dell’apice prostatico (</a:t>
            </a:r>
            <a:r>
              <a:rPr lang="it-IT" sz="2800" dirty="0" err="1" smtClean="0"/>
              <a:t>Catalona</a:t>
            </a:r>
            <a:r>
              <a:rPr lang="it-IT" sz="2800" dirty="0" smtClean="0"/>
              <a:t> et al, 2004)</a:t>
            </a:r>
          </a:p>
          <a:p>
            <a:pPr lvl="1">
              <a:spcBef>
                <a:spcPts val="1200"/>
              </a:spcBef>
            </a:pPr>
            <a:r>
              <a:rPr lang="it-IT" sz="2800" dirty="0" smtClean="0"/>
              <a:t>Evitare danneggiamento del moncone uretrale </a:t>
            </a:r>
            <a:r>
              <a:rPr lang="it-IT" sz="2800" dirty="0"/>
              <a:t>(</a:t>
            </a:r>
            <a:r>
              <a:rPr lang="it-IT" sz="2800" dirty="0" err="1"/>
              <a:t>Walsh</a:t>
            </a:r>
            <a:r>
              <a:rPr lang="it-IT" sz="2800" dirty="0"/>
              <a:t> et al, 1992</a:t>
            </a:r>
            <a:r>
              <a:rPr lang="it-IT" sz="2800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it-IT" sz="2800" dirty="0" smtClean="0"/>
              <a:t>Ricostruzione dello sfintere esterno (Rocco et al, 2002)</a:t>
            </a:r>
          </a:p>
          <a:p>
            <a:pPr lvl="1">
              <a:spcBef>
                <a:spcPts val="1200"/>
              </a:spcBef>
            </a:pPr>
            <a:r>
              <a:rPr lang="it-IT" sz="2800" dirty="0" smtClean="0"/>
              <a:t>Risparmio del collo vescicale (</a:t>
            </a:r>
            <a:r>
              <a:rPr lang="it-IT" sz="2800" dirty="0" err="1" smtClean="0"/>
              <a:t>Carmignani</a:t>
            </a:r>
            <a:r>
              <a:rPr lang="it-IT" sz="2800" dirty="0" smtClean="0"/>
              <a:t> et al, 1999)</a:t>
            </a:r>
          </a:p>
          <a:p>
            <a:pPr lvl="1">
              <a:spcBef>
                <a:spcPts val="1200"/>
              </a:spcBef>
            </a:pPr>
            <a:r>
              <a:rPr lang="it-IT" sz="2800" dirty="0" smtClean="0"/>
              <a:t>Risparmio della innervazione del trigono (</a:t>
            </a:r>
            <a:r>
              <a:rPr lang="it-IT" sz="2800" dirty="0" err="1" smtClean="0"/>
              <a:t>Hauri</a:t>
            </a:r>
            <a:r>
              <a:rPr lang="it-IT" sz="2800" dirty="0" smtClean="0"/>
              <a:t> et al, 2000)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264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Classificazione della incontinenza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52000">
              <a:buFont typeface="Wingdings" panose="05000000000000000000" pitchFamily="2" charset="2"/>
              <a:buChar char="§"/>
            </a:pPr>
            <a:endParaRPr lang="it-IT" sz="800" dirty="0" smtClean="0"/>
          </a:p>
          <a:p>
            <a:pPr marL="252000">
              <a:buFont typeface="Wingdings" panose="05000000000000000000" pitchFamily="2" charset="2"/>
              <a:buChar char="§"/>
            </a:pPr>
            <a:r>
              <a:rPr lang="it-IT" b="1" dirty="0" smtClean="0"/>
              <a:t>Stress </a:t>
            </a:r>
            <a:r>
              <a:rPr lang="it-IT" b="1" dirty="0" err="1" smtClean="0"/>
              <a:t>Urinary</a:t>
            </a:r>
            <a:r>
              <a:rPr lang="it-IT" b="1" dirty="0" smtClean="0"/>
              <a:t> </a:t>
            </a:r>
            <a:r>
              <a:rPr lang="it-IT" b="1" dirty="0" err="1" smtClean="0"/>
              <a:t>Incontinence</a:t>
            </a:r>
            <a:r>
              <a:rPr lang="it-IT" b="1" dirty="0" smtClean="0"/>
              <a:t> </a:t>
            </a:r>
            <a:r>
              <a:rPr lang="it-IT" dirty="0" smtClean="0"/>
              <a:t>(SUI): the </a:t>
            </a:r>
            <a:r>
              <a:rPr lang="it-IT" dirty="0" err="1" smtClean="0"/>
              <a:t>complaint</a:t>
            </a:r>
            <a:r>
              <a:rPr lang="it-IT" dirty="0" smtClean="0"/>
              <a:t> of </a:t>
            </a:r>
            <a:r>
              <a:rPr lang="it-IT" dirty="0" err="1" smtClean="0"/>
              <a:t>involuntary</a:t>
            </a:r>
            <a:r>
              <a:rPr lang="it-IT" dirty="0" smtClean="0"/>
              <a:t> </a:t>
            </a:r>
            <a:r>
              <a:rPr lang="it-IT" dirty="0" err="1" smtClean="0"/>
              <a:t>leakage</a:t>
            </a:r>
            <a:r>
              <a:rPr lang="it-IT" dirty="0" smtClean="0"/>
              <a:t> on </a:t>
            </a:r>
            <a:r>
              <a:rPr lang="it-IT" dirty="0" err="1" smtClean="0"/>
              <a:t>effort</a:t>
            </a:r>
            <a:r>
              <a:rPr lang="it-IT" dirty="0" smtClean="0"/>
              <a:t> or </a:t>
            </a:r>
            <a:r>
              <a:rPr lang="it-IT" dirty="0" err="1" smtClean="0"/>
              <a:t>exertion</a:t>
            </a:r>
            <a:r>
              <a:rPr lang="it-IT" dirty="0" smtClean="0"/>
              <a:t>, or on </a:t>
            </a:r>
            <a:r>
              <a:rPr lang="it-IT" dirty="0" err="1" smtClean="0"/>
              <a:t>sneezing</a:t>
            </a:r>
            <a:r>
              <a:rPr lang="it-IT" dirty="0" smtClean="0"/>
              <a:t> or </a:t>
            </a:r>
            <a:r>
              <a:rPr lang="it-IT" dirty="0" err="1" smtClean="0"/>
              <a:t>coughing</a:t>
            </a:r>
            <a:r>
              <a:rPr lang="it-IT" dirty="0" smtClean="0"/>
              <a:t>.</a:t>
            </a:r>
            <a:endParaRPr lang="en-US" dirty="0" smtClean="0"/>
          </a:p>
          <a:p>
            <a:pPr marL="252000">
              <a:buFont typeface="Wingdings" panose="05000000000000000000" pitchFamily="2" charset="2"/>
              <a:buChar char="§"/>
            </a:pPr>
            <a:r>
              <a:rPr lang="en-US" b="1" dirty="0" smtClean="0"/>
              <a:t>Urge </a:t>
            </a:r>
            <a:r>
              <a:rPr lang="en-US" b="1" dirty="0"/>
              <a:t>Urinary </a:t>
            </a:r>
            <a:r>
              <a:rPr lang="en-US" b="1" dirty="0" smtClean="0"/>
              <a:t>Incontinence </a:t>
            </a:r>
            <a:r>
              <a:rPr lang="en-US" dirty="0" smtClean="0"/>
              <a:t>(UUI): the </a:t>
            </a:r>
            <a:r>
              <a:rPr lang="en-US" dirty="0"/>
              <a:t>complaint of involuntary leakage </a:t>
            </a:r>
            <a:r>
              <a:rPr lang="en-US" dirty="0" smtClean="0"/>
              <a:t>accompanied </a:t>
            </a:r>
            <a:r>
              <a:rPr lang="en-US" dirty="0"/>
              <a:t>by or immediately proceeded by </a:t>
            </a:r>
            <a:r>
              <a:rPr lang="en-US" dirty="0" smtClean="0"/>
              <a:t>urgency. </a:t>
            </a:r>
            <a:endParaRPr lang="en-US" dirty="0"/>
          </a:p>
          <a:p>
            <a:pPr marL="252000">
              <a:buFont typeface="Wingdings" panose="05000000000000000000" pitchFamily="2" charset="2"/>
              <a:buChar char="§"/>
            </a:pPr>
            <a:r>
              <a:rPr lang="en-US" b="1" dirty="0" smtClean="0"/>
              <a:t>Mixed </a:t>
            </a:r>
            <a:r>
              <a:rPr lang="en-US" b="1" dirty="0"/>
              <a:t>Urinary </a:t>
            </a:r>
            <a:r>
              <a:rPr lang="en-US" b="1" dirty="0" smtClean="0"/>
              <a:t>Incontinence</a:t>
            </a:r>
            <a:r>
              <a:rPr lang="en-US" dirty="0" smtClean="0"/>
              <a:t>: the </a:t>
            </a:r>
            <a:r>
              <a:rPr lang="en-US" dirty="0"/>
              <a:t>complaint of involuntary </a:t>
            </a:r>
            <a:r>
              <a:rPr lang="en-US" dirty="0" smtClean="0"/>
              <a:t>leakage </a:t>
            </a:r>
            <a:r>
              <a:rPr lang="en-US" dirty="0"/>
              <a:t>associated with urgency and also with exertion, effort, sneezing or </a:t>
            </a:r>
            <a:r>
              <a:rPr lang="en-US" dirty="0" smtClean="0"/>
              <a:t>coughing. </a:t>
            </a:r>
          </a:p>
          <a:p>
            <a:pPr marL="252000">
              <a:buFont typeface="Wingdings" panose="05000000000000000000" pitchFamily="2" charset="2"/>
              <a:buChar char="§"/>
            </a:pPr>
            <a:r>
              <a:rPr lang="en-US" dirty="0" smtClean="0"/>
              <a:t>Enuresis: any involuntary (nighttime) </a:t>
            </a:r>
            <a:r>
              <a:rPr lang="en-US" dirty="0"/>
              <a:t>loss of </a:t>
            </a:r>
            <a:r>
              <a:rPr lang="en-US" dirty="0" smtClean="0"/>
              <a:t>urine</a:t>
            </a:r>
          </a:p>
          <a:p>
            <a:pPr marL="252000">
              <a:buFont typeface="Wingdings" panose="05000000000000000000" pitchFamily="2" charset="2"/>
              <a:buChar char="§"/>
            </a:pPr>
            <a:r>
              <a:rPr lang="it-IT" dirty="0" err="1" smtClean="0"/>
              <a:t>Continuous</a:t>
            </a:r>
            <a:r>
              <a:rPr lang="it-IT" dirty="0" smtClean="0"/>
              <a:t> </a:t>
            </a:r>
            <a:r>
              <a:rPr lang="it-IT" dirty="0" err="1" smtClean="0"/>
              <a:t>urinary</a:t>
            </a:r>
            <a:r>
              <a:rPr lang="it-IT" dirty="0" smtClean="0"/>
              <a:t> </a:t>
            </a:r>
            <a:r>
              <a:rPr lang="it-IT" dirty="0" err="1" smtClean="0"/>
              <a:t>incontinence</a:t>
            </a:r>
            <a:r>
              <a:rPr lang="it-IT" dirty="0" smtClean="0"/>
              <a:t>: the </a:t>
            </a:r>
            <a:r>
              <a:rPr lang="it-IT" dirty="0" err="1" smtClean="0"/>
              <a:t>complaint</a:t>
            </a:r>
            <a:r>
              <a:rPr lang="it-IT" dirty="0" smtClean="0"/>
              <a:t> of </a:t>
            </a:r>
            <a:r>
              <a:rPr lang="it-IT" dirty="0" err="1" smtClean="0"/>
              <a:t>continuous</a:t>
            </a:r>
            <a:r>
              <a:rPr lang="it-IT" dirty="0" smtClean="0"/>
              <a:t> </a:t>
            </a:r>
            <a:r>
              <a:rPr lang="it-IT" dirty="0" err="1" smtClean="0"/>
              <a:t>leakage</a:t>
            </a:r>
            <a:endParaRPr lang="it-IT" dirty="0" smtClean="0"/>
          </a:p>
          <a:p>
            <a:pPr marL="252000">
              <a:buFont typeface="Wingdings" panose="05000000000000000000" pitchFamily="2" charset="2"/>
              <a:buChar char="§"/>
            </a:pP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types</a:t>
            </a:r>
            <a:r>
              <a:rPr lang="it-IT" dirty="0" smtClean="0"/>
              <a:t> of </a:t>
            </a:r>
            <a:r>
              <a:rPr lang="it-IT" dirty="0" err="1" smtClean="0"/>
              <a:t>urinary</a:t>
            </a:r>
            <a:r>
              <a:rPr lang="it-IT" dirty="0" smtClean="0"/>
              <a:t> </a:t>
            </a:r>
            <a:r>
              <a:rPr lang="it-IT" dirty="0" err="1" smtClean="0"/>
              <a:t>incontinence</a:t>
            </a:r>
            <a:r>
              <a:rPr lang="it-IT" dirty="0" smtClean="0"/>
              <a:t>: </a:t>
            </a:r>
            <a:r>
              <a:rPr lang="it-IT" dirty="0" err="1" smtClean="0"/>
              <a:t>may</a:t>
            </a:r>
            <a:r>
              <a:rPr lang="it-IT" dirty="0" smtClean="0"/>
              <a:t> be </a:t>
            </a:r>
            <a:r>
              <a:rPr lang="it-IT" dirty="0" err="1" smtClean="0"/>
              <a:t>occasional</a:t>
            </a:r>
            <a:r>
              <a:rPr lang="it-IT" dirty="0" smtClean="0"/>
              <a:t>, i.e.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sexual</a:t>
            </a:r>
            <a:r>
              <a:rPr lang="it-IT" dirty="0" smtClean="0"/>
              <a:t> </a:t>
            </a:r>
            <a:r>
              <a:rPr lang="it-IT" dirty="0" err="1" smtClean="0"/>
              <a:t>intercourse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808720" y="586909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ICS 2002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97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Diagnosi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96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altLang="it-IT" sz="4800" dirty="0" smtClean="0"/>
              <a:t>Diagnosi</a:t>
            </a:r>
            <a:endParaRPr lang="it-IT" altLang="it-IT" sz="4800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>
          <a:xfrm>
            <a:off x="3935186" y="1845734"/>
            <a:ext cx="7220494" cy="4023360"/>
          </a:xfrm>
        </p:spPr>
        <p:txBody>
          <a:bodyPr>
            <a:normAutofit fontScale="92500" lnSpcReduction="10000"/>
          </a:bodyPr>
          <a:lstStyle/>
          <a:p>
            <a:pPr marL="647700" lvl="1" indent="-190500">
              <a:tabLst>
                <a:tab pos="374650" algn="l"/>
              </a:tabLst>
              <a:defRPr/>
            </a:pPr>
            <a:r>
              <a:rPr lang="it-IT" altLang="it-IT" sz="2400" dirty="0" smtClean="0"/>
              <a:t>anamnesi</a:t>
            </a:r>
            <a:endParaRPr lang="it-IT" altLang="it-IT" sz="2400" dirty="0"/>
          </a:p>
          <a:p>
            <a:pPr marL="647700" lvl="1" indent="-190500">
              <a:tabLst>
                <a:tab pos="374650" algn="l"/>
              </a:tabLst>
              <a:defRPr/>
            </a:pPr>
            <a:r>
              <a:rPr lang="it-IT" altLang="it-IT" sz="2400" dirty="0"/>
              <a:t>q</a:t>
            </a:r>
            <a:r>
              <a:rPr lang="it-IT" altLang="it-IT" sz="2400" dirty="0" smtClean="0"/>
              <a:t>uestionari sintomatologici</a:t>
            </a:r>
            <a:endParaRPr lang="it-IT" altLang="it-IT" sz="2400" dirty="0"/>
          </a:p>
          <a:p>
            <a:pPr marL="647700" lvl="1" indent="-190500">
              <a:tabLst>
                <a:tab pos="374650" algn="l"/>
              </a:tabLst>
              <a:defRPr/>
            </a:pPr>
            <a:r>
              <a:rPr lang="it-IT" altLang="it-IT" sz="2400" dirty="0"/>
              <a:t>diario </a:t>
            </a:r>
            <a:r>
              <a:rPr lang="it-IT" altLang="it-IT" sz="2400" dirty="0" smtClean="0"/>
              <a:t>minzionale</a:t>
            </a:r>
          </a:p>
          <a:p>
            <a:pPr marL="647700" lvl="1" indent="-190500">
              <a:tabLst>
                <a:tab pos="374650" algn="l"/>
              </a:tabLst>
              <a:defRPr/>
            </a:pPr>
            <a:r>
              <a:rPr lang="it-IT" altLang="it-IT" sz="2400" dirty="0" smtClean="0"/>
              <a:t>esame </a:t>
            </a:r>
            <a:r>
              <a:rPr lang="it-IT" altLang="it-IT" sz="2400" dirty="0"/>
              <a:t>obiettivo</a:t>
            </a:r>
          </a:p>
          <a:p>
            <a:pPr marL="647700" lvl="1" indent="-190500">
              <a:tabLst>
                <a:tab pos="374650" algn="l"/>
              </a:tabLst>
              <a:defRPr/>
            </a:pPr>
            <a:r>
              <a:rPr lang="it-IT" altLang="it-IT" sz="2400" dirty="0"/>
              <a:t>esplorazione </a:t>
            </a:r>
            <a:r>
              <a:rPr lang="it-IT" altLang="it-IT" sz="2400" dirty="0" smtClean="0"/>
              <a:t>rettale/vaginale</a:t>
            </a:r>
          </a:p>
          <a:p>
            <a:pPr marL="647700" lvl="1" indent="-190500">
              <a:tabLst>
                <a:tab pos="374650" algn="l"/>
              </a:tabLst>
              <a:defRPr/>
            </a:pPr>
            <a:r>
              <a:rPr lang="it-IT" altLang="it-IT" sz="2400" dirty="0" err="1" smtClean="0"/>
              <a:t>pad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test</a:t>
            </a:r>
          </a:p>
          <a:p>
            <a:pPr marL="647700" lvl="1" indent="-190500">
              <a:tabLst>
                <a:tab pos="374650" algn="l"/>
              </a:tabLst>
              <a:defRPr/>
            </a:pPr>
            <a:endParaRPr lang="it-IT" altLang="it-IT" dirty="0"/>
          </a:p>
          <a:p>
            <a:pPr marL="647700" lvl="1" indent="-190500">
              <a:tabLst>
                <a:tab pos="374650" algn="l"/>
              </a:tabLst>
              <a:defRPr/>
            </a:pPr>
            <a:r>
              <a:rPr lang="it-IT" altLang="it-IT" sz="2400" dirty="0" smtClean="0"/>
              <a:t>esame </a:t>
            </a:r>
            <a:r>
              <a:rPr lang="it-IT" altLang="it-IT" sz="2400" dirty="0"/>
              <a:t>delle </a:t>
            </a:r>
            <a:r>
              <a:rPr lang="it-IT" altLang="it-IT" sz="2400" dirty="0" smtClean="0"/>
              <a:t>urine</a:t>
            </a:r>
          </a:p>
          <a:p>
            <a:pPr marL="647700" lvl="1" indent="-190500">
              <a:tabLst>
                <a:tab pos="374650" algn="l"/>
              </a:tabLst>
              <a:defRPr/>
            </a:pPr>
            <a:r>
              <a:rPr lang="it-IT" altLang="it-IT" sz="2400" dirty="0" err="1" smtClean="0"/>
              <a:t>urinocoltura</a:t>
            </a:r>
            <a:endParaRPr lang="it-IT" altLang="it-IT" sz="2400" dirty="0" smtClean="0"/>
          </a:p>
          <a:p>
            <a:pPr marL="647700" lvl="1" indent="-190500">
              <a:tabLst>
                <a:tab pos="374650" algn="l"/>
              </a:tabLst>
              <a:defRPr/>
            </a:pPr>
            <a:r>
              <a:rPr lang="it-IT" altLang="it-IT" sz="2400" dirty="0" smtClean="0"/>
              <a:t>funzionalità renale</a:t>
            </a:r>
            <a:endParaRPr lang="it-IT" altLang="it-IT" sz="2400" dirty="0"/>
          </a:p>
          <a:p>
            <a:pPr marL="647700" lvl="1" indent="-190500">
              <a:tabLst>
                <a:tab pos="374650" algn="l"/>
              </a:tabLst>
              <a:defRPr/>
            </a:pPr>
            <a:r>
              <a:rPr lang="it-IT" altLang="it-IT" sz="2400" dirty="0"/>
              <a:t>PSA (uomini)</a:t>
            </a:r>
            <a:endParaRPr lang="it-IT" altLang="it-IT" sz="2400" u="sng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 u="sng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800" u="sng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289957" y="2286000"/>
            <a:ext cx="16491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800" u="sng" dirty="0"/>
              <a:t>CLINICA: </a:t>
            </a:r>
          </a:p>
          <a:p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89957" y="4294414"/>
            <a:ext cx="2432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u="sng" dirty="0"/>
              <a:t>DIAGNOSTICA di </a:t>
            </a:r>
            <a:r>
              <a:rPr lang="it-IT" altLang="it-IT" sz="2400" u="sng" dirty="0" smtClean="0"/>
              <a:t>LABORATORIO</a:t>
            </a:r>
            <a:endParaRPr lang="it-IT" altLang="it-IT" sz="2400" u="sng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345940" y="4072018"/>
            <a:ext cx="91603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382406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altLang="it-IT" sz="4800" dirty="0"/>
              <a:t>I test diagnostici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1097280" y="2155977"/>
            <a:ext cx="4937760" cy="402335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t-IT" altLang="it-IT" sz="2400" u="sng" dirty="0"/>
              <a:t>DIAGNOSI STRUMENTALE:</a:t>
            </a:r>
          </a:p>
          <a:p>
            <a:pPr>
              <a:buNone/>
              <a:defRPr/>
            </a:pPr>
            <a:r>
              <a:rPr lang="it-IT" altLang="it-IT" dirty="0"/>
              <a:t>	</a:t>
            </a:r>
            <a:endParaRPr lang="it-IT" altLang="it-IT" dirty="0" smtClean="0"/>
          </a:p>
          <a:p>
            <a:pPr>
              <a:buNone/>
              <a:defRPr/>
            </a:pPr>
            <a:endParaRPr lang="it-IT" altLang="it-IT" sz="2400" dirty="0"/>
          </a:p>
          <a:p>
            <a:pPr>
              <a:buNone/>
              <a:defRPr/>
            </a:pPr>
            <a:r>
              <a:rPr lang="it-IT" altLang="it-IT" sz="2400" dirty="0" smtClean="0"/>
              <a:t>- </a:t>
            </a:r>
            <a:r>
              <a:rPr lang="it-IT" altLang="it-IT" sz="2400" i="1" dirty="0"/>
              <a:t>strumenti di indagine morfologica</a:t>
            </a:r>
          </a:p>
          <a:p>
            <a:pPr>
              <a:buNone/>
              <a:defRPr/>
            </a:pPr>
            <a:r>
              <a:rPr lang="it-IT" altLang="it-IT" sz="2400" dirty="0" smtClean="0"/>
              <a:t>- </a:t>
            </a:r>
            <a:r>
              <a:rPr lang="it-IT" altLang="it-IT" sz="2400" i="1" dirty="0"/>
              <a:t>strumenti di indagine funzionale</a:t>
            </a:r>
          </a:p>
          <a:p>
            <a:pPr>
              <a:buNone/>
              <a:defRPr/>
            </a:pPr>
            <a:r>
              <a:rPr lang="it-IT" altLang="it-IT" sz="2400" dirty="0" smtClean="0"/>
              <a:t>- </a:t>
            </a:r>
            <a:r>
              <a:rPr lang="it-IT" altLang="it-IT" sz="2400" i="1" dirty="0"/>
              <a:t>strumenti di indagine morfo-funzionale</a:t>
            </a:r>
          </a:p>
          <a:p>
            <a:endParaRPr lang="en-US" dirty="0"/>
          </a:p>
        </p:txBody>
      </p:sp>
      <p:sp>
        <p:nvSpPr>
          <p:cNvPr id="4761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769768" y="1845734"/>
            <a:ext cx="4038600" cy="4331229"/>
          </a:xfrm>
        </p:spPr>
        <p:txBody>
          <a:bodyPr>
            <a:normAutofit fontScale="92500" lnSpcReduction="10000"/>
          </a:bodyPr>
          <a:lstStyle/>
          <a:p>
            <a:pPr marL="190500" indent="-190500">
              <a:buNone/>
              <a:tabLst>
                <a:tab pos="374650" algn="l"/>
              </a:tabLst>
              <a:defRPr/>
            </a:pPr>
            <a:r>
              <a:rPr lang="it-IT" altLang="it-IT" sz="2000" b="1" i="1" u="sng" dirty="0" smtClean="0">
                <a:solidFill>
                  <a:srgbClr val="FFFF00"/>
                </a:solidFill>
              </a:rPr>
              <a:t> </a:t>
            </a:r>
          </a:p>
          <a:p>
            <a:pPr marL="190500" indent="-190500">
              <a:tabLst>
                <a:tab pos="374650" algn="l"/>
              </a:tabLst>
              <a:defRPr/>
            </a:pPr>
            <a:r>
              <a:rPr lang="it-IT" altLang="it-IT" sz="2400" dirty="0" err="1" smtClean="0"/>
              <a:t>uroflussometria</a:t>
            </a:r>
            <a:endParaRPr lang="it-IT" altLang="it-IT" sz="2400" dirty="0"/>
          </a:p>
          <a:p>
            <a:pPr marL="190500" indent="-190500">
              <a:tabLst>
                <a:tab pos="374650" algn="l"/>
              </a:tabLst>
              <a:defRPr/>
            </a:pPr>
            <a:r>
              <a:rPr lang="it-IT" altLang="it-IT" sz="2400" dirty="0"/>
              <a:t>residuo </a:t>
            </a:r>
            <a:r>
              <a:rPr lang="it-IT" altLang="it-IT" sz="2400" dirty="0" err="1"/>
              <a:t>postminzionale</a:t>
            </a:r>
            <a:endParaRPr lang="it-IT" altLang="it-IT" sz="2400" dirty="0"/>
          </a:p>
          <a:p>
            <a:pPr marL="190500" indent="-190500">
              <a:tabLst>
                <a:tab pos="374650" algn="l"/>
              </a:tabLst>
              <a:defRPr/>
            </a:pPr>
            <a:r>
              <a:rPr lang="it-IT" altLang="it-IT" sz="2400" dirty="0"/>
              <a:t>esame urodinamico</a:t>
            </a:r>
          </a:p>
          <a:p>
            <a:pPr marL="190500" indent="-190500">
              <a:tabLst>
                <a:tab pos="374650" algn="l"/>
              </a:tabLst>
              <a:defRPr/>
            </a:pPr>
            <a:r>
              <a:rPr lang="it-IT" altLang="it-IT" sz="2400" dirty="0"/>
              <a:t>ecografia</a:t>
            </a:r>
          </a:p>
          <a:p>
            <a:pPr marL="190500" indent="-190500">
              <a:tabLst>
                <a:tab pos="374650" algn="l"/>
              </a:tabLst>
              <a:defRPr/>
            </a:pPr>
            <a:r>
              <a:rPr lang="it-IT" altLang="it-IT" sz="2400" dirty="0" err="1"/>
              <a:t>uretrocistografia</a:t>
            </a:r>
            <a:r>
              <a:rPr lang="it-IT" altLang="it-IT" sz="2400" dirty="0"/>
              <a:t> </a:t>
            </a:r>
          </a:p>
          <a:p>
            <a:pPr marL="190500" indent="-190500">
              <a:tabLst>
                <a:tab pos="374650" algn="l"/>
              </a:tabLst>
              <a:defRPr/>
            </a:pPr>
            <a:r>
              <a:rPr lang="it-IT" altLang="it-IT" sz="2400" dirty="0"/>
              <a:t>urografia</a:t>
            </a:r>
          </a:p>
          <a:p>
            <a:pPr marL="190500" indent="-190500">
              <a:tabLst>
                <a:tab pos="374650" algn="l"/>
              </a:tabLst>
              <a:defRPr/>
            </a:pPr>
            <a:r>
              <a:rPr lang="it-IT" altLang="it-IT" sz="2400" dirty="0"/>
              <a:t>endoscopia delle basse vie </a:t>
            </a:r>
            <a:r>
              <a:rPr lang="it-IT" altLang="it-IT" sz="2400" dirty="0" smtClean="0"/>
              <a:t>urinarie</a:t>
            </a:r>
          </a:p>
          <a:p>
            <a:pPr marL="190500" indent="-190500">
              <a:tabLst>
                <a:tab pos="374650" algn="l"/>
              </a:tabLst>
              <a:defRPr/>
            </a:pPr>
            <a:r>
              <a:rPr lang="it-IT" altLang="it-IT" sz="2400" dirty="0"/>
              <a:t>v</a:t>
            </a:r>
            <a:r>
              <a:rPr lang="it-IT" altLang="it-IT" sz="2400" dirty="0" smtClean="0"/>
              <a:t>ideo-urodinamica</a:t>
            </a:r>
            <a:endParaRPr lang="it-IT" altLang="it-IT" sz="2400" dirty="0"/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2063750" y="5516564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10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it-IT" altLang="it-IT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Doppia parentesi graffa 5"/>
          <p:cNvSpPr/>
          <p:nvPr/>
        </p:nvSpPr>
        <p:spPr>
          <a:xfrm>
            <a:off x="5924006" y="2122714"/>
            <a:ext cx="4884362" cy="3918857"/>
          </a:xfrm>
          <a:prstGeom prst="bracePair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altLang="it-IT" sz="4800" dirty="0" smtClean="0"/>
              <a:t>Diagnosi clinica: anamnesi</a:t>
            </a:r>
            <a:endParaRPr lang="it-IT" altLang="it-IT" sz="4800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 u="sng" dirty="0"/>
              <a:t>Anamnesi patologica prossima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200" dirty="0"/>
              <a:t>	</a:t>
            </a:r>
            <a:r>
              <a:rPr lang="it-IT" altLang="it-IT" sz="2200" dirty="0" smtClean="0"/>
              <a:t>Valutazione dei </a:t>
            </a:r>
            <a:r>
              <a:rPr lang="it-IT" altLang="it-IT" sz="2200" dirty="0"/>
              <a:t>sintomi </a:t>
            </a:r>
            <a:r>
              <a:rPr lang="it-IT" altLang="it-IT" sz="2200" i="1" dirty="0"/>
              <a:t>(tipologia di incontinenza</a:t>
            </a:r>
            <a:r>
              <a:rPr lang="it-IT" altLang="it-IT" sz="2200" i="1" dirty="0" smtClean="0"/>
              <a:t>, associazione con altri LUTS del riempimento o svuotamento vescicale);</a:t>
            </a:r>
            <a:endParaRPr lang="it-IT" altLang="it-IT" sz="2200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200" i="1" dirty="0"/>
              <a:t>	</a:t>
            </a:r>
            <a:endParaRPr lang="it-IT" altLang="it-IT" sz="2200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000" i="1" dirty="0"/>
          </a:p>
          <a:p>
            <a:pPr>
              <a:lnSpc>
                <a:spcPct val="80000"/>
              </a:lnSpc>
              <a:buNone/>
              <a:defRPr/>
            </a:pPr>
            <a:r>
              <a:rPr lang="it-IT" sz="2200" dirty="0"/>
              <a:t>L’incontinenza urinaria dovrebbe </a:t>
            </a:r>
            <a:r>
              <a:rPr lang="it-IT" sz="2200" dirty="0" smtClean="0"/>
              <a:t>sempre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it-IT" sz="2200" dirty="0" smtClean="0"/>
              <a:t>essere </a:t>
            </a:r>
            <a:r>
              <a:rPr lang="it-IT" sz="2200" dirty="0"/>
              <a:t>descritta in associazione alle </a:t>
            </a:r>
            <a:endParaRPr lang="it-IT" sz="22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it-IT" sz="2200" dirty="0" smtClean="0"/>
              <a:t>specifiche </a:t>
            </a:r>
            <a:r>
              <a:rPr lang="it-IT" sz="2200" dirty="0"/>
              <a:t>caratteristiche che la connotano</a:t>
            </a:r>
            <a:r>
              <a:rPr lang="en-US" sz="22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400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400" i="1" dirty="0">
              <a:solidFill>
                <a:schemeClr val="bg1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369003" y="3186153"/>
            <a:ext cx="5309937" cy="2724581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Frequenza</a:t>
            </a:r>
          </a:p>
          <a:p>
            <a:r>
              <a:rPr lang="it-IT" dirty="0" smtClean="0"/>
              <a:t>Severità</a:t>
            </a:r>
          </a:p>
          <a:p>
            <a:r>
              <a:rPr lang="it-IT" dirty="0" smtClean="0"/>
              <a:t>Fattori scatenanti</a:t>
            </a:r>
          </a:p>
          <a:p>
            <a:r>
              <a:rPr lang="it-IT" dirty="0" smtClean="0"/>
              <a:t>Impatto sociale, igienico e sulla qualità di vita</a:t>
            </a:r>
          </a:p>
          <a:p>
            <a:r>
              <a:rPr lang="it-IT" dirty="0" smtClean="0"/>
              <a:t>Presidi anti-incontinenza utilizzati</a:t>
            </a:r>
          </a:p>
          <a:p>
            <a:r>
              <a:rPr lang="it-IT" dirty="0" smtClean="0"/>
              <a:t>Richiesta di un intervento terapeutico del paziente</a:t>
            </a:r>
          </a:p>
          <a:p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954510" y="56799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ICS 2002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1831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altLang="it-IT" sz="4800" dirty="0" smtClean="0"/>
              <a:t>Diagnosi clinica: anamnesi</a:t>
            </a:r>
            <a:endParaRPr lang="it-IT" altLang="it-IT" sz="4800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it-IT" altLang="it-IT" sz="2800" u="sng" dirty="0" smtClean="0"/>
              <a:t>Anamnesi </a:t>
            </a:r>
            <a:r>
              <a:rPr lang="it-IT" altLang="it-IT" sz="2800" u="sng" dirty="0"/>
              <a:t>fisiologica</a:t>
            </a:r>
            <a:endParaRPr lang="it-IT" altLang="it-IT" sz="2800" dirty="0"/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dirty="0" smtClean="0"/>
              <a:t> </a:t>
            </a:r>
            <a:r>
              <a:rPr lang="it-IT" altLang="it-IT" sz="2400" dirty="0"/>
              <a:t>età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400" dirty="0"/>
              <a:t> peso, altezza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400" dirty="0"/>
              <a:t> alvo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400" dirty="0"/>
              <a:t> attività lavorativa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400" dirty="0"/>
              <a:t> fumo, alcool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400" dirty="0"/>
              <a:t> disturbi del </a:t>
            </a:r>
            <a:r>
              <a:rPr lang="it-IT" altLang="it-IT" sz="2400" dirty="0" smtClean="0"/>
              <a:t>sonno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400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41684" y="2072641"/>
            <a:ext cx="11213432" cy="414527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Anamnesi </a:t>
            </a:r>
            <a:r>
              <a:rPr lang="it-IT" altLang="it-IT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patologica remota e farmacologica</a:t>
            </a:r>
            <a:r>
              <a:rPr lang="it-IT" altLang="it-I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it-IT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it-IT" alt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precedenti interventi </a:t>
            </a:r>
            <a:r>
              <a:rPr lang="it-IT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genito-urinari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altLang="it-IT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it-IT" alt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diabete mellito ed altre patologie endocrinologiche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it-IT" alt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patologie cardiologiche</a:t>
            </a:r>
            <a:r>
              <a:rPr lang="it-IT" alt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ipertensione arteriosa, cardiopatia ischemica, insufficienza cardiaca</a:t>
            </a:r>
            <a:r>
              <a:rPr lang="it-IT" altLang="it-IT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it-IT" altLang="it-IT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4800" dirty="0" smtClean="0"/>
              <a:t>Diagnosi clinica: anamnesi</a:t>
            </a:r>
            <a:endParaRPr lang="it-IT" altLang="it-IT" sz="4800" dirty="0"/>
          </a:p>
        </p:txBody>
      </p:sp>
    </p:spTree>
    <p:extLst>
      <p:ext uri="{BB962C8B-B14F-4D97-AF65-F5344CB8AC3E}">
        <p14:creationId xmlns:p14="http://schemas.microsoft.com/office/powerpoint/2010/main" val="23541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41684" y="2118361"/>
            <a:ext cx="11213432" cy="557062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b="1" u="sng" dirty="0"/>
              <a:t>Anamnesi </a:t>
            </a:r>
            <a:r>
              <a:rPr lang="it-IT" altLang="it-IT" sz="2400" b="1" u="sng" dirty="0" smtClean="0"/>
              <a:t>patologica remota e farmacologica</a:t>
            </a:r>
            <a:r>
              <a:rPr lang="it-IT" altLang="it-IT" sz="2400" b="1" dirty="0" smtClean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it-IT" altLang="it-IT" sz="2100" i="1" dirty="0" smtClean="0"/>
              <a:t>- </a:t>
            </a:r>
            <a:r>
              <a:rPr lang="it-IT" altLang="it-IT" sz="2100" b="1" dirty="0" smtClean="0"/>
              <a:t>patologie del sistema nervoso periferico, centrale e psichiatriche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1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it-IT" altLang="it-IT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vasculopatie</a:t>
            </a:r>
            <a:r>
              <a:rPr lang="it-IT" altLang="it-IT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periferiche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1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it-IT" altLang="it-IT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BPCO ed obesità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it-IT" altLang="it-IT" sz="21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4800" dirty="0" smtClean="0"/>
              <a:t>Diagnosi clinica: anamnesi</a:t>
            </a:r>
            <a:endParaRPr lang="it-IT" altLang="it-IT" sz="4800" dirty="0"/>
          </a:p>
        </p:txBody>
      </p:sp>
    </p:spTree>
    <p:extLst>
      <p:ext uri="{BB962C8B-B14F-4D97-AF65-F5344CB8AC3E}">
        <p14:creationId xmlns:p14="http://schemas.microsoft.com/office/powerpoint/2010/main" val="35810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>
          <a:xfrm>
            <a:off x="669758" y="1794101"/>
            <a:ext cx="10836442" cy="452596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it-IT" altLang="it-IT" sz="2200" dirty="0"/>
              <a:t>S</a:t>
            </a:r>
            <a:r>
              <a:rPr lang="it-IT" altLang="it-IT" sz="2200" dirty="0" smtClean="0"/>
              <a:t>trumenti </a:t>
            </a:r>
            <a:r>
              <a:rPr lang="it-IT" altLang="it-IT" sz="2200" dirty="0"/>
              <a:t>di ausilio nella caratterizzazione del tipo e severità </a:t>
            </a:r>
            <a:r>
              <a:rPr lang="it-IT" altLang="it-IT" sz="2200" dirty="0" smtClean="0"/>
              <a:t>dell’incontinenza sono:</a:t>
            </a:r>
            <a:endParaRPr lang="it-IT" altLang="it-IT" sz="2200" i="1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altLang="it-IT" sz="2200" i="1" dirty="0" smtClean="0"/>
              <a:t>Il </a:t>
            </a:r>
            <a:r>
              <a:rPr lang="it-IT" altLang="it-IT" sz="2200" i="1" dirty="0" smtClean="0">
                <a:solidFill>
                  <a:schemeClr val="accent1">
                    <a:lumMod val="50000"/>
                  </a:schemeClr>
                </a:solidFill>
              </a:rPr>
              <a:t>diario minzionale</a:t>
            </a:r>
            <a:r>
              <a:rPr lang="it-IT" altLang="it-IT" sz="2200" i="1" dirty="0" smtClean="0"/>
              <a:t>, </a:t>
            </a:r>
            <a:r>
              <a:rPr lang="it-IT" altLang="it-IT" sz="2200" dirty="0" smtClean="0"/>
              <a:t>consente di individuare</a:t>
            </a:r>
            <a:endParaRPr lang="it-IT" altLang="it-IT" sz="2200" dirty="0"/>
          </a:p>
          <a:p>
            <a:pPr>
              <a:lnSpc>
                <a:spcPct val="40000"/>
              </a:lnSpc>
              <a:spcBef>
                <a:spcPct val="0"/>
              </a:spcBef>
              <a:buNone/>
            </a:pPr>
            <a:endParaRPr lang="it-IT" altLang="it-IT" sz="2200" dirty="0"/>
          </a:p>
          <a:p>
            <a:pPr lvl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it-IT" altLang="it-IT" sz="2000" dirty="0" smtClean="0"/>
              <a:t>Capacità </a:t>
            </a:r>
            <a:r>
              <a:rPr lang="it-IT" altLang="it-IT" sz="2000" dirty="0"/>
              <a:t>vescicale funzionale</a:t>
            </a:r>
          </a:p>
          <a:p>
            <a:pPr lvl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it-IT" altLang="it-IT" sz="2000" dirty="0" smtClean="0"/>
              <a:t>Frequenza minzionale (pollachiuria, nicturia)</a:t>
            </a:r>
          </a:p>
          <a:p>
            <a:pPr lvl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it-IT" altLang="it-IT" sz="2000" dirty="0" smtClean="0"/>
              <a:t>Poliuria</a:t>
            </a:r>
            <a:r>
              <a:rPr lang="it-IT" altLang="it-IT" sz="2000" dirty="0"/>
              <a:t>: produzione che ecceda i 2,8L nelle 24h</a:t>
            </a:r>
          </a:p>
          <a:p>
            <a:pPr lvl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it-IT" altLang="it-IT" sz="2000" dirty="0" smtClean="0"/>
              <a:t>Poliuria </a:t>
            </a:r>
            <a:r>
              <a:rPr lang="it-IT" altLang="it-IT" sz="2000" dirty="0"/>
              <a:t>notturna: quando la produzione notturna supera </a:t>
            </a:r>
            <a:r>
              <a:rPr lang="it-IT" altLang="it-IT" sz="2000" dirty="0" smtClean="0"/>
              <a:t>il </a:t>
            </a:r>
            <a:r>
              <a:rPr lang="it-IT" altLang="it-IT" sz="2000" dirty="0"/>
              <a:t>20% (nei giovani) o il 33% (&gt;65aa) di quella delle 24h. La </a:t>
            </a:r>
            <a:r>
              <a:rPr lang="it-IT" altLang="it-IT" sz="2000" dirty="0" smtClean="0"/>
              <a:t>misurazione </a:t>
            </a:r>
            <a:r>
              <a:rPr lang="it-IT" altLang="it-IT" sz="2000" dirty="0"/>
              <a:t>deve includere la prima minzione del </a:t>
            </a:r>
            <a:r>
              <a:rPr lang="it-IT" altLang="it-IT" sz="2000" dirty="0" smtClean="0"/>
              <a:t>mattino</a:t>
            </a:r>
            <a:endParaRPr lang="it-IT" altLang="it-IT" sz="2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200" i="1" dirty="0" smtClean="0"/>
              <a:t>I </a:t>
            </a:r>
            <a:r>
              <a:rPr lang="it-IT" altLang="it-IT" sz="2200" i="1" dirty="0" smtClean="0">
                <a:solidFill>
                  <a:schemeClr val="accent1">
                    <a:lumMod val="50000"/>
                  </a:schemeClr>
                </a:solidFill>
              </a:rPr>
              <a:t>questionari sintomatologici</a:t>
            </a:r>
          </a:p>
          <a:p>
            <a:pPr lvl="1">
              <a:buFontTx/>
              <a:buNone/>
              <a:defRPr/>
            </a:pPr>
            <a:r>
              <a:rPr lang="it-IT" altLang="it-IT" sz="2200" i="1" dirty="0" smtClean="0"/>
              <a:t>	</a:t>
            </a:r>
            <a:r>
              <a:rPr lang="it-IT" altLang="it-IT" sz="2000" i="1" dirty="0" smtClean="0"/>
              <a:t>- IPSS</a:t>
            </a:r>
          </a:p>
          <a:p>
            <a:pPr lvl="1">
              <a:buFontTx/>
              <a:buNone/>
              <a:defRPr/>
            </a:pPr>
            <a:r>
              <a:rPr lang="it-IT" altLang="it-IT" sz="2000" i="1" dirty="0" smtClean="0"/>
              <a:t>	- ICIQ (-SF)</a:t>
            </a:r>
          </a:p>
          <a:p>
            <a:pPr lvl="1">
              <a:buFontTx/>
              <a:buNone/>
              <a:defRPr/>
            </a:pPr>
            <a:r>
              <a:rPr lang="it-IT" altLang="it-IT" sz="2000" i="1" dirty="0" smtClean="0"/>
              <a:t>	- Altri…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4800" dirty="0" smtClean="0"/>
              <a:t>Diagnosi clinica</a:t>
            </a:r>
            <a:endParaRPr lang="it-IT" altLang="it-IT" sz="4800" dirty="0"/>
          </a:p>
        </p:txBody>
      </p:sp>
    </p:spTree>
    <p:extLst>
      <p:ext uri="{BB962C8B-B14F-4D97-AF65-F5344CB8AC3E}">
        <p14:creationId xmlns:p14="http://schemas.microsoft.com/office/powerpoint/2010/main" val="35936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517525"/>
            <a:ext cx="2788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4800" dirty="0" smtClean="0"/>
              <a:t>Diario minzionale</a:t>
            </a:r>
            <a:endParaRPr lang="it-IT" altLang="it-IT" sz="4800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1061357" y="1730829"/>
            <a:ext cx="48822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30" y="370568"/>
            <a:ext cx="6029998" cy="6198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40228" y="86964"/>
            <a:ext cx="4728411" cy="2332355"/>
          </a:xfrm>
        </p:spPr>
        <p:txBody>
          <a:bodyPr>
            <a:normAutofit/>
          </a:bodyPr>
          <a:lstStyle/>
          <a:p>
            <a:r>
              <a:rPr lang="it-IT" dirty="0" smtClean="0"/>
              <a:t>ICIQ-SF </a:t>
            </a:r>
            <a:br>
              <a:rPr lang="it-IT" dirty="0" smtClean="0"/>
            </a:br>
            <a:r>
              <a:rPr lang="it-IT" dirty="0" smtClean="0"/>
              <a:t>questionario sulla incontinenza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964"/>
            <a:ext cx="5404757" cy="662665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Connettore 1 2"/>
          <p:cNvCxnSpPr/>
          <p:nvPr/>
        </p:nvCxnSpPr>
        <p:spPr>
          <a:xfrm>
            <a:off x="1061357" y="1730829"/>
            <a:ext cx="48822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4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L’incontinenza urinaria dovrebbe sempre essere descritta in associazione alle specifiche caratteristiche che la connotano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976361"/>
            <a:ext cx="10058400" cy="4023360"/>
          </a:xfrm>
        </p:spPr>
        <p:txBody>
          <a:bodyPr>
            <a:normAutofit/>
          </a:bodyPr>
          <a:lstStyle/>
          <a:p>
            <a:pPr lvl="1"/>
            <a:r>
              <a:rPr lang="it-IT" sz="2800" dirty="0" smtClean="0"/>
              <a:t>Tipo</a:t>
            </a:r>
          </a:p>
          <a:p>
            <a:pPr lvl="1"/>
            <a:r>
              <a:rPr lang="it-IT" sz="2800" dirty="0" smtClean="0"/>
              <a:t>Frequenza</a:t>
            </a:r>
          </a:p>
          <a:p>
            <a:pPr lvl="1"/>
            <a:r>
              <a:rPr lang="it-IT" sz="2800" dirty="0" smtClean="0"/>
              <a:t>Severità</a:t>
            </a:r>
          </a:p>
          <a:p>
            <a:pPr lvl="1"/>
            <a:r>
              <a:rPr lang="it-IT" sz="2800" dirty="0" smtClean="0"/>
              <a:t>Fattori scatenanti</a:t>
            </a:r>
          </a:p>
          <a:p>
            <a:pPr lvl="1"/>
            <a:r>
              <a:rPr lang="it-IT" sz="2800" dirty="0" smtClean="0"/>
              <a:t>Impatto sociale, igienico e sulla qualità di vita</a:t>
            </a:r>
          </a:p>
          <a:p>
            <a:pPr lvl="1"/>
            <a:r>
              <a:rPr lang="it-IT" sz="2800" dirty="0" smtClean="0"/>
              <a:t>Presidi anti-incontinenza utilizzati</a:t>
            </a:r>
          </a:p>
          <a:p>
            <a:pPr lvl="1"/>
            <a:r>
              <a:rPr lang="it-IT" sz="2800" dirty="0" smtClean="0"/>
              <a:t>Richiesta di un intervento terapeutico del paziente</a:t>
            </a:r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8763000" y="551923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ICS 2002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4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Rectangle 3"/>
          <p:cNvSpPr>
            <a:spLocks noGrp="1" noChangeArrowheads="1"/>
          </p:cNvSpPr>
          <p:nvPr>
            <p:ph idx="1"/>
          </p:nvPr>
        </p:nvSpPr>
        <p:spPr>
          <a:xfrm>
            <a:off x="950323" y="1994263"/>
            <a:ext cx="10058400" cy="402336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altLang="it-IT" sz="2400" dirty="0"/>
              <a:t>TEST STANDARDIZZATO DALL’ICS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altLang="it-IT" sz="2400" dirty="0"/>
              <a:t>Procedura: </a:t>
            </a:r>
            <a:r>
              <a:rPr lang="it-IT" altLang="it-IT" sz="2400" dirty="0" smtClean="0"/>
              <a:t>peso </a:t>
            </a:r>
            <a:r>
              <a:rPr lang="it-IT" altLang="it-IT" sz="2400" dirty="0"/>
              <a:t>del PAD prima e dopo 20 minuti (</a:t>
            </a:r>
            <a:r>
              <a:rPr lang="it-IT" altLang="it-IT" sz="2400" dirty="0" err="1"/>
              <a:t>Hahn</a:t>
            </a:r>
            <a:r>
              <a:rPr lang="it-IT" altLang="it-IT" sz="2400" dirty="0"/>
              <a:t> &amp; Fall) o 1 ora (dopo assunzione di 500 ml di acqua 15 minuti prima) di attività fisica (10 colpi di tosse, salire 100 scalini, correre 1 minuto, lavarsi le mani 1 minuto, saltare 1 minuto).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altLang="it-IT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altLang="it-IT" dirty="0" smtClean="0"/>
              <a:t>                                            </a:t>
            </a:r>
            <a:r>
              <a:rPr lang="it-IT" altLang="it-IT" sz="2800" dirty="0" smtClean="0">
                <a:solidFill>
                  <a:schemeClr val="accent2">
                    <a:lumMod val="75000"/>
                  </a:schemeClr>
                </a:solidFill>
              </a:rPr>
              <a:t>Quantificazione </a:t>
            </a:r>
            <a:r>
              <a:rPr lang="it-IT" altLang="it-IT" sz="2800" dirty="0">
                <a:solidFill>
                  <a:schemeClr val="accent2">
                    <a:lumMod val="75000"/>
                  </a:schemeClr>
                </a:solidFill>
              </a:rPr>
              <a:t>della perdita urinaria.</a:t>
            </a:r>
          </a:p>
        </p:txBody>
      </p:sp>
      <p:sp>
        <p:nvSpPr>
          <p:cNvPr id="2" name="Freccia curva 1"/>
          <p:cNvSpPr/>
          <p:nvPr/>
        </p:nvSpPr>
        <p:spPr>
          <a:xfrm rot="10800000" flipH="1">
            <a:off x="1097280" y="4423502"/>
            <a:ext cx="2079793" cy="1275169"/>
          </a:xfrm>
          <a:prstGeom prst="bentArrow">
            <a:avLst>
              <a:gd name="adj1" fmla="val 18881"/>
              <a:gd name="adj2" fmla="val 25000"/>
              <a:gd name="adj3" fmla="val 25000"/>
              <a:gd name="adj4" fmla="val 437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1097280" y="715024"/>
            <a:ext cx="10347960" cy="1204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dirty="0" smtClean="0"/>
              <a:t>Pad test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05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280795"/>
          </a:xfrm>
        </p:spPr>
        <p:txBody>
          <a:bodyPr>
            <a:normAutofit/>
          </a:bodyPr>
          <a:lstStyle/>
          <a:p>
            <a:r>
              <a:rPr lang="it-IT" dirty="0" smtClean="0"/>
              <a:t>Esami di laboratorio</a:t>
            </a:r>
            <a:endParaRPr lang="en-US" dirty="0"/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44759"/>
            <a:ext cx="10246895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374650" algn="l"/>
              </a:tabLst>
              <a:defRPr/>
            </a:pPr>
            <a:r>
              <a:rPr lang="it-IT" altLang="it-IT" sz="2200" dirty="0"/>
              <a:t>Esame delle </a:t>
            </a:r>
            <a:r>
              <a:rPr lang="it-IT" altLang="it-IT" sz="2200" dirty="0" smtClean="0"/>
              <a:t>urine:</a:t>
            </a:r>
            <a:endParaRPr lang="it-IT" altLang="it-IT" sz="22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374650" algn="l"/>
              </a:tabLst>
              <a:defRPr/>
            </a:pPr>
            <a:r>
              <a:rPr lang="it-IT" altLang="it-IT" sz="2200" dirty="0"/>
              <a:t>	</a:t>
            </a:r>
            <a:r>
              <a:rPr lang="it-IT" altLang="it-IT" sz="2200" dirty="0" smtClean="0"/>
              <a:t>può </a:t>
            </a:r>
            <a:r>
              <a:rPr lang="it-IT" altLang="it-IT" sz="2200" dirty="0"/>
              <a:t>essere eseguito utilizzando un </a:t>
            </a:r>
            <a:r>
              <a:rPr lang="it-IT" altLang="it-IT" sz="2200" dirty="0" err="1"/>
              <a:t>dipstick</a:t>
            </a:r>
            <a:endParaRPr lang="it-IT" altLang="it-IT" sz="22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374650" algn="l"/>
              </a:tabLst>
              <a:defRPr/>
            </a:pPr>
            <a:r>
              <a:rPr lang="it-IT" altLang="it-IT" sz="2200" dirty="0"/>
              <a:t>	</a:t>
            </a:r>
            <a:r>
              <a:rPr lang="it-IT" altLang="it-IT" sz="2200" dirty="0" smtClean="0"/>
              <a:t>la </a:t>
            </a:r>
            <a:r>
              <a:rPr lang="it-IT" altLang="it-IT" sz="2200" dirty="0"/>
              <a:t>valutazione del sedimento è opzionale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374650" algn="l"/>
              </a:tabLst>
              <a:defRPr/>
            </a:pPr>
            <a:r>
              <a:rPr lang="it-IT" altLang="it-IT" sz="2200" dirty="0"/>
              <a:t>   </a:t>
            </a:r>
            <a:r>
              <a:rPr lang="it-IT" altLang="it-IT" sz="2200" dirty="0" smtClean="0"/>
              <a:t>permette </a:t>
            </a:r>
            <a:r>
              <a:rPr lang="it-IT" altLang="it-IT" sz="2200" dirty="0"/>
              <a:t>di escludere una infezione urinaria (causa di </a:t>
            </a:r>
            <a:r>
              <a:rPr lang="it-IT" altLang="it-IT" sz="2200" dirty="0" err="1"/>
              <a:t>starnguria</a:t>
            </a:r>
            <a:r>
              <a:rPr lang="it-IT" altLang="it-IT" sz="2200" dirty="0"/>
              <a:t>, urgenza ed anche incontinenza da </a:t>
            </a:r>
            <a:r>
              <a:rPr lang="it-IT" altLang="it-IT" sz="2200" dirty="0" smtClean="0"/>
              <a:t>urgenza) o una </a:t>
            </a:r>
            <a:r>
              <a:rPr lang="it-IT" altLang="it-IT" sz="2200" dirty="0" err="1"/>
              <a:t>microematuria</a:t>
            </a:r>
            <a:r>
              <a:rPr lang="it-IT" altLang="it-IT" sz="2200" dirty="0"/>
              <a:t> persistente che può nascondere un problema </a:t>
            </a:r>
            <a:r>
              <a:rPr lang="it-IT" altLang="it-IT" sz="2200" dirty="0" smtClean="0"/>
              <a:t>neoplastico.</a:t>
            </a:r>
            <a:endParaRPr lang="it-IT" altLang="it-IT" sz="2200" dirty="0"/>
          </a:p>
          <a:p>
            <a:pPr marL="0" indent="0">
              <a:lnSpc>
                <a:spcPct val="80000"/>
              </a:lnSpc>
              <a:buNone/>
              <a:tabLst>
                <a:tab pos="374650" algn="l"/>
              </a:tabLst>
              <a:defRPr/>
            </a:pPr>
            <a:endParaRPr lang="it-IT" altLang="it-IT" sz="500" dirty="0" smtClean="0"/>
          </a:p>
          <a:p>
            <a:pPr marL="0" indent="0">
              <a:lnSpc>
                <a:spcPct val="80000"/>
              </a:lnSpc>
              <a:buNone/>
              <a:tabLst>
                <a:tab pos="374650" algn="l"/>
              </a:tabLst>
              <a:defRPr/>
            </a:pPr>
            <a:r>
              <a:rPr lang="it-IT" altLang="it-IT" sz="2200" dirty="0" smtClean="0"/>
              <a:t>Esami </a:t>
            </a:r>
            <a:r>
              <a:rPr lang="it-IT" altLang="it-IT" sz="2200" dirty="0"/>
              <a:t>di laboratorio (test di sicurezza/screening ma NON ESSENZIALI per la caratterizzazione </a:t>
            </a:r>
            <a:r>
              <a:rPr lang="it-IT" altLang="it-IT" sz="2200" dirty="0" smtClean="0"/>
              <a:t>dell’incontinenza</a:t>
            </a:r>
            <a:r>
              <a:rPr lang="it-IT" altLang="it-IT" sz="2200" dirty="0"/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374650" algn="l"/>
              </a:tabLst>
              <a:defRPr/>
            </a:pPr>
            <a:r>
              <a:rPr lang="it-IT" altLang="it-IT" sz="2200" dirty="0" smtClean="0"/>
              <a:t>  creatinina sierica</a:t>
            </a:r>
            <a:endParaRPr lang="it-IT" altLang="it-IT" sz="22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374650" algn="l"/>
              </a:tabLst>
              <a:defRPr/>
            </a:pPr>
            <a:r>
              <a:rPr lang="it-IT" altLang="it-IT" sz="2200" dirty="0" smtClean="0"/>
              <a:t>  PSA</a:t>
            </a:r>
            <a:endParaRPr lang="it-IT" altLang="it-IT" sz="22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374650" algn="l"/>
              </a:tabLst>
              <a:defRPr/>
            </a:pPr>
            <a:r>
              <a:rPr lang="it-IT" altLang="it-IT" sz="2200" dirty="0" smtClean="0"/>
              <a:t>  nella </a:t>
            </a:r>
            <a:r>
              <a:rPr lang="it-IT" altLang="it-IT" sz="2200" dirty="0"/>
              <a:t>donna opzionale l’assetto ormonale estroprogestinico</a:t>
            </a:r>
          </a:p>
          <a:p>
            <a:pPr marL="190500" indent="-190500">
              <a:lnSpc>
                <a:spcPct val="80000"/>
              </a:lnSpc>
              <a:buNone/>
              <a:tabLst>
                <a:tab pos="374650" algn="l"/>
              </a:tabLst>
              <a:defRPr/>
            </a:pPr>
            <a:endParaRPr lang="it-IT" altLang="it-IT" sz="2200" dirty="0"/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2135188" y="5516564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10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it-IT" altLang="it-IT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280795"/>
          </a:xfrm>
        </p:spPr>
        <p:txBody>
          <a:bodyPr>
            <a:normAutofit/>
          </a:bodyPr>
          <a:lstStyle/>
          <a:p>
            <a:r>
              <a:rPr lang="it-IT" dirty="0" smtClean="0"/>
              <a:t>Diagnosi strumentale</a:t>
            </a:r>
            <a:endParaRPr lang="en-US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25652"/>
            <a:ext cx="10058400" cy="402336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it-IT" altLang="it-IT" sz="2800" dirty="0" err="1" smtClean="0"/>
              <a:t>Uroflussometria</a:t>
            </a:r>
            <a:r>
              <a:rPr lang="it-IT" altLang="it-IT" sz="2800" dirty="0" smtClean="0"/>
              <a:t> e valutazione del residuo post-minzionale</a:t>
            </a:r>
          </a:p>
          <a:p>
            <a:pPr lvl="1">
              <a:defRPr/>
            </a:pPr>
            <a:r>
              <a:rPr lang="it-IT" altLang="it-IT" sz="3200" dirty="0" smtClean="0"/>
              <a:t>Esame urodinamico</a:t>
            </a:r>
          </a:p>
          <a:p>
            <a:pPr lvl="1">
              <a:tabLst>
                <a:tab pos="374650" algn="l"/>
              </a:tabLst>
              <a:defRPr/>
            </a:pPr>
            <a:r>
              <a:rPr lang="it-IT" altLang="it-IT" sz="2800" dirty="0" smtClean="0"/>
              <a:t>ecografia</a:t>
            </a:r>
            <a:endParaRPr lang="it-IT" altLang="it-IT" sz="2800" dirty="0"/>
          </a:p>
          <a:p>
            <a:pPr lvl="1">
              <a:tabLst>
                <a:tab pos="374650" algn="l"/>
              </a:tabLst>
              <a:defRPr/>
            </a:pPr>
            <a:r>
              <a:rPr lang="it-IT" altLang="it-IT" sz="2800" dirty="0" err="1"/>
              <a:t>uretrocistografia</a:t>
            </a:r>
            <a:r>
              <a:rPr lang="it-IT" altLang="it-IT" sz="2800" dirty="0"/>
              <a:t> </a:t>
            </a:r>
          </a:p>
          <a:p>
            <a:pPr lvl="1">
              <a:tabLst>
                <a:tab pos="374650" algn="l"/>
              </a:tabLst>
              <a:defRPr/>
            </a:pPr>
            <a:r>
              <a:rPr lang="it-IT" altLang="it-IT" sz="2800" dirty="0" err="1" smtClean="0"/>
              <a:t>uroTC</a:t>
            </a:r>
            <a:endParaRPr lang="it-IT" altLang="it-IT" sz="2800" dirty="0"/>
          </a:p>
          <a:p>
            <a:pPr lvl="1">
              <a:tabLst>
                <a:tab pos="374650" algn="l"/>
              </a:tabLst>
              <a:defRPr/>
            </a:pPr>
            <a:r>
              <a:rPr lang="it-IT" altLang="it-IT" sz="2800" dirty="0" err="1" smtClean="0"/>
              <a:t>uretrocistoscopia</a:t>
            </a:r>
            <a:endParaRPr lang="it-IT" altLang="it-IT" sz="2800" dirty="0"/>
          </a:p>
          <a:p>
            <a:pPr lvl="1">
              <a:tabLst>
                <a:tab pos="374650" algn="l"/>
              </a:tabLst>
              <a:defRPr/>
            </a:pPr>
            <a:r>
              <a:rPr lang="it-IT" altLang="it-IT" sz="2800" dirty="0"/>
              <a:t>video-urodinamica</a:t>
            </a:r>
          </a:p>
          <a:p>
            <a:pPr eaLnBrk="1" hangingPunct="1">
              <a:defRPr/>
            </a:pPr>
            <a:endParaRPr lang="it-IT" altLang="it-IT" sz="28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8237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280795"/>
          </a:xfrm>
        </p:spPr>
        <p:txBody>
          <a:bodyPr>
            <a:normAutofit/>
          </a:bodyPr>
          <a:lstStyle/>
          <a:p>
            <a:r>
              <a:rPr lang="it-IT" dirty="0" err="1" smtClean="0"/>
              <a:t>Uroflussometria</a:t>
            </a:r>
            <a:endParaRPr lang="en-US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sz="2400" dirty="0" smtClean="0"/>
              <a:t> </a:t>
            </a:r>
            <a:r>
              <a:rPr lang="it-IT" altLang="it-IT" sz="2800" dirty="0" smtClean="0"/>
              <a:t>Valuta la potenza del getto urinario, il tempo di svuotamento, il profilo minzionale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sz="2800" dirty="0" smtClean="0"/>
              <a:t> Si esegue in ambulatorio (può essere anche eseguita a domicilio) semplicemente urinando in uno strumento chiamato flussometro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sz="2800" dirty="0" smtClean="0"/>
              <a:t> E’ seguita dalla valutazione del residuo post-minzionale</a:t>
            </a:r>
          </a:p>
        </p:txBody>
      </p:sp>
    </p:spTree>
    <p:extLst>
      <p:ext uri="{BB962C8B-B14F-4D97-AF65-F5344CB8AC3E}">
        <p14:creationId xmlns:p14="http://schemas.microsoft.com/office/powerpoint/2010/main" val="16260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28079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È utile la </a:t>
            </a:r>
            <a:r>
              <a:rPr lang="it-IT" dirty="0" err="1" smtClean="0"/>
              <a:t>uroflussometria</a:t>
            </a:r>
            <a:r>
              <a:rPr lang="it-IT" dirty="0" smtClean="0"/>
              <a:t> nei pazienti con incontinenza??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76145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altLang="it-IT" sz="2800" dirty="0" smtClean="0"/>
              <a:t>Volume minzionale = Capacità vescicale</a:t>
            </a:r>
          </a:p>
          <a:p>
            <a:pPr eaLnBrk="1" hangingPunct="1">
              <a:defRPr/>
            </a:pPr>
            <a:r>
              <a:rPr lang="it-IT" altLang="it-IT" sz="2800" dirty="0" smtClean="0"/>
              <a:t>Residuo post-minzionale (severi problemi ostruttivi = iscuria paradossa)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800" dirty="0" smtClean="0"/>
              <a:t> Profilo </a:t>
            </a:r>
            <a:r>
              <a:rPr lang="it-IT" altLang="it-IT" sz="2800" dirty="0" err="1" smtClean="0"/>
              <a:t>flussometrico</a:t>
            </a:r>
            <a:r>
              <a:rPr lang="it-IT" altLang="it-IT" sz="2800" dirty="0" smtClean="0"/>
              <a:t> caratteristico</a:t>
            </a:r>
            <a:endParaRPr lang="it-IT" alt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4713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545944"/>
              </p:ext>
            </p:extLst>
          </p:nvPr>
        </p:nvGraphicFramePr>
        <p:xfrm>
          <a:off x="2008414" y="1981200"/>
          <a:ext cx="8430986" cy="421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Image" r:id="rId3" imgW="10167288" imgH="2779546" progId="Photoshop.Image.6">
                  <p:embed/>
                </p:oleObj>
              </mc:Choice>
              <mc:Fallback>
                <p:oleObj name="Image" r:id="rId3" imgW="10167288" imgH="277954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414" y="1981200"/>
                        <a:ext cx="8430986" cy="4215493"/>
                      </a:xfrm>
                      <a:prstGeom prst="rect">
                        <a:avLst/>
                      </a:prstGeom>
                      <a:solidFill>
                        <a:srgbClr val="50D4EE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280795"/>
          </a:xfrm>
        </p:spPr>
        <p:txBody>
          <a:bodyPr>
            <a:normAutofit/>
          </a:bodyPr>
          <a:lstStyle/>
          <a:p>
            <a:r>
              <a:rPr lang="it-IT" dirty="0" err="1" smtClean="0"/>
              <a:t>Uroflussometria</a:t>
            </a:r>
            <a:r>
              <a:rPr lang="it-IT" dirty="0" smtClean="0"/>
              <a:t> normale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280795"/>
          </a:xfrm>
        </p:spPr>
        <p:txBody>
          <a:bodyPr>
            <a:normAutofit/>
          </a:bodyPr>
          <a:lstStyle/>
          <a:p>
            <a:r>
              <a:rPr lang="it-IT" dirty="0" smtClean="0"/>
              <a:t>Esame urodinamico: quando e perché?</a:t>
            </a:r>
            <a:endParaRPr lang="en-US" dirty="0"/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dirty="0" smtClean="0">
                <a:solidFill>
                  <a:schemeClr val="accent1">
                    <a:lumMod val="75000"/>
                  </a:schemeClr>
                </a:solidFill>
              </a:rPr>
              <a:t>Sebbene non più raccomandato come test routinario nella diagnosi di incontinenza: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800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sz="2800" i="1" dirty="0" smtClean="0"/>
              <a:t>SI’ in tutti i soggetti neurologici.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sz="2800" i="1" dirty="0" smtClean="0"/>
              <a:t>SI’ in tutti i casi dubbi.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sz="2800" i="1" dirty="0" smtClean="0"/>
              <a:t>SI’ prima di un atto invasivo (chirurgico: scelta della TECNICA) anche per la possibilità di un confronto postoperatorio (valutazione dell’OUTCOME)</a:t>
            </a:r>
          </a:p>
        </p:txBody>
      </p:sp>
    </p:spTree>
    <p:extLst>
      <p:ext uri="{BB962C8B-B14F-4D97-AF65-F5344CB8AC3E}">
        <p14:creationId xmlns:p14="http://schemas.microsoft.com/office/powerpoint/2010/main" val="36521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1121343" y="365125"/>
            <a:ext cx="10043160" cy="1280795"/>
          </a:xfrm>
        </p:spPr>
        <p:txBody>
          <a:bodyPr>
            <a:normAutofit/>
          </a:bodyPr>
          <a:lstStyle/>
          <a:p>
            <a:r>
              <a:rPr lang="it-IT" dirty="0" smtClean="0"/>
              <a:t>Fasi dello studio urodinamico</a:t>
            </a:r>
            <a:endParaRPr 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1121343" y="1645920"/>
            <a:ext cx="9476874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altLang="it-IT" sz="16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t-IT" altLang="it-IT" sz="2800" dirty="0"/>
              <a:t>STUDIO URODINAMICO: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800" dirty="0"/>
              <a:t>	</a:t>
            </a:r>
            <a:r>
              <a:rPr lang="it-IT" altLang="it-IT" sz="2800" i="1" dirty="0"/>
              <a:t>- </a:t>
            </a:r>
            <a:r>
              <a:rPr lang="it-IT" altLang="it-IT" sz="2800" i="1" dirty="0" err="1"/>
              <a:t>cistomanometria</a:t>
            </a:r>
            <a:endParaRPr lang="it-IT" altLang="it-IT" sz="2800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800" i="1" dirty="0"/>
              <a:t>	- studio pressione flusso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800" i="1" dirty="0"/>
              <a:t>	- </a:t>
            </a:r>
            <a:r>
              <a:rPr lang="it-IT" altLang="it-IT" sz="2800" i="1" dirty="0" err="1"/>
              <a:t>EMGrafia</a:t>
            </a:r>
            <a:r>
              <a:rPr lang="it-IT" altLang="it-IT" sz="2800" i="1" dirty="0"/>
              <a:t> del piano perineale (opzionale ed a necessità basata  </a:t>
            </a:r>
            <a:r>
              <a:rPr lang="it-IT" altLang="it-IT" sz="2800" i="1" dirty="0" smtClean="0"/>
              <a:t>sulla </a:t>
            </a:r>
            <a:r>
              <a:rPr lang="it-IT" altLang="it-IT" sz="2800" i="1" dirty="0"/>
              <a:t>clinica</a:t>
            </a:r>
            <a:r>
              <a:rPr lang="it-IT" altLang="it-IT" sz="2800" i="1" dirty="0" smtClean="0"/>
              <a:t>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it-IT" altLang="it-IT" sz="2800" i="1" dirty="0"/>
              <a:t> </a:t>
            </a:r>
            <a:r>
              <a:rPr lang="it-IT" altLang="it-IT" sz="2800" i="1" dirty="0" smtClean="0"/>
              <a:t>   - profilo </a:t>
            </a:r>
            <a:r>
              <a:rPr lang="it-IT" altLang="it-IT" sz="2800" i="1" dirty="0"/>
              <a:t>pressorio uretrale (opzionale ed a necessità basata  sulla clinica)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800" i="1" dirty="0"/>
              <a:t>	- possibilmente far precedere lo studio urodinamico da una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800" i="1" dirty="0"/>
              <a:t>       </a:t>
            </a:r>
            <a:r>
              <a:rPr lang="it-IT" altLang="it-IT" sz="2800" i="1" dirty="0" err="1"/>
              <a:t>flussometria</a:t>
            </a:r>
            <a:r>
              <a:rPr lang="it-IT" altLang="it-IT" sz="2800" i="1" dirty="0"/>
              <a:t> libera  (opzionale)</a:t>
            </a:r>
          </a:p>
        </p:txBody>
      </p:sp>
    </p:spTree>
    <p:extLst>
      <p:ext uri="{BB962C8B-B14F-4D97-AF65-F5344CB8AC3E}">
        <p14:creationId xmlns:p14="http://schemas.microsoft.com/office/powerpoint/2010/main" val="1284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280795"/>
          </a:xfrm>
        </p:spPr>
        <p:txBody>
          <a:bodyPr>
            <a:normAutofit/>
          </a:bodyPr>
          <a:lstStyle/>
          <a:p>
            <a:r>
              <a:rPr lang="it-IT" dirty="0" smtClean="0"/>
              <a:t>Reperti urodinamici</a:t>
            </a:r>
            <a:endParaRPr lang="en-US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it-IT" altLang="it-IT" sz="3000" dirty="0" err="1" smtClean="0">
                <a:solidFill>
                  <a:schemeClr val="accent1">
                    <a:lumMod val="75000"/>
                  </a:schemeClr>
                </a:solidFill>
              </a:rPr>
              <a:t>Cistomanometria</a:t>
            </a:r>
            <a:endParaRPr lang="it-IT" altLang="it-IT" sz="3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it-IT" altLang="it-IT" sz="24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it-IT" altLang="it-IT" sz="2400" i="1" dirty="0"/>
              <a:t>Capacità</a:t>
            </a:r>
          </a:p>
          <a:p>
            <a:pPr eaLnBrk="1" hangingPunct="1">
              <a:defRPr/>
            </a:pPr>
            <a:r>
              <a:rPr lang="it-IT" altLang="it-IT" sz="2400" i="1" dirty="0" err="1"/>
              <a:t>Compliance</a:t>
            </a:r>
            <a:endParaRPr lang="it-IT" altLang="it-IT" sz="2400" i="1" dirty="0"/>
          </a:p>
          <a:p>
            <a:pPr eaLnBrk="1" hangingPunct="1">
              <a:defRPr/>
            </a:pPr>
            <a:r>
              <a:rPr lang="it-IT" altLang="it-IT" sz="2400" i="1" dirty="0"/>
              <a:t>Iperattività</a:t>
            </a:r>
          </a:p>
          <a:p>
            <a:pPr eaLnBrk="1" hangingPunct="1">
              <a:defRPr/>
            </a:pPr>
            <a:r>
              <a:rPr lang="it-IT" altLang="it-IT" sz="2400" i="1" dirty="0" smtClean="0"/>
              <a:t>VLPP o CLPP</a:t>
            </a:r>
            <a:endParaRPr lang="it-IT" altLang="it-IT" sz="2400" i="1" dirty="0"/>
          </a:p>
          <a:p>
            <a:pPr eaLnBrk="1" hangingPunct="1">
              <a:defRPr/>
            </a:pPr>
            <a:r>
              <a:rPr lang="it-IT" altLang="it-IT" sz="2400" i="1" dirty="0"/>
              <a:t>Sensibilità percettiva</a:t>
            </a:r>
          </a:p>
        </p:txBody>
      </p:sp>
      <p:sp>
        <p:nvSpPr>
          <p:cNvPr id="5089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it-IT" altLang="it-IT" sz="3000" dirty="0" smtClean="0">
                <a:solidFill>
                  <a:schemeClr val="accent1">
                    <a:lumMod val="75000"/>
                  </a:schemeClr>
                </a:solidFill>
              </a:rPr>
              <a:t>Studio P/F</a:t>
            </a:r>
            <a:endParaRPr lang="it-IT" altLang="it-IT" sz="3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it-IT" altLang="it-IT" sz="24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it-IT" altLang="it-IT" sz="2400" i="1" dirty="0"/>
              <a:t>Pressioni minzionali</a:t>
            </a:r>
          </a:p>
          <a:p>
            <a:pPr eaLnBrk="1" hangingPunct="1">
              <a:defRPr/>
            </a:pPr>
            <a:r>
              <a:rPr lang="it-IT" altLang="it-IT" sz="2400" i="1" dirty="0"/>
              <a:t>Latenza temporale</a:t>
            </a:r>
          </a:p>
          <a:p>
            <a:pPr eaLnBrk="1" hangingPunct="1">
              <a:defRPr/>
            </a:pPr>
            <a:r>
              <a:rPr lang="it-IT" altLang="it-IT" sz="2400" i="1" dirty="0"/>
              <a:t>Flussi minzionali</a:t>
            </a:r>
          </a:p>
          <a:p>
            <a:pPr eaLnBrk="1" hangingPunct="1">
              <a:defRPr/>
            </a:pPr>
            <a:r>
              <a:rPr lang="it-IT" altLang="it-IT" sz="2400" i="1" dirty="0"/>
              <a:t>Profilo minzionale</a:t>
            </a:r>
          </a:p>
          <a:p>
            <a:pPr eaLnBrk="1" hangingPunct="1">
              <a:defRPr/>
            </a:pPr>
            <a:r>
              <a:rPr lang="it-IT" altLang="it-IT" sz="2400" i="1" dirty="0"/>
              <a:t>Impiego del torchio</a:t>
            </a:r>
          </a:p>
          <a:p>
            <a:pPr eaLnBrk="1" hangingPunct="1">
              <a:defRPr/>
            </a:pPr>
            <a:r>
              <a:rPr lang="it-IT" altLang="it-IT" sz="2400" i="1" dirty="0"/>
              <a:t>Residuo post-minzionale</a:t>
            </a:r>
          </a:p>
          <a:p>
            <a:pPr eaLnBrk="1" hangingPunct="1">
              <a:defRPr/>
            </a:pPr>
            <a:r>
              <a:rPr lang="it-IT" altLang="it-IT" sz="2400" i="1" dirty="0"/>
              <a:t>Potenza residua detrusore</a:t>
            </a:r>
          </a:p>
        </p:txBody>
      </p:sp>
    </p:spTree>
    <p:extLst>
      <p:ext uri="{BB962C8B-B14F-4D97-AF65-F5344CB8AC3E}">
        <p14:creationId xmlns:p14="http://schemas.microsoft.com/office/powerpoint/2010/main" val="17260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200" dirty="0"/>
              <a:t>Iperattività del detrusore: </a:t>
            </a:r>
            <a:br>
              <a:rPr lang="it-IT" altLang="it-IT" sz="3200" dirty="0"/>
            </a:br>
            <a:r>
              <a:rPr lang="it-IT" altLang="it-IT" sz="3200" dirty="0"/>
              <a:t>INCONTINENZA URINARIA DA URGENZA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828800" y="1676400"/>
            <a:ext cx="8610600" cy="45720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828801" y="1930400"/>
            <a:ext cx="2841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Vinfus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828800" y="2082801"/>
            <a:ext cx="10740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ml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030539" y="2303464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832100" y="2192339"/>
            <a:ext cx="577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3087689" y="2151064"/>
            <a:ext cx="4127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3030539" y="1989139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647950" y="2014539"/>
            <a:ext cx="17312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1828800" y="2405064"/>
            <a:ext cx="2111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Pdet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1828800" y="2557464"/>
            <a:ext cx="34785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cmH2O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3030539" y="2928939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2832100" y="2817814"/>
            <a:ext cx="577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3087689" y="2776539"/>
            <a:ext cx="4127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3030539" y="2616200"/>
            <a:ext cx="984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auto">
          <a:xfrm>
            <a:off x="2747963" y="2563814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3087689" y="2463800"/>
            <a:ext cx="4127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3030539" y="2303464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2647950" y="2327276"/>
            <a:ext cx="17312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1828801" y="3030539"/>
            <a:ext cx="2270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Pves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1828800" y="3182939"/>
            <a:ext cx="34785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cmH2O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>
            <a:off x="3030539" y="3556000"/>
            <a:ext cx="984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2832100" y="3444876"/>
            <a:ext cx="577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>
            <a:off x="3087689" y="3403600"/>
            <a:ext cx="4127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>
            <a:off x="3030539" y="3243264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59" name="Rectangle 27"/>
          <p:cNvSpPr>
            <a:spLocks noChangeArrowheads="1"/>
          </p:cNvSpPr>
          <p:nvPr/>
        </p:nvSpPr>
        <p:spPr bwMode="auto">
          <a:xfrm>
            <a:off x="2747963" y="3190876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3087689" y="3090864"/>
            <a:ext cx="4127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1" name="Line 29"/>
          <p:cNvSpPr>
            <a:spLocks noChangeShapeType="1"/>
          </p:cNvSpPr>
          <p:nvPr/>
        </p:nvSpPr>
        <p:spPr bwMode="auto">
          <a:xfrm>
            <a:off x="3030539" y="2928939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2647950" y="2954339"/>
            <a:ext cx="17312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1828801" y="3657600"/>
            <a:ext cx="2397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Pabd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64" name="Rectangle 32"/>
          <p:cNvSpPr>
            <a:spLocks noChangeArrowheads="1"/>
          </p:cNvSpPr>
          <p:nvPr/>
        </p:nvSpPr>
        <p:spPr bwMode="auto">
          <a:xfrm>
            <a:off x="1828800" y="3810001"/>
            <a:ext cx="34785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cmH2O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65" name="Line 33"/>
          <p:cNvSpPr>
            <a:spLocks noChangeShapeType="1"/>
          </p:cNvSpPr>
          <p:nvPr/>
        </p:nvSpPr>
        <p:spPr bwMode="auto">
          <a:xfrm>
            <a:off x="3030539" y="4183064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2832100" y="4071939"/>
            <a:ext cx="577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>
            <a:off x="3087689" y="4030664"/>
            <a:ext cx="4127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>
            <a:off x="3030539" y="3868739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9" name="Rectangle 37"/>
          <p:cNvSpPr>
            <a:spLocks noChangeArrowheads="1"/>
          </p:cNvSpPr>
          <p:nvPr/>
        </p:nvSpPr>
        <p:spPr bwMode="auto">
          <a:xfrm>
            <a:off x="2747963" y="3817939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>
            <a:off x="3087689" y="3716339"/>
            <a:ext cx="4127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1" name="Line 39"/>
          <p:cNvSpPr>
            <a:spLocks noChangeShapeType="1"/>
          </p:cNvSpPr>
          <p:nvPr/>
        </p:nvSpPr>
        <p:spPr bwMode="auto">
          <a:xfrm>
            <a:off x="3030539" y="3556000"/>
            <a:ext cx="984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2" name="Rectangle 40"/>
          <p:cNvSpPr>
            <a:spLocks noChangeArrowheads="1"/>
          </p:cNvSpPr>
          <p:nvPr/>
        </p:nvSpPr>
        <p:spPr bwMode="auto">
          <a:xfrm>
            <a:off x="2647950" y="3579814"/>
            <a:ext cx="17312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73" name="Rectangle 41"/>
          <p:cNvSpPr>
            <a:spLocks noChangeArrowheads="1"/>
          </p:cNvSpPr>
          <p:nvPr/>
        </p:nvSpPr>
        <p:spPr bwMode="auto">
          <a:xfrm>
            <a:off x="1828801" y="4284664"/>
            <a:ext cx="2270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Qura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74" name="Rectangle 42"/>
          <p:cNvSpPr>
            <a:spLocks noChangeArrowheads="1"/>
          </p:cNvSpPr>
          <p:nvPr/>
        </p:nvSpPr>
        <p:spPr bwMode="auto">
          <a:xfrm>
            <a:off x="1828800" y="4437064"/>
            <a:ext cx="18755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ml/s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75" name="Line 43"/>
          <p:cNvSpPr>
            <a:spLocks noChangeShapeType="1"/>
          </p:cNvSpPr>
          <p:nvPr/>
        </p:nvSpPr>
        <p:spPr bwMode="auto">
          <a:xfrm>
            <a:off x="3030539" y="4808539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6" name="Rectangle 44"/>
          <p:cNvSpPr>
            <a:spLocks noChangeArrowheads="1"/>
          </p:cNvSpPr>
          <p:nvPr/>
        </p:nvSpPr>
        <p:spPr bwMode="auto">
          <a:xfrm>
            <a:off x="2832100" y="4697414"/>
            <a:ext cx="577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77" name="Line 45"/>
          <p:cNvSpPr>
            <a:spLocks noChangeShapeType="1"/>
          </p:cNvSpPr>
          <p:nvPr/>
        </p:nvSpPr>
        <p:spPr bwMode="auto">
          <a:xfrm>
            <a:off x="3087689" y="4656139"/>
            <a:ext cx="4127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8" name="Line 46"/>
          <p:cNvSpPr>
            <a:spLocks noChangeShapeType="1"/>
          </p:cNvSpPr>
          <p:nvPr/>
        </p:nvSpPr>
        <p:spPr bwMode="auto">
          <a:xfrm>
            <a:off x="3030539" y="4495800"/>
            <a:ext cx="984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79" name="Rectangle 47"/>
          <p:cNvSpPr>
            <a:spLocks noChangeArrowheads="1"/>
          </p:cNvSpPr>
          <p:nvPr/>
        </p:nvSpPr>
        <p:spPr bwMode="auto">
          <a:xfrm>
            <a:off x="2747963" y="4443414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80" name="Line 48"/>
          <p:cNvSpPr>
            <a:spLocks noChangeShapeType="1"/>
          </p:cNvSpPr>
          <p:nvPr/>
        </p:nvSpPr>
        <p:spPr bwMode="auto">
          <a:xfrm>
            <a:off x="3087689" y="4343400"/>
            <a:ext cx="4127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1" name="Line 49"/>
          <p:cNvSpPr>
            <a:spLocks noChangeShapeType="1"/>
          </p:cNvSpPr>
          <p:nvPr/>
        </p:nvSpPr>
        <p:spPr bwMode="auto">
          <a:xfrm>
            <a:off x="3030539" y="4183064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2" name="Rectangle 50"/>
          <p:cNvSpPr>
            <a:spLocks noChangeArrowheads="1"/>
          </p:cNvSpPr>
          <p:nvPr/>
        </p:nvSpPr>
        <p:spPr bwMode="auto">
          <a:xfrm>
            <a:off x="2747963" y="4206876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1828800" y="4910139"/>
            <a:ext cx="2159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Vura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84" name="Rectangle 52"/>
          <p:cNvSpPr>
            <a:spLocks noChangeArrowheads="1"/>
          </p:cNvSpPr>
          <p:nvPr/>
        </p:nvSpPr>
        <p:spPr bwMode="auto">
          <a:xfrm>
            <a:off x="1828800" y="5062539"/>
            <a:ext cx="10740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ml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85" name="Line 53"/>
          <p:cNvSpPr>
            <a:spLocks noChangeShapeType="1"/>
          </p:cNvSpPr>
          <p:nvPr/>
        </p:nvSpPr>
        <p:spPr bwMode="auto">
          <a:xfrm>
            <a:off x="3030539" y="5435600"/>
            <a:ext cx="984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6" name="Rectangle 54"/>
          <p:cNvSpPr>
            <a:spLocks noChangeArrowheads="1"/>
          </p:cNvSpPr>
          <p:nvPr/>
        </p:nvSpPr>
        <p:spPr bwMode="auto">
          <a:xfrm>
            <a:off x="2832100" y="5324476"/>
            <a:ext cx="577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87" name="Line 55"/>
          <p:cNvSpPr>
            <a:spLocks noChangeShapeType="1"/>
          </p:cNvSpPr>
          <p:nvPr/>
        </p:nvSpPr>
        <p:spPr bwMode="auto">
          <a:xfrm>
            <a:off x="3087689" y="5283200"/>
            <a:ext cx="4127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8" name="Line 56"/>
          <p:cNvSpPr>
            <a:spLocks noChangeShapeType="1"/>
          </p:cNvSpPr>
          <p:nvPr/>
        </p:nvSpPr>
        <p:spPr bwMode="auto">
          <a:xfrm>
            <a:off x="3030539" y="5122864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89" name="Rectangle 57"/>
          <p:cNvSpPr>
            <a:spLocks noChangeArrowheads="1"/>
          </p:cNvSpPr>
          <p:nvPr/>
        </p:nvSpPr>
        <p:spPr bwMode="auto">
          <a:xfrm>
            <a:off x="2647950" y="5070476"/>
            <a:ext cx="17312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90" name="Line 58"/>
          <p:cNvSpPr>
            <a:spLocks noChangeShapeType="1"/>
          </p:cNvSpPr>
          <p:nvPr/>
        </p:nvSpPr>
        <p:spPr bwMode="auto">
          <a:xfrm>
            <a:off x="3087689" y="4970464"/>
            <a:ext cx="4127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1" name="Line 59"/>
          <p:cNvSpPr>
            <a:spLocks noChangeShapeType="1"/>
          </p:cNvSpPr>
          <p:nvPr/>
        </p:nvSpPr>
        <p:spPr bwMode="auto">
          <a:xfrm>
            <a:off x="3030539" y="4808539"/>
            <a:ext cx="984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2" name="Rectangle 60"/>
          <p:cNvSpPr>
            <a:spLocks noChangeArrowheads="1"/>
          </p:cNvSpPr>
          <p:nvPr/>
        </p:nvSpPr>
        <p:spPr bwMode="auto">
          <a:xfrm>
            <a:off x="2647950" y="4833939"/>
            <a:ext cx="17312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400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93" name="Rectangle 61"/>
          <p:cNvSpPr>
            <a:spLocks noChangeArrowheads="1"/>
          </p:cNvSpPr>
          <p:nvPr/>
        </p:nvSpPr>
        <p:spPr bwMode="auto">
          <a:xfrm>
            <a:off x="1828801" y="1735139"/>
            <a:ext cx="69249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 b="1">
                <a:solidFill>
                  <a:srgbClr val="000000"/>
                </a:solidFill>
                <a:latin typeface="Arial" panose="020B0604020202020204" pitchFamily="34" charset="0"/>
              </a:rPr>
              <a:t>STUDIO P/F#1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294" name="Line 62"/>
          <p:cNvSpPr>
            <a:spLocks noChangeShapeType="1"/>
          </p:cNvSpPr>
          <p:nvPr/>
        </p:nvSpPr>
        <p:spPr bwMode="auto">
          <a:xfrm>
            <a:off x="3128964" y="1676401"/>
            <a:ext cx="1587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3128964" y="1676401"/>
            <a:ext cx="1587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>
            <a:off x="3652839" y="1676401"/>
            <a:ext cx="1587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7" name="Line 65"/>
          <p:cNvSpPr>
            <a:spLocks noChangeShapeType="1"/>
          </p:cNvSpPr>
          <p:nvPr/>
        </p:nvSpPr>
        <p:spPr bwMode="auto">
          <a:xfrm>
            <a:off x="4175125" y="1676401"/>
            <a:ext cx="1588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8" name="Line 66"/>
          <p:cNvSpPr>
            <a:spLocks noChangeShapeType="1"/>
          </p:cNvSpPr>
          <p:nvPr/>
        </p:nvSpPr>
        <p:spPr bwMode="auto">
          <a:xfrm>
            <a:off x="4699000" y="1676401"/>
            <a:ext cx="1588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99" name="Line 67"/>
          <p:cNvSpPr>
            <a:spLocks noChangeShapeType="1"/>
          </p:cNvSpPr>
          <p:nvPr/>
        </p:nvSpPr>
        <p:spPr bwMode="auto">
          <a:xfrm>
            <a:off x="5222875" y="1676401"/>
            <a:ext cx="1588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0" name="Line 68"/>
          <p:cNvSpPr>
            <a:spLocks noChangeShapeType="1"/>
          </p:cNvSpPr>
          <p:nvPr/>
        </p:nvSpPr>
        <p:spPr bwMode="auto">
          <a:xfrm>
            <a:off x="5745164" y="1676401"/>
            <a:ext cx="1587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1" name="Line 69"/>
          <p:cNvSpPr>
            <a:spLocks noChangeShapeType="1"/>
          </p:cNvSpPr>
          <p:nvPr/>
        </p:nvSpPr>
        <p:spPr bwMode="auto">
          <a:xfrm>
            <a:off x="6269039" y="1676401"/>
            <a:ext cx="1587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2" name="Line 70"/>
          <p:cNvSpPr>
            <a:spLocks noChangeShapeType="1"/>
          </p:cNvSpPr>
          <p:nvPr/>
        </p:nvSpPr>
        <p:spPr bwMode="auto">
          <a:xfrm>
            <a:off x="6791325" y="1676401"/>
            <a:ext cx="1588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3" name="Line 71"/>
          <p:cNvSpPr>
            <a:spLocks noChangeShapeType="1"/>
          </p:cNvSpPr>
          <p:nvPr/>
        </p:nvSpPr>
        <p:spPr bwMode="auto">
          <a:xfrm>
            <a:off x="7315200" y="1676401"/>
            <a:ext cx="1588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>
            <a:off x="7837489" y="1676401"/>
            <a:ext cx="1587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5" name="Line 73"/>
          <p:cNvSpPr>
            <a:spLocks noChangeShapeType="1"/>
          </p:cNvSpPr>
          <p:nvPr/>
        </p:nvSpPr>
        <p:spPr bwMode="auto">
          <a:xfrm>
            <a:off x="8361364" y="1676401"/>
            <a:ext cx="1587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6" name="Line 74"/>
          <p:cNvSpPr>
            <a:spLocks noChangeShapeType="1"/>
          </p:cNvSpPr>
          <p:nvPr/>
        </p:nvSpPr>
        <p:spPr bwMode="auto">
          <a:xfrm>
            <a:off x="8883650" y="1676401"/>
            <a:ext cx="1588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7" name="Line 75"/>
          <p:cNvSpPr>
            <a:spLocks noChangeShapeType="1"/>
          </p:cNvSpPr>
          <p:nvPr/>
        </p:nvSpPr>
        <p:spPr bwMode="auto">
          <a:xfrm>
            <a:off x="9407525" y="1676401"/>
            <a:ext cx="1588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8" name="Line 76"/>
          <p:cNvSpPr>
            <a:spLocks noChangeShapeType="1"/>
          </p:cNvSpPr>
          <p:nvPr/>
        </p:nvSpPr>
        <p:spPr bwMode="auto">
          <a:xfrm>
            <a:off x="9929814" y="1676401"/>
            <a:ext cx="1587" cy="408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09" name="Line 77"/>
          <p:cNvSpPr>
            <a:spLocks noChangeShapeType="1"/>
          </p:cNvSpPr>
          <p:nvPr/>
        </p:nvSpPr>
        <p:spPr bwMode="auto">
          <a:xfrm>
            <a:off x="3128964" y="1676400"/>
            <a:ext cx="7310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0" name="Line 78"/>
          <p:cNvSpPr>
            <a:spLocks noChangeShapeType="1"/>
          </p:cNvSpPr>
          <p:nvPr/>
        </p:nvSpPr>
        <p:spPr bwMode="auto">
          <a:xfrm>
            <a:off x="3128964" y="1676400"/>
            <a:ext cx="7310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1" name="Line 79"/>
          <p:cNvSpPr>
            <a:spLocks noChangeShapeType="1"/>
          </p:cNvSpPr>
          <p:nvPr/>
        </p:nvSpPr>
        <p:spPr bwMode="auto">
          <a:xfrm>
            <a:off x="3128964" y="1989139"/>
            <a:ext cx="7310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2" name="Line 80"/>
          <p:cNvSpPr>
            <a:spLocks noChangeShapeType="1"/>
          </p:cNvSpPr>
          <p:nvPr/>
        </p:nvSpPr>
        <p:spPr bwMode="auto">
          <a:xfrm>
            <a:off x="3128964" y="2303464"/>
            <a:ext cx="7310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3" name="Line 81"/>
          <p:cNvSpPr>
            <a:spLocks noChangeShapeType="1"/>
          </p:cNvSpPr>
          <p:nvPr/>
        </p:nvSpPr>
        <p:spPr bwMode="auto">
          <a:xfrm>
            <a:off x="3128964" y="2616200"/>
            <a:ext cx="7310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4" name="Line 82"/>
          <p:cNvSpPr>
            <a:spLocks noChangeShapeType="1"/>
          </p:cNvSpPr>
          <p:nvPr/>
        </p:nvSpPr>
        <p:spPr bwMode="auto">
          <a:xfrm>
            <a:off x="3128964" y="2928939"/>
            <a:ext cx="7310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5" name="Line 83"/>
          <p:cNvSpPr>
            <a:spLocks noChangeShapeType="1"/>
          </p:cNvSpPr>
          <p:nvPr/>
        </p:nvSpPr>
        <p:spPr bwMode="auto">
          <a:xfrm>
            <a:off x="3128964" y="3243264"/>
            <a:ext cx="7310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6" name="Line 84"/>
          <p:cNvSpPr>
            <a:spLocks noChangeShapeType="1"/>
          </p:cNvSpPr>
          <p:nvPr/>
        </p:nvSpPr>
        <p:spPr bwMode="auto">
          <a:xfrm>
            <a:off x="3128964" y="3556000"/>
            <a:ext cx="7310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7" name="Line 85"/>
          <p:cNvSpPr>
            <a:spLocks noChangeShapeType="1"/>
          </p:cNvSpPr>
          <p:nvPr/>
        </p:nvSpPr>
        <p:spPr bwMode="auto">
          <a:xfrm>
            <a:off x="3128964" y="3868739"/>
            <a:ext cx="7310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8" name="Line 86"/>
          <p:cNvSpPr>
            <a:spLocks noChangeShapeType="1"/>
          </p:cNvSpPr>
          <p:nvPr/>
        </p:nvSpPr>
        <p:spPr bwMode="auto">
          <a:xfrm>
            <a:off x="3128964" y="4183064"/>
            <a:ext cx="7310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19" name="Line 87"/>
          <p:cNvSpPr>
            <a:spLocks noChangeShapeType="1"/>
          </p:cNvSpPr>
          <p:nvPr/>
        </p:nvSpPr>
        <p:spPr bwMode="auto">
          <a:xfrm>
            <a:off x="3128964" y="4495800"/>
            <a:ext cx="7310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20" name="Line 88"/>
          <p:cNvSpPr>
            <a:spLocks noChangeShapeType="1"/>
          </p:cNvSpPr>
          <p:nvPr/>
        </p:nvSpPr>
        <p:spPr bwMode="auto">
          <a:xfrm>
            <a:off x="3128964" y="4808539"/>
            <a:ext cx="7310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21" name="Line 89"/>
          <p:cNvSpPr>
            <a:spLocks noChangeShapeType="1"/>
          </p:cNvSpPr>
          <p:nvPr/>
        </p:nvSpPr>
        <p:spPr bwMode="auto">
          <a:xfrm>
            <a:off x="3128964" y="5122864"/>
            <a:ext cx="7310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22" name="Line 90"/>
          <p:cNvSpPr>
            <a:spLocks noChangeShapeType="1"/>
          </p:cNvSpPr>
          <p:nvPr/>
        </p:nvSpPr>
        <p:spPr bwMode="auto">
          <a:xfrm>
            <a:off x="3128964" y="5435600"/>
            <a:ext cx="7310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23" name="Line 91"/>
          <p:cNvSpPr>
            <a:spLocks noChangeShapeType="1"/>
          </p:cNvSpPr>
          <p:nvPr/>
        </p:nvSpPr>
        <p:spPr bwMode="auto">
          <a:xfrm>
            <a:off x="3128964" y="5748339"/>
            <a:ext cx="7310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24" name="Line 92"/>
          <p:cNvSpPr>
            <a:spLocks noChangeShapeType="1"/>
          </p:cNvSpPr>
          <p:nvPr/>
        </p:nvSpPr>
        <p:spPr bwMode="auto">
          <a:xfrm>
            <a:off x="3128964" y="2303464"/>
            <a:ext cx="73104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25" name="Line 93"/>
          <p:cNvSpPr>
            <a:spLocks noChangeShapeType="1"/>
          </p:cNvSpPr>
          <p:nvPr/>
        </p:nvSpPr>
        <p:spPr bwMode="auto">
          <a:xfrm>
            <a:off x="3128964" y="2928939"/>
            <a:ext cx="73104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26" name="Line 94"/>
          <p:cNvSpPr>
            <a:spLocks noChangeShapeType="1"/>
          </p:cNvSpPr>
          <p:nvPr/>
        </p:nvSpPr>
        <p:spPr bwMode="auto">
          <a:xfrm>
            <a:off x="3128964" y="3556000"/>
            <a:ext cx="73104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27" name="Line 95"/>
          <p:cNvSpPr>
            <a:spLocks noChangeShapeType="1"/>
          </p:cNvSpPr>
          <p:nvPr/>
        </p:nvSpPr>
        <p:spPr bwMode="auto">
          <a:xfrm>
            <a:off x="3128964" y="4183064"/>
            <a:ext cx="73104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28" name="Line 96"/>
          <p:cNvSpPr>
            <a:spLocks noChangeShapeType="1"/>
          </p:cNvSpPr>
          <p:nvPr/>
        </p:nvSpPr>
        <p:spPr bwMode="auto">
          <a:xfrm>
            <a:off x="3128964" y="4808539"/>
            <a:ext cx="73104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29" name="Line 97"/>
          <p:cNvSpPr>
            <a:spLocks noChangeShapeType="1"/>
          </p:cNvSpPr>
          <p:nvPr/>
        </p:nvSpPr>
        <p:spPr bwMode="auto">
          <a:xfrm>
            <a:off x="3128964" y="5435600"/>
            <a:ext cx="73104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0" name="Rectangle 98"/>
          <p:cNvSpPr>
            <a:spLocks noChangeArrowheads="1"/>
          </p:cNvSpPr>
          <p:nvPr/>
        </p:nvSpPr>
        <p:spPr bwMode="auto">
          <a:xfrm>
            <a:off x="3128964" y="1676400"/>
            <a:ext cx="73104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95331" name="Rectangle 99"/>
          <p:cNvSpPr>
            <a:spLocks noChangeArrowheads="1"/>
          </p:cNvSpPr>
          <p:nvPr/>
        </p:nvSpPr>
        <p:spPr bwMode="auto">
          <a:xfrm>
            <a:off x="3128964" y="5748339"/>
            <a:ext cx="7310437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95332" name="Rectangle 100"/>
          <p:cNvSpPr>
            <a:spLocks noChangeArrowheads="1"/>
          </p:cNvSpPr>
          <p:nvPr/>
        </p:nvSpPr>
        <p:spPr bwMode="auto">
          <a:xfrm>
            <a:off x="3128964" y="1684338"/>
            <a:ext cx="14287" cy="406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95333" name="Rectangle 101"/>
          <p:cNvSpPr>
            <a:spLocks noChangeArrowheads="1"/>
          </p:cNvSpPr>
          <p:nvPr/>
        </p:nvSpPr>
        <p:spPr bwMode="auto">
          <a:xfrm>
            <a:off x="10425114" y="1684338"/>
            <a:ext cx="14287" cy="406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95334" name="Freeform 102"/>
          <p:cNvSpPr>
            <a:spLocks/>
          </p:cNvSpPr>
          <p:nvPr/>
        </p:nvSpPr>
        <p:spPr bwMode="auto">
          <a:xfrm>
            <a:off x="3128964" y="2024063"/>
            <a:ext cx="7267575" cy="279400"/>
          </a:xfrm>
          <a:custGeom>
            <a:avLst/>
            <a:gdLst>
              <a:gd name="T0" fmla="*/ 100013 w 4578"/>
              <a:gd name="T1" fmla="*/ 279400 h 176"/>
              <a:gd name="T2" fmla="*/ 227013 w 4578"/>
              <a:gd name="T3" fmla="*/ 269875 h 176"/>
              <a:gd name="T4" fmla="*/ 354013 w 4578"/>
              <a:gd name="T5" fmla="*/ 261938 h 176"/>
              <a:gd name="T6" fmla="*/ 481013 w 4578"/>
              <a:gd name="T7" fmla="*/ 254000 h 176"/>
              <a:gd name="T8" fmla="*/ 608013 w 4578"/>
              <a:gd name="T9" fmla="*/ 244475 h 176"/>
              <a:gd name="T10" fmla="*/ 736600 w 4578"/>
              <a:gd name="T11" fmla="*/ 236538 h 176"/>
              <a:gd name="T12" fmla="*/ 863600 w 4578"/>
              <a:gd name="T13" fmla="*/ 228600 h 176"/>
              <a:gd name="T14" fmla="*/ 990600 w 4578"/>
              <a:gd name="T15" fmla="*/ 219075 h 176"/>
              <a:gd name="T16" fmla="*/ 1103313 w 4578"/>
              <a:gd name="T17" fmla="*/ 211138 h 176"/>
              <a:gd name="T18" fmla="*/ 1230313 w 4578"/>
              <a:gd name="T19" fmla="*/ 203200 h 176"/>
              <a:gd name="T20" fmla="*/ 1357313 w 4578"/>
              <a:gd name="T21" fmla="*/ 203200 h 176"/>
              <a:gd name="T22" fmla="*/ 1485900 w 4578"/>
              <a:gd name="T23" fmla="*/ 193675 h 176"/>
              <a:gd name="T24" fmla="*/ 1612900 w 4578"/>
              <a:gd name="T25" fmla="*/ 185738 h 176"/>
              <a:gd name="T26" fmla="*/ 1739900 w 4578"/>
              <a:gd name="T27" fmla="*/ 177800 h 176"/>
              <a:gd name="T28" fmla="*/ 1866900 w 4578"/>
              <a:gd name="T29" fmla="*/ 168275 h 176"/>
              <a:gd name="T30" fmla="*/ 1993900 w 4578"/>
              <a:gd name="T31" fmla="*/ 160338 h 176"/>
              <a:gd name="T32" fmla="*/ 2106613 w 4578"/>
              <a:gd name="T33" fmla="*/ 152400 h 176"/>
              <a:gd name="T34" fmla="*/ 2235200 w 4578"/>
              <a:gd name="T35" fmla="*/ 142875 h 176"/>
              <a:gd name="T36" fmla="*/ 2362200 w 4578"/>
              <a:gd name="T37" fmla="*/ 134938 h 176"/>
              <a:gd name="T38" fmla="*/ 2489200 w 4578"/>
              <a:gd name="T39" fmla="*/ 127000 h 176"/>
              <a:gd name="T40" fmla="*/ 2616200 w 4578"/>
              <a:gd name="T41" fmla="*/ 117475 h 176"/>
              <a:gd name="T42" fmla="*/ 2743200 w 4578"/>
              <a:gd name="T43" fmla="*/ 109538 h 176"/>
              <a:gd name="T44" fmla="*/ 2870200 w 4578"/>
              <a:gd name="T45" fmla="*/ 101600 h 176"/>
              <a:gd name="T46" fmla="*/ 2998788 w 4578"/>
              <a:gd name="T47" fmla="*/ 101600 h 176"/>
              <a:gd name="T48" fmla="*/ 3125788 w 4578"/>
              <a:gd name="T49" fmla="*/ 92075 h 176"/>
              <a:gd name="T50" fmla="*/ 3238500 w 4578"/>
              <a:gd name="T51" fmla="*/ 84138 h 176"/>
              <a:gd name="T52" fmla="*/ 3365500 w 4578"/>
              <a:gd name="T53" fmla="*/ 76200 h 176"/>
              <a:gd name="T54" fmla="*/ 3492500 w 4578"/>
              <a:gd name="T55" fmla="*/ 66675 h 176"/>
              <a:gd name="T56" fmla="*/ 3619500 w 4578"/>
              <a:gd name="T57" fmla="*/ 58738 h 176"/>
              <a:gd name="T58" fmla="*/ 3748088 w 4578"/>
              <a:gd name="T59" fmla="*/ 58738 h 176"/>
              <a:gd name="T60" fmla="*/ 3875088 w 4578"/>
              <a:gd name="T61" fmla="*/ 50800 h 176"/>
              <a:gd name="T62" fmla="*/ 4002088 w 4578"/>
              <a:gd name="T63" fmla="*/ 50800 h 176"/>
              <a:gd name="T64" fmla="*/ 4129088 w 4578"/>
              <a:gd name="T65" fmla="*/ 41275 h 176"/>
              <a:gd name="T66" fmla="*/ 4241800 w 4578"/>
              <a:gd name="T67" fmla="*/ 41275 h 176"/>
              <a:gd name="T68" fmla="*/ 4368800 w 4578"/>
              <a:gd name="T69" fmla="*/ 33338 h 176"/>
              <a:gd name="T70" fmla="*/ 4497388 w 4578"/>
              <a:gd name="T71" fmla="*/ 25400 h 176"/>
              <a:gd name="T72" fmla="*/ 4624388 w 4578"/>
              <a:gd name="T73" fmla="*/ 25400 h 176"/>
              <a:gd name="T74" fmla="*/ 4751388 w 4578"/>
              <a:gd name="T75" fmla="*/ 15875 h 176"/>
              <a:gd name="T76" fmla="*/ 4878388 w 4578"/>
              <a:gd name="T77" fmla="*/ 15875 h 176"/>
              <a:gd name="T78" fmla="*/ 5005388 w 4578"/>
              <a:gd name="T79" fmla="*/ 7938 h 176"/>
              <a:gd name="T80" fmla="*/ 5132388 w 4578"/>
              <a:gd name="T81" fmla="*/ 7938 h 176"/>
              <a:gd name="T82" fmla="*/ 5246688 w 4578"/>
              <a:gd name="T83" fmla="*/ 0 h 176"/>
              <a:gd name="T84" fmla="*/ 5373688 w 4578"/>
              <a:gd name="T85" fmla="*/ 0 h 176"/>
              <a:gd name="T86" fmla="*/ 5500688 w 4578"/>
              <a:gd name="T87" fmla="*/ 0 h 176"/>
              <a:gd name="T88" fmla="*/ 5627688 w 4578"/>
              <a:gd name="T89" fmla="*/ 0 h 176"/>
              <a:gd name="T90" fmla="*/ 5754688 w 4578"/>
              <a:gd name="T91" fmla="*/ 0 h 176"/>
              <a:gd name="T92" fmla="*/ 5881688 w 4578"/>
              <a:gd name="T93" fmla="*/ 0 h 176"/>
              <a:gd name="T94" fmla="*/ 6010275 w 4578"/>
              <a:gd name="T95" fmla="*/ 0 h 176"/>
              <a:gd name="T96" fmla="*/ 6137275 w 4578"/>
              <a:gd name="T97" fmla="*/ 0 h 176"/>
              <a:gd name="T98" fmla="*/ 6264275 w 4578"/>
              <a:gd name="T99" fmla="*/ 0 h 176"/>
              <a:gd name="T100" fmla="*/ 6376988 w 4578"/>
              <a:gd name="T101" fmla="*/ 0 h 176"/>
              <a:gd name="T102" fmla="*/ 6503988 w 4578"/>
              <a:gd name="T103" fmla="*/ 0 h 176"/>
              <a:gd name="T104" fmla="*/ 6630988 w 4578"/>
              <a:gd name="T105" fmla="*/ 0 h 176"/>
              <a:gd name="T106" fmla="*/ 6759575 w 4578"/>
              <a:gd name="T107" fmla="*/ 0 h 176"/>
              <a:gd name="T108" fmla="*/ 6886575 w 4578"/>
              <a:gd name="T109" fmla="*/ 0 h 176"/>
              <a:gd name="T110" fmla="*/ 7013575 w 4578"/>
              <a:gd name="T111" fmla="*/ 0 h 176"/>
              <a:gd name="T112" fmla="*/ 7140575 w 4578"/>
              <a:gd name="T113" fmla="*/ 0 h 176"/>
              <a:gd name="T114" fmla="*/ 7267575 w 4578"/>
              <a:gd name="T115" fmla="*/ 0 h 1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78" h="176">
                <a:moveTo>
                  <a:pt x="0" y="176"/>
                </a:moveTo>
                <a:lnTo>
                  <a:pt x="0" y="176"/>
                </a:lnTo>
                <a:lnTo>
                  <a:pt x="9" y="176"/>
                </a:lnTo>
                <a:lnTo>
                  <a:pt x="18" y="176"/>
                </a:lnTo>
                <a:lnTo>
                  <a:pt x="27" y="176"/>
                </a:lnTo>
                <a:lnTo>
                  <a:pt x="36" y="176"/>
                </a:lnTo>
                <a:lnTo>
                  <a:pt x="45" y="176"/>
                </a:lnTo>
                <a:lnTo>
                  <a:pt x="54" y="176"/>
                </a:lnTo>
                <a:lnTo>
                  <a:pt x="63" y="176"/>
                </a:lnTo>
                <a:lnTo>
                  <a:pt x="72" y="176"/>
                </a:lnTo>
                <a:lnTo>
                  <a:pt x="81" y="176"/>
                </a:lnTo>
                <a:lnTo>
                  <a:pt x="89" y="170"/>
                </a:lnTo>
                <a:lnTo>
                  <a:pt x="98" y="170"/>
                </a:lnTo>
                <a:lnTo>
                  <a:pt x="107" y="170"/>
                </a:lnTo>
                <a:lnTo>
                  <a:pt x="116" y="170"/>
                </a:lnTo>
                <a:lnTo>
                  <a:pt x="125" y="170"/>
                </a:lnTo>
                <a:lnTo>
                  <a:pt x="134" y="170"/>
                </a:lnTo>
                <a:lnTo>
                  <a:pt x="143" y="170"/>
                </a:lnTo>
                <a:lnTo>
                  <a:pt x="152" y="170"/>
                </a:lnTo>
                <a:lnTo>
                  <a:pt x="161" y="170"/>
                </a:lnTo>
                <a:lnTo>
                  <a:pt x="170" y="170"/>
                </a:lnTo>
                <a:lnTo>
                  <a:pt x="179" y="165"/>
                </a:lnTo>
                <a:lnTo>
                  <a:pt x="187" y="165"/>
                </a:lnTo>
                <a:lnTo>
                  <a:pt x="196" y="165"/>
                </a:lnTo>
                <a:lnTo>
                  <a:pt x="205" y="165"/>
                </a:lnTo>
                <a:lnTo>
                  <a:pt x="214" y="165"/>
                </a:lnTo>
                <a:lnTo>
                  <a:pt x="223" y="165"/>
                </a:lnTo>
                <a:lnTo>
                  <a:pt x="232" y="165"/>
                </a:lnTo>
                <a:lnTo>
                  <a:pt x="241" y="165"/>
                </a:lnTo>
                <a:lnTo>
                  <a:pt x="250" y="160"/>
                </a:lnTo>
                <a:lnTo>
                  <a:pt x="259" y="160"/>
                </a:lnTo>
                <a:lnTo>
                  <a:pt x="268" y="160"/>
                </a:lnTo>
                <a:lnTo>
                  <a:pt x="276" y="160"/>
                </a:lnTo>
                <a:lnTo>
                  <a:pt x="285" y="160"/>
                </a:lnTo>
                <a:lnTo>
                  <a:pt x="294" y="160"/>
                </a:lnTo>
                <a:lnTo>
                  <a:pt x="303" y="160"/>
                </a:lnTo>
                <a:lnTo>
                  <a:pt x="312" y="160"/>
                </a:lnTo>
                <a:lnTo>
                  <a:pt x="321" y="160"/>
                </a:lnTo>
                <a:lnTo>
                  <a:pt x="330" y="160"/>
                </a:lnTo>
                <a:lnTo>
                  <a:pt x="339" y="160"/>
                </a:lnTo>
                <a:lnTo>
                  <a:pt x="348" y="160"/>
                </a:lnTo>
                <a:lnTo>
                  <a:pt x="357" y="154"/>
                </a:lnTo>
                <a:lnTo>
                  <a:pt x="366" y="154"/>
                </a:lnTo>
                <a:lnTo>
                  <a:pt x="374" y="154"/>
                </a:lnTo>
                <a:lnTo>
                  <a:pt x="383" y="154"/>
                </a:lnTo>
                <a:lnTo>
                  <a:pt x="392" y="154"/>
                </a:lnTo>
                <a:lnTo>
                  <a:pt x="401" y="154"/>
                </a:lnTo>
                <a:lnTo>
                  <a:pt x="410" y="154"/>
                </a:lnTo>
                <a:lnTo>
                  <a:pt x="419" y="154"/>
                </a:lnTo>
                <a:lnTo>
                  <a:pt x="428" y="149"/>
                </a:lnTo>
                <a:lnTo>
                  <a:pt x="437" y="149"/>
                </a:lnTo>
                <a:lnTo>
                  <a:pt x="446" y="149"/>
                </a:lnTo>
                <a:lnTo>
                  <a:pt x="455" y="149"/>
                </a:lnTo>
                <a:lnTo>
                  <a:pt x="464" y="149"/>
                </a:lnTo>
                <a:lnTo>
                  <a:pt x="472" y="149"/>
                </a:lnTo>
                <a:lnTo>
                  <a:pt x="481" y="149"/>
                </a:lnTo>
                <a:lnTo>
                  <a:pt x="490" y="149"/>
                </a:lnTo>
                <a:lnTo>
                  <a:pt x="499" y="149"/>
                </a:lnTo>
                <a:lnTo>
                  <a:pt x="508" y="149"/>
                </a:lnTo>
                <a:lnTo>
                  <a:pt x="517" y="144"/>
                </a:lnTo>
                <a:lnTo>
                  <a:pt x="526" y="144"/>
                </a:lnTo>
                <a:lnTo>
                  <a:pt x="535" y="144"/>
                </a:lnTo>
                <a:lnTo>
                  <a:pt x="544" y="144"/>
                </a:lnTo>
                <a:lnTo>
                  <a:pt x="553" y="144"/>
                </a:lnTo>
                <a:lnTo>
                  <a:pt x="561" y="144"/>
                </a:lnTo>
                <a:lnTo>
                  <a:pt x="570" y="144"/>
                </a:lnTo>
                <a:lnTo>
                  <a:pt x="579" y="144"/>
                </a:lnTo>
                <a:lnTo>
                  <a:pt x="588" y="144"/>
                </a:lnTo>
                <a:lnTo>
                  <a:pt x="597" y="144"/>
                </a:lnTo>
                <a:lnTo>
                  <a:pt x="606" y="138"/>
                </a:lnTo>
                <a:lnTo>
                  <a:pt x="615" y="138"/>
                </a:lnTo>
                <a:lnTo>
                  <a:pt x="624" y="138"/>
                </a:lnTo>
                <a:lnTo>
                  <a:pt x="633" y="138"/>
                </a:lnTo>
                <a:lnTo>
                  <a:pt x="642" y="138"/>
                </a:lnTo>
                <a:lnTo>
                  <a:pt x="651" y="138"/>
                </a:lnTo>
                <a:lnTo>
                  <a:pt x="659" y="138"/>
                </a:lnTo>
                <a:lnTo>
                  <a:pt x="668" y="138"/>
                </a:lnTo>
                <a:lnTo>
                  <a:pt x="677" y="138"/>
                </a:lnTo>
                <a:lnTo>
                  <a:pt x="686" y="133"/>
                </a:lnTo>
                <a:lnTo>
                  <a:pt x="695" y="133"/>
                </a:lnTo>
                <a:lnTo>
                  <a:pt x="704" y="133"/>
                </a:lnTo>
                <a:lnTo>
                  <a:pt x="713" y="133"/>
                </a:lnTo>
                <a:lnTo>
                  <a:pt x="722" y="133"/>
                </a:lnTo>
                <a:lnTo>
                  <a:pt x="731" y="133"/>
                </a:lnTo>
                <a:lnTo>
                  <a:pt x="740" y="133"/>
                </a:lnTo>
                <a:lnTo>
                  <a:pt x="749" y="133"/>
                </a:lnTo>
                <a:lnTo>
                  <a:pt x="757" y="133"/>
                </a:lnTo>
                <a:lnTo>
                  <a:pt x="766" y="133"/>
                </a:lnTo>
                <a:lnTo>
                  <a:pt x="775" y="128"/>
                </a:lnTo>
                <a:lnTo>
                  <a:pt x="784" y="128"/>
                </a:lnTo>
                <a:lnTo>
                  <a:pt x="793" y="128"/>
                </a:lnTo>
                <a:lnTo>
                  <a:pt x="802" y="128"/>
                </a:lnTo>
                <a:lnTo>
                  <a:pt x="811" y="128"/>
                </a:lnTo>
                <a:lnTo>
                  <a:pt x="820" y="128"/>
                </a:lnTo>
                <a:lnTo>
                  <a:pt x="829" y="128"/>
                </a:lnTo>
                <a:lnTo>
                  <a:pt x="838" y="128"/>
                </a:lnTo>
                <a:lnTo>
                  <a:pt x="846" y="128"/>
                </a:lnTo>
                <a:lnTo>
                  <a:pt x="855" y="128"/>
                </a:lnTo>
                <a:lnTo>
                  <a:pt x="864" y="122"/>
                </a:lnTo>
                <a:lnTo>
                  <a:pt x="873" y="122"/>
                </a:lnTo>
                <a:lnTo>
                  <a:pt x="882" y="122"/>
                </a:lnTo>
                <a:lnTo>
                  <a:pt x="891" y="122"/>
                </a:lnTo>
                <a:lnTo>
                  <a:pt x="900" y="122"/>
                </a:lnTo>
                <a:lnTo>
                  <a:pt x="909" y="122"/>
                </a:lnTo>
                <a:lnTo>
                  <a:pt x="918" y="122"/>
                </a:lnTo>
                <a:lnTo>
                  <a:pt x="927" y="122"/>
                </a:lnTo>
                <a:lnTo>
                  <a:pt x="936" y="122"/>
                </a:lnTo>
                <a:lnTo>
                  <a:pt x="944" y="122"/>
                </a:lnTo>
                <a:lnTo>
                  <a:pt x="953" y="117"/>
                </a:lnTo>
                <a:lnTo>
                  <a:pt x="962" y="117"/>
                </a:lnTo>
                <a:lnTo>
                  <a:pt x="971" y="117"/>
                </a:lnTo>
                <a:lnTo>
                  <a:pt x="980" y="117"/>
                </a:lnTo>
                <a:lnTo>
                  <a:pt x="989" y="117"/>
                </a:lnTo>
                <a:lnTo>
                  <a:pt x="998" y="117"/>
                </a:lnTo>
                <a:lnTo>
                  <a:pt x="1007" y="117"/>
                </a:lnTo>
                <a:lnTo>
                  <a:pt x="1016" y="117"/>
                </a:lnTo>
                <a:lnTo>
                  <a:pt x="1025" y="112"/>
                </a:lnTo>
                <a:lnTo>
                  <a:pt x="1034" y="112"/>
                </a:lnTo>
                <a:lnTo>
                  <a:pt x="1042" y="112"/>
                </a:lnTo>
                <a:lnTo>
                  <a:pt x="1051" y="112"/>
                </a:lnTo>
                <a:lnTo>
                  <a:pt x="1060" y="112"/>
                </a:lnTo>
                <a:lnTo>
                  <a:pt x="1069" y="112"/>
                </a:lnTo>
                <a:lnTo>
                  <a:pt x="1078" y="112"/>
                </a:lnTo>
                <a:lnTo>
                  <a:pt x="1087" y="112"/>
                </a:lnTo>
                <a:lnTo>
                  <a:pt x="1096" y="112"/>
                </a:lnTo>
                <a:lnTo>
                  <a:pt x="1105" y="112"/>
                </a:lnTo>
                <a:lnTo>
                  <a:pt x="1114" y="112"/>
                </a:lnTo>
                <a:lnTo>
                  <a:pt x="1123" y="112"/>
                </a:lnTo>
                <a:lnTo>
                  <a:pt x="1131" y="106"/>
                </a:lnTo>
                <a:lnTo>
                  <a:pt x="1140" y="106"/>
                </a:lnTo>
                <a:lnTo>
                  <a:pt x="1149" y="106"/>
                </a:lnTo>
                <a:lnTo>
                  <a:pt x="1158" y="106"/>
                </a:lnTo>
                <a:lnTo>
                  <a:pt x="1167" y="106"/>
                </a:lnTo>
                <a:lnTo>
                  <a:pt x="1176" y="106"/>
                </a:lnTo>
                <a:lnTo>
                  <a:pt x="1185" y="106"/>
                </a:lnTo>
                <a:lnTo>
                  <a:pt x="1194" y="106"/>
                </a:lnTo>
                <a:lnTo>
                  <a:pt x="1203" y="101"/>
                </a:lnTo>
                <a:lnTo>
                  <a:pt x="1212" y="101"/>
                </a:lnTo>
                <a:lnTo>
                  <a:pt x="1221" y="101"/>
                </a:lnTo>
                <a:lnTo>
                  <a:pt x="1229" y="101"/>
                </a:lnTo>
                <a:lnTo>
                  <a:pt x="1238" y="101"/>
                </a:lnTo>
                <a:lnTo>
                  <a:pt x="1247" y="101"/>
                </a:lnTo>
                <a:lnTo>
                  <a:pt x="1256" y="101"/>
                </a:lnTo>
                <a:lnTo>
                  <a:pt x="1265" y="101"/>
                </a:lnTo>
                <a:lnTo>
                  <a:pt x="1274" y="101"/>
                </a:lnTo>
                <a:lnTo>
                  <a:pt x="1283" y="101"/>
                </a:lnTo>
                <a:lnTo>
                  <a:pt x="1292" y="96"/>
                </a:lnTo>
                <a:lnTo>
                  <a:pt x="1301" y="96"/>
                </a:lnTo>
                <a:lnTo>
                  <a:pt x="1310" y="96"/>
                </a:lnTo>
                <a:lnTo>
                  <a:pt x="1319" y="96"/>
                </a:lnTo>
                <a:lnTo>
                  <a:pt x="1327" y="96"/>
                </a:lnTo>
                <a:lnTo>
                  <a:pt x="1336" y="96"/>
                </a:lnTo>
                <a:lnTo>
                  <a:pt x="1345" y="96"/>
                </a:lnTo>
                <a:lnTo>
                  <a:pt x="1354" y="96"/>
                </a:lnTo>
                <a:lnTo>
                  <a:pt x="1363" y="96"/>
                </a:lnTo>
                <a:lnTo>
                  <a:pt x="1372" y="90"/>
                </a:lnTo>
                <a:lnTo>
                  <a:pt x="1381" y="90"/>
                </a:lnTo>
                <a:lnTo>
                  <a:pt x="1390" y="90"/>
                </a:lnTo>
                <a:lnTo>
                  <a:pt x="1399" y="90"/>
                </a:lnTo>
                <a:lnTo>
                  <a:pt x="1408" y="90"/>
                </a:lnTo>
                <a:lnTo>
                  <a:pt x="1416" y="90"/>
                </a:lnTo>
                <a:lnTo>
                  <a:pt x="1425" y="90"/>
                </a:lnTo>
                <a:lnTo>
                  <a:pt x="1434" y="90"/>
                </a:lnTo>
                <a:lnTo>
                  <a:pt x="1443" y="90"/>
                </a:lnTo>
                <a:lnTo>
                  <a:pt x="1452" y="90"/>
                </a:lnTo>
                <a:lnTo>
                  <a:pt x="1461" y="85"/>
                </a:lnTo>
                <a:lnTo>
                  <a:pt x="1470" y="85"/>
                </a:lnTo>
                <a:lnTo>
                  <a:pt x="1479" y="85"/>
                </a:lnTo>
                <a:lnTo>
                  <a:pt x="1488" y="85"/>
                </a:lnTo>
                <a:lnTo>
                  <a:pt x="1497" y="85"/>
                </a:lnTo>
                <a:lnTo>
                  <a:pt x="1506" y="85"/>
                </a:lnTo>
                <a:lnTo>
                  <a:pt x="1514" y="85"/>
                </a:lnTo>
                <a:lnTo>
                  <a:pt x="1523" y="85"/>
                </a:lnTo>
                <a:lnTo>
                  <a:pt x="1532" y="85"/>
                </a:lnTo>
                <a:lnTo>
                  <a:pt x="1541" y="85"/>
                </a:lnTo>
                <a:lnTo>
                  <a:pt x="1550" y="80"/>
                </a:lnTo>
                <a:lnTo>
                  <a:pt x="1559" y="80"/>
                </a:lnTo>
                <a:lnTo>
                  <a:pt x="1568" y="80"/>
                </a:lnTo>
                <a:lnTo>
                  <a:pt x="1577" y="80"/>
                </a:lnTo>
                <a:lnTo>
                  <a:pt x="1586" y="80"/>
                </a:lnTo>
                <a:lnTo>
                  <a:pt x="1595" y="80"/>
                </a:lnTo>
                <a:lnTo>
                  <a:pt x="1604" y="80"/>
                </a:lnTo>
                <a:lnTo>
                  <a:pt x="1612" y="80"/>
                </a:lnTo>
                <a:lnTo>
                  <a:pt x="1621" y="80"/>
                </a:lnTo>
                <a:lnTo>
                  <a:pt x="1630" y="80"/>
                </a:lnTo>
                <a:lnTo>
                  <a:pt x="1639" y="74"/>
                </a:lnTo>
                <a:lnTo>
                  <a:pt x="1648" y="74"/>
                </a:lnTo>
                <a:lnTo>
                  <a:pt x="1657" y="74"/>
                </a:lnTo>
                <a:lnTo>
                  <a:pt x="1666" y="74"/>
                </a:lnTo>
                <a:lnTo>
                  <a:pt x="1675" y="74"/>
                </a:lnTo>
                <a:lnTo>
                  <a:pt x="1684" y="74"/>
                </a:lnTo>
                <a:lnTo>
                  <a:pt x="1693" y="74"/>
                </a:lnTo>
                <a:lnTo>
                  <a:pt x="1701" y="74"/>
                </a:lnTo>
                <a:lnTo>
                  <a:pt x="1710" y="74"/>
                </a:lnTo>
                <a:lnTo>
                  <a:pt x="1719" y="74"/>
                </a:lnTo>
                <a:lnTo>
                  <a:pt x="1728" y="69"/>
                </a:lnTo>
                <a:lnTo>
                  <a:pt x="1737" y="69"/>
                </a:lnTo>
                <a:lnTo>
                  <a:pt x="1746" y="69"/>
                </a:lnTo>
                <a:lnTo>
                  <a:pt x="1755" y="69"/>
                </a:lnTo>
                <a:lnTo>
                  <a:pt x="1764" y="69"/>
                </a:lnTo>
                <a:lnTo>
                  <a:pt x="1773" y="69"/>
                </a:lnTo>
                <a:lnTo>
                  <a:pt x="1782" y="69"/>
                </a:lnTo>
                <a:lnTo>
                  <a:pt x="1791" y="69"/>
                </a:lnTo>
                <a:lnTo>
                  <a:pt x="1799" y="64"/>
                </a:lnTo>
                <a:lnTo>
                  <a:pt x="1808" y="64"/>
                </a:lnTo>
                <a:lnTo>
                  <a:pt x="1817" y="64"/>
                </a:lnTo>
                <a:lnTo>
                  <a:pt x="1826" y="64"/>
                </a:lnTo>
                <a:lnTo>
                  <a:pt x="1835" y="64"/>
                </a:lnTo>
                <a:lnTo>
                  <a:pt x="1844" y="64"/>
                </a:lnTo>
                <a:lnTo>
                  <a:pt x="1853" y="64"/>
                </a:lnTo>
                <a:lnTo>
                  <a:pt x="1862" y="64"/>
                </a:lnTo>
                <a:lnTo>
                  <a:pt x="1871" y="64"/>
                </a:lnTo>
                <a:lnTo>
                  <a:pt x="1880" y="64"/>
                </a:lnTo>
                <a:lnTo>
                  <a:pt x="1889" y="64"/>
                </a:lnTo>
                <a:lnTo>
                  <a:pt x="1897" y="64"/>
                </a:lnTo>
                <a:lnTo>
                  <a:pt x="1906" y="58"/>
                </a:lnTo>
                <a:lnTo>
                  <a:pt x="1915" y="58"/>
                </a:lnTo>
                <a:lnTo>
                  <a:pt x="1924" y="58"/>
                </a:lnTo>
                <a:lnTo>
                  <a:pt x="1933" y="58"/>
                </a:lnTo>
                <a:lnTo>
                  <a:pt x="1942" y="58"/>
                </a:lnTo>
                <a:lnTo>
                  <a:pt x="1951" y="58"/>
                </a:lnTo>
                <a:lnTo>
                  <a:pt x="1960" y="58"/>
                </a:lnTo>
                <a:lnTo>
                  <a:pt x="1969" y="58"/>
                </a:lnTo>
                <a:lnTo>
                  <a:pt x="1978" y="53"/>
                </a:lnTo>
                <a:lnTo>
                  <a:pt x="1986" y="53"/>
                </a:lnTo>
                <a:lnTo>
                  <a:pt x="1995" y="53"/>
                </a:lnTo>
                <a:lnTo>
                  <a:pt x="2004" y="53"/>
                </a:lnTo>
                <a:lnTo>
                  <a:pt x="2013" y="53"/>
                </a:lnTo>
                <a:lnTo>
                  <a:pt x="2022" y="53"/>
                </a:lnTo>
                <a:lnTo>
                  <a:pt x="2031" y="53"/>
                </a:lnTo>
                <a:lnTo>
                  <a:pt x="2040" y="53"/>
                </a:lnTo>
                <a:lnTo>
                  <a:pt x="2049" y="53"/>
                </a:lnTo>
                <a:lnTo>
                  <a:pt x="2058" y="48"/>
                </a:lnTo>
                <a:lnTo>
                  <a:pt x="2067" y="48"/>
                </a:lnTo>
                <a:lnTo>
                  <a:pt x="2076" y="48"/>
                </a:lnTo>
                <a:lnTo>
                  <a:pt x="2084" y="48"/>
                </a:lnTo>
                <a:lnTo>
                  <a:pt x="2093" y="48"/>
                </a:lnTo>
                <a:lnTo>
                  <a:pt x="2102" y="48"/>
                </a:lnTo>
                <a:lnTo>
                  <a:pt x="2111" y="48"/>
                </a:lnTo>
                <a:lnTo>
                  <a:pt x="2120" y="48"/>
                </a:lnTo>
                <a:lnTo>
                  <a:pt x="2129" y="48"/>
                </a:lnTo>
                <a:lnTo>
                  <a:pt x="2138" y="48"/>
                </a:lnTo>
                <a:lnTo>
                  <a:pt x="2147" y="48"/>
                </a:lnTo>
                <a:lnTo>
                  <a:pt x="2156" y="48"/>
                </a:lnTo>
                <a:lnTo>
                  <a:pt x="2165" y="42"/>
                </a:lnTo>
                <a:lnTo>
                  <a:pt x="2174" y="42"/>
                </a:lnTo>
                <a:lnTo>
                  <a:pt x="2182" y="42"/>
                </a:lnTo>
                <a:lnTo>
                  <a:pt x="2191" y="42"/>
                </a:lnTo>
                <a:lnTo>
                  <a:pt x="2200" y="42"/>
                </a:lnTo>
                <a:lnTo>
                  <a:pt x="2209" y="42"/>
                </a:lnTo>
                <a:lnTo>
                  <a:pt x="2218" y="42"/>
                </a:lnTo>
                <a:lnTo>
                  <a:pt x="2227" y="42"/>
                </a:lnTo>
                <a:lnTo>
                  <a:pt x="2236" y="42"/>
                </a:lnTo>
                <a:lnTo>
                  <a:pt x="2245" y="42"/>
                </a:lnTo>
                <a:lnTo>
                  <a:pt x="2254" y="42"/>
                </a:lnTo>
                <a:lnTo>
                  <a:pt x="2263" y="42"/>
                </a:lnTo>
                <a:lnTo>
                  <a:pt x="2271" y="37"/>
                </a:lnTo>
                <a:lnTo>
                  <a:pt x="2280" y="37"/>
                </a:lnTo>
                <a:lnTo>
                  <a:pt x="2289" y="37"/>
                </a:lnTo>
                <a:lnTo>
                  <a:pt x="2298" y="37"/>
                </a:lnTo>
                <a:lnTo>
                  <a:pt x="2307" y="37"/>
                </a:lnTo>
                <a:lnTo>
                  <a:pt x="2316" y="37"/>
                </a:lnTo>
                <a:lnTo>
                  <a:pt x="2325" y="37"/>
                </a:lnTo>
                <a:lnTo>
                  <a:pt x="2334" y="37"/>
                </a:lnTo>
                <a:lnTo>
                  <a:pt x="2343" y="37"/>
                </a:lnTo>
                <a:lnTo>
                  <a:pt x="2352" y="37"/>
                </a:lnTo>
                <a:lnTo>
                  <a:pt x="2361" y="37"/>
                </a:lnTo>
                <a:lnTo>
                  <a:pt x="2369" y="37"/>
                </a:lnTo>
                <a:lnTo>
                  <a:pt x="2378" y="37"/>
                </a:lnTo>
                <a:lnTo>
                  <a:pt x="2387" y="37"/>
                </a:lnTo>
                <a:lnTo>
                  <a:pt x="2396" y="37"/>
                </a:lnTo>
                <a:lnTo>
                  <a:pt x="2405" y="37"/>
                </a:lnTo>
                <a:lnTo>
                  <a:pt x="2414" y="32"/>
                </a:lnTo>
                <a:lnTo>
                  <a:pt x="2423" y="32"/>
                </a:lnTo>
                <a:lnTo>
                  <a:pt x="2432" y="32"/>
                </a:lnTo>
                <a:lnTo>
                  <a:pt x="2441" y="32"/>
                </a:lnTo>
                <a:lnTo>
                  <a:pt x="2450" y="32"/>
                </a:lnTo>
                <a:lnTo>
                  <a:pt x="2459" y="32"/>
                </a:lnTo>
                <a:lnTo>
                  <a:pt x="2467" y="32"/>
                </a:lnTo>
                <a:lnTo>
                  <a:pt x="2476" y="32"/>
                </a:lnTo>
                <a:lnTo>
                  <a:pt x="2485" y="32"/>
                </a:lnTo>
                <a:lnTo>
                  <a:pt x="2494" y="32"/>
                </a:lnTo>
                <a:lnTo>
                  <a:pt x="2503" y="32"/>
                </a:lnTo>
                <a:lnTo>
                  <a:pt x="2512" y="32"/>
                </a:lnTo>
                <a:lnTo>
                  <a:pt x="2521" y="32"/>
                </a:lnTo>
                <a:lnTo>
                  <a:pt x="2530" y="32"/>
                </a:lnTo>
                <a:lnTo>
                  <a:pt x="2539" y="32"/>
                </a:lnTo>
                <a:lnTo>
                  <a:pt x="2548" y="32"/>
                </a:lnTo>
                <a:lnTo>
                  <a:pt x="2556" y="26"/>
                </a:lnTo>
                <a:lnTo>
                  <a:pt x="2565" y="26"/>
                </a:lnTo>
                <a:lnTo>
                  <a:pt x="2574" y="26"/>
                </a:lnTo>
                <a:lnTo>
                  <a:pt x="2583" y="26"/>
                </a:lnTo>
                <a:lnTo>
                  <a:pt x="2592" y="26"/>
                </a:lnTo>
                <a:lnTo>
                  <a:pt x="2601" y="26"/>
                </a:lnTo>
                <a:lnTo>
                  <a:pt x="2610" y="26"/>
                </a:lnTo>
                <a:lnTo>
                  <a:pt x="2619" y="26"/>
                </a:lnTo>
                <a:lnTo>
                  <a:pt x="2628" y="26"/>
                </a:lnTo>
                <a:lnTo>
                  <a:pt x="2637" y="26"/>
                </a:lnTo>
                <a:lnTo>
                  <a:pt x="2646" y="26"/>
                </a:lnTo>
                <a:lnTo>
                  <a:pt x="2654" y="26"/>
                </a:lnTo>
                <a:lnTo>
                  <a:pt x="2663" y="26"/>
                </a:lnTo>
                <a:lnTo>
                  <a:pt x="2672" y="26"/>
                </a:lnTo>
                <a:lnTo>
                  <a:pt x="2681" y="26"/>
                </a:lnTo>
                <a:lnTo>
                  <a:pt x="2690" y="21"/>
                </a:lnTo>
                <a:lnTo>
                  <a:pt x="2699" y="21"/>
                </a:lnTo>
                <a:lnTo>
                  <a:pt x="2708" y="21"/>
                </a:lnTo>
                <a:lnTo>
                  <a:pt x="2717" y="21"/>
                </a:lnTo>
                <a:lnTo>
                  <a:pt x="2726" y="21"/>
                </a:lnTo>
                <a:lnTo>
                  <a:pt x="2735" y="21"/>
                </a:lnTo>
                <a:lnTo>
                  <a:pt x="2744" y="21"/>
                </a:lnTo>
                <a:lnTo>
                  <a:pt x="2752" y="21"/>
                </a:lnTo>
                <a:lnTo>
                  <a:pt x="2761" y="21"/>
                </a:lnTo>
                <a:lnTo>
                  <a:pt x="2770" y="21"/>
                </a:lnTo>
                <a:lnTo>
                  <a:pt x="2779" y="21"/>
                </a:lnTo>
                <a:lnTo>
                  <a:pt x="2788" y="21"/>
                </a:lnTo>
                <a:lnTo>
                  <a:pt x="2797" y="21"/>
                </a:lnTo>
                <a:lnTo>
                  <a:pt x="2806" y="21"/>
                </a:lnTo>
                <a:lnTo>
                  <a:pt x="2815" y="16"/>
                </a:lnTo>
                <a:lnTo>
                  <a:pt x="2824" y="16"/>
                </a:lnTo>
                <a:lnTo>
                  <a:pt x="2833" y="16"/>
                </a:lnTo>
                <a:lnTo>
                  <a:pt x="2841" y="16"/>
                </a:lnTo>
                <a:lnTo>
                  <a:pt x="2850" y="16"/>
                </a:lnTo>
                <a:lnTo>
                  <a:pt x="2859" y="16"/>
                </a:lnTo>
                <a:lnTo>
                  <a:pt x="2868" y="16"/>
                </a:lnTo>
                <a:lnTo>
                  <a:pt x="2877" y="16"/>
                </a:lnTo>
                <a:lnTo>
                  <a:pt x="2886" y="16"/>
                </a:lnTo>
                <a:lnTo>
                  <a:pt x="2895" y="16"/>
                </a:lnTo>
                <a:lnTo>
                  <a:pt x="2904" y="16"/>
                </a:lnTo>
                <a:lnTo>
                  <a:pt x="2913" y="16"/>
                </a:lnTo>
                <a:lnTo>
                  <a:pt x="2922" y="16"/>
                </a:lnTo>
                <a:lnTo>
                  <a:pt x="2931" y="16"/>
                </a:lnTo>
                <a:lnTo>
                  <a:pt x="2939" y="16"/>
                </a:lnTo>
                <a:lnTo>
                  <a:pt x="2948" y="16"/>
                </a:lnTo>
                <a:lnTo>
                  <a:pt x="2957" y="16"/>
                </a:lnTo>
                <a:lnTo>
                  <a:pt x="2966" y="16"/>
                </a:lnTo>
                <a:lnTo>
                  <a:pt x="2975" y="10"/>
                </a:lnTo>
                <a:lnTo>
                  <a:pt x="2984" y="10"/>
                </a:lnTo>
                <a:lnTo>
                  <a:pt x="2993" y="10"/>
                </a:lnTo>
                <a:lnTo>
                  <a:pt x="3002" y="10"/>
                </a:lnTo>
                <a:lnTo>
                  <a:pt x="3011" y="10"/>
                </a:lnTo>
                <a:lnTo>
                  <a:pt x="3020" y="10"/>
                </a:lnTo>
                <a:lnTo>
                  <a:pt x="3029" y="10"/>
                </a:lnTo>
                <a:lnTo>
                  <a:pt x="3037" y="10"/>
                </a:lnTo>
                <a:lnTo>
                  <a:pt x="3046" y="10"/>
                </a:lnTo>
                <a:lnTo>
                  <a:pt x="3055" y="10"/>
                </a:lnTo>
                <a:lnTo>
                  <a:pt x="3064" y="10"/>
                </a:lnTo>
                <a:lnTo>
                  <a:pt x="3073" y="10"/>
                </a:lnTo>
                <a:lnTo>
                  <a:pt x="3082" y="10"/>
                </a:lnTo>
                <a:lnTo>
                  <a:pt x="3091" y="10"/>
                </a:lnTo>
                <a:lnTo>
                  <a:pt x="3100" y="10"/>
                </a:lnTo>
                <a:lnTo>
                  <a:pt x="3109" y="10"/>
                </a:lnTo>
                <a:lnTo>
                  <a:pt x="3118" y="5"/>
                </a:lnTo>
                <a:lnTo>
                  <a:pt x="3126" y="5"/>
                </a:lnTo>
                <a:lnTo>
                  <a:pt x="3135" y="5"/>
                </a:lnTo>
                <a:lnTo>
                  <a:pt x="3144" y="5"/>
                </a:lnTo>
                <a:lnTo>
                  <a:pt x="3153" y="5"/>
                </a:lnTo>
                <a:lnTo>
                  <a:pt x="3162" y="5"/>
                </a:lnTo>
                <a:lnTo>
                  <a:pt x="3171" y="5"/>
                </a:lnTo>
                <a:lnTo>
                  <a:pt x="3180" y="5"/>
                </a:lnTo>
                <a:lnTo>
                  <a:pt x="3189" y="5"/>
                </a:lnTo>
                <a:lnTo>
                  <a:pt x="3198" y="5"/>
                </a:lnTo>
                <a:lnTo>
                  <a:pt x="3207" y="5"/>
                </a:lnTo>
                <a:lnTo>
                  <a:pt x="3216" y="5"/>
                </a:lnTo>
                <a:lnTo>
                  <a:pt x="3224" y="5"/>
                </a:lnTo>
                <a:lnTo>
                  <a:pt x="3233" y="5"/>
                </a:lnTo>
                <a:lnTo>
                  <a:pt x="3242" y="0"/>
                </a:lnTo>
                <a:lnTo>
                  <a:pt x="3251" y="0"/>
                </a:lnTo>
                <a:lnTo>
                  <a:pt x="3260" y="0"/>
                </a:lnTo>
                <a:lnTo>
                  <a:pt x="3269" y="0"/>
                </a:lnTo>
                <a:lnTo>
                  <a:pt x="3278" y="0"/>
                </a:lnTo>
                <a:lnTo>
                  <a:pt x="3287" y="0"/>
                </a:lnTo>
                <a:lnTo>
                  <a:pt x="3296" y="0"/>
                </a:lnTo>
                <a:lnTo>
                  <a:pt x="3305" y="0"/>
                </a:lnTo>
                <a:lnTo>
                  <a:pt x="3314" y="0"/>
                </a:lnTo>
                <a:lnTo>
                  <a:pt x="3322" y="0"/>
                </a:lnTo>
                <a:lnTo>
                  <a:pt x="3331" y="0"/>
                </a:lnTo>
                <a:lnTo>
                  <a:pt x="3340" y="0"/>
                </a:lnTo>
                <a:lnTo>
                  <a:pt x="3349" y="0"/>
                </a:lnTo>
                <a:lnTo>
                  <a:pt x="3358" y="0"/>
                </a:lnTo>
                <a:lnTo>
                  <a:pt x="3367" y="0"/>
                </a:lnTo>
                <a:lnTo>
                  <a:pt x="3376" y="0"/>
                </a:lnTo>
                <a:lnTo>
                  <a:pt x="3385" y="0"/>
                </a:lnTo>
                <a:lnTo>
                  <a:pt x="3394" y="0"/>
                </a:lnTo>
                <a:lnTo>
                  <a:pt x="3403" y="0"/>
                </a:lnTo>
                <a:lnTo>
                  <a:pt x="3411" y="0"/>
                </a:lnTo>
                <a:lnTo>
                  <a:pt x="3420" y="0"/>
                </a:lnTo>
                <a:lnTo>
                  <a:pt x="3429" y="0"/>
                </a:lnTo>
                <a:lnTo>
                  <a:pt x="3438" y="0"/>
                </a:lnTo>
                <a:lnTo>
                  <a:pt x="3447" y="0"/>
                </a:lnTo>
                <a:lnTo>
                  <a:pt x="3456" y="0"/>
                </a:lnTo>
                <a:lnTo>
                  <a:pt x="3465" y="0"/>
                </a:lnTo>
                <a:lnTo>
                  <a:pt x="3474" y="0"/>
                </a:lnTo>
                <a:lnTo>
                  <a:pt x="3483" y="0"/>
                </a:lnTo>
                <a:lnTo>
                  <a:pt x="3492" y="0"/>
                </a:lnTo>
                <a:lnTo>
                  <a:pt x="3501" y="0"/>
                </a:lnTo>
                <a:lnTo>
                  <a:pt x="3509" y="0"/>
                </a:lnTo>
                <a:lnTo>
                  <a:pt x="3518" y="0"/>
                </a:lnTo>
                <a:lnTo>
                  <a:pt x="3527" y="0"/>
                </a:lnTo>
                <a:lnTo>
                  <a:pt x="3536" y="0"/>
                </a:lnTo>
                <a:lnTo>
                  <a:pt x="3545" y="0"/>
                </a:lnTo>
                <a:lnTo>
                  <a:pt x="3554" y="0"/>
                </a:lnTo>
                <a:lnTo>
                  <a:pt x="3563" y="0"/>
                </a:lnTo>
                <a:lnTo>
                  <a:pt x="3572" y="0"/>
                </a:lnTo>
                <a:lnTo>
                  <a:pt x="3581" y="0"/>
                </a:lnTo>
                <a:lnTo>
                  <a:pt x="3590" y="0"/>
                </a:lnTo>
                <a:lnTo>
                  <a:pt x="3599" y="0"/>
                </a:lnTo>
                <a:lnTo>
                  <a:pt x="3607" y="0"/>
                </a:lnTo>
                <a:lnTo>
                  <a:pt x="3616" y="0"/>
                </a:lnTo>
                <a:lnTo>
                  <a:pt x="3625" y="0"/>
                </a:lnTo>
                <a:lnTo>
                  <a:pt x="3634" y="0"/>
                </a:lnTo>
                <a:lnTo>
                  <a:pt x="3643" y="0"/>
                </a:lnTo>
                <a:lnTo>
                  <a:pt x="3652" y="0"/>
                </a:lnTo>
                <a:lnTo>
                  <a:pt x="3661" y="0"/>
                </a:lnTo>
                <a:lnTo>
                  <a:pt x="3670" y="0"/>
                </a:lnTo>
                <a:lnTo>
                  <a:pt x="3679" y="0"/>
                </a:lnTo>
                <a:lnTo>
                  <a:pt x="3688" y="0"/>
                </a:lnTo>
                <a:lnTo>
                  <a:pt x="3696" y="0"/>
                </a:lnTo>
                <a:lnTo>
                  <a:pt x="3705" y="0"/>
                </a:lnTo>
                <a:lnTo>
                  <a:pt x="3714" y="0"/>
                </a:lnTo>
                <a:lnTo>
                  <a:pt x="3723" y="0"/>
                </a:lnTo>
                <a:lnTo>
                  <a:pt x="3732" y="0"/>
                </a:lnTo>
                <a:lnTo>
                  <a:pt x="3741" y="0"/>
                </a:lnTo>
                <a:lnTo>
                  <a:pt x="3750" y="0"/>
                </a:lnTo>
                <a:lnTo>
                  <a:pt x="3759" y="0"/>
                </a:lnTo>
                <a:lnTo>
                  <a:pt x="3768" y="0"/>
                </a:lnTo>
                <a:lnTo>
                  <a:pt x="3777" y="0"/>
                </a:lnTo>
                <a:lnTo>
                  <a:pt x="3786" y="0"/>
                </a:lnTo>
                <a:lnTo>
                  <a:pt x="3794" y="0"/>
                </a:lnTo>
                <a:lnTo>
                  <a:pt x="3803" y="0"/>
                </a:lnTo>
                <a:lnTo>
                  <a:pt x="3812" y="0"/>
                </a:lnTo>
                <a:lnTo>
                  <a:pt x="3821" y="0"/>
                </a:lnTo>
                <a:lnTo>
                  <a:pt x="3830" y="0"/>
                </a:lnTo>
                <a:lnTo>
                  <a:pt x="3839" y="0"/>
                </a:lnTo>
                <a:lnTo>
                  <a:pt x="3848" y="0"/>
                </a:lnTo>
                <a:lnTo>
                  <a:pt x="3857" y="0"/>
                </a:lnTo>
                <a:lnTo>
                  <a:pt x="3866" y="0"/>
                </a:lnTo>
                <a:lnTo>
                  <a:pt x="3875" y="0"/>
                </a:lnTo>
                <a:lnTo>
                  <a:pt x="3884" y="0"/>
                </a:lnTo>
                <a:lnTo>
                  <a:pt x="3892" y="0"/>
                </a:lnTo>
                <a:lnTo>
                  <a:pt x="3901" y="0"/>
                </a:lnTo>
                <a:lnTo>
                  <a:pt x="3910" y="0"/>
                </a:lnTo>
                <a:lnTo>
                  <a:pt x="3919" y="0"/>
                </a:lnTo>
                <a:lnTo>
                  <a:pt x="3928" y="0"/>
                </a:lnTo>
                <a:lnTo>
                  <a:pt x="3937" y="0"/>
                </a:lnTo>
                <a:lnTo>
                  <a:pt x="3946" y="0"/>
                </a:lnTo>
                <a:lnTo>
                  <a:pt x="3955" y="0"/>
                </a:lnTo>
                <a:lnTo>
                  <a:pt x="3964" y="0"/>
                </a:lnTo>
                <a:lnTo>
                  <a:pt x="3973" y="0"/>
                </a:lnTo>
                <a:lnTo>
                  <a:pt x="3981" y="0"/>
                </a:lnTo>
                <a:lnTo>
                  <a:pt x="3990" y="0"/>
                </a:lnTo>
                <a:lnTo>
                  <a:pt x="3999" y="0"/>
                </a:lnTo>
                <a:lnTo>
                  <a:pt x="4008" y="0"/>
                </a:lnTo>
                <a:lnTo>
                  <a:pt x="4017" y="0"/>
                </a:lnTo>
                <a:lnTo>
                  <a:pt x="4026" y="0"/>
                </a:lnTo>
                <a:lnTo>
                  <a:pt x="4035" y="0"/>
                </a:lnTo>
                <a:lnTo>
                  <a:pt x="4044" y="0"/>
                </a:lnTo>
                <a:lnTo>
                  <a:pt x="4053" y="0"/>
                </a:lnTo>
                <a:lnTo>
                  <a:pt x="4062" y="0"/>
                </a:lnTo>
                <a:lnTo>
                  <a:pt x="4071" y="0"/>
                </a:lnTo>
                <a:lnTo>
                  <a:pt x="4079" y="0"/>
                </a:lnTo>
                <a:lnTo>
                  <a:pt x="4088" y="0"/>
                </a:lnTo>
                <a:lnTo>
                  <a:pt x="4097" y="0"/>
                </a:lnTo>
                <a:lnTo>
                  <a:pt x="4106" y="0"/>
                </a:lnTo>
                <a:lnTo>
                  <a:pt x="4115" y="0"/>
                </a:lnTo>
                <a:lnTo>
                  <a:pt x="4124" y="0"/>
                </a:lnTo>
                <a:lnTo>
                  <a:pt x="4133" y="0"/>
                </a:lnTo>
                <a:lnTo>
                  <a:pt x="4142" y="0"/>
                </a:lnTo>
                <a:lnTo>
                  <a:pt x="4151" y="0"/>
                </a:lnTo>
                <a:lnTo>
                  <a:pt x="4160" y="0"/>
                </a:lnTo>
                <a:lnTo>
                  <a:pt x="4169" y="0"/>
                </a:lnTo>
                <a:lnTo>
                  <a:pt x="4177" y="0"/>
                </a:lnTo>
                <a:lnTo>
                  <a:pt x="4186" y="0"/>
                </a:lnTo>
                <a:lnTo>
                  <a:pt x="4195" y="0"/>
                </a:lnTo>
                <a:lnTo>
                  <a:pt x="4204" y="0"/>
                </a:lnTo>
                <a:lnTo>
                  <a:pt x="4213" y="0"/>
                </a:lnTo>
                <a:lnTo>
                  <a:pt x="4222" y="0"/>
                </a:lnTo>
                <a:lnTo>
                  <a:pt x="4231" y="0"/>
                </a:lnTo>
                <a:lnTo>
                  <a:pt x="4240" y="0"/>
                </a:lnTo>
                <a:lnTo>
                  <a:pt x="4249" y="0"/>
                </a:lnTo>
                <a:lnTo>
                  <a:pt x="4258" y="0"/>
                </a:lnTo>
                <a:lnTo>
                  <a:pt x="4266" y="0"/>
                </a:lnTo>
                <a:lnTo>
                  <a:pt x="4275" y="0"/>
                </a:lnTo>
                <a:lnTo>
                  <a:pt x="4284" y="0"/>
                </a:lnTo>
                <a:lnTo>
                  <a:pt x="4293" y="0"/>
                </a:lnTo>
                <a:lnTo>
                  <a:pt x="4302" y="0"/>
                </a:lnTo>
                <a:lnTo>
                  <a:pt x="4311" y="0"/>
                </a:lnTo>
                <a:lnTo>
                  <a:pt x="4320" y="0"/>
                </a:lnTo>
                <a:lnTo>
                  <a:pt x="4329" y="0"/>
                </a:lnTo>
                <a:lnTo>
                  <a:pt x="4338" y="0"/>
                </a:lnTo>
                <a:lnTo>
                  <a:pt x="4347" y="0"/>
                </a:lnTo>
                <a:lnTo>
                  <a:pt x="4356" y="0"/>
                </a:lnTo>
                <a:lnTo>
                  <a:pt x="4364" y="0"/>
                </a:lnTo>
                <a:lnTo>
                  <a:pt x="4373" y="0"/>
                </a:lnTo>
                <a:lnTo>
                  <a:pt x="4382" y="0"/>
                </a:lnTo>
                <a:lnTo>
                  <a:pt x="4391" y="0"/>
                </a:lnTo>
                <a:lnTo>
                  <a:pt x="4400" y="0"/>
                </a:lnTo>
                <a:lnTo>
                  <a:pt x="4409" y="0"/>
                </a:lnTo>
                <a:lnTo>
                  <a:pt x="4418" y="0"/>
                </a:lnTo>
                <a:lnTo>
                  <a:pt x="4427" y="0"/>
                </a:lnTo>
                <a:lnTo>
                  <a:pt x="4436" y="0"/>
                </a:lnTo>
                <a:lnTo>
                  <a:pt x="4445" y="0"/>
                </a:lnTo>
                <a:lnTo>
                  <a:pt x="4454" y="0"/>
                </a:lnTo>
                <a:lnTo>
                  <a:pt x="4462" y="0"/>
                </a:lnTo>
                <a:lnTo>
                  <a:pt x="4471" y="0"/>
                </a:lnTo>
                <a:lnTo>
                  <a:pt x="4480" y="0"/>
                </a:lnTo>
                <a:lnTo>
                  <a:pt x="4489" y="0"/>
                </a:lnTo>
                <a:lnTo>
                  <a:pt x="4498" y="0"/>
                </a:lnTo>
                <a:lnTo>
                  <a:pt x="4507" y="0"/>
                </a:lnTo>
                <a:lnTo>
                  <a:pt x="4516" y="0"/>
                </a:lnTo>
                <a:lnTo>
                  <a:pt x="4525" y="0"/>
                </a:lnTo>
                <a:lnTo>
                  <a:pt x="4534" y="0"/>
                </a:lnTo>
                <a:lnTo>
                  <a:pt x="4543" y="0"/>
                </a:lnTo>
                <a:lnTo>
                  <a:pt x="4551" y="0"/>
                </a:lnTo>
                <a:lnTo>
                  <a:pt x="4560" y="0"/>
                </a:lnTo>
                <a:lnTo>
                  <a:pt x="4569" y="0"/>
                </a:lnTo>
                <a:lnTo>
                  <a:pt x="4578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" name="Freeform 103"/>
          <p:cNvSpPr>
            <a:spLocks/>
          </p:cNvSpPr>
          <p:nvPr/>
        </p:nvSpPr>
        <p:spPr bwMode="auto">
          <a:xfrm>
            <a:off x="3128964" y="2565400"/>
            <a:ext cx="7267575" cy="457200"/>
          </a:xfrm>
          <a:custGeom>
            <a:avLst/>
            <a:gdLst>
              <a:gd name="T0" fmla="*/ 100013 w 4578"/>
              <a:gd name="T1" fmla="*/ 338138 h 288"/>
              <a:gd name="T2" fmla="*/ 227013 w 4578"/>
              <a:gd name="T3" fmla="*/ 322263 h 288"/>
              <a:gd name="T4" fmla="*/ 354013 w 4578"/>
              <a:gd name="T5" fmla="*/ 322263 h 288"/>
              <a:gd name="T6" fmla="*/ 481013 w 4578"/>
              <a:gd name="T7" fmla="*/ 279400 h 288"/>
              <a:gd name="T8" fmla="*/ 608013 w 4578"/>
              <a:gd name="T9" fmla="*/ 381000 h 288"/>
              <a:gd name="T10" fmla="*/ 736600 w 4578"/>
              <a:gd name="T11" fmla="*/ 338138 h 288"/>
              <a:gd name="T12" fmla="*/ 863600 w 4578"/>
              <a:gd name="T13" fmla="*/ 330200 h 288"/>
              <a:gd name="T14" fmla="*/ 990600 w 4578"/>
              <a:gd name="T15" fmla="*/ 312738 h 288"/>
              <a:gd name="T16" fmla="*/ 1103313 w 4578"/>
              <a:gd name="T17" fmla="*/ 279400 h 288"/>
              <a:gd name="T18" fmla="*/ 1230313 w 4578"/>
              <a:gd name="T19" fmla="*/ 279400 h 288"/>
              <a:gd name="T20" fmla="*/ 1357313 w 4578"/>
              <a:gd name="T21" fmla="*/ 261938 h 288"/>
              <a:gd name="T22" fmla="*/ 1485900 w 4578"/>
              <a:gd name="T23" fmla="*/ 279400 h 288"/>
              <a:gd name="T24" fmla="*/ 1612900 w 4578"/>
              <a:gd name="T25" fmla="*/ 254000 h 288"/>
              <a:gd name="T26" fmla="*/ 1739900 w 4578"/>
              <a:gd name="T27" fmla="*/ 195263 h 288"/>
              <a:gd name="T28" fmla="*/ 1866900 w 4578"/>
              <a:gd name="T29" fmla="*/ 254000 h 288"/>
              <a:gd name="T30" fmla="*/ 1993900 w 4578"/>
              <a:gd name="T31" fmla="*/ 160338 h 288"/>
              <a:gd name="T32" fmla="*/ 2106613 w 4578"/>
              <a:gd name="T33" fmla="*/ 296863 h 288"/>
              <a:gd name="T34" fmla="*/ 2235200 w 4578"/>
              <a:gd name="T35" fmla="*/ 246063 h 288"/>
              <a:gd name="T36" fmla="*/ 2362200 w 4578"/>
              <a:gd name="T37" fmla="*/ 236538 h 288"/>
              <a:gd name="T38" fmla="*/ 2489200 w 4578"/>
              <a:gd name="T39" fmla="*/ 261938 h 288"/>
              <a:gd name="T40" fmla="*/ 2616200 w 4578"/>
              <a:gd name="T41" fmla="*/ 236538 h 288"/>
              <a:gd name="T42" fmla="*/ 2743200 w 4578"/>
              <a:gd name="T43" fmla="*/ 254000 h 288"/>
              <a:gd name="T44" fmla="*/ 2870200 w 4578"/>
              <a:gd name="T45" fmla="*/ 246063 h 288"/>
              <a:gd name="T46" fmla="*/ 2998788 w 4578"/>
              <a:gd name="T47" fmla="*/ 169863 h 288"/>
              <a:gd name="T48" fmla="*/ 3125788 w 4578"/>
              <a:gd name="T49" fmla="*/ 211138 h 288"/>
              <a:gd name="T50" fmla="*/ 3238500 w 4578"/>
              <a:gd name="T51" fmla="*/ 160338 h 288"/>
              <a:gd name="T52" fmla="*/ 3365500 w 4578"/>
              <a:gd name="T53" fmla="*/ 144463 h 288"/>
              <a:gd name="T54" fmla="*/ 3492500 w 4578"/>
              <a:gd name="T55" fmla="*/ 254000 h 288"/>
              <a:gd name="T56" fmla="*/ 3619500 w 4578"/>
              <a:gd name="T57" fmla="*/ 236538 h 288"/>
              <a:gd name="T58" fmla="*/ 3748088 w 4578"/>
              <a:gd name="T59" fmla="*/ 169863 h 288"/>
              <a:gd name="T60" fmla="*/ 3875088 w 4578"/>
              <a:gd name="T61" fmla="*/ 160338 h 288"/>
              <a:gd name="T62" fmla="*/ 4002088 w 4578"/>
              <a:gd name="T63" fmla="*/ 236538 h 288"/>
              <a:gd name="T64" fmla="*/ 4129088 w 4578"/>
              <a:gd name="T65" fmla="*/ 279400 h 288"/>
              <a:gd name="T66" fmla="*/ 4241800 w 4578"/>
              <a:gd name="T67" fmla="*/ 246063 h 288"/>
              <a:gd name="T68" fmla="*/ 4368800 w 4578"/>
              <a:gd name="T69" fmla="*/ 169863 h 288"/>
              <a:gd name="T70" fmla="*/ 4497388 w 4578"/>
              <a:gd name="T71" fmla="*/ 177800 h 288"/>
              <a:gd name="T72" fmla="*/ 4624388 w 4578"/>
              <a:gd name="T73" fmla="*/ 152400 h 288"/>
              <a:gd name="T74" fmla="*/ 4751388 w 4578"/>
              <a:gd name="T75" fmla="*/ 220663 h 288"/>
              <a:gd name="T76" fmla="*/ 4878388 w 4578"/>
              <a:gd name="T77" fmla="*/ 228600 h 288"/>
              <a:gd name="T78" fmla="*/ 5005388 w 4578"/>
              <a:gd name="T79" fmla="*/ 211138 h 288"/>
              <a:gd name="T80" fmla="*/ 5132388 w 4578"/>
              <a:gd name="T81" fmla="*/ 211138 h 288"/>
              <a:gd name="T82" fmla="*/ 5246688 w 4578"/>
              <a:gd name="T83" fmla="*/ 304800 h 288"/>
              <a:gd name="T84" fmla="*/ 5373688 w 4578"/>
              <a:gd name="T85" fmla="*/ 312738 h 288"/>
              <a:gd name="T86" fmla="*/ 5500688 w 4578"/>
              <a:gd name="T87" fmla="*/ 134938 h 288"/>
              <a:gd name="T88" fmla="*/ 5627688 w 4578"/>
              <a:gd name="T89" fmla="*/ 17463 h 288"/>
              <a:gd name="T90" fmla="*/ 5754688 w 4578"/>
              <a:gd name="T91" fmla="*/ 33338 h 288"/>
              <a:gd name="T92" fmla="*/ 5881688 w 4578"/>
              <a:gd name="T93" fmla="*/ 50800 h 288"/>
              <a:gd name="T94" fmla="*/ 6010275 w 4578"/>
              <a:gd name="T95" fmla="*/ 58738 h 288"/>
              <a:gd name="T96" fmla="*/ 6137275 w 4578"/>
              <a:gd name="T97" fmla="*/ 58738 h 288"/>
              <a:gd name="T98" fmla="*/ 6264275 w 4578"/>
              <a:gd name="T99" fmla="*/ 50800 h 288"/>
              <a:gd name="T100" fmla="*/ 6376988 w 4578"/>
              <a:gd name="T101" fmla="*/ 84138 h 288"/>
              <a:gd name="T102" fmla="*/ 6503988 w 4578"/>
              <a:gd name="T103" fmla="*/ 134938 h 288"/>
              <a:gd name="T104" fmla="*/ 6630988 w 4578"/>
              <a:gd name="T105" fmla="*/ 127000 h 288"/>
              <a:gd name="T106" fmla="*/ 6759575 w 4578"/>
              <a:gd name="T107" fmla="*/ 195263 h 288"/>
              <a:gd name="T108" fmla="*/ 6886575 w 4578"/>
              <a:gd name="T109" fmla="*/ 220663 h 288"/>
              <a:gd name="T110" fmla="*/ 7013575 w 4578"/>
              <a:gd name="T111" fmla="*/ 236538 h 288"/>
              <a:gd name="T112" fmla="*/ 7140575 w 4578"/>
              <a:gd name="T113" fmla="*/ 261938 h 288"/>
              <a:gd name="T114" fmla="*/ 7267575 w 4578"/>
              <a:gd name="T115" fmla="*/ 261938 h 2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78" h="288">
                <a:moveTo>
                  <a:pt x="0" y="219"/>
                </a:moveTo>
                <a:lnTo>
                  <a:pt x="0" y="203"/>
                </a:lnTo>
                <a:lnTo>
                  <a:pt x="9" y="203"/>
                </a:lnTo>
                <a:lnTo>
                  <a:pt x="18" y="208"/>
                </a:lnTo>
                <a:lnTo>
                  <a:pt x="27" y="208"/>
                </a:lnTo>
                <a:lnTo>
                  <a:pt x="36" y="213"/>
                </a:lnTo>
                <a:lnTo>
                  <a:pt x="45" y="219"/>
                </a:lnTo>
                <a:lnTo>
                  <a:pt x="54" y="208"/>
                </a:lnTo>
                <a:lnTo>
                  <a:pt x="63" y="213"/>
                </a:lnTo>
                <a:lnTo>
                  <a:pt x="72" y="224"/>
                </a:lnTo>
                <a:lnTo>
                  <a:pt x="81" y="213"/>
                </a:lnTo>
                <a:lnTo>
                  <a:pt x="89" y="229"/>
                </a:lnTo>
                <a:lnTo>
                  <a:pt x="98" y="213"/>
                </a:lnTo>
                <a:lnTo>
                  <a:pt x="107" y="229"/>
                </a:lnTo>
                <a:lnTo>
                  <a:pt x="116" y="208"/>
                </a:lnTo>
                <a:lnTo>
                  <a:pt x="125" y="219"/>
                </a:lnTo>
                <a:lnTo>
                  <a:pt x="134" y="213"/>
                </a:lnTo>
                <a:lnTo>
                  <a:pt x="143" y="203"/>
                </a:lnTo>
                <a:lnTo>
                  <a:pt x="152" y="203"/>
                </a:lnTo>
                <a:lnTo>
                  <a:pt x="161" y="208"/>
                </a:lnTo>
                <a:lnTo>
                  <a:pt x="170" y="203"/>
                </a:lnTo>
                <a:lnTo>
                  <a:pt x="179" y="181"/>
                </a:lnTo>
                <a:lnTo>
                  <a:pt x="187" y="203"/>
                </a:lnTo>
                <a:lnTo>
                  <a:pt x="196" y="187"/>
                </a:lnTo>
                <a:lnTo>
                  <a:pt x="205" y="192"/>
                </a:lnTo>
                <a:lnTo>
                  <a:pt x="214" y="208"/>
                </a:lnTo>
                <a:lnTo>
                  <a:pt x="223" y="203"/>
                </a:lnTo>
                <a:lnTo>
                  <a:pt x="232" y="208"/>
                </a:lnTo>
                <a:lnTo>
                  <a:pt x="241" y="197"/>
                </a:lnTo>
                <a:lnTo>
                  <a:pt x="250" y="213"/>
                </a:lnTo>
                <a:lnTo>
                  <a:pt x="259" y="208"/>
                </a:lnTo>
                <a:lnTo>
                  <a:pt x="268" y="192"/>
                </a:lnTo>
                <a:lnTo>
                  <a:pt x="276" y="197"/>
                </a:lnTo>
                <a:lnTo>
                  <a:pt x="285" y="208"/>
                </a:lnTo>
                <a:lnTo>
                  <a:pt x="294" y="229"/>
                </a:lnTo>
                <a:lnTo>
                  <a:pt x="303" y="176"/>
                </a:lnTo>
                <a:lnTo>
                  <a:pt x="312" y="165"/>
                </a:lnTo>
                <a:lnTo>
                  <a:pt x="321" y="235"/>
                </a:lnTo>
                <a:lnTo>
                  <a:pt x="330" y="288"/>
                </a:lnTo>
                <a:lnTo>
                  <a:pt x="339" y="171"/>
                </a:lnTo>
                <a:lnTo>
                  <a:pt x="348" y="256"/>
                </a:lnTo>
                <a:lnTo>
                  <a:pt x="357" y="240"/>
                </a:lnTo>
                <a:lnTo>
                  <a:pt x="366" y="245"/>
                </a:lnTo>
                <a:lnTo>
                  <a:pt x="374" y="235"/>
                </a:lnTo>
                <a:lnTo>
                  <a:pt x="383" y="240"/>
                </a:lnTo>
                <a:lnTo>
                  <a:pt x="392" y="229"/>
                </a:lnTo>
                <a:lnTo>
                  <a:pt x="401" y="224"/>
                </a:lnTo>
                <a:lnTo>
                  <a:pt x="410" y="235"/>
                </a:lnTo>
                <a:lnTo>
                  <a:pt x="419" y="219"/>
                </a:lnTo>
                <a:lnTo>
                  <a:pt x="428" y="229"/>
                </a:lnTo>
                <a:lnTo>
                  <a:pt x="437" y="229"/>
                </a:lnTo>
                <a:lnTo>
                  <a:pt x="446" y="213"/>
                </a:lnTo>
                <a:lnTo>
                  <a:pt x="455" y="229"/>
                </a:lnTo>
                <a:lnTo>
                  <a:pt x="464" y="213"/>
                </a:lnTo>
                <a:lnTo>
                  <a:pt x="472" y="229"/>
                </a:lnTo>
                <a:lnTo>
                  <a:pt x="481" y="219"/>
                </a:lnTo>
                <a:lnTo>
                  <a:pt x="490" y="224"/>
                </a:lnTo>
                <a:lnTo>
                  <a:pt x="499" y="197"/>
                </a:lnTo>
                <a:lnTo>
                  <a:pt x="508" y="197"/>
                </a:lnTo>
                <a:lnTo>
                  <a:pt x="517" y="213"/>
                </a:lnTo>
                <a:lnTo>
                  <a:pt x="526" y="213"/>
                </a:lnTo>
                <a:lnTo>
                  <a:pt x="535" y="197"/>
                </a:lnTo>
                <a:lnTo>
                  <a:pt x="544" y="208"/>
                </a:lnTo>
                <a:lnTo>
                  <a:pt x="553" y="187"/>
                </a:lnTo>
                <a:lnTo>
                  <a:pt x="561" y="192"/>
                </a:lnTo>
                <a:lnTo>
                  <a:pt x="570" y="176"/>
                </a:lnTo>
                <a:lnTo>
                  <a:pt x="579" y="181"/>
                </a:lnTo>
                <a:lnTo>
                  <a:pt x="588" y="171"/>
                </a:lnTo>
                <a:lnTo>
                  <a:pt x="597" y="171"/>
                </a:lnTo>
                <a:lnTo>
                  <a:pt x="606" y="181"/>
                </a:lnTo>
                <a:lnTo>
                  <a:pt x="615" y="176"/>
                </a:lnTo>
                <a:lnTo>
                  <a:pt x="624" y="197"/>
                </a:lnTo>
                <a:lnTo>
                  <a:pt x="633" y="197"/>
                </a:lnTo>
                <a:lnTo>
                  <a:pt x="642" y="187"/>
                </a:lnTo>
                <a:lnTo>
                  <a:pt x="651" y="192"/>
                </a:lnTo>
                <a:lnTo>
                  <a:pt x="651" y="203"/>
                </a:lnTo>
                <a:lnTo>
                  <a:pt x="659" y="208"/>
                </a:lnTo>
                <a:lnTo>
                  <a:pt x="668" y="192"/>
                </a:lnTo>
                <a:lnTo>
                  <a:pt x="677" y="197"/>
                </a:lnTo>
                <a:lnTo>
                  <a:pt x="686" y="181"/>
                </a:lnTo>
                <a:lnTo>
                  <a:pt x="695" y="176"/>
                </a:lnTo>
                <a:lnTo>
                  <a:pt x="704" y="192"/>
                </a:lnTo>
                <a:lnTo>
                  <a:pt x="713" y="187"/>
                </a:lnTo>
                <a:lnTo>
                  <a:pt x="722" y="171"/>
                </a:lnTo>
                <a:lnTo>
                  <a:pt x="731" y="181"/>
                </a:lnTo>
                <a:lnTo>
                  <a:pt x="740" y="160"/>
                </a:lnTo>
                <a:lnTo>
                  <a:pt x="749" y="155"/>
                </a:lnTo>
                <a:lnTo>
                  <a:pt x="757" y="165"/>
                </a:lnTo>
                <a:lnTo>
                  <a:pt x="766" y="149"/>
                </a:lnTo>
                <a:lnTo>
                  <a:pt x="775" y="176"/>
                </a:lnTo>
                <a:lnTo>
                  <a:pt x="784" y="181"/>
                </a:lnTo>
                <a:lnTo>
                  <a:pt x="793" y="165"/>
                </a:lnTo>
                <a:lnTo>
                  <a:pt x="802" y="165"/>
                </a:lnTo>
                <a:lnTo>
                  <a:pt x="811" y="192"/>
                </a:lnTo>
                <a:lnTo>
                  <a:pt x="820" y="192"/>
                </a:lnTo>
                <a:lnTo>
                  <a:pt x="829" y="181"/>
                </a:lnTo>
                <a:lnTo>
                  <a:pt x="838" y="187"/>
                </a:lnTo>
                <a:lnTo>
                  <a:pt x="846" y="160"/>
                </a:lnTo>
                <a:lnTo>
                  <a:pt x="855" y="165"/>
                </a:lnTo>
                <a:lnTo>
                  <a:pt x="864" y="139"/>
                </a:lnTo>
                <a:lnTo>
                  <a:pt x="873" y="133"/>
                </a:lnTo>
                <a:lnTo>
                  <a:pt x="882" y="149"/>
                </a:lnTo>
                <a:lnTo>
                  <a:pt x="891" y="149"/>
                </a:lnTo>
                <a:lnTo>
                  <a:pt x="900" y="160"/>
                </a:lnTo>
                <a:lnTo>
                  <a:pt x="909" y="155"/>
                </a:lnTo>
                <a:lnTo>
                  <a:pt x="918" y="171"/>
                </a:lnTo>
                <a:lnTo>
                  <a:pt x="927" y="165"/>
                </a:lnTo>
                <a:lnTo>
                  <a:pt x="936" y="176"/>
                </a:lnTo>
                <a:lnTo>
                  <a:pt x="944" y="176"/>
                </a:lnTo>
                <a:lnTo>
                  <a:pt x="953" y="165"/>
                </a:lnTo>
                <a:lnTo>
                  <a:pt x="962" y="176"/>
                </a:lnTo>
                <a:lnTo>
                  <a:pt x="971" y="160"/>
                </a:lnTo>
                <a:lnTo>
                  <a:pt x="980" y="165"/>
                </a:lnTo>
                <a:lnTo>
                  <a:pt x="989" y="149"/>
                </a:lnTo>
                <a:lnTo>
                  <a:pt x="998" y="160"/>
                </a:lnTo>
                <a:lnTo>
                  <a:pt x="1007" y="149"/>
                </a:lnTo>
                <a:lnTo>
                  <a:pt x="1016" y="160"/>
                </a:lnTo>
                <a:lnTo>
                  <a:pt x="1025" y="171"/>
                </a:lnTo>
                <a:lnTo>
                  <a:pt x="1034" y="155"/>
                </a:lnTo>
                <a:lnTo>
                  <a:pt x="1042" y="165"/>
                </a:lnTo>
                <a:lnTo>
                  <a:pt x="1051" y="160"/>
                </a:lnTo>
                <a:lnTo>
                  <a:pt x="1060" y="139"/>
                </a:lnTo>
                <a:lnTo>
                  <a:pt x="1069" y="139"/>
                </a:lnTo>
                <a:lnTo>
                  <a:pt x="1078" y="149"/>
                </a:lnTo>
                <a:lnTo>
                  <a:pt x="1087" y="144"/>
                </a:lnTo>
                <a:lnTo>
                  <a:pt x="1096" y="123"/>
                </a:lnTo>
                <a:lnTo>
                  <a:pt x="1105" y="139"/>
                </a:lnTo>
                <a:lnTo>
                  <a:pt x="1114" y="128"/>
                </a:lnTo>
                <a:lnTo>
                  <a:pt x="1123" y="133"/>
                </a:lnTo>
                <a:lnTo>
                  <a:pt x="1131" y="144"/>
                </a:lnTo>
                <a:lnTo>
                  <a:pt x="1140" y="144"/>
                </a:lnTo>
                <a:lnTo>
                  <a:pt x="1149" y="155"/>
                </a:lnTo>
                <a:lnTo>
                  <a:pt x="1158" y="149"/>
                </a:lnTo>
                <a:lnTo>
                  <a:pt x="1167" y="171"/>
                </a:lnTo>
                <a:lnTo>
                  <a:pt x="1176" y="160"/>
                </a:lnTo>
                <a:lnTo>
                  <a:pt x="1185" y="176"/>
                </a:lnTo>
                <a:lnTo>
                  <a:pt x="1194" y="176"/>
                </a:lnTo>
                <a:lnTo>
                  <a:pt x="1203" y="165"/>
                </a:lnTo>
                <a:lnTo>
                  <a:pt x="1212" y="176"/>
                </a:lnTo>
                <a:lnTo>
                  <a:pt x="1221" y="160"/>
                </a:lnTo>
                <a:lnTo>
                  <a:pt x="1229" y="181"/>
                </a:lnTo>
                <a:lnTo>
                  <a:pt x="1238" y="128"/>
                </a:lnTo>
                <a:lnTo>
                  <a:pt x="1247" y="203"/>
                </a:lnTo>
                <a:lnTo>
                  <a:pt x="1256" y="101"/>
                </a:lnTo>
                <a:lnTo>
                  <a:pt x="1265" y="176"/>
                </a:lnTo>
                <a:lnTo>
                  <a:pt x="1274" y="112"/>
                </a:lnTo>
                <a:lnTo>
                  <a:pt x="1283" y="171"/>
                </a:lnTo>
                <a:lnTo>
                  <a:pt x="1292" y="176"/>
                </a:lnTo>
                <a:lnTo>
                  <a:pt x="1301" y="229"/>
                </a:lnTo>
                <a:lnTo>
                  <a:pt x="1310" y="123"/>
                </a:lnTo>
                <a:lnTo>
                  <a:pt x="1319" y="192"/>
                </a:lnTo>
                <a:lnTo>
                  <a:pt x="1319" y="203"/>
                </a:lnTo>
                <a:lnTo>
                  <a:pt x="1327" y="187"/>
                </a:lnTo>
                <a:lnTo>
                  <a:pt x="1336" y="213"/>
                </a:lnTo>
                <a:lnTo>
                  <a:pt x="1345" y="213"/>
                </a:lnTo>
                <a:lnTo>
                  <a:pt x="1354" y="197"/>
                </a:lnTo>
                <a:lnTo>
                  <a:pt x="1363" y="197"/>
                </a:lnTo>
                <a:lnTo>
                  <a:pt x="1372" y="181"/>
                </a:lnTo>
                <a:lnTo>
                  <a:pt x="1381" y="176"/>
                </a:lnTo>
                <a:lnTo>
                  <a:pt x="1390" y="155"/>
                </a:lnTo>
                <a:lnTo>
                  <a:pt x="1399" y="176"/>
                </a:lnTo>
                <a:lnTo>
                  <a:pt x="1408" y="155"/>
                </a:lnTo>
                <a:lnTo>
                  <a:pt x="1416" y="149"/>
                </a:lnTo>
                <a:lnTo>
                  <a:pt x="1425" y="165"/>
                </a:lnTo>
                <a:lnTo>
                  <a:pt x="1434" y="171"/>
                </a:lnTo>
                <a:lnTo>
                  <a:pt x="1443" y="165"/>
                </a:lnTo>
                <a:lnTo>
                  <a:pt x="1452" y="176"/>
                </a:lnTo>
                <a:lnTo>
                  <a:pt x="1461" y="155"/>
                </a:lnTo>
                <a:lnTo>
                  <a:pt x="1470" y="171"/>
                </a:lnTo>
                <a:lnTo>
                  <a:pt x="1479" y="149"/>
                </a:lnTo>
                <a:lnTo>
                  <a:pt x="1488" y="149"/>
                </a:lnTo>
                <a:lnTo>
                  <a:pt x="1497" y="181"/>
                </a:lnTo>
                <a:lnTo>
                  <a:pt x="1506" y="160"/>
                </a:lnTo>
                <a:lnTo>
                  <a:pt x="1514" y="181"/>
                </a:lnTo>
                <a:lnTo>
                  <a:pt x="1523" y="187"/>
                </a:lnTo>
                <a:lnTo>
                  <a:pt x="1532" y="165"/>
                </a:lnTo>
                <a:lnTo>
                  <a:pt x="1541" y="176"/>
                </a:lnTo>
                <a:lnTo>
                  <a:pt x="1550" y="192"/>
                </a:lnTo>
                <a:lnTo>
                  <a:pt x="1559" y="187"/>
                </a:lnTo>
                <a:lnTo>
                  <a:pt x="1568" y="165"/>
                </a:lnTo>
                <a:lnTo>
                  <a:pt x="1577" y="149"/>
                </a:lnTo>
                <a:lnTo>
                  <a:pt x="1586" y="176"/>
                </a:lnTo>
                <a:lnTo>
                  <a:pt x="1595" y="176"/>
                </a:lnTo>
                <a:lnTo>
                  <a:pt x="1604" y="160"/>
                </a:lnTo>
                <a:lnTo>
                  <a:pt x="1612" y="160"/>
                </a:lnTo>
                <a:lnTo>
                  <a:pt x="1621" y="176"/>
                </a:lnTo>
                <a:lnTo>
                  <a:pt x="1630" y="171"/>
                </a:lnTo>
                <a:lnTo>
                  <a:pt x="1639" y="144"/>
                </a:lnTo>
                <a:lnTo>
                  <a:pt x="1648" y="149"/>
                </a:lnTo>
                <a:lnTo>
                  <a:pt x="1657" y="139"/>
                </a:lnTo>
                <a:lnTo>
                  <a:pt x="1666" y="139"/>
                </a:lnTo>
                <a:lnTo>
                  <a:pt x="1675" y="160"/>
                </a:lnTo>
                <a:lnTo>
                  <a:pt x="1684" y="149"/>
                </a:lnTo>
                <a:lnTo>
                  <a:pt x="1693" y="160"/>
                </a:lnTo>
                <a:lnTo>
                  <a:pt x="1701" y="160"/>
                </a:lnTo>
                <a:lnTo>
                  <a:pt x="1710" y="171"/>
                </a:lnTo>
                <a:lnTo>
                  <a:pt x="1719" y="171"/>
                </a:lnTo>
                <a:lnTo>
                  <a:pt x="1728" y="160"/>
                </a:lnTo>
                <a:lnTo>
                  <a:pt x="1737" y="165"/>
                </a:lnTo>
                <a:lnTo>
                  <a:pt x="1746" y="149"/>
                </a:lnTo>
                <a:lnTo>
                  <a:pt x="1755" y="155"/>
                </a:lnTo>
                <a:lnTo>
                  <a:pt x="1764" y="144"/>
                </a:lnTo>
                <a:lnTo>
                  <a:pt x="1773" y="155"/>
                </a:lnTo>
                <a:lnTo>
                  <a:pt x="1782" y="144"/>
                </a:lnTo>
                <a:lnTo>
                  <a:pt x="1791" y="139"/>
                </a:lnTo>
                <a:lnTo>
                  <a:pt x="1799" y="155"/>
                </a:lnTo>
                <a:lnTo>
                  <a:pt x="1808" y="155"/>
                </a:lnTo>
                <a:lnTo>
                  <a:pt x="1817" y="144"/>
                </a:lnTo>
                <a:lnTo>
                  <a:pt x="1826" y="144"/>
                </a:lnTo>
                <a:lnTo>
                  <a:pt x="1835" y="149"/>
                </a:lnTo>
                <a:lnTo>
                  <a:pt x="1844" y="155"/>
                </a:lnTo>
                <a:lnTo>
                  <a:pt x="1853" y="139"/>
                </a:lnTo>
                <a:lnTo>
                  <a:pt x="1862" y="144"/>
                </a:lnTo>
                <a:lnTo>
                  <a:pt x="1871" y="117"/>
                </a:lnTo>
                <a:lnTo>
                  <a:pt x="1880" y="123"/>
                </a:lnTo>
                <a:lnTo>
                  <a:pt x="1889" y="107"/>
                </a:lnTo>
                <a:lnTo>
                  <a:pt x="1897" y="112"/>
                </a:lnTo>
                <a:lnTo>
                  <a:pt x="1906" y="96"/>
                </a:lnTo>
                <a:lnTo>
                  <a:pt x="1915" y="101"/>
                </a:lnTo>
                <a:lnTo>
                  <a:pt x="1924" y="112"/>
                </a:lnTo>
                <a:lnTo>
                  <a:pt x="1933" y="107"/>
                </a:lnTo>
                <a:lnTo>
                  <a:pt x="1942" y="128"/>
                </a:lnTo>
                <a:lnTo>
                  <a:pt x="1951" y="123"/>
                </a:lnTo>
                <a:lnTo>
                  <a:pt x="1960" y="133"/>
                </a:lnTo>
                <a:lnTo>
                  <a:pt x="1969" y="133"/>
                </a:lnTo>
                <a:lnTo>
                  <a:pt x="1978" y="128"/>
                </a:lnTo>
                <a:lnTo>
                  <a:pt x="1978" y="139"/>
                </a:lnTo>
                <a:lnTo>
                  <a:pt x="1986" y="128"/>
                </a:lnTo>
                <a:lnTo>
                  <a:pt x="1995" y="133"/>
                </a:lnTo>
                <a:lnTo>
                  <a:pt x="2004" y="123"/>
                </a:lnTo>
                <a:lnTo>
                  <a:pt x="2013" y="128"/>
                </a:lnTo>
                <a:lnTo>
                  <a:pt x="2022" y="117"/>
                </a:lnTo>
                <a:lnTo>
                  <a:pt x="2031" y="123"/>
                </a:lnTo>
                <a:lnTo>
                  <a:pt x="2040" y="101"/>
                </a:lnTo>
                <a:lnTo>
                  <a:pt x="2049" y="107"/>
                </a:lnTo>
                <a:lnTo>
                  <a:pt x="2058" y="85"/>
                </a:lnTo>
                <a:lnTo>
                  <a:pt x="2067" y="85"/>
                </a:lnTo>
                <a:lnTo>
                  <a:pt x="2076" y="69"/>
                </a:lnTo>
                <a:lnTo>
                  <a:pt x="2084" y="69"/>
                </a:lnTo>
                <a:lnTo>
                  <a:pt x="2093" y="80"/>
                </a:lnTo>
                <a:lnTo>
                  <a:pt x="2102" y="75"/>
                </a:lnTo>
                <a:lnTo>
                  <a:pt x="2111" y="101"/>
                </a:lnTo>
                <a:lnTo>
                  <a:pt x="2120" y="91"/>
                </a:lnTo>
                <a:lnTo>
                  <a:pt x="2129" y="128"/>
                </a:lnTo>
                <a:lnTo>
                  <a:pt x="2138" y="117"/>
                </a:lnTo>
                <a:lnTo>
                  <a:pt x="2147" y="133"/>
                </a:lnTo>
                <a:lnTo>
                  <a:pt x="2156" y="128"/>
                </a:lnTo>
                <a:lnTo>
                  <a:pt x="2165" y="149"/>
                </a:lnTo>
                <a:lnTo>
                  <a:pt x="2174" y="149"/>
                </a:lnTo>
                <a:lnTo>
                  <a:pt x="2182" y="144"/>
                </a:lnTo>
                <a:lnTo>
                  <a:pt x="2191" y="144"/>
                </a:lnTo>
                <a:lnTo>
                  <a:pt x="2200" y="160"/>
                </a:lnTo>
                <a:lnTo>
                  <a:pt x="2209" y="149"/>
                </a:lnTo>
                <a:lnTo>
                  <a:pt x="2218" y="123"/>
                </a:lnTo>
                <a:lnTo>
                  <a:pt x="2227" y="144"/>
                </a:lnTo>
                <a:lnTo>
                  <a:pt x="2236" y="128"/>
                </a:lnTo>
                <a:lnTo>
                  <a:pt x="2245" y="128"/>
                </a:lnTo>
                <a:lnTo>
                  <a:pt x="2254" y="144"/>
                </a:lnTo>
                <a:lnTo>
                  <a:pt x="2263" y="128"/>
                </a:lnTo>
                <a:lnTo>
                  <a:pt x="2271" y="149"/>
                </a:lnTo>
                <a:lnTo>
                  <a:pt x="2280" y="149"/>
                </a:lnTo>
                <a:lnTo>
                  <a:pt x="2289" y="133"/>
                </a:lnTo>
                <a:lnTo>
                  <a:pt x="2298" y="133"/>
                </a:lnTo>
                <a:lnTo>
                  <a:pt x="2307" y="149"/>
                </a:lnTo>
                <a:lnTo>
                  <a:pt x="2316" y="133"/>
                </a:lnTo>
                <a:lnTo>
                  <a:pt x="2325" y="155"/>
                </a:lnTo>
                <a:lnTo>
                  <a:pt x="2334" y="155"/>
                </a:lnTo>
                <a:lnTo>
                  <a:pt x="2343" y="123"/>
                </a:lnTo>
                <a:lnTo>
                  <a:pt x="2352" y="133"/>
                </a:lnTo>
                <a:lnTo>
                  <a:pt x="2361" y="107"/>
                </a:lnTo>
                <a:lnTo>
                  <a:pt x="2369" y="128"/>
                </a:lnTo>
                <a:lnTo>
                  <a:pt x="2378" y="107"/>
                </a:lnTo>
                <a:lnTo>
                  <a:pt x="2387" y="117"/>
                </a:lnTo>
                <a:lnTo>
                  <a:pt x="2396" y="101"/>
                </a:lnTo>
                <a:lnTo>
                  <a:pt x="2405" y="112"/>
                </a:lnTo>
                <a:lnTo>
                  <a:pt x="2414" y="96"/>
                </a:lnTo>
                <a:lnTo>
                  <a:pt x="2423" y="107"/>
                </a:lnTo>
                <a:lnTo>
                  <a:pt x="2432" y="96"/>
                </a:lnTo>
                <a:lnTo>
                  <a:pt x="2441" y="101"/>
                </a:lnTo>
                <a:lnTo>
                  <a:pt x="2450" y="123"/>
                </a:lnTo>
                <a:lnTo>
                  <a:pt x="2459" y="112"/>
                </a:lnTo>
                <a:lnTo>
                  <a:pt x="2467" y="128"/>
                </a:lnTo>
                <a:lnTo>
                  <a:pt x="2476" y="117"/>
                </a:lnTo>
                <a:lnTo>
                  <a:pt x="2485" y="139"/>
                </a:lnTo>
                <a:lnTo>
                  <a:pt x="2494" y="133"/>
                </a:lnTo>
                <a:lnTo>
                  <a:pt x="2503" y="112"/>
                </a:lnTo>
                <a:lnTo>
                  <a:pt x="2512" y="123"/>
                </a:lnTo>
                <a:lnTo>
                  <a:pt x="2521" y="149"/>
                </a:lnTo>
                <a:lnTo>
                  <a:pt x="2530" y="123"/>
                </a:lnTo>
                <a:lnTo>
                  <a:pt x="2539" y="155"/>
                </a:lnTo>
                <a:lnTo>
                  <a:pt x="2548" y="149"/>
                </a:lnTo>
                <a:lnTo>
                  <a:pt x="2556" y="133"/>
                </a:lnTo>
                <a:lnTo>
                  <a:pt x="2565" y="139"/>
                </a:lnTo>
                <a:lnTo>
                  <a:pt x="2574" y="160"/>
                </a:lnTo>
                <a:lnTo>
                  <a:pt x="2583" y="155"/>
                </a:lnTo>
                <a:lnTo>
                  <a:pt x="2592" y="181"/>
                </a:lnTo>
                <a:lnTo>
                  <a:pt x="2601" y="176"/>
                </a:lnTo>
                <a:lnTo>
                  <a:pt x="2610" y="165"/>
                </a:lnTo>
                <a:lnTo>
                  <a:pt x="2619" y="155"/>
                </a:lnTo>
                <a:lnTo>
                  <a:pt x="2628" y="176"/>
                </a:lnTo>
                <a:lnTo>
                  <a:pt x="2637" y="176"/>
                </a:lnTo>
                <a:lnTo>
                  <a:pt x="2637" y="155"/>
                </a:lnTo>
                <a:lnTo>
                  <a:pt x="2646" y="160"/>
                </a:lnTo>
                <a:lnTo>
                  <a:pt x="2654" y="128"/>
                </a:lnTo>
                <a:lnTo>
                  <a:pt x="2663" y="133"/>
                </a:lnTo>
                <a:lnTo>
                  <a:pt x="2672" y="155"/>
                </a:lnTo>
                <a:lnTo>
                  <a:pt x="2681" y="149"/>
                </a:lnTo>
                <a:lnTo>
                  <a:pt x="2690" y="123"/>
                </a:lnTo>
                <a:lnTo>
                  <a:pt x="2699" y="133"/>
                </a:lnTo>
                <a:lnTo>
                  <a:pt x="2708" y="112"/>
                </a:lnTo>
                <a:lnTo>
                  <a:pt x="2717" y="123"/>
                </a:lnTo>
                <a:lnTo>
                  <a:pt x="2726" y="101"/>
                </a:lnTo>
                <a:lnTo>
                  <a:pt x="2735" y="112"/>
                </a:lnTo>
                <a:lnTo>
                  <a:pt x="2744" y="96"/>
                </a:lnTo>
                <a:lnTo>
                  <a:pt x="2752" y="107"/>
                </a:lnTo>
                <a:lnTo>
                  <a:pt x="2761" y="91"/>
                </a:lnTo>
                <a:lnTo>
                  <a:pt x="2770" y="96"/>
                </a:lnTo>
                <a:lnTo>
                  <a:pt x="2779" y="112"/>
                </a:lnTo>
                <a:lnTo>
                  <a:pt x="2788" y="107"/>
                </a:lnTo>
                <a:lnTo>
                  <a:pt x="2797" y="91"/>
                </a:lnTo>
                <a:lnTo>
                  <a:pt x="2806" y="101"/>
                </a:lnTo>
                <a:lnTo>
                  <a:pt x="2815" y="91"/>
                </a:lnTo>
                <a:lnTo>
                  <a:pt x="2824" y="85"/>
                </a:lnTo>
                <a:lnTo>
                  <a:pt x="2833" y="112"/>
                </a:lnTo>
                <a:lnTo>
                  <a:pt x="2841" y="112"/>
                </a:lnTo>
                <a:lnTo>
                  <a:pt x="2850" y="85"/>
                </a:lnTo>
                <a:lnTo>
                  <a:pt x="2859" y="91"/>
                </a:lnTo>
                <a:lnTo>
                  <a:pt x="2868" y="80"/>
                </a:lnTo>
                <a:lnTo>
                  <a:pt x="2877" y="107"/>
                </a:lnTo>
                <a:lnTo>
                  <a:pt x="2886" y="85"/>
                </a:lnTo>
                <a:lnTo>
                  <a:pt x="2895" y="85"/>
                </a:lnTo>
                <a:lnTo>
                  <a:pt x="2904" y="107"/>
                </a:lnTo>
                <a:lnTo>
                  <a:pt x="2913" y="96"/>
                </a:lnTo>
                <a:lnTo>
                  <a:pt x="2922" y="128"/>
                </a:lnTo>
                <a:lnTo>
                  <a:pt x="2931" y="112"/>
                </a:lnTo>
                <a:lnTo>
                  <a:pt x="2939" y="133"/>
                </a:lnTo>
                <a:lnTo>
                  <a:pt x="2948" y="117"/>
                </a:lnTo>
                <a:lnTo>
                  <a:pt x="2957" y="149"/>
                </a:lnTo>
                <a:lnTo>
                  <a:pt x="2966" y="133"/>
                </a:lnTo>
                <a:lnTo>
                  <a:pt x="2975" y="149"/>
                </a:lnTo>
                <a:lnTo>
                  <a:pt x="2984" y="160"/>
                </a:lnTo>
                <a:lnTo>
                  <a:pt x="2993" y="139"/>
                </a:lnTo>
                <a:lnTo>
                  <a:pt x="3002" y="139"/>
                </a:lnTo>
                <a:lnTo>
                  <a:pt x="3011" y="171"/>
                </a:lnTo>
                <a:lnTo>
                  <a:pt x="3020" y="165"/>
                </a:lnTo>
                <a:lnTo>
                  <a:pt x="3029" y="139"/>
                </a:lnTo>
                <a:lnTo>
                  <a:pt x="3037" y="139"/>
                </a:lnTo>
                <a:lnTo>
                  <a:pt x="3046" y="165"/>
                </a:lnTo>
                <a:lnTo>
                  <a:pt x="3055" y="171"/>
                </a:lnTo>
                <a:lnTo>
                  <a:pt x="3064" y="144"/>
                </a:lnTo>
                <a:lnTo>
                  <a:pt x="3073" y="144"/>
                </a:lnTo>
                <a:lnTo>
                  <a:pt x="3082" y="160"/>
                </a:lnTo>
                <a:lnTo>
                  <a:pt x="3091" y="149"/>
                </a:lnTo>
                <a:lnTo>
                  <a:pt x="3100" y="171"/>
                </a:lnTo>
                <a:lnTo>
                  <a:pt x="3109" y="160"/>
                </a:lnTo>
                <a:lnTo>
                  <a:pt x="3118" y="144"/>
                </a:lnTo>
                <a:lnTo>
                  <a:pt x="3126" y="155"/>
                </a:lnTo>
                <a:lnTo>
                  <a:pt x="3135" y="165"/>
                </a:lnTo>
                <a:lnTo>
                  <a:pt x="3144" y="165"/>
                </a:lnTo>
                <a:lnTo>
                  <a:pt x="3153" y="133"/>
                </a:lnTo>
                <a:lnTo>
                  <a:pt x="3162" y="139"/>
                </a:lnTo>
                <a:lnTo>
                  <a:pt x="3171" y="117"/>
                </a:lnTo>
                <a:lnTo>
                  <a:pt x="3180" y="117"/>
                </a:lnTo>
                <a:lnTo>
                  <a:pt x="3189" y="133"/>
                </a:lnTo>
                <a:lnTo>
                  <a:pt x="3198" y="133"/>
                </a:lnTo>
                <a:lnTo>
                  <a:pt x="3207" y="117"/>
                </a:lnTo>
                <a:lnTo>
                  <a:pt x="3216" y="117"/>
                </a:lnTo>
                <a:lnTo>
                  <a:pt x="3224" y="139"/>
                </a:lnTo>
                <a:lnTo>
                  <a:pt x="3233" y="133"/>
                </a:lnTo>
                <a:lnTo>
                  <a:pt x="3242" y="144"/>
                </a:lnTo>
                <a:lnTo>
                  <a:pt x="3251" y="139"/>
                </a:lnTo>
                <a:lnTo>
                  <a:pt x="3260" y="155"/>
                </a:lnTo>
                <a:lnTo>
                  <a:pt x="3269" y="149"/>
                </a:lnTo>
                <a:lnTo>
                  <a:pt x="3278" y="160"/>
                </a:lnTo>
                <a:lnTo>
                  <a:pt x="3287" y="181"/>
                </a:lnTo>
                <a:lnTo>
                  <a:pt x="3296" y="133"/>
                </a:lnTo>
                <a:lnTo>
                  <a:pt x="3296" y="101"/>
                </a:lnTo>
                <a:lnTo>
                  <a:pt x="3305" y="192"/>
                </a:lnTo>
                <a:lnTo>
                  <a:pt x="3314" y="197"/>
                </a:lnTo>
                <a:lnTo>
                  <a:pt x="3322" y="96"/>
                </a:lnTo>
                <a:lnTo>
                  <a:pt x="3331" y="187"/>
                </a:lnTo>
                <a:lnTo>
                  <a:pt x="3340" y="171"/>
                </a:lnTo>
                <a:lnTo>
                  <a:pt x="3349" y="160"/>
                </a:lnTo>
                <a:lnTo>
                  <a:pt x="3358" y="187"/>
                </a:lnTo>
                <a:lnTo>
                  <a:pt x="3367" y="197"/>
                </a:lnTo>
                <a:lnTo>
                  <a:pt x="3376" y="171"/>
                </a:lnTo>
                <a:lnTo>
                  <a:pt x="3385" y="197"/>
                </a:lnTo>
                <a:lnTo>
                  <a:pt x="3394" y="176"/>
                </a:lnTo>
                <a:lnTo>
                  <a:pt x="3403" y="149"/>
                </a:lnTo>
                <a:lnTo>
                  <a:pt x="3411" y="213"/>
                </a:lnTo>
                <a:lnTo>
                  <a:pt x="3420" y="128"/>
                </a:lnTo>
                <a:lnTo>
                  <a:pt x="3429" y="197"/>
                </a:lnTo>
                <a:lnTo>
                  <a:pt x="3438" y="160"/>
                </a:lnTo>
                <a:lnTo>
                  <a:pt x="3447" y="117"/>
                </a:lnTo>
                <a:lnTo>
                  <a:pt x="3456" y="117"/>
                </a:lnTo>
                <a:lnTo>
                  <a:pt x="3465" y="85"/>
                </a:lnTo>
                <a:lnTo>
                  <a:pt x="3474" y="85"/>
                </a:lnTo>
                <a:lnTo>
                  <a:pt x="3483" y="37"/>
                </a:lnTo>
                <a:lnTo>
                  <a:pt x="3492" y="27"/>
                </a:lnTo>
                <a:lnTo>
                  <a:pt x="3501" y="37"/>
                </a:lnTo>
                <a:lnTo>
                  <a:pt x="3509" y="21"/>
                </a:lnTo>
                <a:lnTo>
                  <a:pt x="3518" y="0"/>
                </a:lnTo>
                <a:lnTo>
                  <a:pt x="3527" y="16"/>
                </a:lnTo>
                <a:lnTo>
                  <a:pt x="3536" y="0"/>
                </a:lnTo>
                <a:lnTo>
                  <a:pt x="3545" y="11"/>
                </a:lnTo>
                <a:lnTo>
                  <a:pt x="3554" y="16"/>
                </a:lnTo>
                <a:lnTo>
                  <a:pt x="3563" y="16"/>
                </a:lnTo>
                <a:lnTo>
                  <a:pt x="3572" y="32"/>
                </a:lnTo>
                <a:lnTo>
                  <a:pt x="3581" y="37"/>
                </a:lnTo>
                <a:lnTo>
                  <a:pt x="3590" y="32"/>
                </a:lnTo>
                <a:lnTo>
                  <a:pt x="3599" y="32"/>
                </a:lnTo>
                <a:lnTo>
                  <a:pt x="3607" y="27"/>
                </a:lnTo>
                <a:lnTo>
                  <a:pt x="3616" y="64"/>
                </a:lnTo>
                <a:lnTo>
                  <a:pt x="3625" y="21"/>
                </a:lnTo>
                <a:lnTo>
                  <a:pt x="3634" y="21"/>
                </a:lnTo>
                <a:lnTo>
                  <a:pt x="3643" y="69"/>
                </a:lnTo>
                <a:lnTo>
                  <a:pt x="3652" y="75"/>
                </a:lnTo>
                <a:lnTo>
                  <a:pt x="3661" y="69"/>
                </a:lnTo>
                <a:lnTo>
                  <a:pt x="3670" y="69"/>
                </a:lnTo>
                <a:lnTo>
                  <a:pt x="3679" y="59"/>
                </a:lnTo>
                <a:lnTo>
                  <a:pt x="3688" y="59"/>
                </a:lnTo>
                <a:lnTo>
                  <a:pt x="3696" y="32"/>
                </a:lnTo>
                <a:lnTo>
                  <a:pt x="3705" y="32"/>
                </a:lnTo>
                <a:lnTo>
                  <a:pt x="3714" y="5"/>
                </a:lnTo>
                <a:lnTo>
                  <a:pt x="3723" y="37"/>
                </a:lnTo>
                <a:lnTo>
                  <a:pt x="3732" y="0"/>
                </a:lnTo>
                <a:lnTo>
                  <a:pt x="3741" y="27"/>
                </a:lnTo>
                <a:lnTo>
                  <a:pt x="3750" y="5"/>
                </a:lnTo>
                <a:lnTo>
                  <a:pt x="3759" y="11"/>
                </a:lnTo>
                <a:lnTo>
                  <a:pt x="3768" y="21"/>
                </a:lnTo>
                <a:lnTo>
                  <a:pt x="3777" y="5"/>
                </a:lnTo>
                <a:lnTo>
                  <a:pt x="3786" y="37"/>
                </a:lnTo>
                <a:lnTo>
                  <a:pt x="3794" y="43"/>
                </a:lnTo>
                <a:lnTo>
                  <a:pt x="3803" y="80"/>
                </a:lnTo>
                <a:lnTo>
                  <a:pt x="3812" y="75"/>
                </a:lnTo>
                <a:lnTo>
                  <a:pt x="3821" y="43"/>
                </a:lnTo>
                <a:lnTo>
                  <a:pt x="3830" y="37"/>
                </a:lnTo>
                <a:lnTo>
                  <a:pt x="3839" y="64"/>
                </a:lnTo>
                <a:lnTo>
                  <a:pt x="3848" y="64"/>
                </a:lnTo>
                <a:lnTo>
                  <a:pt x="3857" y="32"/>
                </a:lnTo>
                <a:lnTo>
                  <a:pt x="3866" y="37"/>
                </a:lnTo>
                <a:lnTo>
                  <a:pt x="3875" y="21"/>
                </a:lnTo>
                <a:lnTo>
                  <a:pt x="3884" y="21"/>
                </a:lnTo>
                <a:lnTo>
                  <a:pt x="3892" y="69"/>
                </a:lnTo>
                <a:lnTo>
                  <a:pt x="3901" y="64"/>
                </a:lnTo>
                <a:lnTo>
                  <a:pt x="3910" y="27"/>
                </a:lnTo>
                <a:lnTo>
                  <a:pt x="3919" y="27"/>
                </a:lnTo>
                <a:lnTo>
                  <a:pt x="3928" y="43"/>
                </a:lnTo>
                <a:lnTo>
                  <a:pt x="3937" y="37"/>
                </a:lnTo>
                <a:lnTo>
                  <a:pt x="3946" y="32"/>
                </a:lnTo>
                <a:lnTo>
                  <a:pt x="3955" y="32"/>
                </a:lnTo>
                <a:lnTo>
                  <a:pt x="3955" y="59"/>
                </a:lnTo>
                <a:lnTo>
                  <a:pt x="3964" y="59"/>
                </a:lnTo>
                <a:lnTo>
                  <a:pt x="3973" y="75"/>
                </a:lnTo>
                <a:lnTo>
                  <a:pt x="3981" y="80"/>
                </a:lnTo>
                <a:lnTo>
                  <a:pt x="3990" y="91"/>
                </a:lnTo>
                <a:lnTo>
                  <a:pt x="3999" y="85"/>
                </a:lnTo>
                <a:lnTo>
                  <a:pt x="4008" y="53"/>
                </a:lnTo>
                <a:lnTo>
                  <a:pt x="4017" y="53"/>
                </a:lnTo>
                <a:lnTo>
                  <a:pt x="4026" y="75"/>
                </a:lnTo>
                <a:lnTo>
                  <a:pt x="4035" y="96"/>
                </a:lnTo>
                <a:lnTo>
                  <a:pt x="4044" y="59"/>
                </a:lnTo>
                <a:lnTo>
                  <a:pt x="4053" y="37"/>
                </a:lnTo>
                <a:lnTo>
                  <a:pt x="4062" y="85"/>
                </a:lnTo>
                <a:lnTo>
                  <a:pt x="4071" y="96"/>
                </a:lnTo>
                <a:lnTo>
                  <a:pt x="4079" y="64"/>
                </a:lnTo>
                <a:lnTo>
                  <a:pt x="4088" y="43"/>
                </a:lnTo>
                <a:lnTo>
                  <a:pt x="4097" y="85"/>
                </a:lnTo>
                <a:lnTo>
                  <a:pt x="4106" y="91"/>
                </a:lnTo>
                <a:lnTo>
                  <a:pt x="4115" y="59"/>
                </a:lnTo>
                <a:lnTo>
                  <a:pt x="4124" y="37"/>
                </a:lnTo>
                <a:lnTo>
                  <a:pt x="4133" y="69"/>
                </a:lnTo>
                <a:lnTo>
                  <a:pt x="4142" y="91"/>
                </a:lnTo>
                <a:lnTo>
                  <a:pt x="4151" y="53"/>
                </a:lnTo>
                <a:lnTo>
                  <a:pt x="4160" y="53"/>
                </a:lnTo>
                <a:lnTo>
                  <a:pt x="4169" y="80"/>
                </a:lnTo>
                <a:lnTo>
                  <a:pt x="4177" y="80"/>
                </a:lnTo>
                <a:lnTo>
                  <a:pt x="4186" y="64"/>
                </a:lnTo>
                <a:lnTo>
                  <a:pt x="4195" y="53"/>
                </a:lnTo>
                <a:lnTo>
                  <a:pt x="4204" y="85"/>
                </a:lnTo>
                <a:lnTo>
                  <a:pt x="4213" y="80"/>
                </a:lnTo>
                <a:lnTo>
                  <a:pt x="4222" y="96"/>
                </a:lnTo>
                <a:lnTo>
                  <a:pt x="4231" y="96"/>
                </a:lnTo>
                <a:lnTo>
                  <a:pt x="4240" y="107"/>
                </a:lnTo>
                <a:lnTo>
                  <a:pt x="4249" y="91"/>
                </a:lnTo>
                <a:lnTo>
                  <a:pt x="4258" y="123"/>
                </a:lnTo>
                <a:lnTo>
                  <a:pt x="4266" y="117"/>
                </a:lnTo>
                <a:lnTo>
                  <a:pt x="4275" y="128"/>
                </a:lnTo>
                <a:lnTo>
                  <a:pt x="4284" y="117"/>
                </a:lnTo>
                <a:lnTo>
                  <a:pt x="4293" y="149"/>
                </a:lnTo>
                <a:lnTo>
                  <a:pt x="4302" y="139"/>
                </a:lnTo>
                <a:lnTo>
                  <a:pt x="4311" y="149"/>
                </a:lnTo>
                <a:lnTo>
                  <a:pt x="4320" y="144"/>
                </a:lnTo>
                <a:lnTo>
                  <a:pt x="4329" y="133"/>
                </a:lnTo>
                <a:lnTo>
                  <a:pt x="4338" y="139"/>
                </a:lnTo>
                <a:lnTo>
                  <a:pt x="4347" y="149"/>
                </a:lnTo>
                <a:lnTo>
                  <a:pt x="4356" y="149"/>
                </a:lnTo>
                <a:lnTo>
                  <a:pt x="4364" y="165"/>
                </a:lnTo>
                <a:lnTo>
                  <a:pt x="4373" y="155"/>
                </a:lnTo>
                <a:lnTo>
                  <a:pt x="4382" y="165"/>
                </a:lnTo>
                <a:lnTo>
                  <a:pt x="4391" y="155"/>
                </a:lnTo>
                <a:lnTo>
                  <a:pt x="4400" y="171"/>
                </a:lnTo>
                <a:lnTo>
                  <a:pt x="4409" y="171"/>
                </a:lnTo>
                <a:lnTo>
                  <a:pt x="4418" y="149"/>
                </a:lnTo>
                <a:lnTo>
                  <a:pt x="4427" y="160"/>
                </a:lnTo>
                <a:lnTo>
                  <a:pt x="4436" y="176"/>
                </a:lnTo>
                <a:lnTo>
                  <a:pt x="4445" y="155"/>
                </a:lnTo>
                <a:lnTo>
                  <a:pt x="4454" y="181"/>
                </a:lnTo>
                <a:lnTo>
                  <a:pt x="4462" y="176"/>
                </a:lnTo>
                <a:lnTo>
                  <a:pt x="4471" y="187"/>
                </a:lnTo>
                <a:lnTo>
                  <a:pt x="4480" y="187"/>
                </a:lnTo>
                <a:lnTo>
                  <a:pt x="4489" y="165"/>
                </a:lnTo>
                <a:lnTo>
                  <a:pt x="4498" y="165"/>
                </a:lnTo>
                <a:lnTo>
                  <a:pt x="4507" y="192"/>
                </a:lnTo>
                <a:lnTo>
                  <a:pt x="4516" y="192"/>
                </a:lnTo>
                <a:lnTo>
                  <a:pt x="4525" y="171"/>
                </a:lnTo>
                <a:lnTo>
                  <a:pt x="4534" y="165"/>
                </a:lnTo>
                <a:lnTo>
                  <a:pt x="4543" y="181"/>
                </a:lnTo>
                <a:lnTo>
                  <a:pt x="4551" y="176"/>
                </a:lnTo>
                <a:lnTo>
                  <a:pt x="4560" y="181"/>
                </a:lnTo>
                <a:lnTo>
                  <a:pt x="4569" y="192"/>
                </a:lnTo>
                <a:lnTo>
                  <a:pt x="4578" y="16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6" name="Freeform 104"/>
          <p:cNvSpPr>
            <a:spLocks/>
          </p:cNvSpPr>
          <p:nvPr/>
        </p:nvSpPr>
        <p:spPr bwMode="auto">
          <a:xfrm>
            <a:off x="3128964" y="2532063"/>
            <a:ext cx="7267575" cy="812800"/>
          </a:xfrm>
          <a:custGeom>
            <a:avLst/>
            <a:gdLst>
              <a:gd name="T0" fmla="*/ 100013 w 4578"/>
              <a:gd name="T1" fmla="*/ 769938 h 512"/>
              <a:gd name="T2" fmla="*/ 227013 w 4578"/>
              <a:gd name="T3" fmla="*/ 769938 h 512"/>
              <a:gd name="T4" fmla="*/ 354013 w 4578"/>
              <a:gd name="T5" fmla="*/ 752475 h 512"/>
              <a:gd name="T6" fmla="*/ 481013 w 4578"/>
              <a:gd name="T7" fmla="*/ 269875 h 512"/>
              <a:gd name="T8" fmla="*/ 608013 w 4578"/>
              <a:gd name="T9" fmla="*/ 803275 h 512"/>
              <a:gd name="T10" fmla="*/ 736600 w 4578"/>
              <a:gd name="T11" fmla="*/ 769938 h 512"/>
              <a:gd name="T12" fmla="*/ 863600 w 4578"/>
              <a:gd name="T13" fmla="*/ 795338 h 512"/>
              <a:gd name="T14" fmla="*/ 990600 w 4578"/>
              <a:gd name="T15" fmla="*/ 769938 h 512"/>
              <a:gd name="T16" fmla="*/ 1103313 w 4578"/>
              <a:gd name="T17" fmla="*/ 719138 h 512"/>
              <a:gd name="T18" fmla="*/ 1230313 w 4578"/>
              <a:gd name="T19" fmla="*/ 736600 h 512"/>
              <a:gd name="T20" fmla="*/ 1357313 w 4578"/>
              <a:gd name="T21" fmla="*/ 727075 h 512"/>
              <a:gd name="T22" fmla="*/ 1485900 w 4578"/>
              <a:gd name="T23" fmla="*/ 711200 h 512"/>
              <a:gd name="T24" fmla="*/ 1612900 w 4578"/>
              <a:gd name="T25" fmla="*/ 736600 h 512"/>
              <a:gd name="T26" fmla="*/ 1739900 w 4578"/>
              <a:gd name="T27" fmla="*/ 660400 h 512"/>
              <a:gd name="T28" fmla="*/ 1866900 w 4578"/>
              <a:gd name="T29" fmla="*/ 711200 h 512"/>
              <a:gd name="T30" fmla="*/ 1993900 w 4578"/>
              <a:gd name="T31" fmla="*/ 127000 h 512"/>
              <a:gd name="T32" fmla="*/ 2106613 w 4578"/>
              <a:gd name="T33" fmla="*/ 736600 h 512"/>
              <a:gd name="T34" fmla="*/ 2235200 w 4578"/>
              <a:gd name="T35" fmla="*/ 685800 h 512"/>
              <a:gd name="T36" fmla="*/ 2362200 w 4578"/>
              <a:gd name="T37" fmla="*/ 660400 h 512"/>
              <a:gd name="T38" fmla="*/ 2489200 w 4578"/>
              <a:gd name="T39" fmla="*/ 701675 h 512"/>
              <a:gd name="T40" fmla="*/ 2616200 w 4578"/>
              <a:gd name="T41" fmla="*/ 676275 h 512"/>
              <a:gd name="T42" fmla="*/ 2743200 w 4578"/>
              <a:gd name="T43" fmla="*/ 701675 h 512"/>
              <a:gd name="T44" fmla="*/ 2870200 w 4578"/>
              <a:gd name="T45" fmla="*/ 719138 h 512"/>
              <a:gd name="T46" fmla="*/ 2998788 w 4578"/>
              <a:gd name="T47" fmla="*/ 642938 h 512"/>
              <a:gd name="T48" fmla="*/ 3125788 w 4578"/>
              <a:gd name="T49" fmla="*/ 685800 h 512"/>
              <a:gd name="T50" fmla="*/ 3238500 w 4578"/>
              <a:gd name="T51" fmla="*/ 625475 h 512"/>
              <a:gd name="T52" fmla="*/ 3365500 w 4578"/>
              <a:gd name="T53" fmla="*/ 584200 h 512"/>
              <a:gd name="T54" fmla="*/ 3492500 w 4578"/>
              <a:gd name="T55" fmla="*/ 711200 h 512"/>
              <a:gd name="T56" fmla="*/ 3619500 w 4578"/>
              <a:gd name="T57" fmla="*/ 701675 h 512"/>
              <a:gd name="T58" fmla="*/ 3748088 w 4578"/>
              <a:gd name="T59" fmla="*/ 617538 h 512"/>
              <a:gd name="T60" fmla="*/ 3875088 w 4578"/>
              <a:gd name="T61" fmla="*/ 635000 h 512"/>
              <a:gd name="T62" fmla="*/ 4002088 w 4578"/>
              <a:gd name="T63" fmla="*/ 693738 h 512"/>
              <a:gd name="T64" fmla="*/ 4129088 w 4578"/>
              <a:gd name="T65" fmla="*/ 727075 h 512"/>
              <a:gd name="T66" fmla="*/ 4241800 w 4578"/>
              <a:gd name="T67" fmla="*/ 711200 h 512"/>
              <a:gd name="T68" fmla="*/ 4368800 w 4578"/>
              <a:gd name="T69" fmla="*/ 617538 h 512"/>
              <a:gd name="T70" fmla="*/ 4497388 w 4578"/>
              <a:gd name="T71" fmla="*/ 642938 h 512"/>
              <a:gd name="T72" fmla="*/ 4624388 w 4578"/>
              <a:gd name="T73" fmla="*/ 609600 h 512"/>
              <a:gd name="T74" fmla="*/ 4751388 w 4578"/>
              <a:gd name="T75" fmla="*/ 668338 h 512"/>
              <a:gd name="T76" fmla="*/ 4878388 w 4578"/>
              <a:gd name="T77" fmla="*/ 685800 h 512"/>
              <a:gd name="T78" fmla="*/ 5005388 w 4578"/>
              <a:gd name="T79" fmla="*/ 693738 h 512"/>
              <a:gd name="T80" fmla="*/ 5132388 w 4578"/>
              <a:gd name="T81" fmla="*/ 685800 h 512"/>
              <a:gd name="T82" fmla="*/ 5246688 w 4578"/>
              <a:gd name="T83" fmla="*/ 701675 h 512"/>
              <a:gd name="T84" fmla="*/ 5373688 w 4578"/>
              <a:gd name="T85" fmla="*/ 693738 h 512"/>
              <a:gd name="T86" fmla="*/ 5500688 w 4578"/>
              <a:gd name="T87" fmla="*/ 600075 h 512"/>
              <a:gd name="T88" fmla="*/ 5627688 w 4578"/>
              <a:gd name="T89" fmla="*/ 482600 h 512"/>
              <a:gd name="T90" fmla="*/ 5754688 w 4578"/>
              <a:gd name="T91" fmla="*/ 447675 h 512"/>
              <a:gd name="T92" fmla="*/ 5881688 w 4578"/>
              <a:gd name="T93" fmla="*/ 533400 h 512"/>
              <a:gd name="T94" fmla="*/ 6010275 w 4578"/>
              <a:gd name="T95" fmla="*/ 533400 h 512"/>
              <a:gd name="T96" fmla="*/ 6137275 w 4578"/>
              <a:gd name="T97" fmla="*/ 508000 h 512"/>
              <a:gd name="T98" fmla="*/ 6264275 w 4578"/>
              <a:gd name="T99" fmla="*/ 465138 h 512"/>
              <a:gd name="T100" fmla="*/ 6376988 w 4578"/>
              <a:gd name="T101" fmla="*/ 482600 h 512"/>
              <a:gd name="T102" fmla="*/ 6503988 w 4578"/>
              <a:gd name="T103" fmla="*/ 584200 h 512"/>
              <a:gd name="T104" fmla="*/ 6630988 w 4578"/>
              <a:gd name="T105" fmla="*/ 617538 h 512"/>
              <a:gd name="T106" fmla="*/ 6759575 w 4578"/>
              <a:gd name="T107" fmla="*/ 592138 h 512"/>
              <a:gd name="T108" fmla="*/ 6886575 w 4578"/>
              <a:gd name="T109" fmla="*/ 676275 h 512"/>
              <a:gd name="T110" fmla="*/ 7013575 w 4578"/>
              <a:gd name="T111" fmla="*/ 693738 h 512"/>
              <a:gd name="T112" fmla="*/ 7140575 w 4578"/>
              <a:gd name="T113" fmla="*/ 650875 h 512"/>
              <a:gd name="T114" fmla="*/ 7267575 w 4578"/>
              <a:gd name="T115" fmla="*/ 592138 h 5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78" h="512">
                <a:moveTo>
                  <a:pt x="0" y="512"/>
                </a:moveTo>
                <a:lnTo>
                  <a:pt x="0" y="490"/>
                </a:lnTo>
                <a:lnTo>
                  <a:pt x="9" y="490"/>
                </a:lnTo>
                <a:lnTo>
                  <a:pt x="18" y="496"/>
                </a:lnTo>
                <a:lnTo>
                  <a:pt x="27" y="496"/>
                </a:lnTo>
                <a:lnTo>
                  <a:pt x="36" y="490"/>
                </a:lnTo>
                <a:lnTo>
                  <a:pt x="45" y="501"/>
                </a:lnTo>
                <a:lnTo>
                  <a:pt x="54" y="480"/>
                </a:lnTo>
                <a:lnTo>
                  <a:pt x="63" y="485"/>
                </a:lnTo>
                <a:lnTo>
                  <a:pt x="72" y="496"/>
                </a:lnTo>
                <a:lnTo>
                  <a:pt x="81" y="485"/>
                </a:lnTo>
                <a:lnTo>
                  <a:pt x="89" y="512"/>
                </a:lnTo>
                <a:lnTo>
                  <a:pt x="98" y="496"/>
                </a:lnTo>
                <a:lnTo>
                  <a:pt x="107" y="512"/>
                </a:lnTo>
                <a:lnTo>
                  <a:pt x="116" y="490"/>
                </a:lnTo>
                <a:lnTo>
                  <a:pt x="125" y="506"/>
                </a:lnTo>
                <a:lnTo>
                  <a:pt x="134" y="496"/>
                </a:lnTo>
                <a:lnTo>
                  <a:pt x="143" y="485"/>
                </a:lnTo>
                <a:lnTo>
                  <a:pt x="152" y="485"/>
                </a:lnTo>
                <a:lnTo>
                  <a:pt x="161" y="496"/>
                </a:lnTo>
                <a:lnTo>
                  <a:pt x="170" y="485"/>
                </a:lnTo>
                <a:lnTo>
                  <a:pt x="179" y="453"/>
                </a:lnTo>
                <a:lnTo>
                  <a:pt x="187" y="480"/>
                </a:lnTo>
                <a:lnTo>
                  <a:pt x="196" y="437"/>
                </a:lnTo>
                <a:lnTo>
                  <a:pt x="205" y="453"/>
                </a:lnTo>
                <a:lnTo>
                  <a:pt x="214" y="485"/>
                </a:lnTo>
                <a:lnTo>
                  <a:pt x="223" y="474"/>
                </a:lnTo>
                <a:lnTo>
                  <a:pt x="232" y="480"/>
                </a:lnTo>
                <a:lnTo>
                  <a:pt x="241" y="474"/>
                </a:lnTo>
                <a:lnTo>
                  <a:pt x="250" y="490"/>
                </a:lnTo>
                <a:lnTo>
                  <a:pt x="259" y="490"/>
                </a:lnTo>
                <a:lnTo>
                  <a:pt x="268" y="474"/>
                </a:lnTo>
                <a:lnTo>
                  <a:pt x="276" y="480"/>
                </a:lnTo>
                <a:lnTo>
                  <a:pt x="285" y="490"/>
                </a:lnTo>
                <a:lnTo>
                  <a:pt x="294" y="496"/>
                </a:lnTo>
                <a:lnTo>
                  <a:pt x="303" y="170"/>
                </a:lnTo>
                <a:lnTo>
                  <a:pt x="312" y="138"/>
                </a:lnTo>
                <a:lnTo>
                  <a:pt x="321" y="496"/>
                </a:lnTo>
                <a:lnTo>
                  <a:pt x="330" y="10"/>
                </a:lnTo>
                <a:lnTo>
                  <a:pt x="339" y="485"/>
                </a:lnTo>
                <a:lnTo>
                  <a:pt x="348" y="485"/>
                </a:lnTo>
                <a:lnTo>
                  <a:pt x="357" y="501"/>
                </a:lnTo>
                <a:lnTo>
                  <a:pt x="366" y="496"/>
                </a:lnTo>
                <a:lnTo>
                  <a:pt x="374" y="490"/>
                </a:lnTo>
                <a:lnTo>
                  <a:pt x="383" y="506"/>
                </a:lnTo>
                <a:lnTo>
                  <a:pt x="392" y="496"/>
                </a:lnTo>
                <a:lnTo>
                  <a:pt x="401" y="490"/>
                </a:lnTo>
                <a:lnTo>
                  <a:pt x="410" y="506"/>
                </a:lnTo>
                <a:lnTo>
                  <a:pt x="419" y="485"/>
                </a:lnTo>
                <a:lnTo>
                  <a:pt x="428" y="506"/>
                </a:lnTo>
                <a:lnTo>
                  <a:pt x="437" y="506"/>
                </a:lnTo>
                <a:lnTo>
                  <a:pt x="446" y="469"/>
                </a:lnTo>
                <a:lnTo>
                  <a:pt x="455" y="506"/>
                </a:lnTo>
                <a:lnTo>
                  <a:pt x="464" y="485"/>
                </a:lnTo>
                <a:lnTo>
                  <a:pt x="472" y="501"/>
                </a:lnTo>
                <a:lnTo>
                  <a:pt x="481" y="506"/>
                </a:lnTo>
                <a:lnTo>
                  <a:pt x="490" y="501"/>
                </a:lnTo>
                <a:lnTo>
                  <a:pt x="499" y="512"/>
                </a:lnTo>
                <a:lnTo>
                  <a:pt x="508" y="490"/>
                </a:lnTo>
                <a:lnTo>
                  <a:pt x="517" y="506"/>
                </a:lnTo>
                <a:lnTo>
                  <a:pt x="526" y="512"/>
                </a:lnTo>
                <a:lnTo>
                  <a:pt x="535" y="480"/>
                </a:lnTo>
                <a:lnTo>
                  <a:pt x="544" y="501"/>
                </a:lnTo>
                <a:lnTo>
                  <a:pt x="553" y="474"/>
                </a:lnTo>
                <a:lnTo>
                  <a:pt x="561" y="474"/>
                </a:lnTo>
                <a:lnTo>
                  <a:pt x="570" y="458"/>
                </a:lnTo>
                <a:lnTo>
                  <a:pt x="579" y="458"/>
                </a:lnTo>
                <a:lnTo>
                  <a:pt x="588" y="453"/>
                </a:lnTo>
                <a:lnTo>
                  <a:pt x="597" y="442"/>
                </a:lnTo>
                <a:lnTo>
                  <a:pt x="606" y="458"/>
                </a:lnTo>
                <a:lnTo>
                  <a:pt x="615" y="442"/>
                </a:lnTo>
                <a:lnTo>
                  <a:pt x="624" y="485"/>
                </a:lnTo>
                <a:lnTo>
                  <a:pt x="633" y="485"/>
                </a:lnTo>
                <a:lnTo>
                  <a:pt x="642" y="474"/>
                </a:lnTo>
                <a:lnTo>
                  <a:pt x="651" y="490"/>
                </a:lnTo>
                <a:lnTo>
                  <a:pt x="651" y="480"/>
                </a:lnTo>
                <a:lnTo>
                  <a:pt x="659" y="490"/>
                </a:lnTo>
                <a:lnTo>
                  <a:pt x="668" y="480"/>
                </a:lnTo>
                <a:lnTo>
                  <a:pt x="677" y="480"/>
                </a:lnTo>
                <a:lnTo>
                  <a:pt x="686" y="458"/>
                </a:lnTo>
                <a:lnTo>
                  <a:pt x="695" y="453"/>
                </a:lnTo>
                <a:lnTo>
                  <a:pt x="704" y="474"/>
                </a:lnTo>
                <a:lnTo>
                  <a:pt x="713" y="474"/>
                </a:lnTo>
                <a:lnTo>
                  <a:pt x="722" y="458"/>
                </a:lnTo>
                <a:lnTo>
                  <a:pt x="731" y="474"/>
                </a:lnTo>
                <a:lnTo>
                  <a:pt x="740" y="448"/>
                </a:lnTo>
                <a:lnTo>
                  <a:pt x="749" y="432"/>
                </a:lnTo>
                <a:lnTo>
                  <a:pt x="757" y="448"/>
                </a:lnTo>
                <a:lnTo>
                  <a:pt x="766" y="421"/>
                </a:lnTo>
                <a:lnTo>
                  <a:pt x="775" y="464"/>
                </a:lnTo>
                <a:lnTo>
                  <a:pt x="784" y="474"/>
                </a:lnTo>
                <a:lnTo>
                  <a:pt x="793" y="437"/>
                </a:lnTo>
                <a:lnTo>
                  <a:pt x="802" y="432"/>
                </a:lnTo>
                <a:lnTo>
                  <a:pt x="811" y="480"/>
                </a:lnTo>
                <a:lnTo>
                  <a:pt x="820" y="485"/>
                </a:lnTo>
                <a:lnTo>
                  <a:pt x="829" y="474"/>
                </a:lnTo>
                <a:lnTo>
                  <a:pt x="838" y="480"/>
                </a:lnTo>
                <a:lnTo>
                  <a:pt x="846" y="458"/>
                </a:lnTo>
                <a:lnTo>
                  <a:pt x="855" y="458"/>
                </a:lnTo>
                <a:lnTo>
                  <a:pt x="864" y="432"/>
                </a:lnTo>
                <a:lnTo>
                  <a:pt x="873" y="416"/>
                </a:lnTo>
                <a:lnTo>
                  <a:pt x="882" y="437"/>
                </a:lnTo>
                <a:lnTo>
                  <a:pt x="891" y="437"/>
                </a:lnTo>
                <a:lnTo>
                  <a:pt x="900" y="448"/>
                </a:lnTo>
                <a:lnTo>
                  <a:pt x="909" y="442"/>
                </a:lnTo>
                <a:lnTo>
                  <a:pt x="918" y="458"/>
                </a:lnTo>
                <a:lnTo>
                  <a:pt x="927" y="458"/>
                </a:lnTo>
                <a:lnTo>
                  <a:pt x="936" y="448"/>
                </a:lnTo>
                <a:lnTo>
                  <a:pt x="944" y="458"/>
                </a:lnTo>
                <a:lnTo>
                  <a:pt x="953" y="448"/>
                </a:lnTo>
                <a:lnTo>
                  <a:pt x="962" y="448"/>
                </a:lnTo>
                <a:lnTo>
                  <a:pt x="971" y="464"/>
                </a:lnTo>
                <a:lnTo>
                  <a:pt x="980" y="453"/>
                </a:lnTo>
                <a:lnTo>
                  <a:pt x="989" y="442"/>
                </a:lnTo>
                <a:lnTo>
                  <a:pt x="998" y="453"/>
                </a:lnTo>
                <a:lnTo>
                  <a:pt x="1007" y="442"/>
                </a:lnTo>
                <a:lnTo>
                  <a:pt x="1016" y="464"/>
                </a:lnTo>
                <a:lnTo>
                  <a:pt x="1025" y="448"/>
                </a:lnTo>
                <a:lnTo>
                  <a:pt x="1034" y="442"/>
                </a:lnTo>
                <a:lnTo>
                  <a:pt x="1042" y="458"/>
                </a:lnTo>
                <a:lnTo>
                  <a:pt x="1051" y="448"/>
                </a:lnTo>
                <a:lnTo>
                  <a:pt x="1060" y="426"/>
                </a:lnTo>
                <a:lnTo>
                  <a:pt x="1069" y="426"/>
                </a:lnTo>
                <a:lnTo>
                  <a:pt x="1078" y="442"/>
                </a:lnTo>
                <a:lnTo>
                  <a:pt x="1087" y="437"/>
                </a:lnTo>
                <a:lnTo>
                  <a:pt x="1096" y="416"/>
                </a:lnTo>
                <a:lnTo>
                  <a:pt x="1105" y="432"/>
                </a:lnTo>
                <a:lnTo>
                  <a:pt x="1114" y="421"/>
                </a:lnTo>
                <a:lnTo>
                  <a:pt x="1123" y="432"/>
                </a:lnTo>
                <a:lnTo>
                  <a:pt x="1131" y="437"/>
                </a:lnTo>
                <a:lnTo>
                  <a:pt x="1140" y="437"/>
                </a:lnTo>
                <a:lnTo>
                  <a:pt x="1149" y="448"/>
                </a:lnTo>
                <a:lnTo>
                  <a:pt x="1158" y="448"/>
                </a:lnTo>
                <a:lnTo>
                  <a:pt x="1167" y="464"/>
                </a:lnTo>
                <a:lnTo>
                  <a:pt x="1176" y="448"/>
                </a:lnTo>
                <a:lnTo>
                  <a:pt x="1185" y="469"/>
                </a:lnTo>
                <a:lnTo>
                  <a:pt x="1194" y="469"/>
                </a:lnTo>
                <a:lnTo>
                  <a:pt x="1203" y="442"/>
                </a:lnTo>
                <a:lnTo>
                  <a:pt x="1212" y="442"/>
                </a:lnTo>
                <a:lnTo>
                  <a:pt x="1221" y="458"/>
                </a:lnTo>
                <a:lnTo>
                  <a:pt x="1229" y="453"/>
                </a:lnTo>
                <a:lnTo>
                  <a:pt x="1238" y="133"/>
                </a:lnTo>
                <a:lnTo>
                  <a:pt x="1247" y="464"/>
                </a:lnTo>
                <a:lnTo>
                  <a:pt x="1256" y="80"/>
                </a:lnTo>
                <a:lnTo>
                  <a:pt x="1265" y="144"/>
                </a:lnTo>
                <a:lnTo>
                  <a:pt x="1274" y="474"/>
                </a:lnTo>
                <a:lnTo>
                  <a:pt x="1283" y="474"/>
                </a:lnTo>
                <a:lnTo>
                  <a:pt x="1292" y="464"/>
                </a:lnTo>
                <a:lnTo>
                  <a:pt x="1301" y="160"/>
                </a:lnTo>
                <a:lnTo>
                  <a:pt x="1310" y="474"/>
                </a:lnTo>
                <a:lnTo>
                  <a:pt x="1319" y="474"/>
                </a:lnTo>
                <a:lnTo>
                  <a:pt x="1319" y="496"/>
                </a:lnTo>
                <a:lnTo>
                  <a:pt x="1327" y="464"/>
                </a:lnTo>
                <a:lnTo>
                  <a:pt x="1336" y="501"/>
                </a:lnTo>
                <a:lnTo>
                  <a:pt x="1345" y="496"/>
                </a:lnTo>
                <a:lnTo>
                  <a:pt x="1354" y="480"/>
                </a:lnTo>
                <a:lnTo>
                  <a:pt x="1363" y="480"/>
                </a:lnTo>
                <a:lnTo>
                  <a:pt x="1372" y="464"/>
                </a:lnTo>
                <a:lnTo>
                  <a:pt x="1381" y="464"/>
                </a:lnTo>
                <a:lnTo>
                  <a:pt x="1390" y="426"/>
                </a:lnTo>
                <a:lnTo>
                  <a:pt x="1399" y="464"/>
                </a:lnTo>
                <a:lnTo>
                  <a:pt x="1408" y="432"/>
                </a:lnTo>
                <a:lnTo>
                  <a:pt x="1416" y="426"/>
                </a:lnTo>
                <a:lnTo>
                  <a:pt x="1425" y="453"/>
                </a:lnTo>
                <a:lnTo>
                  <a:pt x="1434" y="453"/>
                </a:lnTo>
                <a:lnTo>
                  <a:pt x="1443" y="464"/>
                </a:lnTo>
                <a:lnTo>
                  <a:pt x="1452" y="469"/>
                </a:lnTo>
                <a:lnTo>
                  <a:pt x="1461" y="442"/>
                </a:lnTo>
                <a:lnTo>
                  <a:pt x="1470" y="464"/>
                </a:lnTo>
                <a:lnTo>
                  <a:pt x="1479" y="426"/>
                </a:lnTo>
                <a:lnTo>
                  <a:pt x="1488" y="416"/>
                </a:lnTo>
                <a:lnTo>
                  <a:pt x="1497" y="474"/>
                </a:lnTo>
                <a:lnTo>
                  <a:pt x="1506" y="458"/>
                </a:lnTo>
                <a:lnTo>
                  <a:pt x="1514" y="437"/>
                </a:lnTo>
                <a:lnTo>
                  <a:pt x="1523" y="469"/>
                </a:lnTo>
                <a:lnTo>
                  <a:pt x="1532" y="442"/>
                </a:lnTo>
                <a:lnTo>
                  <a:pt x="1541" y="448"/>
                </a:lnTo>
                <a:lnTo>
                  <a:pt x="1550" y="490"/>
                </a:lnTo>
                <a:lnTo>
                  <a:pt x="1559" y="480"/>
                </a:lnTo>
                <a:lnTo>
                  <a:pt x="1568" y="442"/>
                </a:lnTo>
                <a:lnTo>
                  <a:pt x="1577" y="400"/>
                </a:lnTo>
                <a:lnTo>
                  <a:pt x="1586" y="464"/>
                </a:lnTo>
                <a:lnTo>
                  <a:pt x="1595" y="469"/>
                </a:lnTo>
                <a:lnTo>
                  <a:pt x="1604" y="448"/>
                </a:lnTo>
                <a:lnTo>
                  <a:pt x="1612" y="448"/>
                </a:lnTo>
                <a:lnTo>
                  <a:pt x="1621" y="469"/>
                </a:lnTo>
                <a:lnTo>
                  <a:pt x="1630" y="469"/>
                </a:lnTo>
                <a:lnTo>
                  <a:pt x="1639" y="426"/>
                </a:lnTo>
                <a:lnTo>
                  <a:pt x="1648" y="426"/>
                </a:lnTo>
                <a:lnTo>
                  <a:pt x="1657" y="416"/>
                </a:lnTo>
                <a:lnTo>
                  <a:pt x="1666" y="416"/>
                </a:lnTo>
                <a:lnTo>
                  <a:pt x="1675" y="448"/>
                </a:lnTo>
                <a:lnTo>
                  <a:pt x="1684" y="448"/>
                </a:lnTo>
                <a:lnTo>
                  <a:pt x="1693" y="437"/>
                </a:lnTo>
                <a:lnTo>
                  <a:pt x="1701" y="442"/>
                </a:lnTo>
                <a:lnTo>
                  <a:pt x="1710" y="453"/>
                </a:lnTo>
                <a:lnTo>
                  <a:pt x="1719" y="453"/>
                </a:lnTo>
                <a:lnTo>
                  <a:pt x="1728" y="442"/>
                </a:lnTo>
                <a:lnTo>
                  <a:pt x="1737" y="448"/>
                </a:lnTo>
                <a:lnTo>
                  <a:pt x="1746" y="453"/>
                </a:lnTo>
                <a:lnTo>
                  <a:pt x="1755" y="448"/>
                </a:lnTo>
                <a:lnTo>
                  <a:pt x="1764" y="432"/>
                </a:lnTo>
                <a:lnTo>
                  <a:pt x="1773" y="448"/>
                </a:lnTo>
                <a:lnTo>
                  <a:pt x="1782" y="442"/>
                </a:lnTo>
                <a:lnTo>
                  <a:pt x="1791" y="432"/>
                </a:lnTo>
                <a:lnTo>
                  <a:pt x="1799" y="453"/>
                </a:lnTo>
                <a:lnTo>
                  <a:pt x="1808" y="453"/>
                </a:lnTo>
                <a:lnTo>
                  <a:pt x="1817" y="437"/>
                </a:lnTo>
                <a:lnTo>
                  <a:pt x="1826" y="437"/>
                </a:lnTo>
                <a:lnTo>
                  <a:pt x="1835" y="448"/>
                </a:lnTo>
                <a:lnTo>
                  <a:pt x="1844" y="453"/>
                </a:lnTo>
                <a:lnTo>
                  <a:pt x="1853" y="437"/>
                </a:lnTo>
                <a:lnTo>
                  <a:pt x="1862" y="442"/>
                </a:lnTo>
                <a:lnTo>
                  <a:pt x="1871" y="416"/>
                </a:lnTo>
                <a:lnTo>
                  <a:pt x="1880" y="421"/>
                </a:lnTo>
                <a:lnTo>
                  <a:pt x="1889" y="405"/>
                </a:lnTo>
                <a:lnTo>
                  <a:pt x="1897" y="410"/>
                </a:lnTo>
                <a:lnTo>
                  <a:pt x="1906" y="394"/>
                </a:lnTo>
                <a:lnTo>
                  <a:pt x="1915" y="400"/>
                </a:lnTo>
                <a:lnTo>
                  <a:pt x="1924" y="405"/>
                </a:lnTo>
                <a:lnTo>
                  <a:pt x="1933" y="405"/>
                </a:lnTo>
                <a:lnTo>
                  <a:pt x="1942" y="426"/>
                </a:lnTo>
                <a:lnTo>
                  <a:pt x="1951" y="421"/>
                </a:lnTo>
                <a:lnTo>
                  <a:pt x="1960" y="432"/>
                </a:lnTo>
                <a:lnTo>
                  <a:pt x="1969" y="432"/>
                </a:lnTo>
                <a:lnTo>
                  <a:pt x="1978" y="416"/>
                </a:lnTo>
                <a:lnTo>
                  <a:pt x="1978" y="426"/>
                </a:lnTo>
                <a:lnTo>
                  <a:pt x="1986" y="421"/>
                </a:lnTo>
                <a:lnTo>
                  <a:pt x="1995" y="421"/>
                </a:lnTo>
                <a:lnTo>
                  <a:pt x="2004" y="416"/>
                </a:lnTo>
                <a:lnTo>
                  <a:pt x="2013" y="416"/>
                </a:lnTo>
                <a:lnTo>
                  <a:pt x="2022" y="410"/>
                </a:lnTo>
                <a:lnTo>
                  <a:pt x="2031" y="416"/>
                </a:lnTo>
                <a:lnTo>
                  <a:pt x="2040" y="394"/>
                </a:lnTo>
                <a:lnTo>
                  <a:pt x="2049" y="400"/>
                </a:lnTo>
                <a:lnTo>
                  <a:pt x="2058" y="378"/>
                </a:lnTo>
                <a:lnTo>
                  <a:pt x="2067" y="378"/>
                </a:lnTo>
                <a:lnTo>
                  <a:pt x="2076" y="362"/>
                </a:lnTo>
                <a:lnTo>
                  <a:pt x="2084" y="362"/>
                </a:lnTo>
                <a:lnTo>
                  <a:pt x="2093" y="368"/>
                </a:lnTo>
                <a:lnTo>
                  <a:pt x="2102" y="389"/>
                </a:lnTo>
                <a:lnTo>
                  <a:pt x="2111" y="368"/>
                </a:lnTo>
                <a:lnTo>
                  <a:pt x="2120" y="368"/>
                </a:lnTo>
                <a:lnTo>
                  <a:pt x="2129" y="410"/>
                </a:lnTo>
                <a:lnTo>
                  <a:pt x="2138" y="405"/>
                </a:lnTo>
                <a:lnTo>
                  <a:pt x="2147" y="416"/>
                </a:lnTo>
                <a:lnTo>
                  <a:pt x="2156" y="410"/>
                </a:lnTo>
                <a:lnTo>
                  <a:pt x="2165" y="426"/>
                </a:lnTo>
                <a:lnTo>
                  <a:pt x="2174" y="432"/>
                </a:lnTo>
                <a:lnTo>
                  <a:pt x="2182" y="426"/>
                </a:lnTo>
                <a:lnTo>
                  <a:pt x="2191" y="426"/>
                </a:lnTo>
                <a:lnTo>
                  <a:pt x="2200" y="448"/>
                </a:lnTo>
                <a:lnTo>
                  <a:pt x="2209" y="437"/>
                </a:lnTo>
                <a:lnTo>
                  <a:pt x="2218" y="405"/>
                </a:lnTo>
                <a:lnTo>
                  <a:pt x="2227" y="432"/>
                </a:lnTo>
                <a:lnTo>
                  <a:pt x="2236" y="421"/>
                </a:lnTo>
                <a:lnTo>
                  <a:pt x="2245" y="426"/>
                </a:lnTo>
                <a:lnTo>
                  <a:pt x="2254" y="437"/>
                </a:lnTo>
                <a:lnTo>
                  <a:pt x="2263" y="426"/>
                </a:lnTo>
                <a:lnTo>
                  <a:pt x="2271" y="442"/>
                </a:lnTo>
                <a:lnTo>
                  <a:pt x="2280" y="442"/>
                </a:lnTo>
                <a:lnTo>
                  <a:pt x="2289" y="432"/>
                </a:lnTo>
                <a:lnTo>
                  <a:pt x="2298" y="432"/>
                </a:lnTo>
                <a:lnTo>
                  <a:pt x="2307" y="437"/>
                </a:lnTo>
                <a:lnTo>
                  <a:pt x="2316" y="432"/>
                </a:lnTo>
                <a:lnTo>
                  <a:pt x="2325" y="442"/>
                </a:lnTo>
                <a:lnTo>
                  <a:pt x="2334" y="448"/>
                </a:lnTo>
                <a:lnTo>
                  <a:pt x="2343" y="416"/>
                </a:lnTo>
                <a:lnTo>
                  <a:pt x="2352" y="416"/>
                </a:lnTo>
                <a:lnTo>
                  <a:pt x="2361" y="389"/>
                </a:lnTo>
                <a:lnTo>
                  <a:pt x="2369" y="400"/>
                </a:lnTo>
                <a:lnTo>
                  <a:pt x="2378" y="421"/>
                </a:lnTo>
                <a:lnTo>
                  <a:pt x="2387" y="416"/>
                </a:lnTo>
                <a:lnTo>
                  <a:pt x="2396" y="400"/>
                </a:lnTo>
                <a:lnTo>
                  <a:pt x="2405" y="405"/>
                </a:lnTo>
                <a:lnTo>
                  <a:pt x="2414" y="394"/>
                </a:lnTo>
                <a:lnTo>
                  <a:pt x="2423" y="400"/>
                </a:lnTo>
                <a:lnTo>
                  <a:pt x="2432" y="389"/>
                </a:lnTo>
                <a:lnTo>
                  <a:pt x="2441" y="400"/>
                </a:lnTo>
                <a:lnTo>
                  <a:pt x="2450" y="410"/>
                </a:lnTo>
                <a:lnTo>
                  <a:pt x="2459" y="410"/>
                </a:lnTo>
                <a:lnTo>
                  <a:pt x="2467" y="421"/>
                </a:lnTo>
                <a:lnTo>
                  <a:pt x="2476" y="410"/>
                </a:lnTo>
                <a:lnTo>
                  <a:pt x="2485" y="437"/>
                </a:lnTo>
                <a:lnTo>
                  <a:pt x="2494" y="426"/>
                </a:lnTo>
                <a:lnTo>
                  <a:pt x="2503" y="389"/>
                </a:lnTo>
                <a:lnTo>
                  <a:pt x="2512" y="400"/>
                </a:lnTo>
                <a:lnTo>
                  <a:pt x="2521" y="437"/>
                </a:lnTo>
                <a:lnTo>
                  <a:pt x="2530" y="405"/>
                </a:lnTo>
                <a:lnTo>
                  <a:pt x="2539" y="442"/>
                </a:lnTo>
                <a:lnTo>
                  <a:pt x="2548" y="442"/>
                </a:lnTo>
                <a:lnTo>
                  <a:pt x="2556" y="416"/>
                </a:lnTo>
                <a:lnTo>
                  <a:pt x="2565" y="416"/>
                </a:lnTo>
                <a:lnTo>
                  <a:pt x="2574" y="432"/>
                </a:lnTo>
                <a:lnTo>
                  <a:pt x="2583" y="432"/>
                </a:lnTo>
                <a:lnTo>
                  <a:pt x="2592" y="464"/>
                </a:lnTo>
                <a:lnTo>
                  <a:pt x="2601" y="458"/>
                </a:lnTo>
                <a:lnTo>
                  <a:pt x="2610" y="448"/>
                </a:lnTo>
                <a:lnTo>
                  <a:pt x="2619" y="432"/>
                </a:lnTo>
                <a:lnTo>
                  <a:pt x="2628" y="453"/>
                </a:lnTo>
                <a:lnTo>
                  <a:pt x="2637" y="458"/>
                </a:lnTo>
                <a:lnTo>
                  <a:pt x="2637" y="437"/>
                </a:lnTo>
                <a:lnTo>
                  <a:pt x="2646" y="437"/>
                </a:lnTo>
                <a:lnTo>
                  <a:pt x="2654" y="400"/>
                </a:lnTo>
                <a:lnTo>
                  <a:pt x="2663" y="410"/>
                </a:lnTo>
                <a:lnTo>
                  <a:pt x="2672" y="448"/>
                </a:lnTo>
                <a:lnTo>
                  <a:pt x="2681" y="437"/>
                </a:lnTo>
                <a:lnTo>
                  <a:pt x="2690" y="421"/>
                </a:lnTo>
                <a:lnTo>
                  <a:pt x="2699" y="421"/>
                </a:lnTo>
                <a:lnTo>
                  <a:pt x="2708" y="410"/>
                </a:lnTo>
                <a:lnTo>
                  <a:pt x="2717" y="410"/>
                </a:lnTo>
                <a:lnTo>
                  <a:pt x="2726" y="394"/>
                </a:lnTo>
                <a:lnTo>
                  <a:pt x="2735" y="400"/>
                </a:lnTo>
                <a:lnTo>
                  <a:pt x="2744" y="389"/>
                </a:lnTo>
                <a:lnTo>
                  <a:pt x="2752" y="389"/>
                </a:lnTo>
                <a:lnTo>
                  <a:pt x="2761" y="394"/>
                </a:lnTo>
                <a:lnTo>
                  <a:pt x="2770" y="394"/>
                </a:lnTo>
                <a:lnTo>
                  <a:pt x="2779" y="405"/>
                </a:lnTo>
                <a:lnTo>
                  <a:pt x="2788" y="405"/>
                </a:lnTo>
                <a:lnTo>
                  <a:pt x="2797" y="394"/>
                </a:lnTo>
                <a:lnTo>
                  <a:pt x="2806" y="400"/>
                </a:lnTo>
                <a:lnTo>
                  <a:pt x="2815" y="389"/>
                </a:lnTo>
                <a:lnTo>
                  <a:pt x="2824" y="389"/>
                </a:lnTo>
                <a:lnTo>
                  <a:pt x="2833" y="405"/>
                </a:lnTo>
                <a:lnTo>
                  <a:pt x="2841" y="405"/>
                </a:lnTo>
                <a:lnTo>
                  <a:pt x="2850" y="384"/>
                </a:lnTo>
                <a:lnTo>
                  <a:pt x="2859" y="384"/>
                </a:lnTo>
                <a:lnTo>
                  <a:pt x="2868" y="373"/>
                </a:lnTo>
                <a:lnTo>
                  <a:pt x="2877" y="384"/>
                </a:lnTo>
                <a:lnTo>
                  <a:pt x="2886" y="400"/>
                </a:lnTo>
                <a:lnTo>
                  <a:pt x="2895" y="389"/>
                </a:lnTo>
                <a:lnTo>
                  <a:pt x="2904" y="373"/>
                </a:lnTo>
                <a:lnTo>
                  <a:pt x="2913" y="384"/>
                </a:lnTo>
                <a:lnTo>
                  <a:pt x="2922" y="416"/>
                </a:lnTo>
                <a:lnTo>
                  <a:pt x="2931" y="400"/>
                </a:lnTo>
                <a:lnTo>
                  <a:pt x="2939" y="421"/>
                </a:lnTo>
                <a:lnTo>
                  <a:pt x="2948" y="405"/>
                </a:lnTo>
                <a:lnTo>
                  <a:pt x="2957" y="437"/>
                </a:lnTo>
                <a:lnTo>
                  <a:pt x="2966" y="437"/>
                </a:lnTo>
                <a:lnTo>
                  <a:pt x="2975" y="421"/>
                </a:lnTo>
                <a:lnTo>
                  <a:pt x="2984" y="448"/>
                </a:lnTo>
                <a:lnTo>
                  <a:pt x="2993" y="421"/>
                </a:lnTo>
                <a:lnTo>
                  <a:pt x="3002" y="421"/>
                </a:lnTo>
                <a:lnTo>
                  <a:pt x="3011" y="458"/>
                </a:lnTo>
                <a:lnTo>
                  <a:pt x="3020" y="453"/>
                </a:lnTo>
                <a:lnTo>
                  <a:pt x="3029" y="416"/>
                </a:lnTo>
                <a:lnTo>
                  <a:pt x="3037" y="416"/>
                </a:lnTo>
                <a:lnTo>
                  <a:pt x="3046" y="448"/>
                </a:lnTo>
                <a:lnTo>
                  <a:pt x="3055" y="453"/>
                </a:lnTo>
                <a:lnTo>
                  <a:pt x="3064" y="432"/>
                </a:lnTo>
                <a:lnTo>
                  <a:pt x="3073" y="432"/>
                </a:lnTo>
                <a:lnTo>
                  <a:pt x="3082" y="442"/>
                </a:lnTo>
                <a:lnTo>
                  <a:pt x="3091" y="437"/>
                </a:lnTo>
                <a:lnTo>
                  <a:pt x="3100" y="453"/>
                </a:lnTo>
                <a:lnTo>
                  <a:pt x="3109" y="448"/>
                </a:lnTo>
                <a:lnTo>
                  <a:pt x="3118" y="432"/>
                </a:lnTo>
                <a:lnTo>
                  <a:pt x="3126" y="442"/>
                </a:lnTo>
                <a:lnTo>
                  <a:pt x="3135" y="458"/>
                </a:lnTo>
                <a:lnTo>
                  <a:pt x="3144" y="464"/>
                </a:lnTo>
                <a:lnTo>
                  <a:pt x="3153" y="437"/>
                </a:lnTo>
                <a:lnTo>
                  <a:pt x="3162" y="432"/>
                </a:lnTo>
                <a:lnTo>
                  <a:pt x="3171" y="421"/>
                </a:lnTo>
                <a:lnTo>
                  <a:pt x="3180" y="416"/>
                </a:lnTo>
                <a:lnTo>
                  <a:pt x="3189" y="426"/>
                </a:lnTo>
                <a:lnTo>
                  <a:pt x="3198" y="432"/>
                </a:lnTo>
                <a:lnTo>
                  <a:pt x="3207" y="421"/>
                </a:lnTo>
                <a:lnTo>
                  <a:pt x="3216" y="416"/>
                </a:lnTo>
                <a:lnTo>
                  <a:pt x="3224" y="437"/>
                </a:lnTo>
                <a:lnTo>
                  <a:pt x="3233" y="432"/>
                </a:lnTo>
                <a:lnTo>
                  <a:pt x="3242" y="442"/>
                </a:lnTo>
                <a:lnTo>
                  <a:pt x="3251" y="442"/>
                </a:lnTo>
                <a:lnTo>
                  <a:pt x="3260" y="448"/>
                </a:lnTo>
                <a:lnTo>
                  <a:pt x="3269" y="448"/>
                </a:lnTo>
                <a:lnTo>
                  <a:pt x="3278" y="464"/>
                </a:lnTo>
                <a:lnTo>
                  <a:pt x="3287" y="464"/>
                </a:lnTo>
                <a:lnTo>
                  <a:pt x="3296" y="133"/>
                </a:lnTo>
                <a:lnTo>
                  <a:pt x="3296" y="16"/>
                </a:lnTo>
                <a:lnTo>
                  <a:pt x="3305" y="442"/>
                </a:lnTo>
                <a:lnTo>
                  <a:pt x="3314" y="0"/>
                </a:lnTo>
                <a:lnTo>
                  <a:pt x="3322" y="421"/>
                </a:lnTo>
                <a:lnTo>
                  <a:pt x="3331" y="442"/>
                </a:lnTo>
                <a:lnTo>
                  <a:pt x="3340" y="405"/>
                </a:lnTo>
                <a:lnTo>
                  <a:pt x="3349" y="373"/>
                </a:lnTo>
                <a:lnTo>
                  <a:pt x="3358" y="426"/>
                </a:lnTo>
                <a:lnTo>
                  <a:pt x="3367" y="426"/>
                </a:lnTo>
                <a:lnTo>
                  <a:pt x="3376" y="464"/>
                </a:lnTo>
                <a:lnTo>
                  <a:pt x="3385" y="437"/>
                </a:lnTo>
                <a:lnTo>
                  <a:pt x="3394" y="485"/>
                </a:lnTo>
                <a:lnTo>
                  <a:pt x="3403" y="421"/>
                </a:lnTo>
                <a:lnTo>
                  <a:pt x="3411" y="496"/>
                </a:lnTo>
                <a:lnTo>
                  <a:pt x="3420" y="506"/>
                </a:lnTo>
                <a:lnTo>
                  <a:pt x="3429" y="437"/>
                </a:lnTo>
                <a:lnTo>
                  <a:pt x="3438" y="469"/>
                </a:lnTo>
                <a:lnTo>
                  <a:pt x="3447" y="410"/>
                </a:lnTo>
                <a:lnTo>
                  <a:pt x="3456" y="410"/>
                </a:lnTo>
                <a:lnTo>
                  <a:pt x="3465" y="378"/>
                </a:lnTo>
                <a:lnTo>
                  <a:pt x="3474" y="373"/>
                </a:lnTo>
                <a:lnTo>
                  <a:pt x="3483" y="330"/>
                </a:lnTo>
                <a:lnTo>
                  <a:pt x="3492" y="320"/>
                </a:lnTo>
                <a:lnTo>
                  <a:pt x="3501" y="336"/>
                </a:lnTo>
                <a:lnTo>
                  <a:pt x="3509" y="320"/>
                </a:lnTo>
                <a:lnTo>
                  <a:pt x="3518" y="293"/>
                </a:lnTo>
                <a:lnTo>
                  <a:pt x="3527" y="304"/>
                </a:lnTo>
                <a:lnTo>
                  <a:pt x="3536" y="293"/>
                </a:lnTo>
                <a:lnTo>
                  <a:pt x="3545" y="304"/>
                </a:lnTo>
                <a:lnTo>
                  <a:pt x="3554" y="309"/>
                </a:lnTo>
                <a:lnTo>
                  <a:pt x="3563" y="304"/>
                </a:lnTo>
                <a:lnTo>
                  <a:pt x="3572" y="320"/>
                </a:lnTo>
                <a:lnTo>
                  <a:pt x="3581" y="320"/>
                </a:lnTo>
                <a:lnTo>
                  <a:pt x="3590" y="304"/>
                </a:lnTo>
                <a:lnTo>
                  <a:pt x="3599" y="309"/>
                </a:lnTo>
                <a:lnTo>
                  <a:pt x="3607" y="288"/>
                </a:lnTo>
                <a:lnTo>
                  <a:pt x="3616" y="357"/>
                </a:lnTo>
                <a:lnTo>
                  <a:pt x="3625" y="282"/>
                </a:lnTo>
                <a:lnTo>
                  <a:pt x="3634" y="261"/>
                </a:lnTo>
                <a:lnTo>
                  <a:pt x="3643" y="368"/>
                </a:lnTo>
                <a:lnTo>
                  <a:pt x="3652" y="368"/>
                </a:lnTo>
                <a:lnTo>
                  <a:pt x="3661" y="384"/>
                </a:lnTo>
                <a:lnTo>
                  <a:pt x="3670" y="373"/>
                </a:lnTo>
                <a:lnTo>
                  <a:pt x="3679" y="362"/>
                </a:lnTo>
                <a:lnTo>
                  <a:pt x="3688" y="362"/>
                </a:lnTo>
                <a:lnTo>
                  <a:pt x="3696" y="336"/>
                </a:lnTo>
                <a:lnTo>
                  <a:pt x="3705" y="336"/>
                </a:lnTo>
                <a:lnTo>
                  <a:pt x="3714" y="304"/>
                </a:lnTo>
                <a:lnTo>
                  <a:pt x="3723" y="336"/>
                </a:lnTo>
                <a:lnTo>
                  <a:pt x="3732" y="298"/>
                </a:lnTo>
                <a:lnTo>
                  <a:pt x="3741" y="325"/>
                </a:lnTo>
                <a:lnTo>
                  <a:pt x="3750" y="298"/>
                </a:lnTo>
                <a:lnTo>
                  <a:pt x="3759" y="314"/>
                </a:lnTo>
                <a:lnTo>
                  <a:pt x="3768" y="298"/>
                </a:lnTo>
                <a:lnTo>
                  <a:pt x="3777" y="282"/>
                </a:lnTo>
                <a:lnTo>
                  <a:pt x="3786" y="336"/>
                </a:lnTo>
                <a:lnTo>
                  <a:pt x="3794" y="341"/>
                </a:lnTo>
                <a:lnTo>
                  <a:pt x="3803" y="389"/>
                </a:lnTo>
                <a:lnTo>
                  <a:pt x="3812" y="384"/>
                </a:lnTo>
                <a:lnTo>
                  <a:pt x="3821" y="330"/>
                </a:lnTo>
                <a:lnTo>
                  <a:pt x="3830" y="320"/>
                </a:lnTo>
                <a:lnTo>
                  <a:pt x="3839" y="362"/>
                </a:lnTo>
                <a:lnTo>
                  <a:pt x="3848" y="368"/>
                </a:lnTo>
                <a:lnTo>
                  <a:pt x="3857" y="320"/>
                </a:lnTo>
                <a:lnTo>
                  <a:pt x="3866" y="320"/>
                </a:lnTo>
                <a:lnTo>
                  <a:pt x="3875" y="298"/>
                </a:lnTo>
                <a:lnTo>
                  <a:pt x="3884" y="298"/>
                </a:lnTo>
                <a:lnTo>
                  <a:pt x="3892" y="373"/>
                </a:lnTo>
                <a:lnTo>
                  <a:pt x="3901" y="368"/>
                </a:lnTo>
                <a:lnTo>
                  <a:pt x="3910" y="314"/>
                </a:lnTo>
                <a:lnTo>
                  <a:pt x="3919" y="314"/>
                </a:lnTo>
                <a:lnTo>
                  <a:pt x="3928" y="325"/>
                </a:lnTo>
                <a:lnTo>
                  <a:pt x="3937" y="314"/>
                </a:lnTo>
                <a:lnTo>
                  <a:pt x="3946" y="293"/>
                </a:lnTo>
                <a:lnTo>
                  <a:pt x="3955" y="277"/>
                </a:lnTo>
                <a:lnTo>
                  <a:pt x="3955" y="320"/>
                </a:lnTo>
                <a:lnTo>
                  <a:pt x="3964" y="325"/>
                </a:lnTo>
                <a:lnTo>
                  <a:pt x="3973" y="384"/>
                </a:lnTo>
                <a:lnTo>
                  <a:pt x="3981" y="384"/>
                </a:lnTo>
                <a:lnTo>
                  <a:pt x="3990" y="400"/>
                </a:lnTo>
                <a:lnTo>
                  <a:pt x="3999" y="394"/>
                </a:lnTo>
                <a:lnTo>
                  <a:pt x="4008" y="320"/>
                </a:lnTo>
                <a:lnTo>
                  <a:pt x="4017" y="304"/>
                </a:lnTo>
                <a:lnTo>
                  <a:pt x="4026" y="330"/>
                </a:lnTo>
                <a:lnTo>
                  <a:pt x="4035" y="330"/>
                </a:lnTo>
                <a:lnTo>
                  <a:pt x="4044" y="394"/>
                </a:lnTo>
                <a:lnTo>
                  <a:pt x="4053" y="304"/>
                </a:lnTo>
                <a:lnTo>
                  <a:pt x="4062" y="373"/>
                </a:lnTo>
                <a:lnTo>
                  <a:pt x="4071" y="394"/>
                </a:lnTo>
                <a:lnTo>
                  <a:pt x="4079" y="336"/>
                </a:lnTo>
                <a:lnTo>
                  <a:pt x="4088" y="304"/>
                </a:lnTo>
                <a:lnTo>
                  <a:pt x="4097" y="368"/>
                </a:lnTo>
                <a:lnTo>
                  <a:pt x="4106" y="394"/>
                </a:lnTo>
                <a:lnTo>
                  <a:pt x="4115" y="325"/>
                </a:lnTo>
                <a:lnTo>
                  <a:pt x="4124" y="298"/>
                </a:lnTo>
                <a:lnTo>
                  <a:pt x="4133" y="336"/>
                </a:lnTo>
                <a:lnTo>
                  <a:pt x="4142" y="394"/>
                </a:lnTo>
                <a:lnTo>
                  <a:pt x="4151" y="341"/>
                </a:lnTo>
                <a:lnTo>
                  <a:pt x="4160" y="336"/>
                </a:lnTo>
                <a:lnTo>
                  <a:pt x="4169" y="378"/>
                </a:lnTo>
                <a:lnTo>
                  <a:pt x="4177" y="389"/>
                </a:lnTo>
                <a:lnTo>
                  <a:pt x="4186" y="357"/>
                </a:lnTo>
                <a:lnTo>
                  <a:pt x="4195" y="330"/>
                </a:lnTo>
                <a:lnTo>
                  <a:pt x="4204" y="378"/>
                </a:lnTo>
                <a:lnTo>
                  <a:pt x="4213" y="378"/>
                </a:lnTo>
                <a:lnTo>
                  <a:pt x="4222" y="400"/>
                </a:lnTo>
                <a:lnTo>
                  <a:pt x="4231" y="394"/>
                </a:lnTo>
                <a:lnTo>
                  <a:pt x="4240" y="410"/>
                </a:lnTo>
                <a:lnTo>
                  <a:pt x="4249" y="410"/>
                </a:lnTo>
                <a:lnTo>
                  <a:pt x="4258" y="373"/>
                </a:lnTo>
                <a:lnTo>
                  <a:pt x="4266" y="410"/>
                </a:lnTo>
                <a:lnTo>
                  <a:pt x="4275" y="426"/>
                </a:lnTo>
                <a:lnTo>
                  <a:pt x="4284" y="405"/>
                </a:lnTo>
                <a:lnTo>
                  <a:pt x="4293" y="458"/>
                </a:lnTo>
                <a:lnTo>
                  <a:pt x="4302" y="442"/>
                </a:lnTo>
                <a:lnTo>
                  <a:pt x="4311" y="453"/>
                </a:lnTo>
                <a:lnTo>
                  <a:pt x="4320" y="448"/>
                </a:lnTo>
                <a:lnTo>
                  <a:pt x="4329" y="421"/>
                </a:lnTo>
                <a:lnTo>
                  <a:pt x="4338" y="426"/>
                </a:lnTo>
                <a:lnTo>
                  <a:pt x="4347" y="437"/>
                </a:lnTo>
                <a:lnTo>
                  <a:pt x="4356" y="442"/>
                </a:lnTo>
                <a:lnTo>
                  <a:pt x="4364" y="464"/>
                </a:lnTo>
                <a:lnTo>
                  <a:pt x="4373" y="453"/>
                </a:lnTo>
                <a:lnTo>
                  <a:pt x="4382" y="458"/>
                </a:lnTo>
                <a:lnTo>
                  <a:pt x="4391" y="453"/>
                </a:lnTo>
                <a:lnTo>
                  <a:pt x="4400" y="474"/>
                </a:lnTo>
                <a:lnTo>
                  <a:pt x="4409" y="469"/>
                </a:lnTo>
                <a:lnTo>
                  <a:pt x="4418" y="437"/>
                </a:lnTo>
                <a:lnTo>
                  <a:pt x="4427" y="442"/>
                </a:lnTo>
                <a:lnTo>
                  <a:pt x="4436" y="474"/>
                </a:lnTo>
                <a:lnTo>
                  <a:pt x="4445" y="474"/>
                </a:lnTo>
                <a:lnTo>
                  <a:pt x="4454" y="426"/>
                </a:lnTo>
                <a:lnTo>
                  <a:pt x="4462" y="458"/>
                </a:lnTo>
                <a:lnTo>
                  <a:pt x="4471" y="485"/>
                </a:lnTo>
                <a:lnTo>
                  <a:pt x="4480" y="485"/>
                </a:lnTo>
                <a:lnTo>
                  <a:pt x="4489" y="421"/>
                </a:lnTo>
                <a:lnTo>
                  <a:pt x="4498" y="410"/>
                </a:lnTo>
                <a:lnTo>
                  <a:pt x="4507" y="480"/>
                </a:lnTo>
                <a:lnTo>
                  <a:pt x="4516" y="485"/>
                </a:lnTo>
                <a:lnTo>
                  <a:pt x="4525" y="442"/>
                </a:lnTo>
                <a:lnTo>
                  <a:pt x="4534" y="432"/>
                </a:lnTo>
                <a:lnTo>
                  <a:pt x="4543" y="448"/>
                </a:lnTo>
                <a:lnTo>
                  <a:pt x="4551" y="442"/>
                </a:lnTo>
                <a:lnTo>
                  <a:pt x="4560" y="453"/>
                </a:lnTo>
                <a:lnTo>
                  <a:pt x="4569" y="480"/>
                </a:lnTo>
                <a:lnTo>
                  <a:pt x="4578" y="373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7" name="Freeform 105"/>
          <p:cNvSpPr>
            <a:spLocks/>
          </p:cNvSpPr>
          <p:nvPr/>
        </p:nvSpPr>
        <p:spPr bwMode="auto">
          <a:xfrm>
            <a:off x="3128964" y="3157538"/>
            <a:ext cx="7267575" cy="889000"/>
          </a:xfrm>
          <a:custGeom>
            <a:avLst/>
            <a:gdLst>
              <a:gd name="T0" fmla="*/ 100013 w 4578"/>
              <a:gd name="T1" fmla="*/ 796925 h 560"/>
              <a:gd name="T2" fmla="*/ 227013 w 4578"/>
              <a:gd name="T3" fmla="*/ 812800 h 560"/>
              <a:gd name="T4" fmla="*/ 354013 w 4578"/>
              <a:gd name="T5" fmla="*/ 804863 h 560"/>
              <a:gd name="T6" fmla="*/ 481013 w 4578"/>
              <a:gd name="T7" fmla="*/ 330200 h 560"/>
              <a:gd name="T8" fmla="*/ 608013 w 4578"/>
              <a:gd name="T9" fmla="*/ 771525 h 560"/>
              <a:gd name="T10" fmla="*/ 736600 w 4578"/>
              <a:gd name="T11" fmla="*/ 796925 h 560"/>
              <a:gd name="T12" fmla="*/ 863600 w 4578"/>
              <a:gd name="T13" fmla="*/ 822325 h 560"/>
              <a:gd name="T14" fmla="*/ 990600 w 4578"/>
              <a:gd name="T15" fmla="*/ 830263 h 560"/>
              <a:gd name="T16" fmla="*/ 1103313 w 4578"/>
              <a:gd name="T17" fmla="*/ 804863 h 560"/>
              <a:gd name="T18" fmla="*/ 1230313 w 4578"/>
              <a:gd name="T19" fmla="*/ 822325 h 560"/>
              <a:gd name="T20" fmla="*/ 1357313 w 4578"/>
              <a:gd name="T21" fmla="*/ 838200 h 560"/>
              <a:gd name="T22" fmla="*/ 1485900 w 4578"/>
              <a:gd name="T23" fmla="*/ 812800 h 560"/>
              <a:gd name="T24" fmla="*/ 1612900 w 4578"/>
              <a:gd name="T25" fmla="*/ 838200 h 560"/>
              <a:gd name="T26" fmla="*/ 1739900 w 4578"/>
              <a:gd name="T27" fmla="*/ 822325 h 560"/>
              <a:gd name="T28" fmla="*/ 1866900 w 4578"/>
              <a:gd name="T29" fmla="*/ 822325 h 560"/>
              <a:gd name="T30" fmla="*/ 1993900 w 4578"/>
              <a:gd name="T31" fmla="*/ 254000 h 560"/>
              <a:gd name="T32" fmla="*/ 2106613 w 4578"/>
              <a:gd name="T33" fmla="*/ 796925 h 560"/>
              <a:gd name="T34" fmla="*/ 2235200 w 4578"/>
              <a:gd name="T35" fmla="*/ 812800 h 560"/>
              <a:gd name="T36" fmla="*/ 2362200 w 4578"/>
              <a:gd name="T37" fmla="*/ 787400 h 560"/>
              <a:gd name="T38" fmla="*/ 2489200 w 4578"/>
              <a:gd name="T39" fmla="*/ 812800 h 560"/>
              <a:gd name="T40" fmla="*/ 2616200 w 4578"/>
              <a:gd name="T41" fmla="*/ 812800 h 560"/>
              <a:gd name="T42" fmla="*/ 2743200 w 4578"/>
              <a:gd name="T43" fmla="*/ 822325 h 560"/>
              <a:gd name="T44" fmla="*/ 2870200 w 4578"/>
              <a:gd name="T45" fmla="*/ 847725 h 560"/>
              <a:gd name="T46" fmla="*/ 2998788 w 4578"/>
              <a:gd name="T47" fmla="*/ 847725 h 560"/>
              <a:gd name="T48" fmla="*/ 3125788 w 4578"/>
              <a:gd name="T49" fmla="*/ 838200 h 560"/>
              <a:gd name="T50" fmla="*/ 3238500 w 4578"/>
              <a:gd name="T51" fmla="*/ 830263 h 560"/>
              <a:gd name="T52" fmla="*/ 3365500 w 4578"/>
              <a:gd name="T53" fmla="*/ 796925 h 560"/>
              <a:gd name="T54" fmla="*/ 3492500 w 4578"/>
              <a:gd name="T55" fmla="*/ 838200 h 560"/>
              <a:gd name="T56" fmla="*/ 3619500 w 4578"/>
              <a:gd name="T57" fmla="*/ 847725 h 560"/>
              <a:gd name="T58" fmla="*/ 3748088 w 4578"/>
              <a:gd name="T59" fmla="*/ 804863 h 560"/>
              <a:gd name="T60" fmla="*/ 3875088 w 4578"/>
              <a:gd name="T61" fmla="*/ 830263 h 560"/>
              <a:gd name="T62" fmla="*/ 4002088 w 4578"/>
              <a:gd name="T63" fmla="*/ 838200 h 560"/>
              <a:gd name="T64" fmla="*/ 4129088 w 4578"/>
              <a:gd name="T65" fmla="*/ 822325 h 560"/>
              <a:gd name="T66" fmla="*/ 4241800 w 4578"/>
              <a:gd name="T67" fmla="*/ 838200 h 560"/>
              <a:gd name="T68" fmla="*/ 4368800 w 4578"/>
              <a:gd name="T69" fmla="*/ 830263 h 560"/>
              <a:gd name="T70" fmla="*/ 4497388 w 4578"/>
              <a:gd name="T71" fmla="*/ 847725 h 560"/>
              <a:gd name="T72" fmla="*/ 4624388 w 4578"/>
              <a:gd name="T73" fmla="*/ 812800 h 560"/>
              <a:gd name="T74" fmla="*/ 4751388 w 4578"/>
              <a:gd name="T75" fmla="*/ 822325 h 560"/>
              <a:gd name="T76" fmla="*/ 4878388 w 4578"/>
              <a:gd name="T77" fmla="*/ 812800 h 560"/>
              <a:gd name="T78" fmla="*/ 5005388 w 4578"/>
              <a:gd name="T79" fmla="*/ 855663 h 560"/>
              <a:gd name="T80" fmla="*/ 5132388 w 4578"/>
              <a:gd name="T81" fmla="*/ 847725 h 560"/>
              <a:gd name="T82" fmla="*/ 5246688 w 4578"/>
              <a:gd name="T83" fmla="*/ 804863 h 560"/>
              <a:gd name="T84" fmla="*/ 5373688 w 4578"/>
              <a:gd name="T85" fmla="*/ 787400 h 560"/>
              <a:gd name="T86" fmla="*/ 5500688 w 4578"/>
              <a:gd name="T87" fmla="*/ 830263 h 560"/>
              <a:gd name="T88" fmla="*/ 5627688 w 4578"/>
              <a:gd name="T89" fmla="*/ 830263 h 560"/>
              <a:gd name="T90" fmla="*/ 5754688 w 4578"/>
              <a:gd name="T91" fmla="*/ 779463 h 560"/>
              <a:gd name="T92" fmla="*/ 5881688 w 4578"/>
              <a:gd name="T93" fmla="*/ 847725 h 560"/>
              <a:gd name="T94" fmla="*/ 6010275 w 4578"/>
              <a:gd name="T95" fmla="*/ 847725 h 560"/>
              <a:gd name="T96" fmla="*/ 6137275 w 4578"/>
              <a:gd name="T97" fmla="*/ 822325 h 560"/>
              <a:gd name="T98" fmla="*/ 6264275 w 4578"/>
              <a:gd name="T99" fmla="*/ 779463 h 560"/>
              <a:gd name="T100" fmla="*/ 6376988 w 4578"/>
              <a:gd name="T101" fmla="*/ 787400 h 560"/>
              <a:gd name="T102" fmla="*/ 6503988 w 4578"/>
              <a:gd name="T103" fmla="*/ 822325 h 560"/>
              <a:gd name="T104" fmla="*/ 6630988 w 4578"/>
              <a:gd name="T105" fmla="*/ 863600 h 560"/>
              <a:gd name="T106" fmla="*/ 6759575 w 4578"/>
              <a:gd name="T107" fmla="*/ 812800 h 560"/>
              <a:gd name="T108" fmla="*/ 6886575 w 4578"/>
              <a:gd name="T109" fmla="*/ 830263 h 560"/>
              <a:gd name="T110" fmla="*/ 7013575 w 4578"/>
              <a:gd name="T111" fmla="*/ 822325 h 560"/>
              <a:gd name="T112" fmla="*/ 7140575 w 4578"/>
              <a:gd name="T113" fmla="*/ 762000 h 560"/>
              <a:gd name="T114" fmla="*/ 7267575 w 4578"/>
              <a:gd name="T115" fmla="*/ 695325 h 5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78" h="560">
                <a:moveTo>
                  <a:pt x="0" y="528"/>
                </a:moveTo>
                <a:lnTo>
                  <a:pt x="0" y="518"/>
                </a:lnTo>
                <a:lnTo>
                  <a:pt x="9" y="523"/>
                </a:lnTo>
                <a:lnTo>
                  <a:pt x="18" y="518"/>
                </a:lnTo>
                <a:lnTo>
                  <a:pt x="27" y="518"/>
                </a:lnTo>
                <a:lnTo>
                  <a:pt x="36" y="512"/>
                </a:lnTo>
                <a:lnTo>
                  <a:pt x="45" y="518"/>
                </a:lnTo>
                <a:lnTo>
                  <a:pt x="54" y="502"/>
                </a:lnTo>
                <a:lnTo>
                  <a:pt x="63" y="502"/>
                </a:lnTo>
                <a:lnTo>
                  <a:pt x="72" y="512"/>
                </a:lnTo>
                <a:lnTo>
                  <a:pt x="81" y="502"/>
                </a:lnTo>
                <a:lnTo>
                  <a:pt x="89" y="518"/>
                </a:lnTo>
                <a:lnTo>
                  <a:pt x="98" y="507"/>
                </a:lnTo>
                <a:lnTo>
                  <a:pt x="107" y="518"/>
                </a:lnTo>
                <a:lnTo>
                  <a:pt x="116" y="512"/>
                </a:lnTo>
                <a:lnTo>
                  <a:pt x="125" y="518"/>
                </a:lnTo>
                <a:lnTo>
                  <a:pt x="134" y="518"/>
                </a:lnTo>
                <a:lnTo>
                  <a:pt x="143" y="512"/>
                </a:lnTo>
                <a:lnTo>
                  <a:pt x="152" y="512"/>
                </a:lnTo>
                <a:lnTo>
                  <a:pt x="161" y="518"/>
                </a:lnTo>
                <a:lnTo>
                  <a:pt x="170" y="518"/>
                </a:lnTo>
                <a:lnTo>
                  <a:pt x="179" y="502"/>
                </a:lnTo>
                <a:lnTo>
                  <a:pt x="187" y="518"/>
                </a:lnTo>
                <a:lnTo>
                  <a:pt x="196" y="486"/>
                </a:lnTo>
                <a:lnTo>
                  <a:pt x="205" y="486"/>
                </a:lnTo>
                <a:lnTo>
                  <a:pt x="214" y="507"/>
                </a:lnTo>
                <a:lnTo>
                  <a:pt x="223" y="507"/>
                </a:lnTo>
                <a:lnTo>
                  <a:pt x="232" y="507"/>
                </a:lnTo>
                <a:lnTo>
                  <a:pt x="241" y="502"/>
                </a:lnTo>
                <a:lnTo>
                  <a:pt x="250" y="518"/>
                </a:lnTo>
                <a:lnTo>
                  <a:pt x="259" y="518"/>
                </a:lnTo>
                <a:lnTo>
                  <a:pt x="268" y="512"/>
                </a:lnTo>
                <a:lnTo>
                  <a:pt x="276" y="512"/>
                </a:lnTo>
                <a:lnTo>
                  <a:pt x="285" y="518"/>
                </a:lnTo>
                <a:lnTo>
                  <a:pt x="294" y="518"/>
                </a:lnTo>
                <a:lnTo>
                  <a:pt x="303" y="208"/>
                </a:lnTo>
                <a:lnTo>
                  <a:pt x="312" y="155"/>
                </a:lnTo>
                <a:lnTo>
                  <a:pt x="321" y="496"/>
                </a:lnTo>
                <a:lnTo>
                  <a:pt x="330" y="0"/>
                </a:lnTo>
                <a:lnTo>
                  <a:pt x="339" y="464"/>
                </a:lnTo>
                <a:lnTo>
                  <a:pt x="348" y="459"/>
                </a:lnTo>
                <a:lnTo>
                  <a:pt x="357" y="480"/>
                </a:lnTo>
                <a:lnTo>
                  <a:pt x="366" y="480"/>
                </a:lnTo>
                <a:lnTo>
                  <a:pt x="374" y="486"/>
                </a:lnTo>
                <a:lnTo>
                  <a:pt x="383" y="486"/>
                </a:lnTo>
                <a:lnTo>
                  <a:pt x="392" y="502"/>
                </a:lnTo>
                <a:lnTo>
                  <a:pt x="401" y="491"/>
                </a:lnTo>
                <a:lnTo>
                  <a:pt x="410" y="502"/>
                </a:lnTo>
                <a:lnTo>
                  <a:pt x="419" y="491"/>
                </a:lnTo>
                <a:lnTo>
                  <a:pt x="428" y="512"/>
                </a:lnTo>
                <a:lnTo>
                  <a:pt x="437" y="507"/>
                </a:lnTo>
                <a:lnTo>
                  <a:pt x="446" y="486"/>
                </a:lnTo>
                <a:lnTo>
                  <a:pt x="455" y="507"/>
                </a:lnTo>
                <a:lnTo>
                  <a:pt x="464" y="502"/>
                </a:lnTo>
                <a:lnTo>
                  <a:pt x="472" y="507"/>
                </a:lnTo>
                <a:lnTo>
                  <a:pt x="481" y="518"/>
                </a:lnTo>
                <a:lnTo>
                  <a:pt x="490" y="512"/>
                </a:lnTo>
                <a:lnTo>
                  <a:pt x="499" y="539"/>
                </a:lnTo>
                <a:lnTo>
                  <a:pt x="508" y="518"/>
                </a:lnTo>
                <a:lnTo>
                  <a:pt x="517" y="528"/>
                </a:lnTo>
                <a:lnTo>
                  <a:pt x="526" y="534"/>
                </a:lnTo>
                <a:lnTo>
                  <a:pt x="535" y="518"/>
                </a:lnTo>
                <a:lnTo>
                  <a:pt x="544" y="518"/>
                </a:lnTo>
                <a:lnTo>
                  <a:pt x="553" y="528"/>
                </a:lnTo>
                <a:lnTo>
                  <a:pt x="561" y="518"/>
                </a:lnTo>
                <a:lnTo>
                  <a:pt x="570" y="507"/>
                </a:lnTo>
                <a:lnTo>
                  <a:pt x="579" y="512"/>
                </a:lnTo>
                <a:lnTo>
                  <a:pt x="588" y="507"/>
                </a:lnTo>
                <a:lnTo>
                  <a:pt x="597" y="512"/>
                </a:lnTo>
                <a:lnTo>
                  <a:pt x="606" y="507"/>
                </a:lnTo>
                <a:lnTo>
                  <a:pt x="615" y="496"/>
                </a:lnTo>
                <a:lnTo>
                  <a:pt x="624" y="523"/>
                </a:lnTo>
                <a:lnTo>
                  <a:pt x="633" y="523"/>
                </a:lnTo>
                <a:lnTo>
                  <a:pt x="642" y="518"/>
                </a:lnTo>
                <a:lnTo>
                  <a:pt x="651" y="523"/>
                </a:lnTo>
                <a:lnTo>
                  <a:pt x="651" y="518"/>
                </a:lnTo>
                <a:lnTo>
                  <a:pt x="659" y="523"/>
                </a:lnTo>
                <a:lnTo>
                  <a:pt x="668" y="512"/>
                </a:lnTo>
                <a:lnTo>
                  <a:pt x="677" y="518"/>
                </a:lnTo>
                <a:lnTo>
                  <a:pt x="686" y="507"/>
                </a:lnTo>
                <a:lnTo>
                  <a:pt x="695" y="507"/>
                </a:lnTo>
                <a:lnTo>
                  <a:pt x="704" y="523"/>
                </a:lnTo>
                <a:lnTo>
                  <a:pt x="713" y="523"/>
                </a:lnTo>
                <a:lnTo>
                  <a:pt x="722" y="518"/>
                </a:lnTo>
                <a:lnTo>
                  <a:pt x="731" y="528"/>
                </a:lnTo>
                <a:lnTo>
                  <a:pt x="740" y="518"/>
                </a:lnTo>
                <a:lnTo>
                  <a:pt x="749" y="518"/>
                </a:lnTo>
                <a:lnTo>
                  <a:pt x="757" y="507"/>
                </a:lnTo>
                <a:lnTo>
                  <a:pt x="766" y="496"/>
                </a:lnTo>
                <a:lnTo>
                  <a:pt x="775" y="518"/>
                </a:lnTo>
                <a:lnTo>
                  <a:pt x="784" y="528"/>
                </a:lnTo>
                <a:lnTo>
                  <a:pt x="793" y="502"/>
                </a:lnTo>
                <a:lnTo>
                  <a:pt x="802" y="496"/>
                </a:lnTo>
                <a:lnTo>
                  <a:pt x="811" y="523"/>
                </a:lnTo>
                <a:lnTo>
                  <a:pt x="820" y="528"/>
                </a:lnTo>
                <a:lnTo>
                  <a:pt x="829" y="523"/>
                </a:lnTo>
                <a:lnTo>
                  <a:pt x="838" y="523"/>
                </a:lnTo>
                <a:lnTo>
                  <a:pt x="846" y="528"/>
                </a:lnTo>
                <a:lnTo>
                  <a:pt x="855" y="528"/>
                </a:lnTo>
                <a:lnTo>
                  <a:pt x="864" y="523"/>
                </a:lnTo>
                <a:lnTo>
                  <a:pt x="873" y="523"/>
                </a:lnTo>
                <a:lnTo>
                  <a:pt x="882" y="512"/>
                </a:lnTo>
                <a:lnTo>
                  <a:pt x="891" y="523"/>
                </a:lnTo>
                <a:lnTo>
                  <a:pt x="900" y="518"/>
                </a:lnTo>
                <a:lnTo>
                  <a:pt x="909" y="518"/>
                </a:lnTo>
                <a:lnTo>
                  <a:pt x="918" y="523"/>
                </a:lnTo>
                <a:lnTo>
                  <a:pt x="927" y="523"/>
                </a:lnTo>
                <a:lnTo>
                  <a:pt x="936" y="512"/>
                </a:lnTo>
                <a:lnTo>
                  <a:pt x="944" y="512"/>
                </a:lnTo>
                <a:lnTo>
                  <a:pt x="953" y="518"/>
                </a:lnTo>
                <a:lnTo>
                  <a:pt x="962" y="512"/>
                </a:lnTo>
                <a:lnTo>
                  <a:pt x="971" y="528"/>
                </a:lnTo>
                <a:lnTo>
                  <a:pt x="980" y="518"/>
                </a:lnTo>
                <a:lnTo>
                  <a:pt x="989" y="528"/>
                </a:lnTo>
                <a:lnTo>
                  <a:pt x="998" y="528"/>
                </a:lnTo>
                <a:lnTo>
                  <a:pt x="1007" y="518"/>
                </a:lnTo>
                <a:lnTo>
                  <a:pt x="1016" y="528"/>
                </a:lnTo>
                <a:lnTo>
                  <a:pt x="1025" y="518"/>
                </a:lnTo>
                <a:lnTo>
                  <a:pt x="1034" y="518"/>
                </a:lnTo>
                <a:lnTo>
                  <a:pt x="1042" y="528"/>
                </a:lnTo>
                <a:lnTo>
                  <a:pt x="1051" y="523"/>
                </a:lnTo>
                <a:lnTo>
                  <a:pt x="1060" y="518"/>
                </a:lnTo>
                <a:lnTo>
                  <a:pt x="1069" y="518"/>
                </a:lnTo>
                <a:lnTo>
                  <a:pt x="1078" y="528"/>
                </a:lnTo>
                <a:lnTo>
                  <a:pt x="1087" y="528"/>
                </a:lnTo>
                <a:lnTo>
                  <a:pt x="1096" y="518"/>
                </a:lnTo>
                <a:lnTo>
                  <a:pt x="1105" y="528"/>
                </a:lnTo>
                <a:lnTo>
                  <a:pt x="1114" y="523"/>
                </a:lnTo>
                <a:lnTo>
                  <a:pt x="1123" y="528"/>
                </a:lnTo>
                <a:lnTo>
                  <a:pt x="1131" y="523"/>
                </a:lnTo>
                <a:lnTo>
                  <a:pt x="1140" y="528"/>
                </a:lnTo>
                <a:lnTo>
                  <a:pt x="1149" y="523"/>
                </a:lnTo>
                <a:lnTo>
                  <a:pt x="1158" y="528"/>
                </a:lnTo>
                <a:lnTo>
                  <a:pt x="1167" y="523"/>
                </a:lnTo>
                <a:lnTo>
                  <a:pt x="1176" y="518"/>
                </a:lnTo>
                <a:lnTo>
                  <a:pt x="1185" y="523"/>
                </a:lnTo>
                <a:lnTo>
                  <a:pt x="1194" y="523"/>
                </a:lnTo>
                <a:lnTo>
                  <a:pt x="1203" y="512"/>
                </a:lnTo>
                <a:lnTo>
                  <a:pt x="1212" y="507"/>
                </a:lnTo>
                <a:lnTo>
                  <a:pt x="1221" y="512"/>
                </a:lnTo>
                <a:lnTo>
                  <a:pt x="1229" y="518"/>
                </a:lnTo>
                <a:lnTo>
                  <a:pt x="1238" y="214"/>
                </a:lnTo>
                <a:lnTo>
                  <a:pt x="1247" y="523"/>
                </a:lnTo>
                <a:lnTo>
                  <a:pt x="1256" y="160"/>
                </a:lnTo>
                <a:lnTo>
                  <a:pt x="1265" y="214"/>
                </a:lnTo>
                <a:lnTo>
                  <a:pt x="1274" y="534"/>
                </a:lnTo>
                <a:lnTo>
                  <a:pt x="1283" y="534"/>
                </a:lnTo>
                <a:lnTo>
                  <a:pt x="1292" y="528"/>
                </a:lnTo>
                <a:lnTo>
                  <a:pt x="1301" y="528"/>
                </a:lnTo>
                <a:lnTo>
                  <a:pt x="1310" y="198"/>
                </a:lnTo>
                <a:lnTo>
                  <a:pt x="1319" y="512"/>
                </a:lnTo>
                <a:lnTo>
                  <a:pt x="1319" y="523"/>
                </a:lnTo>
                <a:lnTo>
                  <a:pt x="1327" y="502"/>
                </a:lnTo>
                <a:lnTo>
                  <a:pt x="1336" y="523"/>
                </a:lnTo>
                <a:lnTo>
                  <a:pt x="1345" y="523"/>
                </a:lnTo>
                <a:lnTo>
                  <a:pt x="1354" y="512"/>
                </a:lnTo>
                <a:lnTo>
                  <a:pt x="1363" y="512"/>
                </a:lnTo>
                <a:lnTo>
                  <a:pt x="1372" y="518"/>
                </a:lnTo>
                <a:lnTo>
                  <a:pt x="1381" y="518"/>
                </a:lnTo>
                <a:lnTo>
                  <a:pt x="1390" y="502"/>
                </a:lnTo>
                <a:lnTo>
                  <a:pt x="1399" y="523"/>
                </a:lnTo>
                <a:lnTo>
                  <a:pt x="1408" y="512"/>
                </a:lnTo>
                <a:lnTo>
                  <a:pt x="1416" y="507"/>
                </a:lnTo>
                <a:lnTo>
                  <a:pt x="1425" y="518"/>
                </a:lnTo>
                <a:lnTo>
                  <a:pt x="1434" y="518"/>
                </a:lnTo>
                <a:lnTo>
                  <a:pt x="1443" y="528"/>
                </a:lnTo>
                <a:lnTo>
                  <a:pt x="1452" y="534"/>
                </a:lnTo>
                <a:lnTo>
                  <a:pt x="1461" y="518"/>
                </a:lnTo>
                <a:lnTo>
                  <a:pt x="1470" y="528"/>
                </a:lnTo>
                <a:lnTo>
                  <a:pt x="1479" y="502"/>
                </a:lnTo>
                <a:lnTo>
                  <a:pt x="1488" y="496"/>
                </a:lnTo>
                <a:lnTo>
                  <a:pt x="1497" y="528"/>
                </a:lnTo>
                <a:lnTo>
                  <a:pt x="1506" y="523"/>
                </a:lnTo>
                <a:lnTo>
                  <a:pt x="1514" y="502"/>
                </a:lnTo>
                <a:lnTo>
                  <a:pt x="1523" y="518"/>
                </a:lnTo>
                <a:lnTo>
                  <a:pt x="1532" y="502"/>
                </a:lnTo>
                <a:lnTo>
                  <a:pt x="1541" y="507"/>
                </a:lnTo>
                <a:lnTo>
                  <a:pt x="1550" y="534"/>
                </a:lnTo>
                <a:lnTo>
                  <a:pt x="1559" y="528"/>
                </a:lnTo>
                <a:lnTo>
                  <a:pt x="1568" y="512"/>
                </a:lnTo>
                <a:lnTo>
                  <a:pt x="1577" y="480"/>
                </a:lnTo>
                <a:lnTo>
                  <a:pt x="1586" y="518"/>
                </a:lnTo>
                <a:lnTo>
                  <a:pt x="1595" y="528"/>
                </a:lnTo>
                <a:lnTo>
                  <a:pt x="1604" y="518"/>
                </a:lnTo>
                <a:lnTo>
                  <a:pt x="1612" y="518"/>
                </a:lnTo>
                <a:lnTo>
                  <a:pt x="1621" y="528"/>
                </a:lnTo>
                <a:lnTo>
                  <a:pt x="1630" y="528"/>
                </a:lnTo>
                <a:lnTo>
                  <a:pt x="1639" y="512"/>
                </a:lnTo>
                <a:lnTo>
                  <a:pt x="1648" y="512"/>
                </a:lnTo>
                <a:lnTo>
                  <a:pt x="1657" y="507"/>
                </a:lnTo>
                <a:lnTo>
                  <a:pt x="1666" y="507"/>
                </a:lnTo>
                <a:lnTo>
                  <a:pt x="1675" y="523"/>
                </a:lnTo>
                <a:lnTo>
                  <a:pt x="1684" y="523"/>
                </a:lnTo>
                <a:lnTo>
                  <a:pt x="1693" y="512"/>
                </a:lnTo>
                <a:lnTo>
                  <a:pt x="1701" y="518"/>
                </a:lnTo>
                <a:lnTo>
                  <a:pt x="1710" y="512"/>
                </a:lnTo>
                <a:lnTo>
                  <a:pt x="1719" y="512"/>
                </a:lnTo>
                <a:lnTo>
                  <a:pt x="1728" y="518"/>
                </a:lnTo>
                <a:lnTo>
                  <a:pt x="1737" y="518"/>
                </a:lnTo>
                <a:lnTo>
                  <a:pt x="1746" y="528"/>
                </a:lnTo>
                <a:lnTo>
                  <a:pt x="1755" y="528"/>
                </a:lnTo>
                <a:lnTo>
                  <a:pt x="1764" y="523"/>
                </a:lnTo>
                <a:lnTo>
                  <a:pt x="1773" y="523"/>
                </a:lnTo>
                <a:lnTo>
                  <a:pt x="1782" y="534"/>
                </a:lnTo>
                <a:lnTo>
                  <a:pt x="1791" y="523"/>
                </a:lnTo>
                <a:lnTo>
                  <a:pt x="1799" y="534"/>
                </a:lnTo>
                <a:lnTo>
                  <a:pt x="1808" y="534"/>
                </a:lnTo>
                <a:lnTo>
                  <a:pt x="1817" y="528"/>
                </a:lnTo>
                <a:lnTo>
                  <a:pt x="1826" y="528"/>
                </a:lnTo>
                <a:lnTo>
                  <a:pt x="1835" y="534"/>
                </a:lnTo>
                <a:lnTo>
                  <a:pt x="1844" y="534"/>
                </a:lnTo>
                <a:lnTo>
                  <a:pt x="1853" y="528"/>
                </a:lnTo>
                <a:lnTo>
                  <a:pt x="1862" y="534"/>
                </a:lnTo>
                <a:lnTo>
                  <a:pt x="1871" y="528"/>
                </a:lnTo>
                <a:lnTo>
                  <a:pt x="1880" y="528"/>
                </a:lnTo>
                <a:lnTo>
                  <a:pt x="1889" y="534"/>
                </a:lnTo>
                <a:lnTo>
                  <a:pt x="1897" y="534"/>
                </a:lnTo>
                <a:lnTo>
                  <a:pt x="1906" y="528"/>
                </a:lnTo>
                <a:lnTo>
                  <a:pt x="1915" y="534"/>
                </a:lnTo>
                <a:lnTo>
                  <a:pt x="1924" y="528"/>
                </a:lnTo>
                <a:lnTo>
                  <a:pt x="1933" y="528"/>
                </a:lnTo>
                <a:lnTo>
                  <a:pt x="1942" y="534"/>
                </a:lnTo>
                <a:lnTo>
                  <a:pt x="1951" y="534"/>
                </a:lnTo>
                <a:lnTo>
                  <a:pt x="1960" y="528"/>
                </a:lnTo>
                <a:lnTo>
                  <a:pt x="1969" y="528"/>
                </a:lnTo>
                <a:lnTo>
                  <a:pt x="1978" y="523"/>
                </a:lnTo>
                <a:lnTo>
                  <a:pt x="1986" y="528"/>
                </a:lnTo>
                <a:lnTo>
                  <a:pt x="1995" y="523"/>
                </a:lnTo>
                <a:lnTo>
                  <a:pt x="2004" y="523"/>
                </a:lnTo>
                <a:lnTo>
                  <a:pt x="2013" y="523"/>
                </a:lnTo>
                <a:lnTo>
                  <a:pt x="2022" y="523"/>
                </a:lnTo>
                <a:lnTo>
                  <a:pt x="2031" y="528"/>
                </a:lnTo>
                <a:lnTo>
                  <a:pt x="2040" y="523"/>
                </a:lnTo>
                <a:lnTo>
                  <a:pt x="2049" y="528"/>
                </a:lnTo>
                <a:lnTo>
                  <a:pt x="2058" y="528"/>
                </a:lnTo>
                <a:lnTo>
                  <a:pt x="2067" y="528"/>
                </a:lnTo>
                <a:lnTo>
                  <a:pt x="2076" y="523"/>
                </a:lnTo>
                <a:lnTo>
                  <a:pt x="2084" y="528"/>
                </a:lnTo>
                <a:lnTo>
                  <a:pt x="2093" y="523"/>
                </a:lnTo>
                <a:lnTo>
                  <a:pt x="2102" y="528"/>
                </a:lnTo>
                <a:lnTo>
                  <a:pt x="2111" y="507"/>
                </a:lnTo>
                <a:lnTo>
                  <a:pt x="2120" y="502"/>
                </a:lnTo>
                <a:lnTo>
                  <a:pt x="2129" y="518"/>
                </a:lnTo>
                <a:lnTo>
                  <a:pt x="2138" y="523"/>
                </a:lnTo>
                <a:lnTo>
                  <a:pt x="2147" y="512"/>
                </a:lnTo>
                <a:lnTo>
                  <a:pt x="2156" y="512"/>
                </a:lnTo>
                <a:lnTo>
                  <a:pt x="2165" y="518"/>
                </a:lnTo>
                <a:lnTo>
                  <a:pt x="2174" y="518"/>
                </a:lnTo>
                <a:lnTo>
                  <a:pt x="2182" y="512"/>
                </a:lnTo>
                <a:lnTo>
                  <a:pt x="2191" y="512"/>
                </a:lnTo>
                <a:lnTo>
                  <a:pt x="2200" y="528"/>
                </a:lnTo>
                <a:lnTo>
                  <a:pt x="2209" y="528"/>
                </a:lnTo>
                <a:lnTo>
                  <a:pt x="2218" y="507"/>
                </a:lnTo>
                <a:lnTo>
                  <a:pt x="2227" y="518"/>
                </a:lnTo>
                <a:lnTo>
                  <a:pt x="2236" y="528"/>
                </a:lnTo>
                <a:lnTo>
                  <a:pt x="2245" y="523"/>
                </a:lnTo>
                <a:lnTo>
                  <a:pt x="2254" y="534"/>
                </a:lnTo>
                <a:lnTo>
                  <a:pt x="2263" y="534"/>
                </a:lnTo>
                <a:lnTo>
                  <a:pt x="2271" y="523"/>
                </a:lnTo>
                <a:lnTo>
                  <a:pt x="2280" y="534"/>
                </a:lnTo>
                <a:lnTo>
                  <a:pt x="2289" y="523"/>
                </a:lnTo>
                <a:lnTo>
                  <a:pt x="2298" y="528"/>
                </a:lnTo>
                <a:lnTo>
                  <a:pt x="2307" y="523"/>
                </a:lnTo>
                <a:lnTo>
                  <a:pt x="2316" y="523"/>
                </a:lnTo>
                <a:lnTo>
                  <a:pt x="2325" y="534"/>
                </a:lnTo>
                <a:lnTo>
                  <a:pt x="2334" y="534"/>
                </a:lnTo>
                <a:lnTo>
                  <a:pt x="2343" y="518"/>
                </a:lnTo>
                <a:lnTo>
                  <a:pt x="2352" y="518"/>
                </a:lnTo>
                <a:lnTo>
                  <a:pt x="2361" y="507"/>
                </a:lnTo>
                <a:lnTo>
                  <a:pt x="2369" y="518"/>
                </a:lnTo>
                <a:lnTo>
                  <a:pt x="2378" y="534"/>
                </a:lnTo>
                <a:lnTo>
                  <a:pt x="2387" y="523"/>
                </a:lnTo>
                <a:lnTo>
                  <a:pt x="2396" y="534"/>
                </a:lnTo>
                <a:lnTo>
                  <a:pt x="2405" y="523"/>
                </a:lnTo>
                <a:lnTo>
                  <a:pt x="2414" y="534"/>
                </a:lnTo>
                <a:lnTo>
                  <a:pt x="2423" y="534"/>
                </a:lnTo>
                <a:lnTo>
                  <a:pt x="2432" y="523"/>
                </a:lnTo>
                <a:lnTo>
                  <a:pt x="2441" y="523"/>
                </a:lnTo>
                <a:lnTo>
                  <a:pt x="2450" y="534"/>
                </a:lnTo>
                <a:lnTo>
                  <a:pt x="2459" y="534"/>
                </a:lnTo>
                <a:lnTo>
                  <a:pt x="2467" y="523"/>
                </a:lnTo>
                <a:lnTo>
                  <a:pt x="2476" y="523"/>
                </a:lnTo>
                <a:lnTo>
                  <a:pt x="2485" y="534"/>
                </a:lnTo>
                <a:lnTo>
                  <a:pt x="2494" y="528"/>
                </a:lnTo>
                <a:lnTo>
                  <a:pt x="2503" y="507"/>
                </a:lnTo>
                <a:lnTo>
                  <a:pt x="2512" y="507"/>
                </a:lnTo>
                <a:lnTo>
                  <a:pt x="2521" y="528"/>
                </a:lnTo>
                <a:lnTo>
                  <a:pt x="2530" y="507"/>
                </a:lnTo>
                <a:lnTo>
                  <a:pt x="2539" y="528"/>
                </a:lnTo>
                <a:lnTo>
                  <a:pt x="2548" y="528"/>
                </a:lnTo>
                <a:lnTo>
                  <a:pt x="2556" y="507"/>
                </a:lnTo>
                <a:lnTo>
                  <a:pt x="2565" y="512"/>
                </a:lnTo>
                <a:lnTo>
                  <a:pt x="2574" y="502"/>
                </a:lnTo>
                <a:lnTo>
                  <a:pt x="2583" y="502"/>
                </a:lnTo>
                <a:lnTo>
                  <a:pt x="2592" y="523"/>
                </a:lnTo>
                <a:lnTo>
                  <a:pt x="2601" y="518"/>
                </a:lnTo>
                <a:lnTo>
                  <a:pt x="2610" y="512"/>
                </a:lnTo>
                <a:lnTo>
                  <a:pt x="2619" y="518"/>
                </a:lnTo>
                <a:lnTo>
                  <a:pt x="2628" y="502"/>
                </a:lnTo>
                <a:lnTo>
                  <a:pt x="2637" y="507"/>
                </a:lnTo>
                <a:lnTo>
                  <a:pt x="2637" y="523"/>
                </a:lnTo>
                <a:lnTo>
                  <a:pt x="2646" y="518"/>
                </a:lnTo>
                <a:lnTo>
                  <a:pt x="2654" y="502"/>
                </a:lnTo>
                <a:lnTo>
                  <a:pt x="2663" y="507"/>
                </a:lnTo>
                <a:lnTo>
                  <a:pt x="2672" y="528"/>
                </a:lnTo>
                <a:lnTo>
                  <a:pt x="2681" y="528"/>
                </a:lnTo>
                <a:lnTo>
                  <a:pt x="2690" y="523"/>
                </a:lnTo>
                <a:lnTo>
                  <a:pt x="2699" y="528"/>
                </a:lnTo>
                <a:lnTo>
                  <a:pt x="2708" y="518"/>
                </a:lnTo>
                <a:lnTo>
                  <a:pt x="2717" y="528"/>
                </a:lnTo>
                <a:lnTo>
                  <a:pt x="2726" y="518"/>
                </a:lnTo>
                <a:lnTo>
                  <a:pt x="2735" y="523"/>
                </a:lnTo>
                <a:lnTo>
                  <a:pt x="2744" y="528"/>
                </a:lnTo>
                <a:lnTo>
                  <a:pt x="2752" y="523"/>
                </a:lnTo>
                <a:lnTo>
                  <a:pt x="2761" y="528"/>
                </a:lnTo>
                <a:lnTo>
                  <a:pt x="2770" y="523"/>
                </a:lnTo>
                <a:lnTo>
                  <a:pt x="2779" y="534"/>
                </a:lnTo>
                <a:lnTo>
                  <a:pt x="2788" y="534"/>
                </a:lnTo>
                <a:lnTo>
                  <a:pt x="2797" y="528"/>
                </a:lnTo>
                <a:lnTo>
                  <a:pt x="2806" y="528"/>
                </a:lnTo>
                <a:lnTo>
                  <a:pt x="2815" y="534"/>
                </a:lnTo>
                <a:lnTo>
                  <a:pt x="2824" y="528"/>
                </a:lnTo>
                <a:lnTo>
                  <a:pt x="2833" y="534"/>
                </a:lnTo>
                <a:lnTo>
                  <a:pt x="2841" y="539"/>
                </a:lnTo>
                <a:lnTo>
                  <a:pt x="2850" y="523"/>
                </a:lnTo>
                <a:lnTo>
                  <a:pt x="2859" y="528"/>
                </a:lnTo>
                <a:lnTo>
                  <a:pt x="2868" y="523"/>
                </a:lnTo>
                <a:lnTo>
                  <a:pt x="2877" y="534"/>
                </a:lnTo>
                <a:lnTo>
                  <a:pt x="2886" y="523"/>
                </a:lnTo>
                <a:lnTo>
                  <a:pt x="2895" y="528"/>
                </a:lnTo>
                <a:lnTo>
                  <a:pt x="2904" y="512"/>
                </a:lnTo>
                <a:lnTo>
                  <a:pt x="2913" y="512"/>
                </a:lnTo>
                <a:lnTo>
                  <a:pt x="2922" y="528"/>
                </a:lnTo>
                <a:lnTo>
                  <a:pt x="2931" y="518"/>
                </a:lnTo>
                <a:lnTo>
                  <a:pt x="2939" y="528"/>
                </a:lnTo>
                <a:lnTo>
                  <a:pt x="2948" y="512"/>
                </a:lnTo>
                <a:lnTo>
                  <a:pt x="2957" y="528"/>
                </a:lnTo>
                <a:lnTo>
                  <a:pt x="2966" y="528"/>
                </a:lnTo>
                <a:lnTo>
                  <a:pt x="2975" y="512"/>
                </a:lnTo>
                <a:lnTo>
                  <a:pt x="2984" y="528"/>
                </a:lnTo>
                <a:lnTo>
                  <a:pt x="2993" y="518"/>
                </a:lnTo>
                <a:lnTo>
                  <a:pt x="3002" y="512"/>
                </a:lnTo>
                <a:lnTo>
                  <a:pt x="3011" y="528"/>
                </a:lnTo>
                <a:lnTo>
                  <a:pt x="3020" y="523"/>
                </a:lnTo>
                <a:lnTo>
                  <a:pt x="3029" y="502"/>
                </a:lnTo>
                <a:lnTo>
                  <a:pt x="3037" y="502"/>
                </a:lnTo>
                <a:lnTo>
                  <a:pt x="3046" y="518"/>
                </a:lnTo>
                <a:lnTo>
                  <a:pt x="3055" y="523"/>
                </a:lnTo>
                <a:lnTo>
                  <a:pt x="3064" y="512"/>
                </a:lnTo>
                <a:lnTo>
                  <a:pt x="3073" y="512"/>
                </a:lnTo>
                <a:lnTo>
                  <a:pt x="3082" y="518"/>
                </a:lnTo>
                <a:lnTo>
                  <a:pt x="3091" y="518"/>
                </a:lnTo>
                <a:lnTo>
                  <a:pt x="3100" y="528"/>
                </a:lnTo>
                <a:lnTo>
                  <a:pt x="3109" y="523"/>
                </a:lnTo>
                <a:lnTo>
                  <a:pt x="3118" y="512"/>
                </a:lnTo>
                <a:lnTo>
                  <a:pt x="3126" y="518"/>
                </a:lnTo>
                <a:lnTo>
                  <a:pt x="3135" y="528"/>
                </a:lnTo>
                <a:lnTo>
                  <a:pt x="3144" y="528"/>
                </a:lnTo>
                <a:lnTo>
                  <a:pt x="3153" y="539"/>
                </a:lnTo>
                <a:lnTo>
                  <a:pt x="3162" y="534"/>
                </a:lnTo>
                <a:lnTo>
                  <a:pt x="3171" y="528"/>
                </a:lnTo>
                <a:lnTo>
                  <a:pt x="3180" y="528"/>
                </a:lnTo>
                <a:lnTo>
                  <a:pt x="3189" y="534"/>
                </a:lnTo>
                <a:lnTo>
                  <a:pt x="3198" y="539"/>
                </a:lnTo>
                <a:lnTo>
                  <a:pt x="3207" y="528"/>
                </a:lnTo>
                <a:lnTo>
                  <a:pt x="3216" y="523"/>
                </a:lnTo>
                <a:lnTo>
                  <a:pt x="3224" y="534"/>
                </a:lnTo>
                <a:lnTo>
                  <a:pt x="3233" y="534"/>
                </a:lnTo>
                <a:lnTo>
                  <a:pt x="3242" y="528"/>
                </a:lnTo>
                <a:lnTo>
                  <a:pt x="3251" y="528"/>
                </a:lnTo>
                <a:lnTo>
                  <a:pt x="3260" y="534"/>
                </a:lnTo>
                <a:lnTo>
                  <a:pt x="3269" y="528"/>
                </a:lnTo>
                <a:lnTo>
                  <a:pt x="3278" y="534"/>
                </a:lnTo>
                <a:lnTo>
                  <a:pt x="3287" y="534"/>
                </a:lnTo>
                <a:lnTo>
                  <a:pt x="3296" y="219"/>
                </a:lnTo>
                <a:lnTo>
                  <a:pt x="3296" y="96"/>
                </a:lnTo>
                <a:lnTo>
                  <a:pt x="3305" y="507"/>
                </a:lnTo>
                <a:lnTo>
                  <a:pt x="3314" y="70"/>
                </a:lnTo>
                <a:lnTo>
                  <a:pt x="3322" y="475"/>
                </a:lnTo>
                <a:lnTo>
                  <a:pt x="3331" y="491"/>
                </a:lnTo>
                <a:lnTo>
                  <a:pt x="3340" y="464"/>
                </a:lnTo>
                <a:lnTo>
                  <a:pt x="3349" y="438"/>
                </a:lnTo>
                <a:lnTo>
                  <a:pt x="3358" y="475"/>
                </a:lnTo>
                <a:lnTo>
                  <a:pt x="3367" y="475"/>
                </a:lnTo>
                <a:lnTo>
                  <a:pt x="3376" y="507"/>
                </a:lnTo>
                <a:lnTo>
                  <a:pt x="3385" y="496"/>
                </a:lnTo>
                <a:lnTo>
                  <a:pt x="3394" y="523"/>
                </a:lnTo>
                <a:lnTo>
                  <a:pt x="3403" y="491"/>
                </a:lnTo>
                <a:lnTo>
                  <a:pt x="3411" y="539"/>
                </a:lnTo>
                <a:lnTo>
                  <a:pt x="3420" y="512"/>
                </a:lnTo>
                <a:lnTo>
                  <a:pt x="3429" y="560"/>
                </a:lnTo>
                <a:lnTo>
                  <a:pt x="3438" y="544"/>
                </a:lnTo>
                <a:lnTo>
                  <a:pt x="3447" y="523"/>
                </a:lnTo>
                <a:lnTo>
                  <a:pt x="3456" y="523"/>
                </a:lnTo>
                <a:lnTo>
                  <a:pt x="3465" y="523"/>
                </a:lnTo>
                <a:lnTo>
                  <a:pt x="3474" y="523"/>
                </a:lnTo>
                <a:lnTo>
                  <a:pt x="3483" y="528"/>
                </a:lnTo>
                <a:lnTo>
                  <a:pt x="3492" y="528"/>
                </a:lnTo>
                <a:lnTo>
                  <a:pt x="3501" y="528"/>
                </a:lnTo>
                <a:lnTo>
                  <a:pt x="3509" y="528"/>
                </a:lnTo>
                <a:lnTo>
                  <a:pt x="3518" y="523"/>
                </a:lnTo>
                <a:lnTo>
                  <a:pt x="3527" y="523"/>
                </a:lnTo>
                <a:lnTo>
                  <a:pt x="3536" y="523"/>
                </a:lnTo>
                <a:lnTo>
                  <a:pt x="3545" y="523"/>
                </a:lnTo>
                <a:lnTo>
                  <a:pt x="3554" y="523"/>
                </a:lnTo>
                <a:lnTo>
                  <a:pt x="3563" y="523"/>
                </a:lnTo>
                <a:lnTo>
                  <a:pt x="3572" y="523"/>
                </a:lnTo>
                <a:lnTo>
                  <a:pt x="3581" y="523"/>
                </a:lnTo>
                <a:lnTo>
                  <a:pt x="3590" y="507"/>
                </a:lnTo>
                <a:lnTo>
                  <a:pt x="3599" y="507"/>
                </a:lnTo>
                <a:lnTo>
                  <a:pt x="3607" y="496"/>
                </a:lnTo>
                <a:lnTo>
                  <a:pt x="3616" y="528"/>
                </a:lnTo>
                <a:lnTo>
                  <a:pt x="3625" y="491"/>
                </a:lnTo>
                <a:lnTo>
                  <a:pt x="3634" y="475"/>
                </a:lnTo>
                <a:lnTo>
                  <a:pt x="3643" y="528"/>
                </a:lnTo>
                <a:lnTo>
                  <a:pt x="3652" y="528"/>
                </a:lnTo>
                <a:lnTo>
                  <a:pt x="3661" y="539"/>
                </a:lnTo>
                <a:lnTo>
                  <a:pt x="3670" y="534"/>
                </a:lnTo>
                <a:lnTo>
                  <a:pt x="3679" y="534"/>
                </a:lnTo>
                <a:lnTo>
                  <a:pt x="3688" y="534"/>
                </a:lnTo>
                <a:lnTo>
                  <a:pt x="3696" y="534"/>
                </a:lnTo>
                <a:lnTo>
                  <a:pt x="3705" y="534"/>
                </a:lnTo>
                <a:lnTo>
                  <a:pt x="3714" y="534"/>
                </a:lnTo>
                <a:lnTo>
                  <a:pt x="3723" y="534"/>
                </a:lnTo>
                <a:lnTo>
                  <a:pt x="3732" y="528"/>
                </a:lnTo>
                <a:lnTo>
                  <a:pt x="3741" y="534"/>
                </a:lnTo>
                <a:lnTo>
                  <a:pt x="3750" y="523"/>
                </a:lnTo>
                <a:lnTo>
                  <a:pt x="3759" y="523"/>
                </a:lnTo>
                <a:lnTo>
                  <a:pt x="3768" y="518"/>
                </a:lnTo>
                <a:lnTo>
                  <a:pt x="3777" y="507"/>
                </a:lnTo>
                <a:lnTo>
                  <a:pt x="3786" y="534"/>
                </a:lnTo>
                <a:lnTo>
                  <a:pt x="3794" y="534"/>
                </a:lnTo>
                <a:lnTo>
                  <a:pt x="3803" y="544"/>
                </a:lnTo>
                <a:lnTo>
                  <a:pt x="3812" y="544"/>
                </a:lnTo>
                <a:lnTo>
                  <a:pt x="3821" y="523"/>
                </a:lnTo>
                <a:lnTo>
                  <a:pt x="3830" y="518"/>
                </a:lnTo>
                <a:lnTo>
                  <a:pt x="3839" y="528"/>
                </a:lnTo>
                <a:lnTo>
                  <a:pt x="3848" y="534"/>
                </a:lnTo>
                <a:lnTo>
                  <a:pt x="3857" y="518"/>
                </a:lnTo>
                <a:lnTo>
                  <a:pt x="3866" y="518"/>
                </a:lnTo>
                <a:lnTo>
                  <a:pt x="3875" y="507"/>
                </a:lnTo>
                <a:lnTo>
                  <a:pt x="3884" y="507"/>
                </a:lnTo>
                <a:lnTo>
                  <a:pt x="3892" y="539"/>
                </a:lnTo>
                <a:lnTo>
                  <a:pt x="3901" y="534"/>
                </a:lnTo>
                <a:lnTo>
                  <a:pt x="3910" y="518"/>
                </a:lnTo>
                <a:lnTo>
                  <a:pt x="3919" y="518"/>
                </a:lnTo>
                <a:lnTo>
                  <a:pt x="3928" y="507"/>
                </a:lnTo>
                <a:lnTo>
                  <a:pt x="3937" y="507"/>
                </a:lnTo>
                <a:lnTo>
                  <a:pt x="3946" y="491"/>
                </a:lnTo>
                <a:lnTo>
                  <a:pt x="3955" y="480"/>
                </a:lnTo>
                <a:lnTo>
                  <a:pt x="3955" y="496"/>
                </a:lnTo>
                <a:lnTo>
                  <a:pt x="3964" y="502"/>
                </a:lnTo>
                <a:lnTo>
                  <a:pt x="3973" y="539"/>
                </a:lnTo>
                <a:lnTo>
                  <a:pt x="3981" y="534"/>
                </a:lnTo>
                <a:lnTo>
                  <a:pt x="3990" y="544"/>
                </a:lnTo>
                <a:lnTo>
                  <a:pt x="3999" y="539"/>
                </a:lnTo>
                <a:lnTo>
                  <a:pt x="4008" y="496"/>
                </a:lnTo>
                <a:lnTo>
                  <a:pt x="4017" y="496"/>
                </a:lnTo>
                <a:lnTo>
                  <a:pt x="4026" y="480"/>
                </a:lnTo>
                <a:lnTo>
                  <a:pt x="4035" y="491"/>
                </a:lnTo>
                <a:lnTo>
                  <a:pt x="4044" y="534"/>
                </a:lnTo>
                <a:lnTo>
                  <a:pt x="4053" y="496"/>
                </a:lnTo>
                <a:lnTo>
                  <a:pt x="4062" y="518"/>
                </a:lnTo>
                <a:lnTo>
                  <a:pt x="4071" y="534"/>
                </a:lnTo>
                <a:lnTo>
                  <a:pt x="4079" y="502"/>
                </a:lnTo>
                <a:lnTo>
                  <a:pt x="4088" y="491"/>
                </a:lnTo>
                <a:lnTo>
                  <a:pt x="4097" y="518"/>
                </a:lnTo>
                <a:lnTo>
                  <a:pt x="4106" y="534"/>
                </a:lnTo>
                <a:lnTo>
                  <a:pt x="4115" y="496"/>
                </a:lnTo>
                <a:lnTo>
                  <a:pt x="4124" y="491"/>
                </a:lnTo>
                <a:lnTo>
                  <a:pt x="4133" y="502"/>
                </a:lnTo>
                <a:lnTo>
                  <a:pt x="4142" y="502"/>
                </a:lnTo>
                <a:lnTo>
                  <a:pt x="4151" y="534"/>
                </a:lnTo>
                <a:lnTo>
                  <a:pt x="4160" y="518"/>
                </a:lnTo>
                <a:lnTo>
                  <a:pt x="4169" y="534"/>
                </a:lnTo>
                <a:lnTo>
                  <a:pt x="4177" y="544"/>
                </a:lnTo>
                <a:lnTo>
                  <a:pt x="4186" y="528"/>
                </a:lnTo>
                <a:lnTo>
                  <a:pt x="4195" y="507"/>
                </a:lnTo>
                <a:lnTo>
                  <a:pt x="4204" y="528"/>
                </a:lnTo>
                <a:lnTo>
                  <a:pt x="4213" y="528"/>
                </a:lnTo>
                <a:lnTo>
                  <a:pt x="4222" y="534"/>
                </a:lnTo>
                <a:lnTo>
                  <a:pt x="4231" y="534"/>
                </a:lnTo>
                <a:lnTo>
                  <a:pt x="4240" y="534"/>
                </a:lnTo>
                <a:lnTo>
                  <a:pt x="4249" y="534"/>
                </a:lnTo>
                <a:lnTo>
                  <a:pt x="4258" y="512"/>
                </a:lnTo>
                <a:lnTo>
                  <a:pt x="4266" y="523"/>
                </a:lnTo>
                <a:lnTo>
                  <a:pt x="4275" y="539"/>
                </a:lnTo>
                <a:lnTo>
                  <a:pt x="4284" y="523"/>
                </a:lnTo>
                <a:lnTo>
                  <a:pt x="4293" y="539"/>
                </a:lnTo>
                <a:lnTo>
                  <a:pt x="4302" y="534"/>
                </a:lnTo>
                <a:lnTo>
                  <a:pt x="4311" y="539"/>
                </a:lnTo>
                <a:lnTo>
                  <a:pt x="4320" y="539"/>
                </a:lnTo>
                <a:lnTo>
                  <a:pt x="4329" y="518"/>
                </a:lnTo>
                <a:lnTo>
                  <a:pt x="4338" y="523"/>
                </a:lnTo>
                <a:lnTo>
                  <a:pt x="4347" y="518"/>
                </a:lnTo>
                <a:lnTo>
                  <a:pt x="4356" y="523"/>
                </a:lnTo>
                <a:lnTo>
                  <a:pt x="4364" y="534"/>
                </a:lnTo>
                <a:lnTo>
                  <a:pt x="4373" y="528"/>
                </a:lnTo>
                <a:lnTo>
                  <a:pt x="4382" y="528"/>
                </a:lnTo>
                <a:lnTo>
                  <a:pt x="4391" y="528"/>
                </a:lnTo>
                <a:lnTo>
                  <a:pt x="4400" y="534"/>
                </a:lnTo>
                <a:lnTo>
                  <a:pt x="4409" y="534"/>
                </a:lnTo>
                <a:lnTo>
                  <a:pt x="4418" y="518"/>
                </a:lnTo>
                <a:lnTo>
                  <a:pt x="4427" y="518"/>
                </a:lnTo>
                <a:lnTo>
                  <a:pt x="4436" y="528"/>
                </a:lnTo>
                <a:lnTo>
                  <a:pt x="4445" y="528"/>
                </a:lnTo>
                <a:lnTo>
                  <a:pt x="4454" y="502"/>
                </a:lnTo>
                <a:lnTo>
                  <a:pt x="4462" y="512"/>
                </a:lnTo>
                <a:lnTo>
                  <a:pt x="4471" y="528"/>
                </a:lnTo>
                <a:lnTo>
                  <a:pt x="4480" y="528"/>
                </a:lnTo>
                <a:lnTo>
                  <a:pt x="4489" y="491"/>
                </a:lnTo>
                <a:lnTo>
                  <a:pt x="4498" y="480"/>
                </a:lnTo>
                <a:lnTo>
                  <a:pt x="4507" y="518"/>
                </a:lnTo>
                <a:lnTo>
                  <a:pt x="4516" y="523"/>
                </a:lnTo>
                <a:lnTo>
                  <a:pt x="4525" y="507"/>
                </a:lnTo>
                <a:lnTo>
                  <a:pt x="4534" y="507"/>
                </a:lnTo>
                <a:lnTo>
                  <a:pt x="4543" y="496"/>
                </a:lnTo>
                <a:lnTo>
                  <a:pt x="4551" y="502"/>
                </a:lnTo>
                <a:lnTo>
                  <a:pt x="4560" y="502"/>
                </a:lnTo>
                <a:lnTo>
                  <a:pt x="4569" y="518"/>
                </a:lnTo>
                <a:lnTo>
                  <a:pt x="4578" y="438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8" name="Freeform 106"/>
          <p:cNvSpPr>
            <a:spLocks/>
          </p:cNvSpPr>
          <p:nvPr/>
        </p:nvSpPr>
        <p:spPr bwMode="auto">
          <a:xfrm>
            <a:off x="3128964" y="4656138"/>
            <a:ext cx="7267575" cy="152400"/>
          </a:xfrm>
          <a:custGeom>
            <a:avLst/>
            <a:gdLst>
              <a:gd name="T0" fmla="*/ 100013 w 4578"/>
              <a:gd name="T1" fmla="*/ 152400 h 96"/>
              <a:gd name="T2" fmla="*/ 227013 w 4578"/>
              <a:gd name="T3" fmla="*/ 152400 h 96"/>
              <a:gd name="T4" fmla="*/ 354013 w 4578"/>
              <a:gd name="T5" fmla="*/ 152400 h 96"/>
              <a:gd name="T6" fmla="*/ 481013 w 4578"/>
              <a:gd name="T7" fmla="*/ 152400 h 96"/>
              <a:gd name="T8" fmla="*/ 608013 w 4578"/>
              <a:gd name="T9" fmla="*/ 152400 h 96"/>
              <a:gd name="T10" fmla="*/ 736600 w 4578"/>
              <a:gd name="T11" fmla="*/ 152400 h 96"/>
              <a:gd name="T12" fmla="*/ 863600 w 4578"/>
              <a:gd name="T13" fmla="*/ 152400 h 96"/>
              <a:gd name="T14" fmla="*/ 990600 w 4578"/>
              <a:gd name="T15" fmla="*/ 152400 h 96"/>
              <a:gd name="T16" fmla="*/ 1103313 w 4578"/>
              <a:gd name="T17" fmla="*/ 152400 h 96"/>
              <a:gd name="T18" fmla="*/ 1230313 w 4578"/>
              <a:gd name="T19" fmla="*/ 152400 h 96"/>
              <a:gd name="T20" fmla="*/ 1357313 w 4578"/>
              <a:gd name="T21" fmla="*/ 152400 h 96"/>
              <a:gd name="T22" fmla="*/ 1485900 w 4578"/>
              <a:gd name="T23" fmla="*/ 152400 h 96"/>
              <a:gd name="T24" fmla="*/ 1612900 w 4578"/>
              <a:gd name="T25" fmla="*/ 152400 h 96"/>
              <a:gd name="T26" fmla="*/ 1739900 w 4578"/>
              <a:gd name="T27" fmla="*/ 152400 h 96"/>
              <a:gd name="T28" fmla="*/ 1866900 w 4578"/>
              <a:gd name="T29" fmla="*/ 152400 h 96"/>
              <a:gd name="T30" fmla="*/ 1993900 w 4578"/>
              <a:gd name="T31" fmla="*/ 152400 h 96"/>
              <a:gd name="T32" fmla="*/ 2106613 w 4578"/>
              <a:gd name="T33" fmla="*/ 152400 h 96"/>
              <a:gd name="T34" fmla="*/ 2235200 w 4578"/>
              <a:gd name="T35" fmla="*/ 152400 h 96"/>
              <a:gd name="T36" fmla="*/ 2362200 w 4578"/>
              <a:gd name="T37" fmla="*/ 152400 h 96"/>
              <a:gd name="T38" fmla="*/ 2489200 w 4578"/>
              <a:gd name="T39" fmla="*/ 152400 h 96"/>
              <a:gd name="T40" fmla="*/ 2616200 w 4578"/>
              <a:gd name="T41" fmla="*/ 152400 h 96"/>
              <a:gd name="T42" fmla="*/ 2743200 w 4578"/>
              <a:gd name="T43" fmla="*/ 152400 h 96"/>
              <a:gd name="T44" fmla="*/ 2870200 w 4578"/>
              <a:gd name="T45" fmla="*/ 152400 h 96"/>
              <a:gd name="T46" fmla="*/ 2998788 w 4578"/>
              <a:gd name="T47" fmla="*/ 152400 h 96"/>
              <a:gd name="T48" fmla="*/ 3125788 w 4578"/>
              <a:gd name="T49" fmla="*/ 152400 h 96"/>
              <a:gd name="T50" fmla="*/ 3238500 w 4578"/>
              <a:gd name="T51" fmla="*/ 152400 h 96"/>
              <a:gd name="T52" fmla="*/ 3365500 w 4578"/>
              <a:gd name="T53" fmla="*/ 152400 h 96"/>
              <a:gd name="T54" fmla="*/ 3492500 w 4578"/>
              <a:gd name="T55" fmla="*/ 152400 h 96"/>
              <a:gd name="T56" fmla="*/ 3619500 w 4578"/>
              <a:gd name="T57" fmla="*/ 152400 h 96"/>
              <a:gd name="T58" fmla="*/ 3748088 w 4578"/>
              <a:gd name="T59" fmla="*/ 152400 h 96"/>
              <a:gd name="T60" fmla="*/ 3875088 w 4578"/>
              <a:gd name="T61" fmla="*/ 152400 h 96"/>
              <a:gd name="T62" fmla="*/ 4002088 w 4578"/>
              <a:gd name="T63" fmla="*/ 152400 h 96"/>
              <a:gd name="T64" fmla="*/ 4129088 w 4578"/>
              <a:gd name="T65" fmla="*/ 152400 h 96"/>
              <a:gd name="T66" fmla="*/ 4241800 w 4578"/>
              <a:gd name="T67" fmla="*/ 152400 h 96"/>
              <a:gd name="T68" fmla="*/ 4368800 w 4578"/>
              <a:gd name="T69" fmla="*/ 152400 h 96"/>
              <a:gd name="T70" fmla="*/ 4497388 w 4578"/>
              <a:gd name="T71" fmla="*/ 152400 h 96"/>
              <a:gd name="T72" fmla="*/ 4624388 w 4578"/>
              <a:gd name="T73" fmla="*/ 152400 h 96"/>
              <a:gd name="T74" fmla="*/ 4751388 w 4578"/>
              <a:gd name="T75" fmla="*/ 152400 h 96"/>
              <a:gd name="T76" fmla="*/ 4878388 w 4578"/>
              <a:gd name="T77" fmla="*/ 152400 h 96"/>
              <a:gd name="T78" fmla="*/ 5005388 w 4578"/>
              <a:gd name="T79" fmla="*/ 152400 h 96"/>
              <a:gd name="T80" fmla="*/ 5132388 w 4578"/>
              <a:gd name="T81" fmla="*/ 152400 h 96"/>
              <a:gd name="T82" fmla="*/ 5246688 w 4578"/>
              <a:gd name="T83" fmla="*/ 152400 h 96"/>
              <a:gd name="T84" fmla="*/ 5373688 w 4578"/>
              <a:gd name="T85" fmla="*/ 152400 h 96"/>
              <a:gd name="T86" fmla="*/ 5500688 w 4578"/>
              <a:gd name="T87" fmla="*/ 152400 h 96"/>
              <a:gd name="T88" fmla="*/ 5627688 w 4578"/>
              <a:gd name="T89" fmla="*/ 119063 h 96"/>
              <a:gd name="T90" fmla="*/ 5754688 w 4578"/>
              <a:gd name="T91" fmla="*/ 152400 h 96"/>
              <a:gd name="T92" fmla="*/ 5881688 w 4578"/>
              <a:gd name="T93" fmla="*/ 152400 h 96"/>
              <a:gd name="T94" fmla="*/ 6010275 w 4578"/>
              <a:gd name="T95" fmla="*/ 101600 h 96"/>
              <a:gd name="T96" fmla="*/ 6137275 w 4578"/>
              <a:gd name="T97" fmla="*/ 60325 h 96"/>
              <a:gd name="T98" fmla="*/ 6264275 w 4578"/>
              <a:gd name="T99" fmla="*/ 42863 h 96"/>
              <a:gd name="T100" fmla="*/ 6376988 w 4578"/>
              <a:gd name="T101" fmla="*/ 68263 h 96"/>
              <a:gd name="T102" fmla="*/ 6503988 w 4578"/>
              <a:gd name="T103" fmla="*/ 85725 h 96"/>
              <a:gd name="T104" fmla="*/ 6630988 w 4578"/>
              <a:gd name="T105" fmla="*/ 127000 h 96"/>
              <a:gd name="T106" fmla="*/ 6759575 w 4578"/>
              <a:gd name="T107" fmla="*/ 152400 h 96"/>
              <a:gd name="T108" fmla="*/ 6886575 w 4578"/>
              <a:gd name="T109" fmla="*/ 152400 h 96"/>
              <a:gd name="T110" fmla="*/ 7013575 w 4578"/>
              <a:gd name="T111" fmla="*/ 152400 h 96"/>
              <a:gd name="T112" fmla="*/ 7140575 w 4578"/>
              <a:gd name="T113" fmla="*/ 152400 h 96"/>
              <a:gd name="T114" fmla="*/ 7267575 w 4578"/>
              <a:gd name="T115" fmla="*/ 152400 h 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78" h="96">
                <a:moveTo>
                  <a:pt x="0" y="96"/>
                </a:moveTo>
                <a:lnTo>
                  <a:pt x="0" y="96"/>
                </a:lnTo>
                <a:lnTo>
                  <a:pt x="9" y="96"/>
                </a:lnTo>
                <a:lnTo>
                  <a:pt x="18" y="96"/>
                </a:lnTo>
                <a:lnTo>
                  <a:pt x="27" y="96"/>
                </a:lnTo>
                <a:lnTo>
                  <a:pt x="36" y="96"/>
                </a:lnTo>
                <a:lnTo>
                  <a:pt x="45" y="96"/>
                </a:lnTo>
                <a:lnTo>
                  <a:pt x="54" y="96"/>
                </a:lnTo>
                <a:lnTo>
                  <a:pt x="63" y="96"/>
                </a:lnTo>
                <a:lnTo>
                  <a:pt x="72" y="96"/>
                </a:lnTo>
                <a:lnTo>
                  <a:pt x="81" y="96"/>
                </a:lnTo>
                <a:lnTo>
                  <a:pt x="89" y="96"/>
                </a:lnTo>
                <a:lnTo>
                  <a:pt x="98" y="96"/>
                </a:lnTo>
                <a:lnTo>
                  <a:pt x="107" y="96"/>
                </a:lnTo>
                <a:lnTo>
                  <a:pt x="116" y="96"/>
                </a:lnTo>
                <a:lnTo>
                  <a:pt x="125" y="96"/>
                </a:lnTo>
                <a:lnTo>
                  <a:pt x="134" y="96"/>
                </a:lnTo>
                <a:lnTo>
                  <a:pt x="143" y="96"/>
                </a:lnTo>
                <a:lnTo>
                  <a:pt x="152" y="96"/>
                </a:lnTo>
                <a:lnTo>
                  <a:pt x="161" y="96"/>
                </a:lnTo>
                <a:lnTo>
                  <a:pt x="170" y="96"/>
                </a:lnTo>
                <a:lnTo>
                  <a:pt x="179" y="96"/>
                </a:lnTo>
                <a:lnTo>
                  <a:pt x="187" y="96"/>
                </a:lnTo>
                <a:lnTo>
                  <a:pt x="196" y="96"/>
                </a:lnTo>
                <a:lnTo>
                  <a:pt x="205" y="96"/>
                </a:lnTo>
                <a:lnTo>
                  <a:pt x="214" y="96"/>
                </a:lnTo>
                <a:lnTo>
                  <a:pt x="223" y="96"/>
                </a:lnTo>
                <a:lnTo>
                  <a:pt x="232" y="96"/>
                </a:lnTo>
                <a:lnTo>
                  <a:pt x="241" y="96"/>
                </a:lnTo>
                <a:lnTo>
                  <a:pt x="250" y="96"/>
                </a:lnTo>
                <a:lnTo>
                  <a:pt x="259" y="96"/>
                </a:lnTo>
                <a:lnTo>
                  <a:pt x="268" y="96"/>
                </a:lnTo>
                <a:lnTo>
                  <a:pt x="276" y="96"/>
                </a:lnTo>
                <a:lnTo>
                  <a:pt x="285" y="96"/>
                </a:lnTo>
                <a:lnTo>
                  <a:pt x="294" y="96"/>
                </a:lnTo>
                <a:lnTo>
                  <a:pt x="303" y="96"/>
                </a:lnTo>
                <a:lnTo>
                  <a:pt x="312" y="96"/>
                </a:lnTo>
                <a:lnTo>
                  <a:pt x="321" y="96"/>
                </a:lnTo>
                <a:lnTo>
                  <a:pt x="330" y="96"/>
                </a:lnTo>
                <a:lnTo>
                  <a:pt x="339" y="96"/>
                </a:lnTo>
                <a:lnTo>
                  <a:pt x="348" y="96"/>
                </a:lnTo>
                <a:lnTo>
                  <a:pt x="357" y="96"/>
                </a:lnTo>
                <a:lnTo>
                  <a:pt x="366" y="96"/>
                </a:lnTo>
                <a:lnTo>
                  <a:pt x="374" y="96"/>
                </a:lnTo>
                <a:lnTo>
                  <a:pt x="383" y="96"/>
                </a:lnTo>
                <a:lnTo>
                  <a:pt x="392" y="96"/>
                </a:lnTo>
                <a:lnTo>
                  <a:pt x="401" y="96"/>
                </a:lnTo>
                <a:lnTo>
                  <a:pt x="410" y="96"/>
                </a:lnTo>
                <a:lnTo>
                  <a:pt x="419" y="96"/>
                </a:lnTo>
                <a:lnTo>
                  <a:pt x="428" y="96"/>
                </a:lnTo>
                <a:lnTo>
                  <a:pt x="437" y="96"/>
                </a:lnTo>
                <a:lnTo>
                  <a:pt x="446" y="96"/>
                </a:lnTo>
                <a:lnTo>
                  <a:pt x="455" y="96"/>
                </a:lnTo>
                <a:lnTo>
                  <a:pt x="464" y="96"/>
                </a:lnTo>
                <a:lnTo>
                  <a:pt x="472" y="96"/>
                </a:lnTo>
                <a:lnTo>
                  <a:pt x="481" y="96"/>
                </a:lnTo>
                <a:lnTo>
                  <a:pt x="490" y="96"/>
                </a:lnTo>
                <a:lnTo>
                  <a:pt x="499" y="96"/>
                </a:lnTo>
                <a:lnTo>
                  <a:pt x="508" y="96"/>
                </a:lnTo>
                <a:lnTo>
                  <a:pt x="517" y="96"/>
                </a:lnTo>
                <a:lnTo>
                  <a:pt x="526" y="96"/>
                </a:lnTo>
                <a:lnTo>
                  <a:pt x="535" y="96"/>
                </a:lnTo>
                <a:lnTo>
                  <a:pt x="544" y="96"/>
                </a:lnTo>
                <a:lnTo>
                  <a:pt x="553" y="96"/>
                </a:lnTo>
                <a:lnTo>
                  <a:pt x="561" y="96"/>
                </a:lnTo>
                <a:lnTo>
                  <a:pt x="570" y="96"/>
                </a:lnTo>
                <a:lnTo>
                  <a:pt x="579" y="96"/>
                </a:lnTo>
                <a:lnTo>
                  <a:pt x="588" y="96"/>
                </a:lnTo>
                <a:lnTo>
                  <a:pt x="597" y="96"/>
                </a:lnTo>
                <a:lnTo>
                  <a:pt x="606" y="96"/>
                </a:lnTo>
                <a:lnTo>
                  <a:pt x="615" y="96"/>
                </a:lnTo>
                <a:lnTo>
                  <a:pt x="624" y="96"/>
                </a:lnTo>
                <a:lnTo>
                  <a:pt x="633" y="96"/>
                </a:lnTo>
                <a:lnTo>
                  <a:pt x="642" y="96"/>
                </a:lnTo>
                <a:lnTo>
                  <a:pt x="651" y="96"/>
                </a:lnTo>
                <a:lnTo>
                  <a:pt x="659" y="96"/>
                </a:lnTo>
                <a:lnTo>
                  <a:pt x="668" y="96"/>
                </a:lnTo>
                <a:lnTo>
                  <a:pt x="677" y="96"/>
                </a:lnTo>
                <a:lnTo>
                  <a:pt x="686" y="96"/>
                </a:lnTo>
                <a:lnTo>
                  <a:pt x="695" y="96"/>
                </a:lnTo>
                <a:lnTo>
                  <a:pt x="704" y="96"/>
                </a:lnTo>
                <a:lnTo>
                  <a:pt x="713" y="96"/>
                </a:lnTo>
                <a:lnTo>
                  <a:pt x="722" y="96"/>
                </a:lnTo>
                <a:lnTo>
                  <a:pt x="731" y="96"/>
                </a:lnTo>
                <a:lnTo>
                  <a:pt x="740" y="96"/>
                </a:lnTo>
                <a:lnTo>
                  <a:pt x="749" y="96"/>
                </a:lnTo>
                <a:lnTo>
                  <a:pt x="757" y="96"/>
                </a:lnTo>
                <a:lnTo>
                  <a:pt x="766" y="96"/>
                </a:lnTo>
                <a:lnTo>
                  <a:pt x="775" y="96"/>
                </a:lnTo>
                <a:lnTo>
                  <a:pt x="784" y="96"/>
                </a:lnTo>
                <a:lnTo>
                  <a:pt x="793" y="96"/>
                </a:lnTo>
                <a:lnTo>
                  <a:pt x="802" y="96"/>
                </a:lnTo>
                <a:lnTo>
                  <a:pt x="811" y="96"/>
                </a:lnTo>
                <a:lnTo>
                  <a:pt x="820" y="96"/>
                </a:lnTo>
                <a:lnTo>
                  <a:pt x="829" y="96"/>
                </a:lnTo>
                <a:lnTo>
                  <a:pt x="838" y="96"/>
                </a:lnTo>
                <a:lnTo>
                  <a:pt x="846" y="96"/>
                </a:lnTo>
                <a:lnTo>
                  <a:pt x="855" y="96"/>
                </a:lnTo>
                <a:lnTo>
                  <a:pt x="864" y="96"/>
                </a:lnTo>
                <a:lnTo>
                  <a:pt x="873" y="96"/>
                </a:lnTo>
                <a:lnTo>
                  <a:pt x="882" y="96"/>
                </a:lnTo>
                <a:lnTo>
                  <a:pt x="891" y="96"/>
                </a:lnTo>
                <a:lnTo>
                  <a:pt x="900" y="96"/>
                </a:lnTo>
                <a:lnTo>
                  <a:pt x="909" y="96"/>
                </a:lnTo>
                <a:lnTo>
                  <a:pt x="918" y="96"/>
                </a:lnTo>
                <a:lnTo>
                  <a:pt x="927" y="96"/>
                </a:lnTo>
                <a:lnTo>
                  <a:pt x="936" y="96"/>
                </a:lnTo>
                <a:lnTo>
                  <a:pt x="944" y="96"/>
                </a:lnTo>
                <a:lnTo>
                  <a:pt x="953" y="96"/>
                </a:lnTo>
                <a:lnTo>
                  <a:pt x="962" y="96"/>
                </a:lnTo>
                <a:lnTo>
                  <a:pt x="971" y="96"/>
                </a:lnTo>
                <a:lnTo>
                  <a:pt x="980" y="96"/>
                </a:lnTo>
                <a:lnTo>
                  <a:pt x="989" y="96"/>
                </a:lnTo>
                <a:lnTo>
                  <a:pt x="998" y="96"/>
                </a:lnTo>
                <a:lnTo>
                  <a:pt x="1007" y="96"/>
                </a:lnTo>
                <a:lnTo>
                  <a:pt x="1016" y="96"/>
                </a:lnTo>
                <a:lnTo>
                  <a:pt x="1025" y="96"/>
                </a:lnTo>
                <a:lnTo>
                  <a:pt x="1034" y="96"/>
                </a:lnTo>
                <a:lnTo>
                  <a:pt x="1042" y="96"/>
                </a:lnTo>
                <a:lnTo>
                  <a:pt x="1051" y="96"/>
                </a:lnTo>
                <a:lnTo>
                  <a:pt x="1060" y="96"/>
                </a:lnTo>
                <a:lnTo>
                  <a:pt x="1069" y="96"/>
                </a:lnTo>
                <a:lnTo>
                  <a:pt x="1078" y="96"/>
                </a:lnTo>
                <a:lnTo>
                  <a:pt x="1087" y="96"/>
                </a:lnTo>
                <a:lnTo>
                  <a:pt x="1096" y="96"/>
                </a:lnTo>
                <a:lnTo>
                  <a:pt x="1105" y="96"/>
                </a:lnTo>
                <a:lnTo>
                  <a:pt x="1114" y="96"/>
                </a:lnTo>
                <a:lnTo>
                  <a:pt x="1123" y="96"/>
                </a:lnTo>
                <a:lnTo>
                  <a:pt x="1131" y="96"/>
                </a:lnTo>
                <a:lnTo>
                  <a:pt x="1140" y="96"/>
                </a:lnTo>
                <a:lnTo>
                  <a:pt x="1149" y="96"/>
                </a:lnTo>
                <a:lnTo>
                  <a:pt x="1158" y="96"/>
                </a:lnTo>
                <a:lnTo>
                  <a:pt x="1167" y="96"/>
                </a:lnTo>
                <a:lnTo>
                  <a:pt x="1176" y="96"/>
                </a:lnTo>
                <a:lnTo>
                  <a:pt x="1185" y="96"/>
                </a:lnTo>
                <a:lnTo>
                  <a:pt x="1194" y="96"/>
                </a:lnTo>
                <a:lnTo>
                  <a:pt x="1203" y="96"/>
                </a:lnTo>
                <a:lnTo>
                  <a:pt x="1212" y="96"/>
                </a:lnTo>
                <a:lnTo>
                  <a:pt x="1221" y="96"/>
                </a:lnTo>
                <a:lnTo>
                  <a:pt x="1229" y="96"/>
                </a:lnTo>
                <a:lnTo>
                  <a:pt x="1238" y="96"/>
                </a:lnTo>
                <a:lnTo>
                  <a:pt x="1247" y="96"/>
                </a:lnTo>
                <a:lnTo>
                  <a:pt x="1256" y="96"/>
                </a:lnTo>
                <a:lnTo>
                  <a:pt x="1265" y="96"/>
                </a:lnTo>
                <a:lnTo>
                  <a:pt x="1274" y="96"/>
                </a:lnTo>
                <a:lnTo>
                  <a:pt x="1283" y="96"/>
                </a:lnTo>
                <a:lnTo>
                  <a:pt x="1292" y="96"/>
                </a:lnTo>
                <a:lnTo>
                  <a:pt x="1301" y="96"/>
                </a:lnTo>
                <a:lnTo>
                  <a:pt x="1310" y="96"/>
                </a:lnTo>
                <a:lnTo>
                  <a:pt x="1319" y="96"/>
                </a:lnTo>
                <a:lnTo>
                  <a:pt x="1327" y="96"/>
                </a:lnTo>
                <a:lnTo>
                  <a:pt x="1336" y="96"/>
                </a:lnTo>
                <a:lnTo>
                  <a:pt x="1345" y="96"/>
                </a:lnTo>
                <a:lnTo>
                  <a:pt x="1354" y="96"/>
                </a:lnTo>
                <a:lnTo>
                  <a:pt x="1363" y="96"/>
                </a:lnTo>
                <a:lnTo>
                  <a:pt x="1372" y="96"/>
                </a:lnTo>
                <a:lnTo>
                  <a:pt x="1381" y="96"/>
                </a:lnTo>
                <a:lnTo>
                  <a:pt x="1390" y="96"/>
                </a:lnTo>
                <a:lnTo>
                  <a:pt x="1399" y="96"/>
                </a:lnTo>
                <a:lnTo>
                  <a:pt x="1408" y="96"/>
                </a:lnTo>
                <a:lnTo>
                  <a:pt x="1416" y="96"/>
                </a:lnTo>
                <a:lnTo>
                  <a:pt x="1425" y="96"/>
                </a:lnTo>
                <a:lnTo>
                  <a:pt x="1434" y="96"/>
                </a:lnTo>
                <a:lnTo>
                  <a:pt x="1443" y="96"/>
                </a:lnTo>
                <a:lnTo>
                  <a:pt x="1452" y="96"/>
                </a:lnTo>
                <a:lnTo>
                  <a:pt x="1461" y="96"/>
                </a:lnTo>
                <a:lnTo>
                  <a:pt x="1470" y="96"/>
                </a:lnTo>
                <a:lnTo>
                  <a:pt x="1479" y="96"/>
                </a:lnTo>
                <a:lnTo>
                  <a:pt x="1488" y="96"/>
                </a:lnTo>
                <a:lnTo>
                  <a:pt x="1497" y="96"/>
                </a:lnTo>
                <a:lnTo>
                  <a:pt x="1506" y="96"/>
                </a:lnTo>
                <a:lnTo>
                  <a:pt x="1514" y="96"/>
                </a:lnTo>
                <a:lnTo>
                  <a:pt x="1523" y="96"/>
                </a:lnTo>
                <a:lnTo>
                  <a:pt x="1532" y="96"/>
                </a:lnTo>
                <a:lnTo>
                  <a:pt x="1541" y="96"/>
                </a:lnTo>
                <a:lnTo>
                  <a:pt x="1550" y="96"/>
                </a:lnTo>
                <a:lnTo>
                  <a:pt x="1559" y="96"/>
                </a:lnTo>
                <a:lnTo>
                  <a:pt x="1568" y="96"/>
                </a:lnTo>
                <a:lnTo>
                  <a:pt x="1577" y="96"/>
                </a:lnTo>
                <a:lnTo>
                  <a:pt x="1586" y="96"/>
                </a:lnTo>
                <a:lnTo>
                  <a:pt x="1595" y="96"/>
                </a:lnTo>
                <a:lnTo>
                  <a:pt x="1604" y="96"/>
                </a:lnTo>
                <a:lnTo>
                  <a:pt x="1612" y="96"/>
                </a:lnTo>
                <a:lnTo>
                  <a:pt x="1621" y="96"/>
                </a:lnTo>
                <a:lnTo>
                  <a:pt x="1630" y="96"/>
                </a:lnTo>
                <a:lnTo>
                  <a:pt x="1639" y="96"/>
                </a:lnTo>
                <a:lnTo>
                  <a:pt x="1648" y="96"/>
                </a:lnTo>
                <a:lnTo>
                  <a:pt x="1657" y="96"/>
                </a:lnTo>
                <a:lnTo>
                  <a:pt x="1666" y="96"/>
                </a:lnTo>
                <a:lnTo>
                  <a:pt x="1675" y="96"/>
                </a:lnTo>
                <a:lnTo>
                  <a:pt x="1684" y="96"/>
                </a:lnTo>
                <a:lnTo>
                  <a:pt x="1693" y="96"/>
                </a:lnTo>
                <a:lnTo>
                  <a:pt x="1701" y="96"/>
                </a:lnTo>
                <a:lnTo>
                  <a:pt x="1710" y="96"/>
                </a:lnTo>
                <a:lnTo>
                  <a:pt x="1719" y="96"/>
                </a:lnTo>
                <a:lnTo>
                  <a:pt x="1728" y="96"/>
                </a:lnTo>
                <a:lnTo>
                  <a:pt x="1737" y="96"/>
                </a:lnTo>
                <a:lnTo>
                  <a:pt x="1746" y="96"/>
                </a:lnTo>
                <a:lnTo>
                  <a:pt x="1755" y="96"/>
                </a:lnTo>
                <a:lnTo>
                  <a:pt x="1764" y="96"/>
                </a:lnTo>
                <a:lnTo>
                  <a:pt x="1773" y="96"/>
                </a:lnTo>
                <a:lnTo>
                  <a:pt x="1782" y="96"/>
                </a:lnTo>
                <a:lnTo>
                  <a:pt x="1791" y="96"/>
                </a:lnTo>
                <a:lnTo>
                  <a:pt x="1799" y="96"/>
                </a:lnTo>
                <a:lnTo>
                  <a:pt x="1808" y="96"/>
                </a:lnTo>
                <a:lnTo>
                  <a:pt x="1817" y="96"/>
                </a:lnTo>
                <a:lnTo>
                  <a:pt x="1826" y="96"/>
                </a:lnTo>
                <a:lnTo>
                  <a:pt x="1835" y="96"/>
                </a:lnTo>
                <a:lnTo>
                  <a:pt x="1844" y="96"/>
                </a:lnTo>
                <a:lnTo>
                  <a:pt x="1853" y="96"/>
                </a:lnTo>
                <a:lnTo>
                  <a:pt x="1862" y="96"/>
                </a:lnTo>
                <a:lnTo>
                  <a:pt x="1871" y="96"/>
                </a:lnTo>
                <a:lnTo>
                  <a:pt x="1880" y="96"/>
                </a:lnTo>
                <a:lnTo>
                  <a:pt x="1889" y="96"/>
                </a:lnTo>
                <a:lnTo>
                  <a:pt x="1897" y="96"/>
                </a:lnTo>
                <a:lnTo>
                  <a:pt x="1906" y="96"/>
                </a:lnTo>
                <a:lnTo>
                  <a:pt x="1915" y="96"/>
                </a:lnTo>
                <a:lnTo>
                  <a:pt x="1924" y="96"/>
                </a:lnTo>
                <a:lnTo>
                  <a:pt x="1933" y="96"/>
                </a:lnTo>
                <a:lnTo>
                  <a:pt x="1942" y="96"/>
                </a:lnTo>
                <a:lnTo>
                  <a:pt x="1951" y="96"/>
                </a:lnTo>
                <a:lnTo>
                  <a:pt x="1960" y="96"/>
                </a:lnTo>
                <a:lnTo>
                  <a:pt x="1969" y="96"/>
                </a:lnTo>
                <a:lnTo>
                  <a:pt x="1978" y="96"/>
                </a:lnTo>
                <a:lnTo>
                  <a:pt x="1986" y="96"/>
                </a:lnTo>
                <a:lnTo>
                  <a:pt x="1995" y="96"/>
                </a:lnTo>
                <a:lnTo>
                  <a:pt x="2004" y="96"/>
                </a:lnTo>
                <a:lnTo>
                  <a:pt x="2013" y="96"/>
                </a:lnTo>
                <a:lnTo>
                  <a:pt x="2022" y="96"/>
                </a:lnTo>
                <a:lnTo>
                  <a:pt x="2031" y="96"/>
                </a:lnTo>
                <a:lnTo>
                  <a:pt x="2040" y="96"/>
                </a:lnTo>
                <a:lnTo>
                  <a:pt x="2049" y="96"/>
                </a:lnTo>
                <a:lnTo>
                  <a:pt x="2058" y="96"/>
                </a:lnTo>
                <a:lnTo>
                  <a:pt x="2067" y="96"/>
                </a:lnTo>
                <a:lnTo>
                  <a:pt x="2076" y="96"/>
                </a:lnTo>
                <a:lnTo>
                  <a:pt x="2084" y="96"/>
                </a:lnTo>
                <a:lnTo>
                  <a:pt x="2093" y="96"/>
                </a:lnTo>
                <a:lnTo>
                  <a:pt x="2102" y="96"/>
                </a:lnTo>
                <a:lnTo>
                  <a:pt x="2111" y="96"/>
                </a:lnTo>
                <a:lnTo>
                  <a:pt x="2120" y="96"/>
                </a:lnTo>
                <a:lnTo>
                  <a:pt x="2129" y="96"/>
                </a:lnTo>
                <a:lnTo>
                  <a:pt x="2138" y="96"/>
                </a:lnTo>
                <a:lnTo>
                  <a:pt x="2147" y="96"/>
                </a:lnTo>
                <a:lnTo>
                  <a:pt x="2156" y="96"/>
                </a:lnTo>
                <a:lnTo>
                  <a:pt x="2165" y="96"/>
                </a:lnTo>
                <a:lnTo>
                  <a:pt x="2174" y="96"/>
                </a:lnTo>
                <a:lnTo>
                  <a:pt x="2182" y="96"/>
                </a:lnTo>
                <a:lnTo>
                  <a:pt x="2191" y="96"/>
                </a:lnTo>
                <a:lnTo>
                  <a:pt x="2200" y="96"/>
                </a:lnTo>
                <a:lnTo>
                  <a:pt x="2209" y="96"/>
                </a:lnTo>
                <a:lnTo>
                  <a:pt x="2218" y="96"/>
                </a:lnTo>
                <a:lnTo>
                  <a:pt x="2227" y="96"/>
                </a:lnTo>
                <a:lnTo>
                  <a:pt x="2236" y="96"/>
                </a:lnTo>
                <a:lnTo>
                  <a:pt x="2245" y="96"/>
                </a:lnTo>
                <a:lnTo>
                  <a:pt x="2254" y="96"/>
                </a:lnTo>
                <a:lnTo>
                  <a:pt x="2263" y="96"/>
                </a:lnTo>
                <a:lnTo>
                  <a:pt x="2271" y="96"/>
                </a:lnTo>
                <a:lnTo>
                  <a:pt x="2280" y="96"/>
                </a:lnTo>
                <a:lnTo>
                  <a:pt x="2289" y="96"/>
                </a:lnTo>
                <a:lnTo>
                  <a:pt x="2298" y="96"/>
                </a:lnTo>
                <a:lnTo>
                  <a:pt x="2307" y="96"/>
                </a:lnTo>
                <a:lnTo>
                  <a:pt x="2316" y="96"/>
                </a:lnTo>
                <a:lnTo>
                  <a:pt x="2325" y="96"/>
                </a:lnTo>
                <a:lnTo>
                  <a:pt x="2334" y="96"/>
                </a:lnTo>
                <a:lnTo>
                  <a:pt x="2343" y="96"/>
                </a:lnTo>
                <a:lnTo>
                  <a:pt x="2352" y="96"/>
                </a:lnTo>
                <a:lnTo>
                  <a:pt x="2361" y="96"/>
                </a:lnTo>
                <a:lnTo>
                  <a:pt x="2369" y="96"/>
                </a:lnTo>
                <a:lnTo>
                  <a:pt x="2378" y="96"/>
                </a:lnTo>
                <a:lnTo>
                  <a:pt x="2387" y="96"/>
                </a:lnTo>
                <a:lnTo>
                  <a:pt x="2396" y="96"/>
                </a:lnTo>
                <a:lnTo>
                  <a:pt x="2405" y="96"/>
                </a:lnTo>
                <a:lnTo>
                  <a:pt x="2414" y="96"/>
                </a:lnTo>
                <a:lnTo>
                  <a:pt x="2423" y="96"/>
                </a:lnTo>
                <a:lnTo>
                  <a:pt x="2432" y="96"/>
                </a:lnTo>
                <a:lnTo>
                  <a:pt x="2441" y="96"/>
                </a:lnTo>
                <a:lnTo>
                  <a:pt x="2450" y="96"/>
                </a:lnTo>
                <a:lnTo>
                  <a:pt x="2459" y="96"/>
                </a:lnTo>
                <a:lnTo>
                  <a:pt x="2467" y="96"/>
                </a:lnTo>
                <a:lnTo>
                  <a:pt x="2476" y="96"/>
                </a:lnTo>
                <a:lnTo>
                  <a:pt x="2485" y="96"/>
                </a:lnTo>
                <a:lnTo>
                  <a:pt x="2494" y="96"/>
                </a:lnTo>
                <a:lnTo>
                  <a:pt x="2503" y="96"/>
                </a:lnTo>
                <a:lnTo>
                  <a:pt x="2512" y="96"/>
                </a:lnTo>
                <a:lnTo>
                  <a:pt x="2521" y="96"/>
                </a:lnTo>
                <a:lnTo>
                  <a:pt x="2530" y="96"/>
                </a:lnTo>
                <a:lnTo>
                  <a:pt x="2539" y="96"/>
                </a:lnTo>
                <a:lnTo>
                  <a:pt x="2548" y="96"/>
                </a:lnTo>
                <a:lnTo>
                  <a:pt x="2556" y="96"/>
                </a:lnTo>
                <a:lnTo>
                  <a:pt x="2565" y="96"/>
                </a:lnTo>
                <a:lnTo>
                  <a:pt x="2574" y="96"/>
                </a:lnTo>
                <a:lnTo>
                  <a:pt x="2583" y="96"/>
                </a:lnTo>
                <a:lnTo>
                  <a:pt x="2592" y="96"/>
                </a:lnTo>
                <a:lnTo>
                  <a:pt x="2601" y="96"/>
                </a:lnTo>
                <a:lnTo>
                  <a:pt x="2610" y="96"/>
                </a:lnTo>
                <a:lnTo>
                  <a:pt x="2619" y="96"/>
                </a:lnTo>
                <a:lnTo>
                  <a:pt x="2628" y="96"/>
                </a:lnTo>
                <a:lnTo>
                  <a:pt x="2637" y="96"/>
                </a:lnTo>
                <a:lnTo>
                  <a:pt x="2646" y="96"/>
                </a:lnTo>
                <a:lnTo>
                  <a:pt x="2654" y="96"/>
                </a:lnTo>
                <a:lnTo>
                  <a:pt x="2663" y="96"/>
                </a:lnTo>
                <a:lnTo>
                  <a:pt x="2672" y="96"/>
                </a:lnTo>
                <a:lnTo>
                  <a:pt x="2681" y="96"/>
                </a:lnTo>
                <a:lnTo>
                  <a:pt x="2690" y="96"/>
                </a:lnTo>
                <a:lnTo>
                  <a:pt x="2699" y="96"/>
                </a:lnTo>
                <a:lnTo>
                  <a:pt x="2708" y="96"/>
                </a:lnTo>
                <a:lnTo>
                  <a:pt x="2717" y="96"/>
                </a:lnTo>
                <a:lnTo>
                  <a:pt x="2726" y="96"/>
                </a:lnTo>
                <a:lnTo>
                  <a:pt x="2735" y="96"/>
                </a:lnTo>
                <a:lnTo>
                  <a:pt x="2744" y="96"/>
                </a:lnTo>
                <a:lnTo>
                  <a:pt x="2752" y="96"/>
                </a:lnTo>
                <a:lnTo>
                  <a:pt x="2761" y="96"/>
                </a:lnTo>
                <a:lnTo>
                  <a:pt x="2770" y="96"/>
                </a:lnTo>
                <a:lnTo>
                  <a:pt x="2779" y="96"/>
                </a:lnTo>
                <a:lnTo>
                  <a:pt x="2788" y="96"/>
                </a:lnTo>
                <a:lnTo>
                  <a:pt x="2797" y="96"/>
                </a:lnTo>
                <a:lnTo>
                  <a:pt x="2806" y="96"/>
                </a:lnTo>
                <a:lnTo>
                  <a:pt x="2815" y="96"/>
                </a:lnTo>
                <a:lnTo>
                  <a:pt x="2824" y="96"/>
                </a:lnTo>
                <a:lnTo>
                  <a:pt x="2833" y="96"/>
                </a:lnTo>
                <a:lnTo>
                  <a:pt x="2841" y="96"/>
                </a:lnTo>
                <a:lnTo>
                  <a:pt x="2850" y="96"/>
                </a:lnTo>
                <a:lnTo>
                  <a:pt x="2859" y="96"/>
                </a:lnTo>
                <a:lnTo>
                  <a:pt x="2868" y="96"/>
                </a:lnTo>
                <a:lnTo>
                  <a:pt x="2877" y="96"/>
                </a:lnTo>
                <a:lnTo>
                  <a:pt x="2886" y="96"/>
                </a:lnTo>
                <a:lnTo>
                  <a:pt x="2895" y="96"/>
                </a:lnTo>
                <a:lnTo>
                  <a:pt x="2904" y="96"/>
                </a:lnTo>
                <a:lnTo>
                  <a:pt x="2913" y="96"/>
                </a:lnTo>
                <a:lnTo>
                  <a:pt x="2922" y="96"/>
                </a:lnTo>
                <a:lnTo>
                  <a:pt x="2931" y="96"/>
                </a:lnTo>
                <a:lnTo>
                  <a:pt x="2939" y="96"/>
                </a:lnTo>
                <a:lnTo>
                  <a:pt x="2948" y="96"/>
                </a:lnTo>
                <a:lnTo>
                  <a:pt x="2957" y="96"/>
                </a:lnTo>
                <a:lnTo>
                  <a:pt x="2966" y="96"/>
                </a:lnTo>
                <a:lnTo>
                  <a:pt x="2975" y="96"/>
                </a:lnTo>
                <a:lnTo>
                  <a:pt x="2984" y="96"/>
                </a:lnTo>
                <a:lnTo>
                  <a:pt x="2993" y="96"/>
                </a:lnTo>
                <a:lnTo>
                  <a:pt x="3002" y="96"/>
                </a:lnTo>
                <a:lnTo>
                  <a:pt x="3011" y="96"/>
                </a:lnTo>
                <a:lnTo>
                  <a:pt x="3020" y="96"/>
                </a:lnTo>
                <a:lnTo>
                  <a:pt x="3029" y="96"/>
                </a:lnTo>
                <a:lnTo>
                  <a:pt x="3037" y="96"/>
                </a:lnTo>
                <a:lnTo>
                  <a:pt x="3046" y="96"/>
                </a:lnTo>
                <a:lnTo>
                  <a:pt x="3055" y="96"/>
                </a:lnTo>
                <a:lnTo>
                  <a:pt x="3064" y="96"/>
                </a:lnTo>
                <a:lnTo>
                  <a:pt x="3073" y="96"/>
                </a:lnTo>
                <a:lnTo>
                  <a:pt x="3082" y="96"/>
                </a:lnTo>
                <a:lnTo>
                  <a:pt x="3091" y="96"/>
                </a:lnTo>
                <a:lnTo>
                  <a:pt x="3100" y="96"/>
                </a:lnTo>
                <a:lnTo>
                  <a:pt x="3109" y="96"/>
                </a:lnTo>
                <a:lnTo>
                  <a:pt x="3118" y="96"/>
                </a:lnTo>
                <a:lnTo>
                  <a:pt x="3126" y="96"/>
                </a:lnTo>
                <a:lnTo>
                  <a:pt x="3135" y="96"/>
                </a:lnTo>
                <a:lnTo>
                  <a:pt x="3144" y="96"/>
                </a:lnTo>
                <a:lnTo>
                  <a:pt x="3153" y="96"/>
                </a:lnTo>
                <a:lnTo>
                  <a:pt x="3162" y="96"/>
                </a:lnTo>
                <a:lnTo>
                  <a:pt x="3171" y="96"/>
                </a:lnTo>
                <a:lnTo>
                  <a:pt x="3180" y="96"/>
                </a:lnTo>
                <a:lnTo>
                  <a:pt x="3189" y="96"/>
                </a:lnTo>
                <a:lnTo>
                  <a:pt x="3198" y="96"/>
                </a:lnTo>
                <a:lnTo>
                  <a:pt x="3207" y="96"/>
                </a:lnTo>
                <a:lnTo>
                  <a:pt x="3216" y="96"/>
                </a:lnTo>
                <a:lnTo>
                  <a:pt x="3224" y="96"/>
                </a:lnTo>
                <a:lnTo>
                  <a:pt x="3233" y="96"/>
                </a:lnTo>
                <a:lnTo>
                  <a:pt x="3242" y="96"/>
                </a:lnTo>
                <a:lnTo>
                  <a:pt x="3251" y="96"/>
                </a:lnTo>
                <a:lnTo>
                  <a:pt x="3260" y="96"/>
                </a:lnTo>
                <a:lnTo>
                  <a:pt x="3269" y="96"/>
                </a:lnTo>
                <a:lnTo>
                  <a:pt x="3278" y="96"/>
                </a:lnTo>
                <a:lnTo>
                  <a:pt x="3287" y="96"/>
                </a:lnTo>
                <a:lnTo>
                  <a:pt x="3296" y="96"/>
                </a:lnTo>
                <a:lnTo>
                  <a:pt x="3305" y="96"/>
                </a:lnTo>
                <a:lnTo>
                  <a:pt x="3314" y="96"/>
                </a:lnTo>
                <a:lnTo>
                  <a:pt x="3322" y="96"/>
                </a:lnTo>
                <a:lnTo>
                  <a:pt x="3331" y="96"/>
                </a:lnTo>
                <a:lnTo>
                  <a:pt x="3340" y="96"/>
                </a:lnTo>
                <a:lnTo>
                  <a:pt x="3349" y="96"/>
                </a:lnTo>
                <a:lnTo>
                  <a:pt x="3358" y="96"/>
                </a:lnTo>
                <a:lnTo>
                  <a:pt x="3367" y="96"/>
                </a:lnTo>
                <a:lnTo>
                  <a:pt x="3376" y="96"/>
                </a:lnTo>
                <a:lnTo>
                  <a:pt x="3385" y="96"/>
                </a:lnTo>
                <a:lnTo>
                  <a:pt x="3394" y="96"/>
                </a:lnTo>
                <a:lnTo>
                  <a:pt x="3403" y="96"/>
                </a:lnTo>
                <a:lnTo>
                  <a:pt x="3411" y="96"/>
                </a:lnTo>
                <a:lnTo>
                  <a:pt x="3420" y="96"/>
                </a:lnTo>
                <a:lnTo>
                  <a:pt x="3429" y="96"/>
                </a:lnTo>
                <a:lnTo>
                  <a:pt x="3438" y="96"/>
                </a:lnTo>
                <a:lnTo>
                  <a:pt x="3447" y="96"/>
                </a:lnTo>
                <a:lnTo>
                  <a:pt x="3456" y="96"/>
                </a:lnTo>
                <a:lnTo>
                  <a:pt x="3465" y="96"/>
                </a:lnTo>
                <a:lnTo>
                  <a:pt x="3474" y="96"/>
                </a:lnTo>
                <a:lnTo>
                  <a:pt x="3483" y="96"/>
                </a:lnTo>
                <a:lnTo>
                  <a:pt x="3492" y="96"/>
                </a:lnTo>
                <a:lnTo>
                  <a:pt x="3501" y="96"/>
                </a:lnTo>
                <a:lnTo>
                  <a:pt x="3509" y="96"/>
                </a:lnTo>
                <a:lnTo>
                  <a:pt x="3518" y="80"/>
                </a:lnTo>
                <a:lnTo>
                  <a:pt x="3527" y="96"/>
                </a:lnTo>
                <a:lnTo>
                  <a:pt x="3536" y="75"/>
                </a:lnTo>
                <a:lnTo>
                  <a:pt x="3545" y="75"/>
                </a:lnTo>
                <a:lnTo>
                  <a:pt x="3554" y="96"/>
                </a:lnTo>
                <a:lnTo>
                  <a:pt x="3563" y="96"/>
                </a:lnTo>
                <a:lnTo>
                  <a:pt x="3572" y="86"/>
                </a:lnTo>
                <a:lnTo>
                  <a:pt x="3581" y="86"/>
                </a:lnTo>
                <a:lnTo>
                  <a:pt x="3590" y="96"/>
                </a:lnTo>
                <a:lnTo>
                  <a:pt x="3599" y="96"/>
                </a:lnTo>
                <a:lnTo>
                  <a:pt x="3607" y="91"/>
                </a:lnTo>
                <a:lnTo>
                  <a:pt x="3616" y="91"/>
                </a:lnTo>
                <a:lnTo>
                  <a:pt x="3625" y="96"/>
                </a:lnTo>
                <a:lnTo>
                  <a:pt x="3634" y="96"/>
                </a:lnTo>
                <a:lnTo>
                  <a:pt x="3643" y="96"/>
                </a:lnTo>
                <a:lnTo>
                  <a:pt x="3652" y="96"/>
                </a:lnTo>
                <a:lnTo>
                  <a:pt x="3661" y="96"/>
                </a:lnTo>
                <a:lnTo>
                  <a:pt x="3670" y="96"/>
                </a:lnTo>
                <a:lnTo>
                  <a:pt x="3679" y="96"/>
                </a:lnTo>
                <a:lnTo>
                  <a:pt x="3688" y="96"/>
                </a:lnTo>
                <a:lnTo>
                  <a:pt x="3696" y="96"/>
                </a:lnTo>
                <a:lnTo>
                  <a:pt x="3705" y="96"/>
                </a:lnTo>
                <a:lnTo>
                  <a:pt x="3714" y="80"/>
                </a:lnTo>
                <a:lnTo>
                  <a:pt x="3723" y="86"/>
                </a:lnTo>
                <a:lnTo>
                  <a:pt x="3732" y="32"/>
                </a:lnTo>
                <a:lnTo>
                  <a:pt x="3741" y="75"/>
                </a:lnTo>
                <a:lnTo>
                  <a:pt x="3750" y="43"/>
                </a:lnTo>
                <a:lnTo>
                  <a:pt x="3759" y="43"/>
                </a:lnTo>
                <a:lnTo>
                  <a:pt x="3768" y="70"/>
                </a:lnTo>
                <a:lnTo>
                  <a:pt x="3777" y="54"/>
                </a:lnTo>
                <a:lnTo>
                  <a:pt x="3786" y="64"/>
                </a:lnTo>
                <a:lnTo>
                  <a:pt x="3794" y="64"/>
                </a:lnTo>
                <a:lnTo>
                  <a:pt x="3803" y="91"/>
                </a:lnTo>
                <a:lnTo>
                  <a:pt x="3812" y="75"/>
                </a:lnTo>
                <a:lnTo>
                  <a:pt x="3821" y="54"/>
                </a:lnTo>
                <a:lnTo>
                  <a:pt x="3830" y="54"/>
                </a:lnTo>
                <a:lnTo>
                  <a:pt x="3839" y="70"/>
                </a:lnTo>
                <a:lnTo>
                  <a:pt x="3848" y="70"/>
                </a:lnTo>
                <a:lnTo>
                  <a:pt x="3857" y="32"/>
                </a:lnTo>
                <a:lnTo>
                  <a:pt x="3866" y="38"/>
                </a:lnTo>
                <a:lnTo>
                  <a:pt x="3875" y="22"/>
                </a:lnTo>
                <a:lnTo>
                  <a:pt x="3884" y="75"/>
                </a:lnTo>
                <a:lnTo>
                  <a:pt x="3892" y="0"/>
                </a:lnTo>
                <a:lnTo>
                  <a:pt x="3901" y="6"/>
                </a:lnTo>
                <a:lnTo>
                  <a:pt x="3910" y="43"/>
                </a:lnTo>
                <a:lnTo>
                  <a:pt x="3919" y="80"/>
                </a:lnTo>
                <a:lnTo>
                  <a:pt x="3928" y="38"/>
                </a:lnTo>
                <a:lnTo>
                  <a:pt x="3937" y="48"/>
                </a:lnTo>
                <a:lnTo>
                  <a:pt x="3946" y="27"/>
                </a:lnTo>
                <a:lnTo>
                  <a:pt x="3955" y="38"/>
                </a:lnTo>
                <a:lnTo>
                  <a:pt x="3955" y="54"/>
                </a:lnTo>
                <a:lnTo>
                  <a:pt x="3964" y="48"/>
                </a:lnTo>
                <a:lnTo>
                  <a:pt x="3973" y="54"/>
                </a:lnTo>
                <a:lnTo>
                  <a:pt x="3981" y="54"/>
                </a:lnTo>
                <a:lnTo>
                  <a:pt x="3990" y="27"/>
                </a:lnTo>
                <a:lnTo>
                  <a:pt x="3999" y="27"/>
                </a:lnTo>
                <a:lnTo>
                  <a:pt x="4008" y="38"/>
                </a:lnTo>
                <a:lnTo>
                  <a:pt x="4017" y="43"/>
                </a:lnTo>
                <a:lnTo>
                  <a:pt x="4026" y="16"/>
                </a:lnTo>
                <a:lnTo>
                  <a:pt x="4035" y="16"/>
                </a:lnTo>
                <a:lnTo>
                  <a:pt x="4044" y="38"/>
                </a:lnTo>
                <a:lnTo>
                  <a:pt x="4053" y="38"/>
                </a:lnTo>
                <a:lnTo>
                  <a:pt x="4062" y="54"/>
                </a:lnTo>
                <a:lnTo>
                  <a:pt x="4071" y="43"/>
                </a:lnTo>
                <a:lnTo>
                  <a:pt x="4079" y="70"/>
                </a:lnTo>
                <a:lnTo>
                  <a:pt x="4088" y="43"/>
                </a:lnTo>
                <a:lnTo>
                  <a:pt x="4097" y="54"/>
                </a:lnTo>
                <a:lnTo>
                  <a:pt x="4106" y="59"/>
                </a:lnTo>
                <a:lnTo>
                  <a:pt x="4115" y="80"/>
                </a:lnTo>
                <a:lnTo>
                  <a:pt x="4124" y="54"/>
                </a:lnTo>
                <a:lnTo>
                  <a:pt x="4133" y="70"/>
                </a:lnTo>
                <a:lnTo>
                  <a:pt x="4142" y="64"/>
                </a:lnTo>
                <a:lnTo>
                  <a:pt x="4151" y="80"/>
                </a:lnTo>
                <a:lnTo>
                  <a:pt x="4160" y="75"/>
                </a:lnTo>
                <a:lnTo>
                  <a:pt x="4169" y="86"/>
                </a:lnTo>
                <a:lnTo>
                  <a:pt x="4177" y="80"/>
                </a:lnTo>
                <a:lnTo>
                  <a:pt x="4186" y="91"/>
                </a:lnTo>
                <a:lnTo>
                  <a:pt x="4195" y="86"/>
                </a:lnTo>
                <a:lnTo>
                  <a:pt x="4204" y="96"/>
                </a:lnTo>
                <a:lnTo>
                  <a:pt x="4213" y="96"/>
                </a:lnTo>
                <a:lnTo>
                  <a:pt x="4222" y="96"/>
                </a:lnTo>
                <a:lnTo>
                  <a:pt x="4231" y="96"/>
                </a:lnTo>
                <a:lnTo>
                  <a:pt x="4240" y="96"/>
                </a:lnTo>
                <a:lnTo>
                  <a:pt x="4249" y="96"/>
                </a:lnTo>
                <a:lnTo>
                  <a:pt x="4258" y="96"/>
                </a:lnTo>
                <a:lnTo>
                  <a:pt x="4266" y="96"/>
                </a:lnTo>
                <a:lnTo>
                  <a:pt x="4275" y="96"/>
                </a:lnTo>
                <a:lnTo>
                  <a:pt x="4284" y="96"/>
                </a:lnTo>
                <a:lnTo>
                  <a:pt x="4293" y="96"/>
                </a:lnTo>
                <a:lnTo>
                  <a:pt x="4302" y="96"/>
                </a:lnTo>
                <a:lnTo>
                  <a:pt x="4311" y="96"/>
                </a:lnTo>
                <a:lnTo>
                  <a:pt x="4320" y="96"/>
                </a:lnTo>
                <a:lnTo>
                  <a:pt x="4329" y="96"/>
                </a:lnTo>
                <a:lnTo>
                  <a:pt x="4338" y="96"/>
                </a:lnTo>
                <a:lnTo>
                  <a:pt x="4347" y="96"/>
                </a:lnTo>
                <a:lnTo>
                  <a:pt x="4356" y="96"/>
                </a:lnTo>
                <a:lnTo>
                  <a:pt x="4364" y="96"/>
                </a:lnTo>
                <a:lnTo>
                  <a:pt x="4373" y="96"/>
                </a:lnTo>
                <a:lnTo>
                  <a:pt x="4382" y="96"/>
                </a:lnTo>
                <a:lnTo>
                  <a:pt x="4391" y="96"/>
                </a:lnTo>
                <a:lnTo>
                  <a:pt x="4400" y="96"/>
                </a:lnTo>
                <a:lnTo>
                  <a:pt x="4409" y="96"/>
                </a:lnTo>
                <a:lnTo>
                  <a:pt x="4418" y="96"/>
                </a:lnTo>
                <a:lnTo>
                  <a:pt x="4427" y="96"/>
                </a:lnTo>
                <a:lnTo>
                  <a:pt x="4436" y="96"/>
                </a:lnTo>
                <a:lnTo>
                  <a:pt x="4445" y="96"/>
                </a:lnTo>
                <a:lnTo>
                  <a:pt x="4454" y="96"/>
                </a:lnTo>
                <a:lnTo>
                  <a:pt x="4462" y="96"/>
                </a:lnTo>
                <a:lnTo>
                  <a:pt x="4471" y="96"/>
                </a:lnTo>
                <a:lnTo>
                  <a:pt x="4480" y="96"/>
                </a:lnTo>
                <a:lnTo>
                  <a:pt x="4489" y="96"/>
                </a:lnTo>
                <a:lnTo>
                  <a:pt x="4498" y="96"/>
                </a:lnTo>
                <a:lnTo>
                  <a:pt x="4507" y="96"/>
                </a:lnTo>
                <a:lnTo>
                  <a:pt x="4516" y="96"/>
                </a:lnTo>
                <a:lnTo>
                  <a:pt x="4525" y="96"/>
                </a:lnTo>
                <a:lnTo>
                  <a:pt x="4534" y="96"/>
                </a:lnTo>
                <a:lnTo>
                  <a:pt x="4543" y="96"/>
                </a:lnTo>
                <a:lnTo>
                  <a:pt x="4551" y="96"/>
                </a:lnTo>
                <a:lnTo>
                  <a:pt x="4560" y="96"/>
                </a:lnTo>
                <a:lnTo>
                  <a:pt x="4569" y="96"/>
                </a:lnTo>
                <a:lnTo>
                  <a:pt x="4578" y="9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9" name="Freeform 107"/>
          <p:cNvSpPr>
            <a:spLocks/>
          </p:cNvSpPr>
          <p:nvPr/>
        </p:nvSpPr>
        <p:spPr bwMode="auto">
          <a:xfrm>
            <a:off x="3128964" y="5164138"/>
            <a:ext cx="7267575" cy="271462"/>
          </a:xfrm>
          <a:custGeom>
            <a:avLst/>
            <a:gdLst>
              <a:gd name="T0" fmla="*/ 100013 w 4578"/>
              <a:gd name="T1" fmla="*/ 271462 h 171"/>
              <a:gd name="T2" fmla="*/ 227013 w 4578"/>
              <a:gd name="T3" fmla="*/ 271462 h 171"/>
              <a:gd name="T4" fmla="*/ 354013 w 4578"/>
              <a:gd name="T5" fmla="*/ 271462 h 171"/>
              <a:gd name="T6" fmla="*/ 481013 w 4578"/>
              <a:gd name="T7" fmla="*/ 271462 h 171"/>
              <a:gd name="T8" fmla="*/ 608013 w 4578"/>
              <a:gd name="T9" fmla="*/ 271462 h 171"/>
              <a:gd name="T10" fmla="*/ 736600 w 4578"/>
              <a:gd name="T11" fmla="*/ 271462 h 171"/>
              <a:gd name="T12" fmla="*/ 863600 w 4578"/>
              <a:gd name="T13" fmla="*/ 271462 h 171"/>
              <a:gd name="T14" fmla="*/ 990600 w 4578"/>
              <a:gd name="T15" fmla="*/ 271462 h 171"/>
              <a:gd name="T16" fmla="*/ 1103313 w 4578"/>
              <a:gd name="T17" fmla="*/ 271462 h 171"/>
              <a:gd name="T18" fmla="*/ 1230313 w 4578"/>
              <a:gd name="T19" fmla="*/ 271462 h 171"/>
              <a:gd name="T20" fmla="*/ 1357313 w 4578"/>
              <a:gd name="T21" fmla="*/ 271462 h 171"/>
              <a:gd name="T22" fmla="*/ 1485900 w 4578"/>
              <a:gd name="T23" fmla="*/ 271462 h 171"/>
              <a:gd name="T24" fmla="*/ 1612900 w 4578"/>
              <a:gd name="T25" fmla="*/ 271462 h 171"/>
              <a:gd name="T26" fmla="*/ 1739900 w 4578"/>
              <a:gd name="T27" fmla="*/ 271462 h 171"/>
              <a:gd name="T28" fmla="*/ 1866900 w 4578"/>
              <a:gd name="T29" fmla="*/ 271462 h 171"/>
              <a:gd name="T30" fmla="*/ 1993900 w 4578"/>
              <a:gd name="T31" fmla="*/ 271462 h 171"/>
              <a:gd name="T32" fmla="*/ 2106613 w 4578"/>
              <a:gd name="T33" fmla="*/ 271462 h 171"/>
              <a:gd name="T34" fmla="*/ 2235200 w 4578"/>
              <a:gd name="T35" fmla="*/ 271462 h 171"/>
              <a:gd name="T36" fmla="*/ 2362200 w 4578"/>
              <a:gd name="T37" fmla="*/ 271462 h 171"/>
              <a:gd name="T38" fmla="*/ 2489200 w 4578"/>
              <a:gd name="T39" fmla="*/ 271462 h 171"/>
              <a:gd name="T40" fmla="*/ 2616200 w 4578"/>
              <a:gd name="T41" fmla="*/ 271462 h 171"/>
              <a:gd name="T42" fmla="*/ 2743200 w 4578"/>
              <a:gd name="T43" fmla="*/ 271462 h 171"/>
              <a:gd name="T44" fmla="*/ 2870200 w 4578"/>
              <a:gd name="T45" fmla="*/ 271462 h 171"/>
              <a:gd name="T46" fmla="*/ 2998788 w 4578"/>
              <a:gd name="T47" fmla="*/ 271462 h 171"/>
              <a:gd name="T48" fmla="*/ 3125788 w 4578"/>
              <a:gd name="T49" fmla="*/ 271462 h 171"/>
              <a:gd name="T50" fmla="*/ 3238500 w 4578"/>
              <a:gd name="T51" fmla="*/ 271462 h 171"/>
              <a:gd name="T52" fmla="*/ 3365500 w 4578"/>
              <a:gd name="T53" fmla="*/ 271462 h 171"/>
              <a:gd name="T54" fmla="*/ 3492500 w 4578"/>
              <a:gd name="T55" fmla="*/ 271462 h 171"/>
              <a:gd name="T56" fmla="*/ 3619500 w 4578"/>
              <a:gd name="T57" fmla="*/ 271462 h 171"/>
              <a:gd name="T58" fmla="*/ 3748088 w 4578"/>
              <a:gd name="T59" fmla="*/ 271462 h 171"/>
              <a:gd name="T60" fmla="*/ 3875088 w 4578"/>
              <a:gd name="T61" fmla="*/ 271462 h 171"/>
              <a:gd name="T62" fmla="*/ 4002088 w 4578"/>
              <a:gd name="T63" fmla="*/ 271462 h 171"/>
              <a:gd name="T64" fmla="*/ 4129088 w 4578"/>
              <a:gd name="T65" fmla="*/ 271462 h 171"/>
              <a:gd name="T66" fmla="*/ 4241800 w 4578"/>
              <a:gd name="T67" fmla="*/ 271462 h 171"/>
              <a:gd name="T68" fmla="*/ 4368800 w 4578"/>
              <a:gd name="T69" fmla="*/ 271462 h 171"/>
              <a:gd name="T70" fmla="*/ 4497388 w 4578"/>
              <a:gd name="T71" fmla="*/ 271462 h 171"/>
              <a:gd name="T72" fmla="*/ 4624388 w 4578"/>
              <a:gd name="T73" fmla="*/ 271462 h 171"/>
              <a:gd name="T74" fmla="*/ 4751388 w 4578"/>
              <a:gd name="T75" fmla="*/ 271462 h 171"/>
              <a:gd name="T76" fmla="*/ 4878388 w 4578"/>
              <a:gd name="T77" fmla="*/ 271462 h 171"/>
              <a:gd name="T78" fmla="*/ 5005388 w 4578"/>
              <a:gd name="T79" fmla="*/ 271462 h 171"/>
              <a:gd name="T80" fmla="*/ 5132388 w 4578"/>
              <a:gd name="T81" fmla="*/ 271462 h 171"/>
              <a:gd name="T82" fmla="*/ 5246688 w 4578"/>
              <a:gd name="T83" fmla="*/ 271462 h 171"/>
              <a:gd name="T84" fmla="*/ 5373688 w 4578"/>
              <a:gd name="T85" fmla="*/ 271462 h 171"/>
              <a:gd name="T86" fmla="*/ 5500688 w 4578"/>
              <a:gd name="T87" fmla="*/ 271462 h 171"/>
              <a:gd name="T88" fmla="*/ 5627688 w 4578"/>
              <a:gd name="T89" fmla="*/ 271462 h 171"/>
              <a:gd name="T90" fmla="*/ 5754688 w 4578"/>
              <a:gd name="T91" fmla="*/ 263525 h 171"/>
              <a:gd name="T92" fmla="*/ 5881688 w 4578"/>
              <a:gd name="T93" fmla="*/ 263525 h 171"/>
              <a:gd name="T94" fmla="*/ 6010275 w 4578"/>
              <a:gd name="T95" fmla="*/ 228600 h 171"/>
              <a:gd name="T96" fmla="*/ 6137275 w 4578"/>
              <a:gd name="T97" fmla="*/ 203200 h 171"/>
              <a:gd name="T98" fmla="*/ 6264275 w 4578"/>
              <a:gd name="T99" fmla="*/ 136525 h 171"/>
              <a:gd name="T100" fmla="*/ 6376988 w 4578"/>
              <a:gd name="T101" fmla="*/ 85725 h 171"/>
              <a:gd name="T102" fmla="*/ 6503988 w 4578"/>
              <a:gd name="T103" fmla="*/ 25400 h 171"/>
              <a:gd name="T104" fmla="*/ 6630988 w 4578"/>
              <a:gd name="T105" fmla="*/ 9525 h 171"/>
              <a:gd name="T106" fmla="*/ 6759575 w 4578"/>
              <a:gd name="T107" fmla="*/ 0 h 171"/>
              <a:gd name="T108" fmla="*/ 6886575 w 4578"/>
              <a:gd name="T109" fmla="*/ 0 h 171"/>
              <a:gd name="T110" fmla="*/ 7013575 w 4578"/>
              <a:gd name="T111" fmla="*/ 0 h 171"/>
              <a:gd name="T112" fmla="*/ 7140575 w 4578"/>
              <a:gd name="T113" fmla="*/ 0 h 171"/>
              <a:gd name="T114" fmla="*/ 7267575 w 4578"/>
              <a:gd name="T115" fmla="*/ 0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78" h="171">
                <a:moveTo>
                  <a:pt x="0" y="171"/>
                </a:moveTo>
                <a:lnTo>
                  <a:pt x="0" y="171"/>
                </a:lnTo>
                <a:lnTo>
                  <a:pt x="9" y="171"/>
                </a:lnTo>
                <a:lnTo>
                  <a:pt x="18" y="171"/>
                </a:lnTo>
                <a:lnTo>
                  <a:pt x="27" y="171"/>
                </a:lnTo>
                <a:lnTo>
                  <a:pt x="36" y="171"/>
                </a:lnTo>
                <a:lnTo>
                  <a:pt x="45" y="171"/>
                </a:lnTo>
                <a:lnTo>
                  <a:pt x="54" y="171"/>
                </a:lnTo>
                <a:lnTo>
                  <a:pt x="63" y="171"/>
                </a:lnTo>
                <a:lnTo>
                  <a:pt x="72" y="171"/>
                </a:lnTo>
                <a:lnTo>
                  <a:pt x="81" y="171"/>
                </a:lnTo>
                <a:lnTo>
                  <a:pt x="89" y="171"/>
                </a:lnTo>
                <a:lnTo>
                  <a:pt x="98" y="171"/>
                </a:lnTo>
                <a:lnTo>
                  <a:pt x="107" y="171"/>
                </a:lnTo>
                <a:lnTo>
                  <a:pt x="116" y="171"/>
                </a:lnTo>
                <a:lnTo>
                  <a:pt x="125" y="171"/>
                </a:lnTo>
                <a:lnTo>
                  <a:pt x="134" y="171"/>
                </a:lnTo>
                <a:lnTo>
                  <a:pt x="143" y="171"/>
                </a:lnTo>
                <a:lnTo>
                  <a:pt x="152" y="171"/>
                </a:lnTo>
                <a:lnTo>
                  <a:pt x="161" y="171"/>
                </a:lnTo>
                <a:lnTo>
                  <a:pt x="170" y="171"/>
                </a:lnTo>
                <a:lnTo>
                  <a:pt x="179" y="171"/>
                </a:lnTo>
                <a:lnTo>
                  <a:pt x="187" y="171"/>
                </a:lnTo>
                <a:lnTo>
                  <a:pt x="196" y="171"/>
                </a:lnTo>
                <a:lnTo>
                  <a:pt x="205" y="171"/>
                </a:lnTo>
                <a:lnTo>
                  <a:pt x="214" y="171"/>
                </a:lnTo>
                <a:lnTo>
                  <a:pt x="223" y="171"/>
                </a:lnTo>
                <a:lnTo>
                  <a:pt x="232" y="171"/>
                </a:lnTo>
                <a:lnTo>
                  <a:pt x="241" y="171"/>
                </a:lnTo>
                <a:lnTo>
                  <a:pt x="250" y="171"/>
                </a:lnTo>
                <a:lnTo>
                  <a:pt x="259" y="171"/>
                </a:lnTo>
                <a:lnTo>
                  <a:pt x="268" y="171"/>
                </a:lnTo>
                <a:lnTo>
                  <a:pt x="276" y="171"/>
                </a:lnTo>
                <a:lnTo>
                  <a:pt x="285" y="171"/>
                </a:lnTo>
                <a:lnTo>
                  <a:pt x="294" y="171"/>
                </a:lnTo>
                <a:lnTo>
                  <a:pt x="303" y="171"/>
                </a:lnTo>
                <a:lnTo>
                  <a:pt x="312" y="171"/>
                </a:lnTo>
                <a:lnTo>
                  <a:pt x="321" y="171"/>
                </a:lnTo>
                <a:lnTo>
                  <a:pt x="330" y="171"/>
                </a:lnTo>
                <a:lnTo>
                  <a:pt x="339" y="171"/>
                </a:lnTo>
                <a:lnTo>
                  <a:pt x="348" y="171"/>
                </a:lnTo>
                <a:lnTo>
                  <a:pt x="357" y="171"/>
                </a:lnTo>
                <a:lnTo>
                  <a:pt x="366" y="171"/>
                </a:lnTo>
                <a:lnTo>
                  <a:pt x="374" y="171"/>
                </a:lnTo>
                <a:lnTo>
                  <a:pt x="383" y="171"/>
                </a:lnTo>
                <a:lnTo>
                  <a:pt x="392" y="171"/>
                </a:lnTo>
                <a:lnTo>
                  <a:pt x="401" y="171"/>
                </a:lnTo>
                <a:lnTo>
                  <a:pt x="410" y="171"/>
                </a:lnTo>
                <a:lnTo>
                  <a:pt x="419" y="171"/>
                </a:lnTo>
                <a:lnTo>
                  <a:pt x="428" y="171"/>
                </a:lnTo>
                <a:lnTo>
                  <a:pt x="437" y="171"/>
                </a:lnTo>
                <a:lnTo>
                  <a:pt x="446" y="171"/>
                </a:lnTo>
                <a:lnTo>
                  <a:pt x="455" y="171"/>
                </a:lnTo>
                <a:lnTo>
                  <a:pt x="464" y="171"/>
                </a:lnTo>
                <a:lnTo>
                  <a:pt x="472" y="171"/>
                </a:lnTo>
                <a:lnTo>
                  <a:pt x="481" y="171"/>
                </a:lnTo>
                <a:lnTo>
                  <a:pt x="490" y="171"/>
                </a:lnTo>
                <a:lnTo>
                  <a:pt x="499" y="171"/>
                </a:lnTo>
                <a:lnTo>
                  <a:pt x="508" y="171"/>
                </a:lnTo>
                <a:lnTo>
                  <a:pt x="517" y="171"/>
                </a:lnTo>
                <a:lnTo>
                  <a:pt x="526" y="171"/>
                </a:lnTo>
                <a:lnTo>
                  <a:pt x="535" y="171"/>
                </a:lnTo>
                <a:lnTo>
                  <a:pt x="544" y="171"/>
                </a:lnTo>
                <a:lnTo>
                  <a:pt x="553" y="171"/>
                </a:lnTo>
                <a:lnTo>
                  <a:pt x="561" y="171"/>
                </a:lnTo>
                <a:lnTo>
                  <a:pt x="570" y="171"/>
                </a:lnTo>
                <a:lnTo>
                  <a:pt x="579" y="171"/>
                </a:lnTo>
                <a:lnTo>
                  <a:pt x="588" y="171"/>
                </a:lnTo>
                <a:lnTo>
                  <a:pt x="597" y="171"/>
                </a:lnTo>
                <a:lnTo>
                  <a:pt x="606" y="171"/>
                </a:lnTo>
                <a:lnTo>
                  <a:pt x="615" y="171"/>
                </a:lnTo>
                <a:lnTo>
                  <a:pt x="624" y="171"/>
                </a:lnTo>
                <a:lnTo>
                  <a:pt x="633" y="171"/>
                </a:lnTo>
                <a:lnTo>
                  <a:pt x="642" y="171"/>
                </a:lnTo>
                <a:lnTo>
                  <a:pt x="651" y="171"/>
                </a:lnTo>
                <a:lnTo>
                  <a:pt x="659" y="171"/>
                </a:lnTo>
                <a:lnTo>
                  <a:pt x="668" y="171"/>
                </a:lnTo>
                <a:lnTo>
                  <a:pt x="677" y="171"/>
                </a:lnTo>
                <a:lnTo>
                  <a:pt x="686" y="171"/>
                </a:lnTo>
                <a:lnTo>
                  <a:pt x="695" y="171"/>
                </a:lnTo>
                <a:lnTo>
                  <a:pt x="704" y="171"/>
                </a:lnTo>
                <a:lnTo>
                  <a:pt x="713" y="171"/>
                </a:lnTo>
                <a:lnTo>
                  <a:pt x="722" y="171"/>
                </a:lnTo>
                <a:lnTo>
                  <a:pt x="731" y="171"/>
                </a:lnTo>
                <a:lnTo>
                  <a:pt x="740" y="171"/>
                </a:lnTo>
                <a:lnTo>
                  <a:pt x="749" y="171"/>
                </a:lnTo>
                <a:lnTo>
                  <a:pt x="757" y="171"/>
                </a:lnTo>
                <a:lnTo>
                  <a:pt x="766" y="171"/>
                </a:lnTo>
                <a:lnTo>
                  <a:pt x="775" y="171"/>
                </a:lnTo>
                <a:lnTo>
                  <a:pt x="784" y="171"/>
                </a:lnTo>
                <a:lnTo>
                  <a:pt x="793" y="171"/>
                </a:lnTo>
                <a:lnTo>
                  <a:pt x="802" y="171"/>
                </a:lnTo>
                <a:lnTo>
                  <a:pt x="811" y="171"/>
                </a:lnTo>
                <a:lnTo>
                  <a:pt x="820" y="171"/>
                </a:lnTo>
                <a:lnTo>
                  <a:pt x="829" y="171"/>
                </a:lnTo>
                <a:lnTo>
                  <a:pt x="838" y="171"/>
                </a:lnTo>
                <a:lnTo>
                  <a:pt x="846" y="171"/>
                </a:lnTo>
                <a:lnTo>
                  <a:pt x="855" y="171"/>
                </a:lnTo>
                <a:lnTo>
                  <a:pt x="864" y="171"/>
                </a:lnTo>
                <a:lnTo>
                  <a:pt x="873" y="171"/>
                </a:lnTo>
                <a:lnTo>
                  <a:pt x="882" y="171"/>
                </a:lnTo>
                <a:lnTo>
                  <a:pt x="891" y="171"/>
                </a:lnTo>
                <a:lnTo>
                  <a:pt x="900" y="171"/>
                </a:lnTo>
                <a:lnTo>
                  <a:pt x="909" y="171"/>
                </a:lnTo>
                <a:lnTo>
                  <a:pt x="918" y="171"/>
                </a:lnTo>
                <a:lnTo>
                  <a:pt x="927" y="171"/>
                </a:lnTo>
                <a:lnTo>
                  <a:pt x="936" y="171"/>
                </a:lnTo>
                <a:lnTo>
                  <a:pt x="944" y="171"/>
                </a:lnTo>
                <a:lnTo>
                  <a:pt x="953" y="171"/>
                </a:lnTo>
                <a:lnTo>
                  <a:pt x="962" y="171"/>
                </a:lnTo>
                <a:lnTo>
                  <a:pt x="971" y="171"/>
                </a:lnTo>
                <a:lnTo>
                  <a:pt x="980" y="171"/>
                </a:lnTo>
                <a:lnTo>
                  <a:pt x="989" y="171"/>
                </a:lnTo>
                <a:lnTo>
                  <a:pt x="998" y="171"/>
                </a:lnTo>
                <a:lnTo>
                  <a:pt x="1007" y="171"/>
                </a:lnTo>
                <a:lnTo>
                  <a:pt x="1016" y="171"/>
                </a:lnTo>
                <a:lnTo>
                  <a:pt x="1025" y="171"/>
                </a:lnTo>
                <a:lnTo>
                  <a:pt x="1034" y="171"/>
                </a:lnTo>
                <a:lnTo>
                  <a:pt x="1042" y="171"/>
                </a:lnTo>
                <a:lnTo>
                  <a:pt x="1051" y="171"/>
                </a:lnTo>
                <a:lnTo>
                  <a:pt x="1060" y="171"/>
                </a:lnTo>
                <a:lnTo>
                  <a:pt x="1069" y="171"/>
                </a:lnTo>
                <a:lnTo>
                  <a:pt x="1078" y="171"/>
                </a:lnTo>
                <a:lnTo>
                  <a:pt x="1087" y="171"/>
                </a:lnTo>
                <a:lnTo>
                  <a:pt x="1096" y="171"/>
                </a:lnTo>
                <a:lnTo>
                  <a:pt x="1105" y="171"/>
                </a:lnTo>
                <a:lnTo>
                  <a:pt x="1114" y="171"/>
                </a:lnTo>
                <a:lnTo>
                  <a:pt x="1123" y="171"/>
                </a:lnTo>
                <a:lnTo>
                  <a:pt x="1131" y="171"/>
                </a:lnTo>
                <a:lnTo>
                  <a:pt x="1140" y="171"/>
                </a:lnTo>
                <a:lnTo>
                  <a:pt x="1149" y="171"/>
                </a:lnTo>
                <a:lnTo>
                  <a:pt x="1158" y="171"/>
                </a:lnTo>
                <a:lnTo>
                  <a:pt x="1167" y="171"/>
                </a:lnTo>
                <a:lnTo>
                  <a:pt x="1176" y="171"/>
                </a:lnTo>
                <a:lnTo>
                  <a:pt x="1185" y="171"/>
                </a:lnTo>
                <a:lnTo>
                  <a:pt x="1194" y="171"/>
                </a:lnTo>
                <a:lnTo>
                  <a:pt x="1203" y="171"/>
                </a:lnTo>
                <a:lnTo>
                  <a:pt x="1212" y="171"/>
                </a:lnTo>
                <a:lnTo>
                  <a:pt x="1221" y="171"/>
                </a:lnTo>
                <a:lnTo>
                  <a:pt x="1229" y="171"/>
                </a:lnTo>
                <a:lnTo>
                  <a:pt x="1238" y="171"/>
                </a:lnTo>
                <a:lnTo>
                  <a:pt x="1247" y="171"/>
                </a:lnTo>
                <a:lnTo>
                  <a:pt x="1256" y="171"/>
                </a:lnTo>
                <a:lnTo>
                  <a:pt x="1265" y="171"/>
                </a:lnTo>
                <a:lnTo>
                  <a:pt x="1274" y="171"/>
                </a:lnTo>
                <a:lnTo>
                  <a:pt x="1283" y="171"/>
                </a:lnTo>
                <a:lnTo>
                  <a:pt x="1292" y="171"/>
                </a:lnTo>
                <a:lnTo>
                  <a:pt x="1301" y="171"/>
                </a:lnTo>
                <a:lnTo>
                  <a:pt x="1310" y="171"/>
                </a:lnTo>
                <a:lnTo>
                  <a:pt x="1319" y="171"/>
                </a:lnTo>
                <a:lnTo>
                  <a:pt x="1327" y="171"/>
                </a:lnTo>
                <a:lnTo>
                  <a:pt x="1336" y="171"/>
                </a:lnTo>
                <a:lnTo>
                  <a:pt x="1345" y="171"/>
                </a:lnTo>
                <a:lnTo>
                  <a:pt x="1354" y="171"/>
                </a:lnTo>
                <a:lnTo>
                  <a:pt x="1363" y="171"/>
                </a:lnTo>
                <a:lnTo>
                  <a:pt x="1372" y="171"/>
                </a:lnTo>
                <a:lnTo>
                  <a:pt x="1381" y="171"/>
                </a:lnTo>
                <a:lnTo>
                  <a:pt x="1390" y="171"/>
                </a:lnTo>
                <a:lnTo>
                  <a:pt x="1399" y="171"/>
                </a:lnTo>
                <a:lnTo>
                  <a:pt x="1408" y="171"/>
                </a:lnTo>
                <a:lnTo>
                  <a:pt x="1416" y="171"/>
                </a:lnTo>
                <a:lnTo>
                  <a:pt x="1425" y="171"/>
                </a:lnTo>
                <a:lnTo>
                  <a:pt x="1434" y="171"/>
                </a:lnTo>
                <a:lnTo>
                  <a:pt x="1443" y="171"/>
                </a:lnTo>
                <a:lnTo>
                  <a:pt x="1452" y="171"/>
                </a:lnTo>
                <a:lnTo>
                  <a:pt x="1461" y="171"/>
                </a:lnTo>
                <a:lnTo>
                  <a:pt x="1470" y="171"/>
                </a:lnTo>
                <a:lnTo>
                  <a:pt x="1479" y="171"/>
                </a:lnTo>
                <a:lnTo>
                  <a:pt x="1488" y="171"/>
                </a:lnTo>
                <a:lnTo>
                  <a:pt x="1497" y="171"/>
                </a:lnTo>
                <a:lnTo>
                  <a:pt x="1506" y="171"/>
                </a:lnTo>
                <a:lnTo>
                  <a:pt x="1514" y="171"/>
                </a:lnTo>
                <a:lnTo>
                  <a:pt x="1523" y="171"/>
                </a:lnTo>
                <a:lnTo>
                  <a:pt x="1532" y="171"/>
                </a:lnTo>
                <a:lnTo>
                  <a:pt x="1541" y="171"/>
                </a:lnTo>
                <a:lnTo>
                  <a:pt x="1550" y="171"/>
                </a:lnTo>
                <a:lnTo>
                  <a:pt x="1559" y="171"/>
                </a:lnTo>
                <a:lnTo>
                  <a:pt x="1568" y="171"/>
                </a:lnTo>
                <a:lnTo>
                  <a:pt x="1577" y="171"/>
                </a:lnTo>
                <a:lnTo>
                  <a:pt x="1586" y="171"/>
                </a:lnTo>
                <a:lnTo>
                  <a:pt x="1595" y="171"/>
                </a:lnTo>
                <a:lnTo>
                  <a:pt x="1604" y="171"/>
                </a:lnTo>
                <a:lnTo>
                  <a:pt x="1612" y="171"/>
                </a:lnTo>
                <a:lnTo>
                  <a:pt x="1621" y="171"/>
                </a:lnTo>
                <a:lnTo>
                  <a:pt x="1630" y="171"/>
                </a:lnTo>
                <a:lnTo>
                  <a:pt x="1639" y="171"/>
                </a:lnTo>
                <a:lnTo>
                  <a:pt x="1648" y="171"/>
                </a:lnTo>
                <a:lnTo>
                  <a:pt x="1657" y="171"/>
                </a:lnTo>
                <a:lnTo>
                  <a:pt x="1666" y="171"/>
                </a:lnTo>
                <a:lnTo>
                  <a:pt x="1675" y="171"/>
                </a:lnTo>
                <a:lnTo>
                  <a:pt x="1684" y="171"/>
                </a:lnTo>
                <a:lnTo>
                  <a:pt x="1693" y="171"/>
                </a:lnTo>
                <a:lnTo>
                  <a:pt x="1701" y="171"/>
                </a:lnTo>
                <a:lnTo>
                  <a:pt x="1710" y="171"/>
                </a:lnTo>
                <a:lnTo>
                  <a:pt x="1719" y="171"/>
                </a:lnTo>
                <a:lnTo>
                  <a:pt x="1728" y="171"/>
                </a:lnTo>
                <a:lnTo>
                  <a:pt x="1737" y="171"/>
                </a:lnTo>
                <a:lnTo>
                  <a:pt x="1746" y="171"/>
                </a:lnTo>
                <a:lnTo>
                  <a:pt x="1755" y="171"/>
                </a:lnTo>
                <a:lnTo>
                  <a:pt x="1764" y="171"/>
                </a:lnTo>
                <a:lnTo>
                  <a:pt x="1773" y="171"/>
                </a:lnTo>
                <a:lnTo>
                  <a:pt x="1782" y="171"/>
                </a:lnTo>
                <a:lnTo>
                  <a:pt x="1791" y="171"/>
                </a:lnTo>
                <a:lnTo>
                  <a:pt x="1799" y="171"/>
                </a:lnTo>
                <a:lnTo>
                  <a:pt x="1808" y="171"/>
                </a:lnTo>
                <a:lnTo>
                  <a:pt x="1817" y="171"/>
                </a:lnTo>
                <a:lnTo>
                  <a:pt x="1826" y="171"/>
                </a:lnTo>
                <a:lnTo>
                  <a:pt x="1835" y="171"/>
                </a:lnTo>
                <a:lnTo>
                  <a:pt x="1844" y="171"/>
                </a:lnTo>
                <a:lnTo>
                  <a:pt x="1853" y="171"/>
                </a:lnTo>
                <a:lnTo>
                  <a:pt x="1862" y="171"/>
                </a:lnTo>
                <a:lnTo>
                  <a:pt x="1871" y="171"/>
                </a:lnTo>
                <a:lnTo>
                  <a:pt x="1880" y="171"/>
                </a:lnTo>
                <a:lnTo>
                  <a:pt x="1889" y="171"/>
                </a:lnTo>
                <a:lnTo>
                  <a:pt x="1897" y="171"/>
                </a:lnTo>
                <a:lnTo>
                  <a:pt x="1906" y="171"/>
                </a:lnTo>
                <a:lnTo>
                  <a:pt x="1915" y="171"/>
                </a:lnTo>
                <a:lnTo>
                  <a:pt x="1924" y="171"/>
                </a:lnTo>
                <a:lnTo>
                  <a:pt x="1933" y="171"/>
                </a:lnTo>
                <a:lnTo>
                  <a:pt x="1942" y="171"/>
                </a:lnTo>
                <a:lnTo>
                  <a:pt x="1951" y="171"/>
                </a:lnTo>
                <a:lnTo>
                  <a:pt x="1960" y="171"/>
                </a:lnTo>
                <a:lnTo>
                  <a:pt x="1969" y="171"/>
                </a:lnTo>
                <a:lnTo>
                  <a:pt x="1978" y="171"/>
                </a:lnTo>
                <a:lnTo>
                  <a:pt x="1986" y="171"/>
                </a:lnTo>
                <a:lnTo>
                  <a:pt x="1995" y="171"/>
                </a:lnTo>
                <a:lnTo>
                  <a:pt x="2004" y="171"/>
                </a:lnTo>
                <a:lnTo>
                  <a:pt x="2013" y="171"/>
                </a:lnTo>
                <a:lnTo>
                  <a:pt x="2022" y="171"/>
                </a:lnTo>
                <a:lnTo>
                  <a:pt x="2031" y="171"/>
                </a:lnTo>
                <a:lnTo>
                  <a:pt x="2040" y="171"/>
                </a:lnTo>
                <a:lnTo>
                  <a:pt x="2049" y="171"/>
                </a:lnTo>
                <a:lnTo>
                  <a:pt x="2058" y="171"/>
                </a:lnTo>
                <a:lnTo>
                  <a:pt x="2067" y="171"/>
                </a:lnTo>
                <a:lnTo>
                  <a:pt x="2076" y="171"/>
                </a:lnTo>
                <a:lnTo>
                  <a:pt x="2084" y="171"/>
                </a:lnTo>
                <a:lnTo>
                  <a:pt x="2093" y="171"/>
                </a:lnTo>
                <a:lnTo>
                  <a:pt x="2102" y="171"/>
                </a:lnTo>
                <a:lnTo>
                  <a:pt x="2111" y="171"/>
                </a:lnTo>
                <a:lnTo>
                  <a:pt x="2120" y="171"/>
                </a:lnTo>
                <a:lnTo>
                  <a:pt x="2129" y="171"/>
                </a:lnTo>
                <a:lnTo>
                  <a:pt x="2138" y="171"/>
                </a:lnTo>
                <a:lnTo>
                  <a:pt x="2147" y="171"/>
                </a:lnTo>
                <a:lnTo>
                  <a:pt x="2156" y="171"/>
                </a:lnTo>
                <a:lnTo>
                  <a:pt x="2165" y="171"/>
                </a:lnTo>
                <a:lnTo>
                  <a:pt x="2174" y="171"/>
                </a:lnTo>
                <a:lnTo>
                  <a:pt x="2182" y="171"/>
                </a:lnTo>
                <a:lnTo>
                  <a:pt x="2191" y="171"/>
                </a:lnTo>
                <a:lnTo>
                  <a:pt x="2200" y="171"/>
                </a:lnTo>
                <a:lnTo>
                  <a:pt x="2209" y="171"/>
                </a:lnTo>
                <a:lnTo>
                  <a:pt x="2218" y="171"/>
                </a:lnTo>
                <a:lnTo>
                  <a:pt x="2227" y="171"/>
                </a:lnTo>
                <a:lnTo>
                  <a:pt x="2236" y="171"/>
                </a:lnTo>
                <a:lnTo>
                  <a:pt x="2245" y="171"/>
                </a:lnTo>
                <a:lnTo>
                  <a:pt x="2254" y="171"/>
                </a:lnTo>
                <a:lnTo>
                  <a:pt x="2263" y="171"/>
                </a:lnTo>
                <a:lnTo>
                  <a:pt x="2271" y="171"/>
                </a:lnTo>
                <a:lnTo>
                  <a:pt x="2280" y="171"/>
                </a:lnTo>
                <a:lnTo>
                  <a:pt x="2289" y="171"/>
                </a:lnTo>
                <a:lnTo>
                  <a:pt x="2298" y="171"/>
                </a:lnTo>
                <a:lnTo>
                  <a:pt x="2307" y="171"/>
                </a:lnTo>
                <a:lnTo>
                  <a:pt x="2316" y="171"/>
                </a:lnTo>
                <a:lnTo>
                  <a:pt x="2325" y="171"/>
                </a:lnTo>
                <a:lnTo>
                  <a:pt x="2334" y="171"/>
                </a:lnTo>
                <a:lnTo>
                  <a:pt x="2343" y="171"/>
                </a:lnTo>
                <a:lnTo>
                  <a:pt x="2352" y="171"/>
                </a:lnTo>
                <a:lnTo>
                  <a:pt x="2361" y="171"/>
                </a:lnTo>
                <a:lnTo>
                  <a:pt x="2369" y="171"/>
                </a:lnTo>
                <a:lnTo>
                  <a:pt x="2378" y="171"/>
                </a:lnTo>
                <a:lnTo>
                  <a:pt x="2387" y="171"/>
                </a:lnTo>
                <a:lnTo>
                  <a:pt x="2396" y="171"/>
                </a:lnTo>
                <a:lnTo>
                  <a:pt x="2405" y="171"/>
                </a:lnTo>
                <a:lnTo>
                  <a:pt x="2414" y="171"/>
                </a:lnTo>
                <a:lnTo>
                  <a:pt x="2423" y="171"/>
                </a:lnTo>
                <a:lnTo>
                  <a:pt x="2432" y="171"/>
                </a:lnTo>
                <a:lnTo>
                  <a:pt x="2441" y="171"/>
                </a:lnTo>
                <a:lnTo>
                  <a:pt x="2450" y="171"/>
                </a:lnTo>
                <a:lnTo>
                  <a:pt x="2459" y="171"/>
                </a:lnTo>
                <a:lnTo>
                  <a:pt x="2467" y="171"/>
                </a:lnTo>
                <a:lnTo>
                  <a:pt x="2476" y="171"/>
                </a:lnTo>
                <a:lnTo>
                  <a:pt x="2485" y="171"/>
                </a:lnTo>
                <a:lnTo>
                  <a:pt x="2494" y="171"/>
                </a:lnTo>
                <a:lnTo>
                  <a:pt x="2503" y="171"/>
                </a:lnTo>
                <a:lnTo>
                  <a:pt x="2512" y="171"/>
                </a:lnTo>
                <a:lnTo>
                  <a:pt x="2521" y="171"/>
                </a:lnTo>
                <a:lnTo>
                  <a:pt x="2530" y="171"/>
                </a:lnTo>
                <a:lnTo>
                  <a:pt x="2539" y="171"/>
                </a:lnTo>
                <a:lnTo>
                  <a:pt x="2548" y="171"/>
                </a:lnTo>
                <a:lnTo>
                  <a:pt x="2556" y="171"/>
                </a:lnTo>
                <a:lnTo>
                  <a:pt x="2565" y="171"/>
                </a:lnTo>
                <a:lnTo>
                  <a:pt x="2574" y="171"/>
                </a:lnTo>
                <a:lnTo>
                  <a:pt x="2583" y="171"/>
                </a:lnTo>
                <a:lnTo>
                  <a:pt x="2592" y="171"/>
                </a:lnTo>
                <a:lnTo>
                  <a:pt x="2601" y="171"/>
                </a:lnTo>
                <a:lnTo>
                  <a:pt x="2610" y="171"/>
                </a:lnTo>
                <a:lnTo>
                  <a:pt x="2619" y="171"/>
                </a:lnTo>
                <a:lnTo>
                  <a:pt x="2628" y="171"/>
                </a:lnTo>
                <a:lnTo>
                  <a:pt x="2637" y="171"/>
                </a:lnTo>
                <a:lnTo>
                  <a:pt x="2646" y="171"/>
                </a:lnTo>
                <a:lnTo>
                  <a:pt x="2654" y="171"/>
                </a:lnTo>
                <a:lnTo>
                  <a:pt x="2663" y="171"/>
                </a:lnTo>
                <a:lnTo>
                  <a:pt x="2672" y="171"/>
                </a:lnTo>
                <a:lnTo>
                  <a:pt x="2681" y="171"/>
                </a:lnTo>
                <a:lnTo>
                  <a:pt x="2690" y="171"/>
                </a:lnTo>
                <a:lnTo>
                  <a:pt x="2699" y="171"/>
                </a:lnTo>
                <a:lnTo>
                  <a:pt x="2708" y="171"/>
                </a:lnTo>
                <a:lnTo>
                  <a:pt x="2717" y="171"/>
                </a:lnTo>
                <a:lnTo>
                  <a:pt x="2726" y="171"/>
                </a:lnTo>
                <a:lnTo>
                  <a:pt x="2735" y="171"/>
                </a:lnTo>
                <a:lnTo>
                  <a:pt x="2744" y="171"/>
                </a:lnTo>
                <a:lnTo>
                  <a:pt x="2752" y="171"/>
                </a:lnTo>
                <a:lnTo>
                  <a:pt x="2761" y="171"/>
                </a:lnTo>
                <a:lnTo>
                  <a:pt x="2770" y="171"/>
                </a:lnTo>
                <a:lnTo>
                  <a:pt x="2779" y="171"/>
                </a:lnTo>
                <a:lnTo>
                  <a:pt x="2788" y="171"/>
                </a:lnTo>
                <a:lnTo>
                  <a:pt x="2797" y="171"/>
                </a:lnTo>
                <a:lnTo>
                  <a:pt x="2806" y="171"/>
                </a:lnTo>
                <a:lnTo>
                  <a:pt x="2815" y="171"/>
                </a:lnTo>
                <a:lnTo>
                  <a:pt x="2824" y="171"/>
                </a:lnTo>
                <a:lnTo>
                  <a:pt x="2833" y="171"/>
                </a:lnTo>
                <a:lnTo>
                  <a:pt x="2841" y="171"/>
                </a:lnTo>
                <a:lnTo>
                  <a:pt x="2850" y="171"/>
                </a:lnTo>
                <a:lnTo>
                  <a:pt x="2859" y="171"/>
                </a:lnTo>
                <a:lnTo>
                  <a:pt x="2868" y="171"/>
                </a:lnTo>
                <a:lnTo>
                  <a:pt x="2877" y="171"/>
                </a:lnTo>
                <a:lnTo>
                  <a:pt x="2886" y="171"/>
                </a:lnTo>
                <a:lnTo>
                  <a:pt x="2895" y="171"/>
                </a:lnTo>
                <a:lnTo>
                  <a:pt x="2904" y="171"/>
                </a:lnTo>
                <a:lnTo>
                  <a:pt x="2913" y="171"/>
                </a:lnTo>
                <a:lnTo>
                  <a:pt x="2922" y="171"/>
                </a:lnTo>
                <a:lnTo>
                  <a:pt x="2931" y="171"/>
                </a:lnTo>
                <a:lnTo>
                  <a:pt x="2939" y="171"/>
                </a:lnTo>
                <a:lnTo>
                  <a:pt x="2948" y="171"/>
                </a:lnTo>
                <a:lnTo>
                  <a:pt x="2957" y="171"/>
                </a:lnTo>
                <a:lnTo>
                  <a:pt x="2966" y="171"/>
                </a:lnTo>
                <a:lnTo>
                  <a:pt x="2975" y="171"/>
                </a:lnTo>
                <a:lnTo>
                  <a:pt x="2984" y="171"/>
                </a:lnTo>
                <a:lnTo>
                  <a:pt x="2993" y="171"/>
                </a:lnTo>
                <a:lnTo>
                  <a:pt x="3002" y="171"/>
                </a:lnTo>
                <a:lnTo>
                  <a:pt x="3011" y="171"/>
                </a:lnTo>
                <a:lnTo>
                  <a:pt x="3020" y="171"/>
                </a:lnTo>
                <a:lnTo>
                  <a:pt x="3029" y="171"/>
                </a:lnTo>
                <a:lnTo>
                  <a:pt x="3037" y="171"/>
                </a:lnTo>
                <a:lnTo>
                  <a:pt x="3046" y="171"/>
                </a:lnTo>
                <a:lnTo>
                  <a:pt x="3055" y="171"/>
                </a:lnTo>
                <a:lnTo>
                  <a:pt x="3064" y="171"/>
                </a:lnTo>
                <a:lnTo>
                  <a:pt x="3073" y="171"/>
                </a:lnTo>
                <a:lnTo>
                  <a:pt x="3082" y="171"/>
                </a:lnTo>
                <a:lnTo>
                  <a:pt x="3091" y="171"/>
                </a:lnTo>
                <a:lnTo>
                  <a:pt x="3100" y="171"/>
                </a:lnTo>
                <a:lnTo>
                  <a:pt x="3109" y="171"/>
                </a:lnTo>
                <a:lnTo>
                  <a:pt x="3118" y="171"/>
                </a:lnTo>
                <a:lnTo>
                  <a:pt x="3126" y="171"/>
                </a:lnTo>
                <a:lnTo>
                  <a:pt x="3135" y="171"/>
                </a:lnTo>
                <a:lnTo>
                  <a:pt x="3144" y="171"/>
                </a:lnTo>
                <a:lnTo>
                  <a:pt x="3153" y="171"/>
                </a:lnTo>
                <a:lnTo>
                  <a:pt x="3162" y="171"/>
                </a:lnTo>
                <a:lnTo>
                  <a:pt x="3171" y="171"/>
                </a:lnTo>
                <a:lnTo>
                  <a:pt x="3180" y="171"/>
                </a:lnTo>
                <a:lnTo>
                  <a:pt x="3189" y="171"/>
                </a:lnTo>
                <a:lnTo>
                  <a:pt x="3198" y="171"/>
                </a:lnTo>
                <a:lnTo>
                  <a:pt x="3207" y="171"/>
                </a:lnTo>
                <a:lnTo>
                  <a:pt x="3216" y="171"/>
                </a:lnTo>
                <a:lnTo>
                  <a:pt x="3224" y="171"/>
                </a:lnTo>
                <a:lnTo>
                  <a:pt x="3233" y="171"/>
                </a:lnTo>
                <a:lnTo>
                  <a:pt x="3242" y="171"/>
                </a:lnTo>
                <a:lnTo>
                  <a:pt x="3251" y="171"/>
                </a:lnTo>
                <a:lnTo>
                  <a:pt x="3260" y="171"/>
                </a:lnTo>
                <a:lnTo>
                  <a:pt x="3269" y="171"/>
                </a:lnTo>
                <a:lnTo>
                  <a:pt x="3278" y="171"/>
                </a:lnTo>
                <a:lnTo>
                  <a:pt x="3287" y="171"/>
                </a:lnTo>
                <a:lnTo>
                  <a:pt x="3296" y="171"/>
                </a:lnTo>
                <a:lnTo>
                  <a:pt x="3305" y="171"/>
                </a:lnTo>
                <a:lnTo>
                  <a:pt x="3314" y="171"/>
                </a:lnTo>
                <a:lnTo>
                  <a:pt x="3322" y="171"/>
                </a:lnTo>
                <a:lnTo>
                  <a:pt x="3331" y="171"/>
                </a:lnTo>
                <a:lnTo>
                  <a:pt x="3340" y="171"/>
                </a:lnTo>
                <a:lnTo>
                  <a:pt x="3349" y="171"/>
                </a:lnTo>
                <a:lnTo>
                  <a:pt x="3358" y="171"/>
                </a:lnTo>
                <a:lnTo>
                  <a:pt x="3367" y="171"/>
                </a:lnTo>
                <a:lnTo>
                  <a:pt x="3376" y="171"/>
                </a:lnTo>
                <a:lnTo>
                  <a:pt x="3385" y="171"/>
                </a:lnTo>
                <a:lnTo>
                  <a:pt x="3394" y="171"/>
                </a:lnTo>
                <a:lnTo>
                  <a:pt x="3403" y="171"/>
                </a:lnTo>
                <a:lnTo>
                  <a:pt x="3411" y="171"/>
                </a:lnTo>
                <a:lnTo>
                  <a:pt x="3420" y="171"/>
                </a:lnTo>
                <a:lnTo>
                  <a:pt x="3429" y="171"/>
                </a:lnTo>
                <a:lnTo>
                  <a:pt x="3438" y="171"/>
                </a:lnTo>
                <a:lnTo>
                  <a:pt x="3447" y="171"/>
                </a:lnTo>
                <a:lnTo>
                  <a:pt x="3456" y="171"/>
                </a:lnTo>
                <a:lnTo>
                  <a:pt x="3465" y="171"/>
                </a:lnTo>
                <a:lnTo>
                  <a:pt x="3474" y="171"/>
                </a:lnTo>
                <a:lnTo>
                  <a:pt x="3483" y="171"/>
                </a:lnTo>
                <a:lnTo>
                  <a:pt x="3492" y="171"/>
                </a:lnTo>
                <a:lnTo>
                  <a:pt x="3501" y="171"/>
                </a:lnTo>
                <a:lnTo>
                  <a:pt x="3509" y="171"/>
                </a:lnTo>
                <a:lnTo>
                  <a:pt x="3518" y="171"/>
                </a:lnTo>
                <a:lnTo>
                  <a:pt x="3527" y="171"/>
                </a:lnTo>
                <a:lnTo>
                  <a:pt x="3536" y="171"/>
                </a:lnTo>
                <a:lnTo>
                  <a:pt x="3545" y="171"/>
                </a:lnTo>
                <a:lnTo>
                  <a:pt x="3554" y="171"/>
                </a:lnTo>
                <a:lnTo>
                  <a:pt x="3563" y="171"/>
                </a:lnTo>
                <a:lnTo>
                  <a:pt x="3572" y="171"/>
                </a:lnTo>
                <a:lnTo>
                  <a:pt x="3581" y="171"/>
                </a:lnTo>
                <a:lnTo>
                  <a:pt x="3590" y="166"/>
                </a:lnTo>
                <a:lnTo>
                  <a:pt x="3599" y="166"/>
                </a:lnTo>
                <a:lnTo>
                  <a:pt x="3607" y="166"/>
                </a:lnTo>
                <a:lnTo>
                  <a:pt x="3616" y="166"/>
                </a:lnTo>
                <a:lnTo>
                  <a:pt x="3625" y="166"/>
                </a:lnTo>
                <a:lnTo>
                  <a:pt x="3634" y="166"/>
                </a:lnTo>
                <a:lnTo>
                  <a:pt x="3643" y="166"/>
                </a:lnTo>
                <a:lnTo>
                  <a:pt x="3652" y="166"/>
                </a:lnTo>
                <a:lnTo>
                  <a:pt x="3661" y="166"/>
                </a:lnTo>
                <a:lnTo>
                  <a:pt x="3670" y="166"/>
                </a:lnTo>
                <a:lnTo>
                  <a:pt x="3679" y="166"/>
                </a:lnTo>
                <a:lnTo>
                  <a:pt x="3688" y="166"/>
                </a:lnTo>
                <a:lnTo>
                  <a:pt x="3696" y="166"/>
                </a:lnTo>
                <a:lnTo>
                  <a:pt x="3705" y="166"/>
                </a:lnTo>
                <a:lnTo>
                  <a:pt x="3714" y="166"/>
                </a:lnTo>
                <a:lnTo>
                  <a:pt x="3723" y="166"/>
                </a:lnTo>
                <a:lnTo>
                  <a:pt x="3732" y="160"/>
                </a:lnTo>
                <a:lnTo>
                  <a:pt x="3741" y="160"/>
                </a:lnTo>
                <a:lnTo>
                  <a:pt x="3750" y="155"/>
                </a:lnTo>
                <a:lnTo>
                  <a:pt x="3759" y="155"/>
                </a:lnTo>
                <a:lnTo>
                  <a:pt x="3768" y="150"/>
                </a:lnTo>
                <a:lnTo>
                  <a:pt x="3777" y="150"/>
                </a:lnTo>
                <a:lnTo>
                  <a:pt x="3786" y="144"/>
                </a:lnTo>
                <a:lnTo>
                  <a:pt x="3794" y="144"/>
                </a:lnTo>
                <a:lnTo>
                  <a:pt x="3803" y="139"/>
                </a:lnTo>
                <a:lnTo>
                  <a:pt x="3812" y="139"/>
                </a:lnTo>
                <a:lnTo>
                  <a:pt x="3821" y="139"/>
                </a:lnTo>
                <a:lnTo>
                  <a:pt x="3830" y="139"/>
                </a:lnTo>
                <a:lnTo>
                  <a:pt x="3839" y="134"/>
                </a:lnTo>
                <a:lnTo>
                  <a:pt x="3848" y="134"/>
                </a:lnTo>
                <a:lnTo>
                  <a:pt x="3857" y="128"/>
                </a:lnTo>
                <a:lnTo>
                  <a:pt x="3866" y="128"/>
                </a:lnTo>
                <a:lnTo>
                  <a:pt x="3875" y="118"/>
                </a:lnTo>
                <a:lnTo>
                  <a:pt x="3884" y="118"/>
                </a:lnTo>
                <a:lnTo>
                  <a:pt x="3892" y="107"/>
                </a:lnTo>
                <a:lnTo>
                  <a:pt x="3901" y="107"/>
                </a:lnTo>
                <a:lnTo>
                  <a:pt x="3910" y="96"/>
                </a:lnTo>
                <a:lnTo>
                  <a:pt x="3919" y="96"/>
                </a:lnTo>
                <a:lnTo>
                  <a:pt x="3928" y="91"/>
                </a:lnTo>
                <a:lnTo>
                  <a:pt x="3937" y="91"/>
                </a:lnTo>
                <a:lnTo>
                  <a:pt x="3946" y="86"/>
                </a:lnTo>
                <a:lnTo>
                  <a:pt x="3955" y="86"/>
                </a:lnTo>
                <a:lnTo>
                  <a:pt x="3955" y="80"/>
                </a:lnTo>
                <a:lnTo>
                  <a:pt x="3964" y="80"/>
                </a:lnTo>
                <a:lnTo>
                  <a:pt x="3973" y="70"/>
                </a:lnTo>
                <a:lnTo>
                  <a:pt x="3981" y="70"/>
                </a:lnTo>
                <a:lnTo>
                  <a:pt x="3990" y="64"/>
                </a:lnTo>
                <a:lnTo>
                  <a:pt x="3999" y="64"/>
                </a:lnTo>
                <a:lnTo>
                  <a:pt x="4008" y="54"/>
                </a:lnTo>
                <a:lnTo>
                  <a:pt x="4017" y="54"/>
                </a:lnTo>
                <a:lnTo>
                  <a:pt x="4026" y="48"/>
                </a:lnTo>
                <a:lnTo>
                  <a:pt x="4035" y="48"/>
                </a:lnTo>
                <a:lnTo>
                  <a:pt x="4044" y="38"/>
                </a:lnTo>
                <a:lnTo>
                  <a:pt x="4053" y="38"/>
                </a:lnTo>
                <a:lnTo>
                  <a:pt x="4062" y="27"/>
                </a:lnTo>
                <a:lnTo>
                  <a:pt x="4071" y="27"/>
                </a:lnTo>
                <a:lnTo>
                  <a:pt x="4079" y="27"/>
                </a:lnTo>
                <a:lnTo>
                  <a:pt x="4088" y="27"/>
                </a:lnTo>
                <a:lnTo>
                  <a:pt x="4097" y="16"/>
                </a:lnTo>
                <a:lnTo>
                  <a:pt x="4106" y="16"/>
                </a:lnTo>
                <a:lnTo>
                  <a:pt x="4115" y="16"/>
                </a:lnTo>
                <a:lnTo>
                  <a:pt x="4124" y="16"/>
                </a:lnTo>
                <a:lnTo>
                  <a:pt x="4133" y="11"/>
                </a:lnTo>
                <a:lnTo>
                  <a:pt x="4142" y="11"/>
                </a:lnTo>
                <a:lnTo>
                  <a:pt x="4151" y="6"/>
                </a:lnTo>
                <a:lnTo>
                  <a:pt x="4160" y="6"/>
                </a:lnTo>
                <a:lnTo>
                  <a:pt x="4169" y="6"/>
                </a:lnTo>
                <a:lnTo>
                  <a:pt x="4177" y="6"/>
                </a:lnTo>
                <a:lnTo>
                  <a:pt x="4186" y="0"/>
                </a:lnTo>
                <a:lnTo>
                  <a:pt x="4195" y="0"/>
                </a:lnTo>
                <a:lnTo>
                  <a:pt x="4204" y="0"/>
                </a:lnTo>
                <a:lnTo>
                  <a:pt x="4213" y="0"/>
                </a:lnTo>
                <a:lnTo>
                  <a:pt x="4222" y="0"/>
                </a:lnTo>
                <a:lnTo>
                  <a:pt x="4231" y="0"/>
                </a:lnTo>
                <a:lnTo>
                  <a:pt x="4240" y="0"/>
                </a:lnTo>
                <a:lnTo>
                  <a:pt x="4249" y="0"/>
                </a:lnTo>
                <a:lnTo>
                  <a:pt x="4258" y="0"/>
                </a:lnTo>
                <a:lnTo>
                  <a:pt x="4266" y="0"/>
                </a:lnTo>
                <a:lnTo>
                  <a:pt x="4275" y="0"/>
                </a:lnTo>
                <a:lnTo>
                  <a:pt x="4284" y="0"/>
                </a:lnTo>
                <a:lnTo>
                  <a:pt x="4293" y="0"/>
                </a:lnTo>
                <a:lnTo>
                  <a:pt x="4302" y="0"/>
                </a:lnTo>
                <a:lnTo>
                  <a:pt x="4311" y="0"/>
                </a:lnTo>
                <a:lnTo>
                  <a:pt x="4320" y="0"/>
                </a:lnTo>
                <a:lnTo>
                  <a:pt x="4329" y="0"/>
                </a:lnTo>
                <a:lnTo>
                  <a:pt x="4338" y="0"/>
                </a:lnTo>
                <a:lnTo>
                  <a:pt x="4347" y="0"/>
                </a:lnTo>
                <a:lnTo>
                  <a:pt x="4356" y="0"/>
                </a:lnTo>
                <a:lnTo>
                  <a:pt x="4364" y="0"/>
                </a:lnTo>
                <a:lnTo>
                  <a:pt x="4373" y="0"/>
                </a:lnTo>
                <a:lnTo>
                  <a:pt x="4382" y="0"/>
                </a:lnTo>
                <a:lnTo>
                  <a:pt x="4391" y="0"/>
                </a:lnTo>
                <a:lnTo>
                  <a:pt x="4400" y="0"/>
                </a:lnTo>
                <a:lnTo>
                  <a:pt x="4409" y="0"/>
                </a:lnTo>
                <a:lnTo>
                  <a:pt x="4418" y="0"/>
                </a:lnTo>
                <a:lnTo>
                  <a:pt x="4427" y="0"/>
                </a:lnTo>
                <a:lnTo>
                  <a:pt x="4436" y="0"/>
                </a:lnTo>
                <a:lnTo>
                  <a:pt x="4445" y="0"/>
                </a:lnTo>
                <a:lnTo>
                  <a:pt x="4454" y="0"/>
                </a:lnTo>
                <a:lnTo>
                  <a:pt x="4462" y="0"/>
                </a:lnTo>
                <a:lnTo>
                  <a:pt x="4471" y="0"/>
                </a:lnTo>
                <a:lnTo>
                  <a:pt x="4480" y="0"/>
                </a:lnTo>
                <a:lnTo>
                  <a:pt x="4489" y="0"/>
                </a:lnTo>
                <a:lnTo>
                  <a:pt x="4498" y="0"/>
                </a:lnTo>
                <a:lnTo>
                  <a:pt x="4507" y="0"/>
                </a:lnTo>
                <a:lnTo>
                  <a:pt x="4516" y="0"/>
                </a:lnTo>
                <a:lnTo>
                  <a:pt x="4525" y="0"/>
                </a:lnTo>
                <a:lnTo>
                  <a:pt x="4534" y="0"/>
                </a:lnTo>
                <a:lnTo>
                  <a:pt x="4543" y="0"/>
                </a:lnTo>
                <a:lnTo>
                  <a:pt x="4551" y="0"/>
                </a:lnTo>
                <a:lnTo>
                  <a:pt x="4560" y="0"/>
                </a:lnTo>
                <a:lnTo>
                  <a:pt x="4569" y="0"/>
                </a:lnTo>
                <a:lnTo>
                  <a:pt x="4578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0" name="Rectangle 108"/>
          <p:cNvSpPr>
            <a:spLocks noChangeArrowheads="1"/>
          </p:cNvSpPr>
          <p:nvPr/>
        </p:nvSpPr>
        <p:spPr bwMode="auto">
          <a:xfrm>
            <a:off x="1912938" y="6070601"/>
            <a:ext cx="1955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800">
                <a:solidFill>
                  <a:srgbClr val="000000"/>
                </a:solidFill>
                <a:latin typeface="Arial" panose="020B0604020202020204" pitchFamily="34" charset="0"/>
              </a:rPr>
              <a:t>25 s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41" name="Line 109"/>
          <p:cNvSpPr>
            <a:spLocks noChangeShapeType="1"/>
          </p:cNvSpPr>
          <p:nvPr/>
        </p:nvSpPr>
        <p:spPr bwMode="auto">
          <a:xfrm>
            <a:off x="1843089" y="6146800"/>
            <a:ext cx="1587" cy="101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2" name="Line 110"/>
          <p:cNvSpPr>
            <a:spLocks noChangeShapeType="1"/>
          </p:cNvSpPr>
          <p:nvPr/>
        </p:nvSpPr>
        <p:spPr bwMode="auto">
          <a:xfrm>
            <a:off x="1828801" y="6197600"/>
            <a:ext cx="536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3" name="Line 111"/>
          <p:cNvSpPr>
            <a:spLocks noChangeShapeType="1"/>
          </p:cNvSpPr>
          <p:nvPr/>
        </p:nvSpPr>
        <p:spPr bwMode="auto">
          <a:xfrm>
            <a:off x="2365375" y="6146800"/>
            <a:ext cx="1588" cy="101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4" name="Line 112"/>
          <p:cNvSpPr>
            <a:spLocks noChangeShapeType="1"/>
          </p:cNvSpPr>
          <p:nvPr/>
        </p:nvSpPr>
        <p:spPr bwMode="auto">
          <a:xfrm>
            <a:off x="3128964" y="6223000"/>
            <a:ext cx="73104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5" name="Line 113"/>
          <p:cNvSpPr>
            <a:spLocks noChangeShapeType="1"/>
          </p:cNvSpPr>
          <p:nvPr/>
        </p:nvSpPr>
        <p:spPr bwMode="auto">
          <a:xfrm>
            <a:off x="3128964" y="6230939"/>
            <a:ext cx="73104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6" name="Line 114"/>
          <p:cNvSpPr>
            <a:spLocks noChangeShapeType="1"/>
          </p:cNvSpPr>
          <p:nvPr/>
        </p:nvSpPr>
        <p:spPr bwMode="auto">
          <a:xfrm>
            <a:off x="3128964" y="6138864"/>
            <a:ext cx="1587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7" name="Line 115"/>
          <p:cNvSpPr>
            <a:spLocks noChangeShapeType="1"/>
          </p:cNvSpPr>
          <p:nvPr/>
        </p:nvSpPr>
        <p:spPr bwMode="auto">
          <a:xfrm>
            <a:off x="3652839" y="6138864"/>
            <a:ext cx="1587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8" name="Line 116"/>
          <p:cNvSpPr>
            <a:spLocks noChangeShapeType="1"/>
          </p:cNvSpPr>
          <p:nvPr/>
        </p:nvSpPr>
        <p:spPr bwMode="auto">
          <a:xfrm>
            <a:off x="4175125" y="6138864"/>
            <a:ext cx="1588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9" name="Line 117"/>
          <p:cNvSpPr>
            <a:spLocks noChangeShapeType="1"/>
          </p:cNvSpPr>
          <p:nvPr/>
        </p:nvSpPr>
        <p:spPr bwMode="auto">
          <a:xfrm>
            <a:off x="4699000" y="6138864"/>
            <a:ext cx="1588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50" name="Line 118"/>
          <p:cNvSpPr>
            <a:spLocks noChangeShapeType="1"/>
          </p:cNvSpPr>
          <p:nvPr/>
        </p:nvSpPr>
        <p:spPr bwMode="auto">
          <a:xfrm>
            <a:off x="5222875" y="6138864"/>
            <a:ext cx="1588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51" name="Line 119"/>
          <p:cNvSpPr>
            <a:spLocks noChangeShapeType="1"/>
          </p:cNvSpPr>
          <p:nvPr/>
        </p:nvSpPr>
        <p:spPr bwMode="auto">
          <a:xfrm>
            <a:off x="5745164" y="6138864"/>
            <a:ext cx="1587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52" name="Line 120"/>
          <p:cNvSpPr>
            <a:spLocks noChangeShapeType="1"/>
          </p:cNvSpPr>
          <p:nvPr/>
        </p:nvSpPr>
        <p:spPr bwMode="auto">
          <a:xfrm>
            <a:off x="6269039" y="6138864"/>
            <a:ext cx="1587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53" name="Line 121"/>
          <p:cNvSpPr>
            <a:spLocks noChangeShapeType="1"/>
          </p:cNvSpPr>
          <p:nvPr/>
        </p:nvSpPr>
        <p:spPr bwMode="auto">
          <a:xfrm>
            <a:off x="6791325" y="6138864"/>
            <a:ext cx="1588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54" name="Line 122"/>
          <p:cNvSpPr>
            <a:spLocks noChangeShapeType="1"/>
          </p:cNvSpPr>
          <p:nvPr/>
        </p:nvSpPr>
        <p:spPr bwMode="auto">
          <a:xfrm>
            <a:off x="7315200" y="6138864"/>
            <a:ext cx="1588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55" name="Line 123"/>
          <p:cNvSpPr>
            <a:spLocks noChangeShapeType="1"/>
          </p:cNvSpPr>
          <p:nvPr/>
        </p:nvSpPr>
        <p:spPr bwMode="auto">
          <a:xfrm>
            <a:off x="7837489" y="6138864"/>
            <a:ext cx="1587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56" name="Line 124"/>
          <p:cNvSpPr>
            <a:spLocks noChangeShapeType="1"/>
          </p:cNvSpPr>
          <p:nvPr/>
        </p:nvSpPr>
        <p:spPr bwMode="auto">
          <a:xfrm>
            <a:off x="8361364" y="6138864"/>
            <a:ext cx="1587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57" name="Line 125"/>
          <p:cNvSpPr>
            <a:spLocks noChangeShapeType="1"/>
          </p:cNvSpPr>
          <p:nvPr/>
        </p:nvSpPr>
        <p:spPr bwMode="auto">
          <a:xfrm>
            <a:off x="8883650" y="6138864"/>
            <a:ext cx="1588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58" name="Line 126"/>
          <p:cNvSpPr>
            <a:spLocks noChangeShapeType="1"/>
          </p:cNvSpPr>
          <p:nvPr/>
        </p:nvSpPr>
        <p:spPr bwMode="auto">
          <a:xfrm>
            <a:off x="9407525" y="6138864"/>
            <a:ext cx="1588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59" name="Line 127"/>
          <p:cNvSpPr>
            <a:spLocks noChangeShapeType="1"/>
          </p:cNvSpPr>
          <p:nvPr/>
        </p:nvSpPr>
        <p:spPr bwMode="auto">
          <a:xfrm>
            <a:off x="9929814" y="6138864"/>
            <a:ext cx="1587" cy="841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60" name="Rectangle 128"/>
          <p:cNvSpPr>
            <a:spLocks noChangeArrowheads="1"/>
          </p:cNvSpPr>
          <p:nvPr/>
        </p:nvSpPr>
        <p:spPr bwMode="auto">
          <a:xfrm>
            <a:off x="2946400" y="6070600"/>
            <a:ext cx="22442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00:00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61" name="Rectangle 129"/>
          <p:cNvSpPr>
            <a:spLocks noChangeArrowheads="1"/>
          </p:cNvSpPr>
          <p:nvPr/>
        </p:nvSpPr>
        <p:spPr bwMode="auto">
          <a:xfrm>
            <a:off x="3992563" y="6070600"/>
            <a:ext cx="22442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00:50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62" name="Rectangle 130"/>
          <p:cNvSpPr>
            <a:spLocks noChangeArrowheads="1"/>
          </p:cNvSpPr>
          <p:nvPr/>
        </p:nvSpPr>
        <p:spPr bwMode="auto">
          <a:xfrm>
            <a:off x="5038725" y="6070600"/>
            <a:ext cx="22442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01:40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63" name="Rectangle 131"/>
          <p:cNvSpPr>
            <a:spLocks noChangeArrowheads="1"/>
          </p:cNvSpPr>
          <p:nvPr/>
        </p:nvSpPr>
        <p:spPr bwMode="auto">
          <a:xfrm>
            <a:off x="6084888" y="6070600"/>
            <a:ext cx="22442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02:30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64" name="Rectangle 132"/>
          <p:cNvSpPr>
            <a:spLocks noChangeArrowheads="1"/>
          </p:cNvSpPr>
          <p:nvPr/>
        </p:nvSpPr>
        <p:spPr bwMode="auto">
          <a:xfrm>
            <a:off x="7131050" y="6070600"/>
            <a:ext cx="22442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03:20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65" name="Rectangle 133"/>
          <p:cNvSpPr>
            <a:spLocks noChangeArrowheads="1"/>
          </p:cNvSpPr>
          <p:nvPr/>
        </p:nvSpPr>
        <p:spPr bwMode="auto">
          <a:xfrm>
            <a:off x="8177213" y="6070600"/>
            <a:ext cx="22442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04:10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66" name="Rectangle 134"/>
          <p:cNvSpPr>
            <a:spLocks noChangeArrowheads="1"/>
          </p:cNvSpPr>
          <p:nvPr/>
        </p:nvSpPr>
        <p:spPr bwMode="auto">
          <a:xfrm>
            <a:off x="9223375" y="6070600"/>
            <a:ext cx="22442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05:00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67" name="Line 135"/>
          <p:cNvSpPr>
            <a:spLocks noChangeShapeType="1"/>
          </p:cNvSpPr>
          <p:nvPr/>
        </p:nvSpPr>
        <p:spPr bwMode="auto">
          <a:xfrm>
            <a:off x="3128964" y="5494339"/>
            <a:ext cx="1587" cy="263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68" name="Line 136"/>
          <p:cNvSpPr>
            <a:spLocks noChangeShapeType="1"/>
          </p:cNvSpPr>
          <p:nvPr/>
        </p:nvSpPr>
        <p:spPr bwMode="auto">
          <a:xfrm>
            <a:off x="3638550" y="2151064"/>
            <a:ext cx="1588" cy="2619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69" name="Line 137"/>
          <p:cNvSpPr>
            <a:spLocks noChangeShapeType="1"/>
          </p:cNvSpPr>
          <p:nvPr/>
        </p:nvSpPr>
        <p:spPr bwMode="auto">
          <a:xfrm>
            <a:off x="4586289" y="5494339"/>
            <a:ext cx="1587" cy="263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70" name="Line 138"/>
          <p:cNvSpPr>
            <a:spLocks noChangeShapeType="1"/>
          </p:cNvSpPr>
          <p:nvPr/>
        </p:nvSpPr>
        <p:spPr bwMode="auto">
          <a:xfrm>
            <a:off x="5773739" y="5494339"/>
            <a:ext cx="1587" cy="263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71" name="Line 139"/>
          <p:cNvSpPr>
            <a:spLocks noChangeShapeType="1"/>
          </p:cNvSpPr>
          <p:nvPr/>
        </p:nvSpPr>
        <p:spPr bwMode="auto">
          <a:xfrm>
            <a:off x="8247064" y="5494339"/>
            <a:ext cx="1587" cy="263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72" name="Line 140"/>
          <p:cNvSpPr>
            <a:spLocks noChangeShapeType="1"/>
          </p:cNvSpPr>
          <p:nvPr/>
        </p:nvSpPr>
        <p:spPr bwMode="auto">
          <a:xfrm>
            <a:off x="8275639" y="5494339"/>
            <a:ext cx="1587" cy="263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73" name="Line 141"/>
          <p:cNvSpPr>
            <a:spLocks noChangeShapeType="1"/>
          </p:cNvSpPr>
          <p:nvPr/>
        </p:nvSpPr>
        <p:spPr bwMode="auto">
          <a:xfrm>
            <a:off x="8713789" y="4665664"/>
            <a:ext cx="1587" cy="2619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74" name="Line 142"/>
          <p:cNvSpPr>
            <a:spLocks noChangeShapeType="1"/>
          </p:cNvSpPr>
          <p:nvPr/>
        </p:nvSpPr>
        <p:spPr bwMode="auto">
          <a:xfrm>
            <a:off x="9053514" y="2438400"/>
            <a:ext cx="1587" cy="2619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75" name="Line 143"/>
          <p:cNvSpPr>
            <a:spLocks noChangeShapeType="1"/>
          </p:cNvSpPr>
          <p:nvPr/>
        </p:nvSpPr>
        <p:spPr bwMode="auto">
          <a:xfrm>
            <a:off x="9307514" y="4529139"/>
            <a:ext cx="1587" cy="263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76" name="Line 144"/>
          <p:cNvSpPr>
            <a:spLocks noChangeShapeType="1"/>
          </p:cNvSpPr>
          <p:nvPr/>
        </p:nvSpPr>
        <p:spPr bwMode="auto">
          <a:xfrm>
            <a:off x="9817100" y="4681539"/>
            <a:ext cx="1588" cy="263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77" name="Rectangle 145"/>
          <p:cNvSpPr>
            <a:spLocks noChangeArrowheads="1"/>
          </p:cNvSpPr>
          <p:nvPr/>
        </p:nvSpPr>
        <p:spPr bwMode="auto">
          <a:xfrm>
            <a:off x="2987675" y="5816600"/>
            <a:ext cx="11381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78" name="Line 146"/>
          <p:cNvSpPr>
            <a:spLocks noChangeShapeType="1"/>
          </p:cNvSpPr>
          <p:nvPr/>
        </p:nvSpPr>
        <p:spPr bwMode="auto">
          <a:xfrm flipV="1">
            <a:off x="3128964" y="5757864"/>
            <a:ext cx="1587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79" name="Rectangle 147"/>
          <p:cNvSpPr>
            <a:spLocks noChangeArrowheads="1"/>
          </p:cNvSpPr>
          <p:nvPr/>
        </p:nvSpPr>
        <p:spPr bwMode="auto">
          <a:xfrm>
            <a:off x="3490913" y="5816600"/>
            <a:ext cx="11862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BP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80" name="Line 148"/>
          <p:cNvSpPr>
            <a:spLocks noChangeShapeType="1"/>
          </p:cNvSpPr>
          <p:nvPr/>
        </p:nvSpPr>
        <p:spPr bwMode="auto">
          <a:xfrm flipV="1">
            <a:off x="3638550" y="5757864"/>
            <a:ext cx="1588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81" name="Rectangle 149"/>
          <p:cNvSpPr>
            <a:spLocks noChangeArrowheads="1"/>
          </p:cNvSpPr>
          <p:nvPr/>
        </p:nvSpPr>
        <p:spPr bwMode="auto">
          <a:xfrm>
            <a:off x="4438650" y="5816600"/>
            <a:ext cx="11862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FD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82" name="Line 150"/>
          <p:cNvSpPr>
            <a:spLocks noChangeShapeType="1"/>
          </p:cNvSpPr>
          <p:nvPr/>
        </p:nvSpPr>
        <p:spPr bwMode="auto">
          <a:xfrm flipV="1">
            <a:off x="4586289" y="5757864"/>
            <a:ext cx="1587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83" name="Rectangle 151"/>
          <p:cNvSpPr>
            <a:spLocks noChangeArrowheads="1"/>
          </p:cNvSpPr>
          <p:nvPr/>
        </p:nvSpPr>
        <p:spPr bwMode="auto">
          <a:xfrm>
            <a:off x="5618163" y="5816600"/>
            <a:ext cx="12824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ND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84" name="Line 152"/>
          <p:cNvSpPr>
            <a:spLocks noChangeShapeType="1"/>
          </p:cNvSpPr>
          <p:nvPr/>
        </p:nvSpPr>
        <p:spPr bwMode="auto">
          <a:xfrm flipV="1">
            <a:off x="5773739" y="5757864"/>
            <a:ext cx="1587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85" name="Rectangle 153"/>
          <p:cNvSpPr>
            <a:spLocks noChangeArrowheads="1"/>
          </p:cNvSpPr>
          <p:nvPr/>
        </p:nvSpPr>
        <p:spPr bwMode="auto">
          <a:xfrm>
            <a:off x="8091488" y="5816600"/>
            <a:ext cx="12343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SD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86" name="Line 154"/>
          <p:cNvSpPr>
            <a:spLocks noChangeShapeType="1"/>
          </p:cNvSpPr>
          <p:nvPr/>
        </p:nvSpPr>
        <p:spPr bwMode="auto">
          <a:xfrm flipV="1">
            <a:off x="8247064" y="5757864"/>
            <a:ext cx="1587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87" name="Rectangle 155"/>
          <p:cNvSpPr>
            <a:spLocks noChangeArrowheads="1"/>
          </p:cNvSpPr>
          <p:nvPr/>
        </p:nvSpPr>
        <p:spPr bwMode="auto">
          <a:xfrm>
            <a:off x="8120063" y="5926138"/>
            <a:ext cx="12824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CC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88" name="Line 156"/>
          <p:cNvSpPr>
            <a:spLocks noChangeShapeType="1"/>
          </p:cNvSpPr>
          <p:nvPr/>
        </p:nvSpPr>
        <p:spPr bwMode="auto">
          <a:xfrm flipV="1">
            <a:off x="8275639" y="5757864"/>
            <a:ext cx="1587" cy="168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89" name="Rectangle 157"/>
          <p:cNvSpPr>
            <a:spLocks noChangeArrowheads="1"/>
          </p:cNvSpPr>
          <p:nvPr/>
        </p:nvSpPr>
        <p:spPr bwMode="auto">
          <a:xfrm>
            <a:off x="8566150" y="5816600"/>
            <a:ext cx="11862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VB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90" name="Line 158"/>
          <p:cNvSpPr>
            <a:spLocks noChangeShapeType="1"/>
          </p:cNvSpPr>
          <p:nvPr/>
        </p:nvSpPr>
        <p:spPr bwMode="auto">
          <a:xfrm flipV="1">
            <a:off x="8713789" y="5757864"/>
            <a:ext cx="1587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91" name="Rectangle 159"/>
          <p:cNvSpPr>
            <a:spLocks noChangeArrowheads="1"/>
          </p:cNvSpPr>
          <p:nvPr/>
        </p:nvSpPr>
        <p:spPr bwMode="auto">
          <a:xfrm>
            <a:off x="8891588" y="581660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MP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92" name="Line 160"/>
          <p:cNvSpPr>
            <a:spLocks noChangeShapeType="1"/>
          </p:cNvSpPr>
          <p:nvPr/>
        </p:nvSpPr>
        <p:spPr bwMode="auto">
          <a:xfrm flipV="1">
            <a:off x="9053514" y="5757864"/>
            <a:ext cx="1587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93" name="Rectangle 161"/>
          <p:cNvSpPr>
            <a:spLocks noChangeArrowheads="1"/>
          </p:cNvSpPr>
          <p:nvPr/>
        </p:nvSpPr>
        <p:spPr bwMode="auto">
          <a:xfrm>
            <a:off x="9151938" y="5926138"/>
            <a:ext cx="1298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MF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94" name="Line 162"/>
          <p:cNvSpPr>
            <a:spLocks noChangeShapeType="1"/>
          </p:cNvSpPr>
          <p:nvPr/>
        </p:nvSpPr>
        <p:spPr bwMode="auto">
          <a:xfrm flipV="1">
            <a:off x="9307514" y="5757864"/>
            <a:ext cx="1587" cy="168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95" name="Rectangle 163"/>
          <p:cNvSpPr>
            <a:spLocks noChangeArrowheads="1"/>
          </p:cNvSpPr>
          <p:nvPr/>
        </p:nvSpPr>
        <p:spPr bwMode="auto">
          <a:xfrm>
            <a:off x="9669463" y="5816600"/>
            <a:ext cx="11862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5396" name="Line 164"/>
          <p:cNvSpPr>
            <a:spLocks noChangeShapeType="1"/>
          </p:cNvSpPr>
          <p:nvPr/>
        </p:nvSpPr>
        <p:spPr bwMode="auto">
          <a:xfrm flipV="1">
            <a:off x="9817100" y="5757864"/>
            <a:ext cx="1588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Fattori di rischio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Rappresentano fattori di rischio per l’incontinenza maschile: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/>
              <a:t>Età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/>
              <a:t>LUTS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/>
              <a:t>Deficit cognitivo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/>
              <a:t>Patologie neurologiche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/>
              <a:t>Prostatectomia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 smtClean="0"/>
              <a:t>Altri fattori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56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altLang="it-IT" sz="4000" dirty="0"/>
              <a:t>Test provocativi per evidenziare una incontinenza urinaria da sforzo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828800" y="1752600"/>
            <a:ext cx="8610600" cy="449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1828801" y="1752600"/>
            <a:ext cx="8442325" cy="4495800"/>
            <a:chOff x="192" y="1104"/>
            <a:chExt cx="5318" cy="2832"/>
          </a:xfrm>
        </p:grpSpPr>
        <p:sp>
          <p:nvSpPr>
            <p:cNvPr id="96300" name="Rectangle 5"/>
            <p:cNvSpPr>
              <a:spLocks noChangeArrowheads="1"/>
            </p:cNvSpPr>
            <p:nvPr/>
          </p:nvSpPr>
          <p:spPr bwMode="auto">
            <a:xfrm>
              <a:off x="192" y="1261"/>
              <a:ext cx="179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Vinfus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01" name="Rectangle 6"/>
            <p:cNvSpPr>
              <a:spLocks noChangeArrowheads="1"/>
            </p:cNvSpPr>
            <p:nvPr/>
          </p:nvSpPr>
          <p:spPr bwMode="auto">
            <a:xfrm>
              <a:off x="192" y="1356"/>
              <a:ext cx="67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ml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02" name="Line 7"/>
            <p:cNvSpPr>
              <a:spLocks noChangeShapeType="1"/>
            </p:cNvSpPr>
            <p:nvPr/>
          </p:nvSpPr>
          <p:spPr bwMode="auto">
            <a:xfrm>
              <a:off x="945" y="1492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3" name="Rectangle 8"/>
            <p:cNvSpPr>
              <a:spLocks noChangeArrowheads="1"/>
            </p:cNvSpPr>
            <p:nvPr/>
          </p:nvSpPr>
          <p:spPr bwMode="auto">
            <a:xfrm>
              <a:off x="822" y="1418"/>
              <a:ext cx="36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04" name="Line 9"/>
            <p:cNvSpPr>
              <a:spLocks noChangeShapeType="1"/>
            </p:cNvSpPr>
            <p:nvPr/>
          </p:nvSpPr>
          <p:spPr bwMode="auto">
            <a:xfrm>
              <a:off x="981" y="1398"/>
              <a:ext cx="2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5" name="Line 10"/>
            <p:cNvSpPr>
              <a:spLocks noChangeShapeType="1"/>
            </p:cNvSpPr>
            <p:nvPr/>
          </p:nvSpPr>
          <p:spPr bwMode="auto">
            <a:xfrm>
              <a:off x="945" y="1298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6" name="Rectangle 11"/>
            <p:cNvSpPr>
              <a:spLocks noChangeArrowheads="1"/>
            </p:cNvSpPr>
            <p:nvPr/>
          </p:nvSpPr>
          <p:spPr bwMode="auto">
            <a:xfrm>
              <a:off x="706" y="1308"/>
              <a:ext cx="108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300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07" name="Rectangle 12"/>
            <p:cNvSpPr>
              <a:spLocks noChangeArrowheads="1"/>
            </p:cNvSpPr>
            <p:nvPr/>
          </p:nvSpPr>
          <p:spPr bwMode="auto">
            <a:xfrm>
              <a:off x="192" y="1555"/>
              <a:ext cx="133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Pdet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08" name="Rectangle 13"/>
            <p:cNvSpPr>
              <a:spLocks noChangeArrowheads="1"/>
            </p:cNvSpPr>
            <p:nvPr/>
          </p:nvSpPr>
          <p:spPr bwMode="auto">
            <a:xfrm>
              <a:off x="192" y="1649"/>
              <a:ext cx="217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cmH2O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09" name="Line 14"/>
            <p:cNvSpPr>
              <a:spLocks noChangeShapeType="1"/>
            </p:cNvSpPr>
            <p:nvPr/>
          </p:nvSpPr>
          <p:spPr bwMode="auto">
            <a:xfrm>
              <a:off x="945" y="1880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0" name="Rectangle 15"/>
            <p:cNvSpPr>
              <a:spLocks noChangeArrowheads="1"/>
            </p:cNvSpPr>
            <p:nvPr/>
          </p:nvSpPr>
          <p:spPr bwMode="auto">
            <a:xfrm>
              <a:off x="822" y="1806"/>
              <a:ext cx="36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11" name="Line 16"/>
            <p:cNvSpPr>
              <a:spLocks noChangeShapeType="1"/>
            </p:cNvSpPr>
            <p:nvPr/>
          </p:nvSpPr>
          <p:spPr bwMode="auto">
            <a:xfrm>
              <a:off x="981" y="1786"/>
              <a:ext cx="2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2" name="Line 17"/>
            <p:cNvSpPr>
              <a:spLocks noChangeShapeType="1"/>
            </p:cNvSpPr>
            <p:nvPr/>
          </p:nvSpPr>
          <p:spPr bwMode="auto">
            <a:xfrm>
              <a:off x="945" y="1686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3" name="Rectangle 18"/>
            <p:cNvSpPr>
              <a:spLocks noChangeArrowheads="1"/>
            </p:cNvSpPr>
            <p:nvPr/>
          </p:nvSpPr>
          <p:spPr bwMode="auto">
            <a:xfrm>
              <a:off x="768" y="1649"/>
              <a:ext cx="72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14" name="Line 19"/>
            <p:cNvSpPr>
              <a:spLocks noChangeShapeType="1"/>
            </p:cNvSpPr>
            <p:nvPr/>
          </p:nvSpPr>
          <p:spPr bwMode="auto">
            <a:xfrm>
              <a:off x="981" y="1592"/>
              <a:ext cx="2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5" name="Line 20"/>
            <p:cNvSpPr>
              <a:spLocks noChangeShapeType="1"/>
            </p:cNvSpPr>
            <p:nvPr/>
          </p:nvSpPr>
          <p:spPr bwMode="auto">
            <a:xfrm>
              <a:off x="945" y="1492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6" name="Rectangle 21"/>
            <p:cNvSpPr>
              <a:spLocks noChangeArrowheads="1"/>
            </p:cNvSpPr>
            <p:nvPr/>
          </p:nvSpPr>
          <p:spPr bwMode="auto">
            <a:xfrm>
              <a:off x="706" y="1502"/>
              <a:ext cx="108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17" name="Rectangle 22"/>
            <p:cNvSpPr>
              <a:spLocks noChangeArrowheads="1"/>
            </p:cNvSpPr>
            <p:nvPr/>
          </p:nvSpPr>
          <p:spPr bwMode="auto">
            <a:xfrm>
              <a:off x="192" y="1943"/>
              <a:ext cx="143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Pves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18" name="Rectangle 23"/>
            <p:cNvSpPr>
              <a:spLocks noChangeArrowheads="1"/>
            </p:cNvSpPr>
            <p:nvPr/>
          </p:nvSpPr>
          <p:spPr bwMode="auto">
            <a:xfrm>
              <a:off x="192" y="2038"/>
              <a:ext cx="217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cmH2O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19" name="Line 24"/>
            <p:cNvSpPr>
              <a:spLocks noChangeShapeType="1"/>
            </p:cNvSpPr>
            <p:nvPr/>
          </p:nvSpPr>
          <p:spPr bwMode="auto">
            <a:xfrm>
              <a:off x="945" y="2268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0" name="Rectangle 25"/>
            <p:cNvSpPr>
              <a:spLocks noChangeArrowheads="1"/>
            </p:cNvSpPr>
            <p:nvPr/>
          </p:nvSpPr>
          <p:spPr bwMode="auto">
            <a:xfrm>
              <a:off x="822" y="2194"/>
              <a:ext cx="36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21" name="Line 26"/>
            <p:cNvSpPr>
              <a:spLocks noChangeShapeType="1"/>
            </p:cNvSpPr>
            <p:nvPr/>
          </p:nvSpPr>
          <p:spPr bwMode="auto">
            <a:xfrm>
              <a:off x="981" y="2174"/>
              <a:ext cx="2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2" name="Line 27"/>
            <p:cNvSpPr>
              <a:spLocks noChangeShapeType="1"/>
            </p:cNvSpPr>
            <p:nvPr/>
          </p:nvSpPr>
          <p:spPr bwMode="auto">
            <a:xfrm>
              <a:off x="945" y="2074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3" name="Rectangle 28"/>
            <p:cNvSpPr>
              <a:spLocks noChangeArrowheads="1"/>
            </p:cNvSpPr>
            <p:nvPr/>
          </p:nvSpPr>
          <p:spPr bwMode="auto">
            <a:xfrm>
              <a:off x="768" y="2037"/>
              <a:ext cx="72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24" name="Line 29"/>
            <p:cNvSpPr>
              <a:spLocks noChangeShapeType="1"/>
            </p:cNvSpPr>
            <p:nvPr/>
          </p:nvSpPr>
          <p:spPr bwMode="auto">
            <a:xfrm>
              <a:off x="981" y="1980"/>
              <a:ext cx="2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5" name="Line 30"/>
            <p:cNvSpPr>
              <a:spLocks noChangeShapeType="1"/>
            </p:cNvSpPr>
            <p:nvPr/>
          </p:nvSpPr>
          <p:spPr bwMode="auto">
            <a:xfrm>
              <a:off x="945" y="1880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6" name="Rectangle 31"/>
            <p:cNvSpPr>
              <a:spLocks noChangeArrowheads="1"/>
            </p:cNvSpPr>
            <p:nvPr/>
          </p:nvSpPr>
          <p:spPr bwMode="auto">
            <a:xfrm>
              <a:off x="706" y="1890"/>
              <a:ext cx="108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27" name="Rectangle 32"/>
            <p:cNvSpPr>
              <a:spLocks noChangeArrowheads="1"/>
            </p:cNvSpPr>
            <p:nvPr/>
          </p:nvSpPr>
          <p:spPr bwMode="auto">
            <a:xfrm>
              <a:off x="192" y="2331"/>
              <a:ext cx="151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Pabd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28" name="Rectangle 33"/>
            <p:cNvSpPr>
              <a:spLocks noChangeArrowheads="1"/>
            </p:cNvSpPr>
            <p:nvPr/>
          </p:nvSpPr>
          <p:spPr bwMode="auto">
            <a:xfrm>
              <a:off x="192" y="2426"/>
              <a:ext cx="217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cmH2O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29" name="Line 34"/>
            <p:cNvSpPr>
              <a:spLocks noChangeShapeType="1"/>
            </p:cNvSpPr>
            <p:nvPr/>
          </p:nvSpPr>
          <p:spPr bwMode="auto">
            <a:xfrm>
              <a:off x="945" y="2656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0" name="Rectangle 35"/>
            <p:cNvSpPr>
              <a:spLocks noChangeArrowheads="1"/>
            </p:cNvSpPr>
            <p:nvPr/>
          </p:nvSpPr>
          <p:spPr bwMode="auto">
            <a:xfrm>
              <a:off x="822" y="2582"/>
              <a:ext cx="36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31" name="Line 36"/>
            <p:cNvSpPr>
              <a:spLocks noChangeShapeType="1"/>
            </p:cNvSpPr>
            <p:nvPr/>
          </p:nvSpPr>
          <p:spPr bwMode="auto">
            <a:xfrm>
              <a:off x="981" y="2562"/>
              <a:ext cx="2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2" name="Line 37"/>
            <p:cNvSpPr>
              <a:spLocks noChangeShapeType="1"/>
            </p:cNvSpPr>
            <p:nvPr/>
          </p:nvSpPr>
          <p:spPr bwMode="auto">
            <a:xfrm>
              <a:off x="945" y="2462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3" name="Rectangle 38"/>
            <p:cNvSpPr>
              <a:spLocks noChangeArrowheads="1"/>
            </p:cNvSpPr>
            <p:nvPr/>
          </p:nvSpPr>
          <p:spPr bwMode="auto">
            <a:xfrm>
              <a:off x="768" y="2425"/>
              <a:ext cx="72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34" name="Line 39"/>
            <p:cNvSpPr>
              <a:spLocks noChangeShapeType="1"/>
            </p:cNvSpPr>
            <p:nvPr/>
          </p:nvSpPr>
          <p:spPr bwMode="auto">
            <a:xfrm>
              <a:off x="981" y="2368"/>
              <a:ext cx="2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5" name="Line 40"/>
            <p:cNvSpPr>
              <a:spLocks noChangeShapeType="1"/>
            </p:cNvSpPr>
            <p:nvPr/>
          </p:nvSpPr>
          <p:spPr bwMode="auto">
            <a:xfrm>
              <a:off x="945" y="2268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36" name="Rectangle 41"/>
            <p:cNvSpPr>
              <a:spLocks noChangeArrowheads="1"/>
            </p:cNvSpPr>
            <p:nvPr/>
          </p:nvSpPr>
          <p:spPr bwMode="auto">
            <a:xfrm>
              <a:off x="706" y="2278"/>
              <a:ext cx="108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37" name="Rectangle 42"/>
            <p:cNvSpPr>
              <a:spLocks noChangeArrowheads="1"/>
            </p:cNvSpPr>
            <p:nvPr/>
          </p:nvSpPr>
          <p:spPr bwMode="auto">
            <a:xfrm>
              <a:off x="192" y="2719"/>
              <a:ext cx="143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Qura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38" name="Rectangle 43"/>
            <p:cNvSpPr>
              <a:spLocks noChangeArrowheads="1"/>
            </p:cNvSpPr>
            <p:nvPr/>
          </p:nvSpPr>
          <p:spPr bwMode="auto">
            <a:xfrm>
              <a:off x="192" y="2814"/>
              <a:ext cx="117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ml/s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39" name="Line 44"/>
            <p:cNvSpPr>
              <a:spLocks noChangeShapeType="1"/>
            </p:cNvSpPr>
            <p:nvPr/>
          </p:nvSpPr>
          <p:spPr bwMode="auto">
            <a:xfrm>
              <a:off x="945" y="3045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0" name="Rectangle 45"/>
            <p:cNvSpPr>
              <a:spLocks noChangeArrowheads="1"/>
            </p:cNvSpPr>
            <p:nvPr/>
          </p:nvSpPr>
          <p:spPr bwMode="auto">
            <a:xfrm>
              <a:off x="822" y="2971"/>
              <a:ext cx="36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41" name="Line 46"/>
            <p:cNvSpPr>
              <a:spLocks noChangeShapeType="1"/>
            </p:cNvSpPr>
            <p:nvPr/>
          </p:nvSpPr>
          <p:spPr bwMode="auto">
            <a:xfrm>
              <a:off x="981" y="2950"/>
              <a:ext cx="2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2" name="Line 47"/>
            <p:cNvSpPr>
              <a:spLocks noChangeShapeType="1"/>
            </p:cNvSpPr>
            <p:nvPr/>
          </p:nvSpPr>
          <p:spPr bwMode="auto">
            <a:xfrm>
              <a:off x="945" y="2850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3" name="Rectangle 48"/>
            <p:cNvSpPr>
              <a:spLocks noChangeArrowheads="1"/>
            </p:cNvSpPr>
            <p:nvPr/>
          </p:nvSpPr>
          <p:spPr bwMode="auto">
            <a:xfrm>
              <a:off x="822" y="2813"/>
              <a:ext cx="36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44" name="Line 49"/>
            <p:cNvSpPr>
              <a:spLocks noChangeShapeType="1"/>
            </p:cNvSpPr>
            <p:nvPr/>
          </p:nvSpPr>
          <p:spPr bwMode="auto">
            <a:xfrm>
              <a:off x="981" y="2756"/>
              <a:ext cx="2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5" name="Line 50"/>
            <p:cNvSpPr>
              <a:spLocks noChangeShapeType="1"/>
            </p:cNvSpPr>
            <p:nvPr/>
          </p:nvSpPr>
          <p:spPr bwMode="auto">
            <a:xfrm>
              <a:off x="945" y="2656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46" name="Rectangle 51"/>
            <p:cNvSpPr>
              <a:spLocks noChangeArrowheads="1"/>
            </p:cNvSpPr>
            <p:nvPr/>
          </p:nvSpPr>
          <p:spPr bwMode="auto">
            <a:xfrm>
              <a:off x="768" y="2666"/>
              <a:ext cx="72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47" name="Rectangle 52"/>
            <p:cNvSpPr>
              <a:spLocks noChangeArrowheads="1"/>
            </p:cNvSpPr>
            <p:nvPr/>
          </p:nvSpPr>
          <p:spPr bwMode="auto">
            <a:xfrm>
              <a:off x="192" y="3107"/>
              <a:ext cx="136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Vura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48" name="Rectangle 53"/>
            <p:cNvSpPr>
              <a:spLocks noChangeArrowheads="1"/>
            </p:cNvSpPr>
            <p:nvPr/>
          </p:nvSpPr>
          <p:spPr bwMode="auto">
            <a:xfrm>
              <a:off x="192" y="3202"/>
              <a:ext cx="67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ml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49" name="Line 54"/>
            <p:cNvSpPr>
              <a:spLocks noChangeShapeType="1"/>
            </p:cNvSpPr>
            <p:nvPr/>
          </p:nvSpPr>
          <p:spPr bwMode="auto">
            <a:xfrm>
              <a:off x="945" y="3433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0" name="Rectangle 55"/>
            <p:cNvSpPr>
              <a:spLocks noChangeArrowheads="1"/>
            </p:cNvSpPr>
            <p:nvPr/>
          </p:nvSpPr>
          <p:spPr bwMode="auto">
            <a:xfrm>
              <a:off x="822" y="3359"/>
              <a:ext cx="36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51" name="Line 56"/>
            <p:cNvSpPr>
              <a:spLocks noChangeShapeType="1"/>
            </p:cNvSpPr>
            <p:nvPr/>
          </p:nvSpPr>
          <p:spPr bwMode="auto">
            <a:xfrm>
              <a:off x="981" y="3338"/>
              <a:ext cx="2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2" name="Line 57"/>
            <p:cNvSpPr>
              <a:spLocks noChangeShapeType="1"/>
            </p:cNvSpPr>
            <p:nvPr/>
          </p:nvSpPr>
          <p:spPr bwMode="auto">
            <a:xfrm>
              <a:off x="945" y="3239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3" name="Rectangle 58"/>
            <p:cNvSpPr>
              <a:spLocks noChangeArrowheads="1"/>
            </p:cNvSpPr>
            <p:nvPr/>
          </p:nvSpPr>
          <p:spPr bwMode="auto">
            <a:xfrm>
              <a:off x="706" y="3201"/>
              <a:ext cx="108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54" name="Line 59"/>
            <p:cNvSpPr>
              <a:spLocks noChangeShapeType="1"/>
            </p:cNvSpPr>
            <p:nvPr/>
          </p:nvSpPr>
          <p:spPr bwMode="auto">
            <a:xfrm>
              <a:off x="981" y="3144"/>
              <a:ext cx="2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5" name="Line 60"/>
            <p:cNvSpPr>
              <a:spLocks noChangeShapeType="1"/>
            </p:cNvSpPr>
            <p:nvPr/>
          </p:nvSpPr>
          <p:spPr bwMode="auto">
            <a:xfrm>
              <a:off x="945" y="3045"/>
              <a:ext cx="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6" name="Rectangle 61"/>
            <p:cNvSpPr>
              <a:spLocks noChangeArrowheads="1"/>
            </p:cNvSpPr>
            <p:nvPr/>
          </p:nvSpPr>
          <p:spPr bwMode="auto">
            <a:xfrm>
              <a:off x="706" y="3054"/>
              <a:ext cx="108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200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57" name="Rectangle 62"/>
            <p:cNvSpPr>
              <a:spLocks noChangeArrowheads="1"/>
            </p:cNvSpPr>
            <p:nvPr/>
          </p:nvSpPr>
          <p:spPr bwMode="auto">
            <a:xfrm>
              <a:off x="192" y="1141"/>
              <a:ext cx="432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STUDIO P/F#1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358" name="Line 63"/>
            <p:cNvSpPr>
              <a:spLocks noChangeShapeType="1"/>
            </p:cNvSpPr>
            <p:nvPr/>
          </p:nvSpPr>
          <p:spPr bwMode="auto">
            <a:xfrm>
              <a:off x="1007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9" name="Line 64"/>
            <p:cNvSpPr>
              <a:spLocks noChangeShapeType="1"/>
            </p:cNvSpPr>
            <p:nvPr/>
          </p:nvSpPr>
          <p:spPr bwMode="auto">
            <a:xfrm>
              <a:off x="1007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0" name="Line 65"/>
            <p:cNvSpPr>
              <a:spLocks noChangeShapeType="1"/>
            </p:cNvSpPr>
            <p:nvPr/>
          </p:nvSpPr>
          <p:spPr bwMode="auto">
            <a:xfrm>
              <a:off x="1335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1" name="Line 66"/>
            <p:cNvSpPr>
              <a:spLocks noChangeShapeType="1"/>
            </p:cNvSpPr>
            <p:nvPr/>
          </p:nvSpPr>
          <p:spPr bwMode="auto">
            <a:xfrm>
              <a:off x="1663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2" name="Line 67"/>
            <p:cNvSpPr>
              <a:spLocks noChangeShapeType="1"/>
            </p:cNvSpPr>
            <p:nvPr/>
          </p:nvSpPr>
          <p:spPr bwMode="auto">
            <a:xfrm>
              <a:off x="1991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3" name="Line 68"/>
            <p:cNvSpPr>
              <a:spLocks noChangeShapeType="1"/>
            </p:cNvSpPr>
            <p:nvPr/>
          </p:nvSpPr>
          <p:spPr bwMode="auto">
            <a:xfrm>
              <a:off x="2319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4" name="Line 69"/>
            <p:cNvSpPr>
              <a:spLocks noChangeShapeType="1"/>
            </p:cNvSpPr>
            <p:nvPr/>
          </p:nvSpPr>
          <p:spPr bwMode="auto">
            <a:xfrm>
              <a:off x="2647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5" name="Line 70"/>
            <p:cNvSpPr>
              <a:spLocks noChangeShapeType="1"/>
            </p:cNvSpPr>
            <p:nvPr/>
          </p:nvSpPr>
          <p:spPr bwMode="auto">
            <a:xfrm>
              <a:off x="2975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6" name="Line 71"/>
            <p:cNvSpPr>
              <a:spLocks noChangeShapeType="1"/>
            </p:cNvSpPr>
            <p:nvPr/>
          </p:nvSpPr>
          <p:spPr bwMode="auto">
            <a:xfrm>
              <a:off x="3303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7" name="Line 72"/>
            <p:cNvSpPr>
              <a:spLocks noChangeShapeType="1"/>
            </p:cNvSpPr>
            <p:nvPr/>
          </p:nvSpPr>
          <p:spPr bwMode="auto">
            <a:xfrm>
              <a:off x="3631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8" name="Line 73"/>
            <p:cNvSpPr>
              <a:spLocks noChangeShapeType="1"/>
            </p:cNvSpPr>
            <p:nvPr/>
          </p:nvSpPr>
          <p:spPr bwMode="auto">
            <a:xfrm>
              <a:off x="3959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9" name="Line 74"/>
            <p:cNvSpPr>
              <a:spLocks noChangeShapeType="1"/>
            </p:cNvSpPr>
            <p:nvPr/>
          </p:nvSpPr>
          <p:spPr bwMode="auto">
            <a:xfrm>
              <a:off x="4287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0" name="Line 75"/>
            <p:cNvSpPr>
              <a:spLocks noChangeShapeType="1"/>
            </p:cNvSpPr>
            <p:nvPr/>
          </p:nvSpPr>
          <p:spPr bwMode="auto">
            <a:xfrm>
              <a:off x="4614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1" name="Line 76"/>
            <p:cNvSpPr>
              <a:spLocks noChangeShapeType="1"/>
            </p:cNvSpPr>
            <p:nvPr/>
          </p:nvSpPr>
          <p:spPr bwMode="auto">
            <a:xfrm>
              <a:off x="4942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2" name="Line 77"/>
            <p:cNvSpPr>
              <a:spLocks noChangeShapeType="1"/>
            </p:cNvSpPr>
            <p:nvPr/>
          </p:nvSpPr>
          <p:spPr bwMode="auto">
            <a:xfrm>
              <a:off x="5270" y="1104"/>
              <a:ext cx="1" cy="2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3" name="Line 78"/>
            <p:cNvSpPr>
              <a:spLocks noChangeShapeType="1"/>
            </p:cNvSpPr>
            <p:nvPr/>
          </p:nvSpPr>
          <p:spPr bwMode="auto">
            <a:xfrm>
              <a:off x="1007" y="1104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4" name="Line 79"/>
            <p:cNvSpPr>
              <a:spLocks noChangeShapeType="1"/>
            </p:cNvSpPr>
            <p:nvPr/>
          </p:nvSpPr>
          <p:spPr bwMode="auto">
            <a:xfrm>
              <a:off x="1007" y="1104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5" name="Line 80"/>
            <p:cNvSpPr>
              <a:spLocks noChangeShapeType="1"/>
            </p:cNvSpPr>
            <p:nvPr/>
          </p:nvSpPr>
          <p:spPr bwMode="auto">
            <a:xfrm>
              <a:off x="1007" y="1298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6" name="Line 81"/>
            <p:cNvSpPr>
              <a:spLocks noChangeShapeType="1"/>
            </p:cNvSpPr>
            <p:nvPr/>
          </p:nvSpPr>
          <p:spPr bwMode="auto">
            <a:xfrm>
              <a:off x="1007" y="1492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7" name="Line 82"/>
            <p:cNvSpPr>
              <a:spLocks noChangeShapeType="1"/>
            </p:cNvSpPr>
            <p:nvPr/>
          </p:nvSpPr>
          <p:spPr bwMode="auto">
            <a:xfrm>
              <a:off x="1007" y="1686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8" name="Line 83"/>
            <p:cNvSpPr>
              <a:spLocks noChangeShapeType="1"/>
            </p:cNvSpPr>
            <p:nvPr/>
          </p:nvSpPr>
          <p:spPr bwMode="auto">
            <a:xfrm>
              <a:off x="1007" y="1880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9" name="Line 84"/>
            <p:cNvSpPr>
              <a:spLocks noChangeShapeType="1"/>
            </p:cNvSpPr>
            <p:nvPr/>
          </p:nvSpPr>
          <p:spPr bwMode="auto">
            <a:xfrm>
              <a:off x="1007" y="2074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0" name="Line 85"/>
            <p:cNvSpPr>
              <a:spLocks noChangeShapeType="1"/>
            </p:cNvSpPr>
            <p:nvPr/>
          </p:nvSpPr>
          <p:spPr bwMode="auto">
            <a:xfrm>
              <a:off x="1007" y="2268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1" name="Line 86"/>
            <p:cNvSpPr>
              <a:spLocks noChangeShapeType="1"/>
            </p:cNvSpPr>
            <p:nvPr/>
          </p:nvSpPr>
          <p:spPr bwMode="auto">
            <a:xfrm>
              <a:off x="1007" y="2462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2" name="Line 87"/>
            <p:cNvSpPr>
              <a:spLocks noChangeShapeType="1"/>
            </p:cNvSpPr>
            <p:nvPr/>
          </p:nvSpPr>
          <p:spPr bwMode="auto">
            <a:xfrm>
              <a:off x="1007" y="2656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3" name="Line 88"/>
            <p:cNvSpPr>
              <a:spLocks noChangeShapeType="1"/>
            </p:cNvSpPr>
            <p:nvPr/>
          </p:nvSpPr>
          <p:spPr bwMode="auto">
            <a:xfrm>
              <a:off x="1007" y="2850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4" name="Line 89"/>
            <p:cNvSpPr>
              <a:spLocks noChangeShapeType="1"/>
            </p:cNvSpPr>
            <p:nvPr/>
          </p:nvSpPr>
          <p:spPr bwMode="auto">
            <a:xfrm>
              <a:off x="1007" y="3045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5" name="Line 90"/>
            <p:cNvSpPr>
              <a:spLocks noChangeShapeType="1"/>
            </p:cNvSpPr>
            <p:nvPr/>
          </p:nvSpPr>
          <p:spPr bwMode="auto">
            <a:xfrm>
              <a:off x="1007" y="3239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6" name="Line 91"/>
            <p:cNvSpPr>
              <a:spLocks noChangeShapeType="1"/>
            </p:cNvSpPr>
            <p:nvPr/>
          </p:nvSpPr>
          <p:spPr bwMode="auto">
            <a:xfrm>
              <a:off x="1007" y="3433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7" name="Line 92"/>
            <p:cNvSpPr>
              <a:spLocks noChangeShapeType="1"/>
            </p:cNvSpPr>
            <p:nvPr/>
          </p:nvSpPr>
          <p:spPr bwMode="auto">
            <a:xfrm>
              <a:off x="1007" y="3627"/>
              <a:ext cx="45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8" name="Line 93"/>
            <p:cNvSpPr>
              <a:spLocks noChangeShapeType="1"/>
            </p:cNvSpPr>
            <p:nvPr/>
          </p:nvSpPr>
          <p:spPr bwMode="auto">
            <a:xfrm>
              <a:off x="1007" y="1492"/>
              <a:ext cx="450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9" name="Line 94"/>
            <p:cNvSpPr>
              <a:spLocks noChangeShapeType="1"/>
            </p:cNvSpPr>
            <p:nvPr/>
          </p:nvSpPr>
          <p:spPr bwMode="auto">
            <a:xfrm>
              <a:off x="1007" y="1880"/>
              <a:ext cx="450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0" name="Line 95"/>
            <p:cNvSpPr>
              <a:spLocks noChangeShapeType="1"/>
            </p:cNvSpPr>
            <p:nvPr/>
          </p:nvSpPr>
          <p:spPr bwMode="auto">
            <a:xfrm>
              <a:off x="1007" y="2268"/>
              <a:ext cx="450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1" name="Line 96"/>
            <p:cNvSpPr>
              <a:spLocks noChangeShapeType="1"/>
            </p:cNvSpPr>
            <p:nvPr/>
          </p:nvSpPr>
          <p:spPr bwMode="auto">
            <a:xfrm>
              <a:off x="1007" y="2656"/>
              <a:ext cx="450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2" name="Line 97"/>
            <p:cNvSpPr>
              <a:spLocks noChangeShapeType="1"/>
            </p:cNvSpPr>
            <p:nvPr/>
          </p:nvSpPr>
          <p:spPr bwMode="auto">
            <a:xfrm>
              <a:off x="1007" y="3045"/>
              <a:ext cx="450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3" name="Line 98"/>
            <p:cNvSpPr>
              <a:spLocks noChangeShapeType="1"/>
            </p:cNvSpPr>
            <p:nvPr/>
          </p:nvSpPr>
          <p:spPr bwMode="auto">
            <a:xfrm>
              <a:off x="1007" y="3433"/>
              <a:ext cx="450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4" name="Rectangle 99"/>
            <p:cNvSpPr>
              <a:spLocks noChangeArrowheads="1"/>
            </p:cNvSpPr>
            <p:nvPr/>
          </p:nvSpPr>
          <p:spPr bwMode="auto">
            <a:xfrm>
              <a:off x="1007" y="1104"/>
              <a:ext cx="4503" cy="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96395" name="Rectangle 100"/>
            <p:cNvSpPr>
              <a:spLocks noChangeArrowheads="1"/>
            </p:cNvSpPr>
            <p:nvPr/>
          </p:nvSpPr>
          <p:spPr bwMode="auto">
            <a:xfrm>
              <a:off x="1007" y="3627"/>
              <a:ext cx="4503" cy="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96396" name="Rectangle 101"/>
            <p:cNvSpPr>
              <a:spLocks noChangeArrowheads="1"/>
            </p:cNvSpPr>
            <p:nvPr/>
          </p:nvSpPr>
          <p:spPr bwMode="auto">
            <a:xfrm>
              <a:off x="1007" y="1109"/>
              <a:ext cx="9" cy="2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96397" name="Rectangle 102"/>
            <p:cNvSpPr>
              <a:spLocks noChangeArrowheads="1"/>
            </p:cNvSpPr>
            <p:nvPr/>
          </p:nvSpPr>
          <p:spPr bwMode="auto">
            <a:xfrm>
              <a:off x="5501" y="1109"/>
              <a:ext cx="9" cy="2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it-IT" altLang="en-US"/>
            </a:p>
          </p:txBody>
        </p:sp>
        <p:sp>
          <p:nvSpPr>
            <p:cNvPr id="96398" name="Freeform 103"/>
            <p:cNvSpPr>
              <a:spLocks/>
            </p:cNvSpPr>
            <p:nvPr/>
          </p:nvSpPr>
          <p:spPr bwMode="auto">
            <a:xfrm>
              <a:off x="1007" y="1230"/>
              <a:ext cx="4485" cy="262"/>
            </a:xfrm>
            <a:custGeom>
              <a:avLst/>
              <a:gdLst>
                <a:gd name="T0" fmla="*/ 62 w 4485"/>
                <a:gd name="T1" fmla="*/ 262 h 262"/>
                <a:gd name="T2" fmla="*/ 142 w 4485"/>
                <a:gd name="T3" fmla="*/ 257 h 262"/>
                <a:gd name="T4" fmla="*/ 222 w 4485"/>
                <a:gd name="T5" fmla="*/ 252 h 262"/>
                <a:gd name="T6" fmla="*/ 302 w 4485"/>
                <a:gd name="T7" fmla="*/ 241 h 262"/>
                <a:gd name="T8" fmla="*/ 381 w 4485"/>
                <a:gd name="T9" fmla="*/ 236 h 262"/>
                <a:gd name="T10" fmla="*/ 461 w 4485"/>
                <a:gd name="T11" fmla="*/ 231 h 262"/>
                <a:gd name="T12" fmla="*/ 541 w 4485"/>
                <a:gd name="T13" fmla="*/ 225 h 262"/>
                <a:gd name="T14" fmla="*/ 621 w 4485"/>
                <a:gd name="T15" fmla="*/ 220 h 262"/>
                <a:gd name="T16" fmla="*/ 692 w 4485"/>
                <a:gd name="T17" fmla="*/ 215 h 262"/>
                <a:gd name="T18" fmla="*/ 771 w 4485"/>
                <a:gd name="T19" fmla="*/ 204 h 262"/>
                <a:gd name="T20" fmla="*/ 851 w 4485"/>
                <a:gd name="T21" fmla="*/ 199 h 262"/>
                <a:gd name="T22" fmla="*/ 931 w 4485"/>
                <a:gd name="T23" fmla="*/ 194 h 262"/>
                <a:gd name="T24" fmla="*/ 1011 w 4485"/>
                <a:gd name="T25" fmla="*/ 189 h 262"/>
                <a:gd name="T26" fmla="*/ 1091 w 4485"/>
                <a:gd name="T27" fmla="*/ 178 h 262"/>
                <a:gd name="T28" fmla="*/ 1170 w 4485"/>
                <a:gd name="T29" fmla="*/ 173 h 262"/>
                <a:gd name="T30" fmla="*/ 1250 w 4485"/>
                <a:gd name="T31" fmla="*/ 168 h 262"/>
                <a:gd name="T32" fmla="*/ 1321 w 4485"/>
                <a:gd name="T33" fmla="*/ 162 h 262"/>
                <a:gd name="T34" fmla="*/ 1401 w 4485"/>
                <a:gd name="T35" fmla="*/ 157 h 262"/>
                <a:gd name="T36" fmla="*/ 1480 w 4485"/>
                <a:gd name="T37" fmla="*/ 147 h 262"/>
                <a:gd name="T38" fmla="*/ 1560 w 4485"/>
                <a:gd name="T39" fmla="*/ 142 h 262"/>
                <a:gd name="T40" fmla="*/ 1640 w 4485"/>
                <a:gd name="T41" fmla="*/ 136 h 262"/>
                <a:gd name="T42" fmla="*/ 1720 w 4485"/>
                <a:gd name="T43" fmla="*/ 131 h 262"/>
                <a:gd name="T44" fmla="*/ 1800 w 4485"/>
                <a:gd name="T45" fmla="*/ 126 h 262"/>
                <a:gd name="T46" fmla="*/ 1879 w 4485"/>
                <a:gd name="T47" fmla="*/ 115 h 262"/>
                <a:gd name="T48" fmla="*/ 1959 w 4485"/>
                <a:gd name="T49" fmla="*/ 110 h 262"/>
                <a:gd name="T50" fmla="*/ 2030 w 4485"/>
                <a:gd name="T51" fmla="*/ 105 h 262"/>
                <a:gd name="T52" fmla="*/ 2110 w 4485"/>
                <a:gd name="T53" fmla="*/ 100 h 262"/>
                <a:gd name="T54" fmla="*/ 2189 w 4485"/>
                <a:gd name="T55" fmla="*/ 94 h 262"/>
                <a:gd name="T56" fmla="*/ 2269 w 4485"/>
                <a:gd name="T57" fmla="*/ 84 h 262"/>
                <a:gd name="T58" fmla="*/ 2349 w 4485"/>
                <a:gd name="T59" fmla="*/ 79 h 262"/>
                <a:gd name="T60" fmla="*/ 2429 w 4485"/>
                <a:gd name="T61" fmla="*/ 73 h 262"/>
                <a:gd name="T62" fmla="*/ 2509 w 4485"/>
                <a:gd name="T63" fmla="*/ 68 h 262"/>
                <a:gd name="T64" fmla="*/ 2588 w 4485"/>
                <a:gd name="T65" fmla="*/ 63 h 262"/>
                <a:gd name="T66" fmla="*/ 2659 w 4485"/>
                <a:gd name="T67" fmla="*/ 52 h 262"/>
                <a:gd name="T68" fmla="*/ 2739 w 4485"/>
                <a:gd name="T69" fmla="*/ 52 h 262"/>
                <a:gd name="T70" fmla="*/ 2819 w 4485"/>
                <a:gd name="T71" fmla="*/ 52 h 262"/>
                <a:gd name="T72" fmla="*/ 2898 w 4485"/>
                <a:gd name="T73" fmla="*/ 52 h 262"/>
                <a:gd name="T74" fmla="*/ 2978 w 4485"/>
                <a:gd name="T75" fmla="*/ 52 h 262"/>
                <a:gd name="T76" fmla="*/ 3058 w 4485"/>
                <a:gd name="T77" fmla="*/ 52 h 262"/>
                <a:gd name="T78" fmla="*/ 3138 w 4485"/>
                <a:gd name="T79" fmla="*/ 52 h 262"/>
                <a:gd name="T80" fmla="*/ 3218 w 4485"/>
                <a:gd name="T81" fmla="*/ 52 h 262"/>
                <a:gd name="T82" fmla="*/ 3288 w 4485"/>
                <a:gd name="T83" fmla="*/ 52 h 262"/>
                <a:gd name="T84" fmla="*/ 3368 w 4485"/>
                <a:gd name="T85" fmla="*/ 52 h 262"/>
                <a:gd name="T86" fmla="*/ 3448 w 4485"/>
                <a:gd name="T87" fmla="*/ 42 h 262"/>
                <a:gd name="T88" fmla="*/ 3528 w 4485"/>
                <a:gd name="T89" fmla="*/ 37 h 262"/>
                <a:gd name="T90" fmla="*/ 3607 w 4485"/>
                <a:gd name="T91" fmla="*/ 26 h 262"/>
                <a:gd name="T92" fmla="*/ 3687 w 4485"/>
                <a:gd name="T93" fmla="*/ 21 h 262"/>
                <a:gd name="T94" fmla="*/ 3767 w 4485"/>
                <a:gd name="T95" fmla="*/ 10 h 262"/>
                <a:gd name="T96" fmla="*/ 3847 w 4485"/>
                <a:gd name="T97" fmla="*/ 0 h 262"/>
                <a:gd name="T98" fmla="*/ 3927 w 4485"/>
                <a:gd name="T99" fmla="*/ 0 h 262"/>
                <a:gd name="T100" fmla="*/ 3997 w 4485"/>
                <a:gd name="T101" fmla="*/ 0 h 262"/>
                <a:gd name="T102" fmla="*/ 4077 w 4485"/>
                <a:gd name="T103" fmla="*/ 0 h 262"/>
                <a:gd name="T104" fmla="*/ 4157 w 4485"/>
                <a:gd name="T105" fmla="*/ 0 h 262"/>
                <a:gd name="T106" fmla="*/ 4237 w 4485"/>
                <a:gd name="T107" fmla="*/ 0 h 262"/>
                <a:gd name="T108" fmla="*/ 4316 w 4485"/>
                <a:gd name="T109" fmla="*/ 0 h 262"/>
                <a:gd name="T110" fmla="*/ 4396 w 4485"/>
                <a:gd name="T111" fmla="*/ 0 h 262"/>
                <a:gd name="T112" fmla="*/ 4476 w 4485"/>
                <a:gd name="T113" fmla="*/ 0 h 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85" h="262">
                  <a:moveTo>
                    <a:pt x="0" y="262"/>
                  </a:moveTo>
                  <a:lnTo>
                    <a:pt x="0" y="262"/>
                  </a:lnTo>
                  <a:lnTo>
                    <a:pt x="9" y="262"/>
                  </a:lnTo>
                  <a:lnTo>
                    <a:pt x="18" y="262"/>
                  </a:lnTo>
                  <a:lnTo>
                    <a:pt x="27" y="262"/>
                  </a:lnTo>
                  <a:lnTo>
                    <a:pt x="36" y="262"/>
                  </a:lnTo>
                  <a:lnTo>
                    <a:pt x="45" y="262"/>
                  </a:lnTo>
                  <a:lnTo>
                    <a:pt x="54" y="262"/>
                  </a:lnTo>
                  <a:lnTo>
                    <a:pt x="62" y="262"/>
                  </a:lnTo>
                  <a:lnTo>
                    <a:pt x="71" y="262"/>
                  </a:lnTo>
                  <a:lnTo>
                    <a:pt x="80" y="262"/>
                  </a:lnTo>
                  <a:lnTo>
                    <a:pt x="89" y="257"/>
                  </a:lnTo>
                  <a:lnTo>
                    <a:pt x="98" y="257"/>
                  </a:lnTo>
                  <a:lnTo>
                    <a:pt x="107" y="257"/>
                  </a:lnTo>
                  <a:lnTo>
                    <a:pt x="116" y="257"/>
                  </a:lnTo>
                  <a:lnTo>
                    <a:pt x="124" y="257"/>
                  </a:lnTo>
                  <a:lnTo>
                    <a:pt x="133" y="257"/>
                  </a:lnTo>
                  <a:lnTo>
                    <a:pt x="142" y="257"/>
                  </a:lnTo>
                  <a:lnTo>
                    <a:pt x="151" y="257"/>
                  </a:lnTo>
                  <a:lnTo>
                    <a:pt x="160" y="252"/>
                  </a:lnTo>
                  <a:lnTo>
                    <a:pt x="169" y="252"/>
                  </a:lnTo>
                  <a:lnTo>
                    <a:pt x="178" y="252"/>
                  </a:lnTo>
                  <a:lnTo>
                    <a:pt x="187" y="252"/>
                  </a:lnTo>
                  <a:lnTo>
                    <a:pt x="195" y="252"/>
                  </a:lnTo>
                  <a:lnTo>
                    <a:pt x="204" y="252"/>
                  </a:lnTo>
                  <a:lnTo>
                    <a:pt x="213" y="252"/>
                  </a:lnTo>
                  <a:lnTo>
                    <a:pt x="222" y="252"/>
                  </a:lnTo>
                  <a:lnTo>
                    <a:pt x="231" y="252"/>
                  </a:lnTo>
                  <a:lnTo>
                    <a:pt x="240" y="246"/>
                  </a:lnTo>
                  <a:lnTo>
                    <a:pt x="249" y="246"/>
                  </a:lnTo>
                  <a:lnTo>
                    <a:pt x="257" y="246"/>
                  </a:lnTo>
                  <a:lnTo>
                    <a:pt x="266" y="246"/>
                  </a:lnTo>
                  <a:lnTo>
                    <a:pt x="275" y="246"/>
                  </a:lnTo>
                  <a:lnTo>
                    <a:pt x="284" y="246"/>
                  </a:lnTo>
                  <a:lnTo>
                    <a:pt x="293" y="246"/>
                  </a:lnTo>
                  <a:lnTo>
                    <a:pt x="302" y="241"/>
                  </a:lnTo>
                  <a:lnTo>
                    <a:pt x="311" y="241"/>
                  </a:lnTo>
                  <a:lnTo>
                    <a:pt x="319" y="241"/>
                  </a:lnTo>
                  <a:lnTo>
                    <a:pt x="328" y="241"/>
                  </a:lnTo>
                  <a:lnTo>
                    <a:pt x="337" y="241"/>
                  </a:lnTo>
                  <a:lnTo>
                    <a:pt x="346" y="241"/>
                  </a:lnTo>
                  <a:lnTo>
                    <a:pt x="355" y="241"/>
                  </a:lnTo>
                  <a:lnTo>
                    <a:pt x="364" y="241"/>
                  </a:lnTo>
                  <a:lnTo>
                    <a:pt x="373" y="236"/>
                  </a:lnTo>
                  <a:lnTo>
                    <a:pt x="381" y="236"/>
                  </a:lnTo>
                  <a:lnTo>
                    <a:pt x="390" y="236"/>
                  </a:lnTo>
                  <a:lnTo>
                    <a:pt x="399" y="236"/>
                  </a:lnTo>
                  <a:lnTo>
                    <a:pt x="408" y="236"/>
                  </a:lnTo>
                  <a:lnTo>
                    <a:pt x="417" y="236"/>
                  </a:lnTo>
                  <a:lnTo>
                    <a:pt x="426" y="236"/>
                  </a:lnTo>
                  <a:lnTo>
                    <a:pt x="435" y="236"/>
                  </a:lnTo>
                  <a:lnTo>
                    <a:pt x="444" y="231"/>
                  </a:lnTo>
                  <a:lnTo>
                    <a:pt x="452" y="231"/>
                  </a:lnTo>
                  <a:lnTo>
                    <a:pt x="461" y="231"/>
                  </a:lnTo>
                  <a:lnTo>
                    <a:pt x="470" y="231"/>
                  </a:lnTo>
                  <a:lnTo>
                    <a:pt x="479" y="231"/>
                  </a:lnTo>
                  <a:lnTo>
                    <a:pt x="488" y="231"/>
                  </a:lnTo>
                  <a:lnTo>
                    <a:pt x="497" y="231"/>
                  </a:lnTo>
                  <a:lnTo>
                    <a:pt x="506" y="231"/>
                  </a:lnTo>
                  <a:lnTo>
                    <a:pt x="514" y="225"/>
                  </a:lnTo>
                  <a:lnTo>
                    <a:pt x="523" y="225"/>
                  </a:lnTo>
                  <a:lnTo>
                    <a:pt x="532" y="225"/>
                  </a:lnTo>
                  <a:lnTo>
                    <a:pt x="541" y="225"/>
                  </a:lnTo>
                  <a:lnTo>
                    <a:pt x="550" y="225"/>
                  </a:lnTo>
                  <a:lnTo>
                    <a:pt x="559" y="225"/>
                  </a:lnTo>
                  <a:lnTo>
                    <a:pt x="568" y="220"/>
                  </a:lnTo>
                  <a:lnTo>
                    <a:pt x="576" y="220"/>
                  </a:lnTo>
                  <a:lnTo>
                    <a:pt x="585" y="220"/>
                  </a:lnTo>
                  <a:lnTo>
                    <a:pt x="594" y="220"/>
                  </a:lnTo>
                  <a:lnTo>
                    <a:pt x="603" y="220"/>
                  </a:lnTo>
                  <a:lnTo>
                    <a:pt x="612" y="220"/>
                  </a:lnTo>
                  <a:lnTo>
                    <a:pt x="621" y="220"/>
                  </a:lnTo>
                  <a:lnTo>
                    <a:pt x="630" y="220"/>
                  </a:lnTo>
                  <a:lnTo>
                    <a:pt x="639" y="215"/>
                  </a:lnTo>
                  <a:lnTo>
                    <a:pt x="647" y="215"/>
                  </a:lnTo>
                  <a:lnTo>
                    <a:pt x="656" y="215"/>
                  </a:lnTo>
                  <a:lnTo>
                    <a:pt x="665" y="215"/>
                  </a:lnTo>
                  <a:lnTo>
                    <a:pt x="674" y="215"/>
                  </a:lnTo>
                  <a:lnTo>
                    <a:pt x="683" y="215"/>
                  </a:lnTo>
                  <a:lnTo>
                    <a:pt x="692" y="215"/>
                  </a:lnTo>
                  <a:lnTo>
                    <a:pt x="701" y="210"/>
                  </a:lnTo>
                  <a:lnTo>
                    <a:pt x="709" y="210"/>
                  </a:lnTo>
                  <a:lnTo>
                    <a:pt x="718" y="210"/>
                  </a:lnTo>
                  <a:lnTo>
                    <a:pt x="727" y="210"/>
                  </a:lnTo>
                  <a:lnTo>
                    <a:pt x="736" y="210"/>
                  </a:lnTo>
                  <a:lnTo>
                    <a:pt x="745" y="210"/>
                  </a:lnTo>
                  <a:lnTo>
                    <a:pt x="754" y="204"/>
                  </a:lnTo>
                  <a:lnTo>
                    <a:pt x="763" y="204"/>
                  </a:lnTo>
                  <a:lnTo>
                    <a:pt x="771" y="204"/>
                  </a:lnTo>
                  <a:lnTo>
                    <a:pt x="780" y="204"/>
                  </a:lnTo>
                  <a:lnTo>
                    <a:pt x="789" y="204"/>
                  </a:lnTo>
                  <a:lnTo>
                    <a:pt x="798" y="204"/>
                  </a:lnTo>
                  <a:lnTo>
                    <a:pt x="807" y="204"/>
                  </a:lnTo>
                  <a:lnTo>
                    <a:pt x="816" y="204"/>
                  </a:lnTo>
                  <a:lnTo>
                    <a:pt x="825" y="199"/>
                  </a:lnTo>
                  <a:lnTo>
                    <a:pt x="833" y="199"/>
                  </a:lnTo>
                  <a:lnTo>
                    <a:pt x="842" y="199"/>
                  </a:lnTo>
                  <a:lnTo>
                    <a:pt x="851" y="199"/>
                  </a:lnTo>
                  <a:lnTo>
                    <a:pt x="860" y="199"/>
                  </a:lnTo>
                  <a:lnTo>
                    <a:pt x="869" y="199"/>
                  </a:lnTo>
                  <a:lnTo>
                    <a:pt x="878" y="199"/>
                  </a:lnTo>
                  <a:lnTo>
                    <a:pt x="887" y="199"/>
                  </a:lnTo>
                  <a:lnTo>
                    <a:pt x="896" y="194"/>
                  </a:lnTo>
                  <a:lnTo>
                    <a:pt x="904" y="194"/>
                  </a:lnTo>
                  <a:lnTo>
                    <a:pt x="913" y="194"/>
                  </a:lnTo>
                  <a:lnTo>
                    <a:pt x="922" y="194"/>
                  </a:lnTo>
                  <a:lnTo>
                    <a:pt x="931" y="194"/>
                  </a:lnTo>
                  <a:lnTo>
                    <a:pt x="940" y="194"/>
                  </a:lnTo>
                  <a:lnTo>
                    <a:pt x="949" y="194"/>
                  </a:lnTo>
                  <a:lnTo>
                    <a:pt x="958" y="194"/>
                  </a:lnTo>
                  <a:lnTo>
                    <a:pt x="966" y="189"/>
                  </a:lnTo>
                  <a:lnTo>
                    <a:pt x="975" y="189"/>
                  </a:lnTo>
                  <a:lnTo>
                    <a:pt x="984" y="189"/>
                  </a:lnTo>
                  <a:lnTo>
                    <a:pt x="993" y="189"/>
                  </a:lnTo>
                  <a:lnTo>
                    <a:pt x="1002" y="189"/>
                  </a:lnTo>
                  <a:lnTo>
                    <a:pt x="1011" y="189"/>
                  </a:lnTo>
                  <a:lnTo>
                    <a:pt x="1020" y="183"/>
                  </a:lnTo>
                  <a:lnTo>
                    <a:pt x="1028" y="183"/>
                  </a:lnTo>
                  <a:lnTo>
                    <a:pt x="1037" y="183"/>
                  </a:lnTo>
                  <a:lnTo>
                    <a:pt x="1046" y="183"/>
                  </a:lnTo>
                  <a:lnTo>
                    <a:pt x="1055" y="183"/>
                  </a:lnTo>
                  <a:lnTo>
                    <a:pt x="1064" y="183"/>
                  </a:lnTo>
                  <a:lnTo>
                    <a:pt x="1073" y="183"/>
                  </a:lnTo>
                  <a:lnTo>
                    <a:pt x="1082" y="183"/>
                  </a:lnTo>
                  <a:lnTo>
                    <a:pt x="1091" y="178"/>
                  </a:lnTo>
                  <a:lnTo>
                    <a:pt x="1099" y="178"/>
                  </a:lnTo>
                  <a:lnTo>
                    <a:pt x="1108" y="178"/>
                  </a:lnTo>
                  <a:lnTo>
                    <a:pt x="1117" y="178"/>
                  </a:lnTo>
                  <a:lnTo>
                    <a:pt x="1126" y="178"/>
                  </a:lnTo>
                  <a:lnTo>
                    <a:pt x="1135" y="178"/>
                  </a:lnTo>
                  <a:lnTo>
                    <a:pt x="1144" y="178"/>
                  </a:lnTo>
                  <a:lnTo>
                    <a:pt x="1153" y="178"/>
                  </a:lnTo>
                  <a:lnTo>
                    <a:pt x="1161" y="173"/>
                  </a:lnTo>
                  <a:lnTo>
                    <a:pt x="1170" y="173"/>
                  </a:lnTo>
                  <a:lnTo>
                    <a:pt x="1179" y="173"/>
                  </a:lnTo>
                  <a:lnTo>
                    <a:pt x="1188" y="173"/>
                  </a:lnTo>
                  <a:lnTo>
                    <a:pt x="1197" y="173"/>
                  </a:lnTo>
                  <a:lnTo>
                    <a:pt x="1206" y="173"/>
                  </a:lnTo>
                  <a:lnTo>
                    <a:pt x="1215" y="168"/>
                  </a:lnTo>
                  <a:lnTo>
                    <a:pt x="1223" y="168"/>
                  </a:lnTo>
                  <a:lnTo>
                    <a:pt x="1232" y="168"/>
                  </a:lnTo>
                  <a:lnTo>
                    <a:pt x="1241" y="168"/>
                  </a:lnTo>
                  <a:lnTo>
                    <a:pt x="1250" y="168"/>
                  </a:lnTo>
                  <a:lnTo>
                    <a:pt x="1259" y="168"/>
                  </a:lnTo>
                  <a:lnTo>
                    <a:pt x="1268" y="168"/>
                  </a:lnTo>
                  <a:lnTo>
                    <a:pt x="1277" y="168"/>
                  </a:lnTo>
                  <a:lnTo>
                    <a:pt x="1285" y="162"/>
                  </a:lnTo>
                  <a:lnTo>
                    <a:pt x="1294" y="162"/>
                  </a:lnTo>
                  <a:lnTo>
                    <a:pt x="1303" y="162"/>
                  </a:lnTo>
                  <a:lnTo>
                    <a:pt x="1312" y="162"/>
                  </a:lnTo>
                  <a:lnTo>
                    <a:pt x="1321" y="162"/>
                  </a:lnTo>
                  <a:lnTo>
                    <a:pt x="1330" y="162"/>
                  </a:lnTo>
                  <a:lnTo>
                    <a:pt x="1339" y="162"/>
                  </a:lnTo>
                  <a:lnTo>
                    <a:pt x="1348" y="157"/>
                  </a:lnTo>
                  <a:lnTo>
                    <a:pt x="1356" y="157"/>
                  </a:lnTo>
                  <a:lnTo>
                    <a:pt x="1365" y="157"/>
                  </a:lnTo>
                  <a:lnTo>
                    <a:pt x="1374" y="157"/>
                  </a:lnTo>
                  <a:lnTo>
                    <a:pt x="1383" y="157"/>
                  </a:lnTo>
                  <a:lnTo>
                    <a:pt x="1392" y="157"/>
                  </a:lnTo>
                  <a:lnTo>
                    <a:pt x="1401" y="157"/>
                  </a:lnTo>
                  <a:lnTo>
                    <a:pt x="1410" y="157"/>
                  </a:lnTo>
                  <a:lnTo>
                    <a:pt x="1418" y="152"/>
                  </a:lnTo>
                  <a:lnTo>
                    <a:pt x="1427" y="152"/>
                  </a:lnTo>
                  <a:lnTo>
                    <a:pt x="1436" y="152"/>
                  </a:lnTo>
                  <a:lnTo>
                    <a:pt x="1445" y="152"/>
                  </a:lnTo>
                  <a:lnTo>
                    <a:pt x="1454" y="152"/>
                  </a:lnTo>
                  <a:lnTo>
                    <a:pt x="1463" y="152"/>
                  </a:lnTo>
                  <a:lnTo>
                    <a:pt x="1472" y="147"/>
                  </a:lnTo>
                  <a:lnTo>
                    <a:pt x="1480" y="147"/>
                  </a:lnTo>
                  <a:lnTo>
                    <a:pt x="1489" y="147"/>
                  </a:lnTo>
                  <a:lnTo>
                    <a:pt x="1498" y="147"/>
                  </a:lnTo>
                  <a:lnTo>
                    <a:pt x="1507" y="147"/>
                  </a:lnTo>
                  <a:lnTo>
                    <a:pt x="1516" y="147"/>
                  </a:lnTo>
                  <a:lnTo>
                    <a:pt x="1525" y="147"/>
                  </a:lnTo>
                  <a:lnTo>
                    <a:pt x="1534" y="147"/>
                  </a:lnTo>
                  <a:lnTo>
                    <a:pt x="1542" y="142"/>
                  </a:lnTo>
                  <a:lnTo>
                    <a:pt x="1551" y="142"/>
                  </a:lnTo>
                  <a:lnTo>
                    <a:pt x="1560" y="142"/>
                  </a:lnTo>
                  <a:lnTo>
                    <a:pt x="1569" y="142"/>
                  </a:lnTo>
                  <a:lnTo>
                    <a:pt x="1578" y="142"/>
                  </a:lnTo>
                  <a:lnTo>
                    <a:pt x="1587" y="142"/>
                  </a:lnTo>
                  <a:lnTo>
                    <a:pt x="1596" y="142"/>
                  </a:lnTo>
                  <a:lnTo>
                    <a:pt x="1605" y="142"/>
                  </a:lnTo>
                  <a:lnTo>
                    <a:pt x="1613" y="136"/>
                  </a:lnTo>
                  <a:lnTo>
                    <a:pt x="1622" y="136"/>
                  </a:lnTo>
                  <a:lnTo>
                    <a:pt x="1631" y="136"/>
                  </a:lnTo>
                  <a:lnTo>
                    <a:pt x="1640" y="136"/>
                  </a:lnTo>
                  <a:lnTo>
                    <a:pt x="1649" y="136"/>
                  </a:lnTo>
                  <a:lnTo>
                    <a:pt x="1658" y="136"/>
                  </a:lnTo>
                  <a:lnTo>
                    <a:pt x="1667" y="136"/>
                  </a:lnTo>
                  <a:lnTo>
                    <a:pt x="1675" y="136"/>
                  </a:lnTo>
                  <a:lnTo>
                    <a:pt x="1684" y="131"/>
                  </a:lnTo>
                  <a:lnTo>
                    <a:pt x="1693" y="131"/>
                  </a:lnTo>
                  <a:lnTo>
                    <a:pt x="1702" y="131"/>
                  </a:lnTo>
                  <a:lnTo>
                    <a:pt x="1711" y="131"/>
                  </a:lnTo>
                  <a:lnTo>
                    <a:pt x="1720" y="131"/>
                  </a:lnTo>
                  <a:lnTo>
                    <a:pt x="1729" y="131"/>
                  </a:lnTo>
                  <a:lnTo>
                    <a:pt x="1737" y="126"/>
                  </a:lnTo>
                  <a:lnTo>
                    <a:pt x="1746" y="126"/>
                  </a:lnTo>
                  <a:lnTo>
                    <a:pt x="1755" y="126"/>
                  </a:lnTo>
                  <a:lnTo>
                    <a:pt x="1764" y="126"/>
                  </a:lnTo>
                  <a:lnTo>
                    <a:pt x="1773" y="126"/>
                  </a:lnTo>
                  <a:lnTo>
                    <a:pt x="1782" y="126"/>
                  </a:lnTo>
                  <a:lnTo>
                    <a:pt x="1791" y="126"/>
                  </a:lnTo>
                  <a:lnTo>
                    <a:pt x="1800" y="126"/>
                  </a:lnTo>
                  <a:lnTo>
                    <a:pt x="1808" y="121"/>
                  </a:lnTo>
                  <a:lnTo>
                    <a:pt x="1817" y="121"/>
                  </a:lnTo>
                  <a:lnTo>
                    <a:pt x="1826" y="121"/>
                  </a:lnTo>
                  <a:lnTo>
                    <a:pt x="1835" y="121"/>
                  </a:lnTo>
                  <a:lnTo>
                    <a:pt x="1844" y="121"/>
                  </a:lnTo>
                  <a:lnTo>
                    <a:pt x="1853" y="121"/>
                  </a:lnTo>
                  <a:lnTo>
                    <a:pt x="1862" y="121"/>
                  </a:lnTo>
                  <a:lnTo>
                    <a:pt x="1870" y="121"/>
                  </a:lnTo>
                  <a:lnTo>
                    <a:pt x="1879" y="115"/>
                  </a:lnTo>
                  <a:lnTo>
                    <a:pt x="1888" y="115"/>
                  </a:lnTo>
                  <a:lnTo>
                    <a:pt x="1897" y="115"/>
                  </a:lnTo>
                  <a:lnTo>
                    <a:pt x="1906" y="115"/>
                  </a:lnTo>
                  <a:lnTo>
                    <a:pt x="1915" y="115"/>
                  </a:lnTo>
                  <a:lnTo>
                    <a:pt x="1924" y="115"/>
                  </a:lnTo>
                  <a:lnTo>
                    <a:pt x="1932" y="115"/>
                  </a:lnTo>
                  <a:lnTo>
                    <a:pt x="1941" y="115"/>
                  </a:lnTo>
                  <a:lnTo>
                    <a:pt x="1950" y="110"/>
                  </a:lnTo>
                  <a:lnTo>
                    <a:pt x="1959" y="110"/>
                  </a:lnTo>
                  <a:lnTo>
                    <a:pt x="1968" y="110"/>
                  </a:lnTo>
                  <a:lnTo>
                    <a:pt x="1977" y="110"/>
                  </a:lnTo>
                  <a:lnTo>
                    <a:pt x="1986" y="110"/>
                  </a:lnTo>
                  <a:lnTo>
                    <a:pt x="1994" y="105"/>
                  </a:lnTo>
                  <a:lnTo>
                    <a:pt x="2003" y="105"/>
                  </a:lnTo>
                  <a:lnTo>
                    <a:pt x="2012" y="105"/>
                  </a:lnTo>
                  <a:lnTo>
                    <a:pt x="2021" y="105"/>
                  </a:lnTo>
                  <a:lnTo>
                    <a:pt x="2030" y="105"/>
                  </a:lnTo>
                  <a:lnTo>
                    <a:pt x="2039" y="105"/>
                  </a:lnTo>
                  <a:lnTo>
                    <a:pt x="2048" y="105"/>
                  </a:lnTo>
                  <a:lnTo>
                    <a:pt x="2057" y="105"/>
                  </a:lnTo>
                  <a:lnTo>
                    <a:pt x="2065" y="100"/>
                  </a:lnTo>
                  <a:lnTo>
                    <a:pt x="2074" y="100"/>
                  </a:lnTo>
                  <a:lnTo>
                    <a:pt x="2083" y="100"/>
                  </a:lnTo>
                  <a:lnTo>
                    <a:pt x="2092" y="100"/>
                  </a:lnTo>
                  <a:lnTo>
                    <a:pt x="2101" y="100"/>
                  </a:lnTo>
                  <a:lnTo>
                    <a:pt x="2110" y="100"/>
                  </a:lnTo>
                  <a:lnTo>
                    <a:pt x="2119" y="100"/>
                  </a:lnTo>
                  <a:lnTo>
                    <a:pt x="2127" y="100"/>
                  </a:lnTo>
                  <a:lnTo>
                    <a:pt x="2136" y="94"/>
                  </a:lnTo>
                  <a:lnTo>
                    <a:pt x="2145" y="94"/>
                  </a:lnTo>
                  <a:lnTo>
                    <a:pt x="2154" y="94"/>
                  </a:lnTo>
                  <a:lnTo>
                    <a:pt x="2163" y="94"/>
                  </a:lnTo>
                  <a:lnTo>
                    <a:pt x="2172" y="94"/>
                  </a:lnTo>
                  <a:lnTo>
                    <a:pt x="2181" y="94"/>
                  </a:lnTo>
                  <a:lnTo>
                    <a:pt x="2189" y="94"/>
                  </a:lnTo>
                  <a:lnTo>
                    <a:pt x="2198" y="94"/>
                  </a:lnTo>
                  <a:lnTo>
                    <a:pt x="2207" y="89"/>
                  </a:lnTo>
                  <a:lnTo>
                    <a:pt x="2216" y="89"/>
                  </a:lnTo>
                  <a:lnTo>
                    <a:pt x="2225" y="89"/>
                  </a:lnTo>
                  <a:lnTo>
                    <a:pt x="2234" y="89"/>
                  </a:lnTo>
                  <a:lnTo>
                    <a:pt x="2243" y="89"/>
                  </a:lnTo>
                  <a:lnTo>
                    <a:pt x="2252" y="89"/>
                  </a:lnTo>
                  <a:lnTo>
                    <a:pt x="2260" y="84"/>
                  </a:lnTo>
                  <a:lnTo>
                    <a:pt x="2269" y="84"/>
                  </a:lnTo>
                  <a:lnTo>
                    <a:pt x="2278" y="84"/>
                  </a:lnTo>
                  <a:lnTo>
                    <a:pt x="2287" y="84"/>
                  </a:lnTo>
                  <a:lnTo>
                    <a:pt x="2296" y="84"/>
                  </a:lnTo>
                  <a:lnTo>
                    <a:pt x="2305" y="84"/>
                  </a:lnTo>
                  <a:lnTo>
                    <a:pt x="2314" y="84"/>
                  </a:lnTo>
                  <a:lnTo>
                    <a:pt x="2322" y="84"/>
                  </a:lnTo>
                  <a:lnTo>
                    <a:pt x="2331" y="79"/>
                  </a:lnTo>
                  <a:lnTo>
                    <a:pt x="2340" y="79"/>
                  </a:lnTo>
                  <a:lnTo>
                    <a:pt x="2349" y="79"/>
                  </a:lnTo>
                  <a:lnTo>
                    <a:pt x="2358" y="79"/>
                  </a:lnTo>
                  <a:lnTo>
                    <a:pt x="2367" y="79"/>
                  </a:lnTo>
                  <a:lnTo>
                    <a:pt x="2376" y="79"/>
                  </a:lnTo>
                  <a:lnTo>
                    <a:pt x="2384" y="79"/>
                  </a:lnTo>
                  <a:lnTo>
                    <a:pt x="2393" y="79"/>
                  </a:lnTo>
                  <a:lnTo>
                    <a:pt x="2402" y="73"/>
                  </a:lnTo>
                  <a:lnTo>
                    <a:pt x="2411" y="73"/>
                  </a:lnTo>
                  <a:lnTo>
                    <a:pt x="2420" y="73"/>
                  </a:lnTo>
                  <a:lnTo>
                    <a:pt x="2429" y="73"/>
                  </a:lnTo>
                  <a:lnTo>
                    <a:pt x="2438" y="73"/>
                  </a:lnTo>
                  <a:lnTo>
                    <a:pt x="2446" y="73"/>
                  </a:lnTo>
                  <a:lnTo>
                    <a:pt x="2455" y="73"/>
                  </a:lnTo>
                  <a:lnTo>
                    <a:pt x="2464" y="73"/>
                  </a:lnTo>
                  <a:lnTo>
                    <a:pt x="2473" y="68"/>
                  </a:lnTo>
                  <a:lnTo>
                    <a:pt x="2482" y="68"/>
                  </a:lnTo>
                  <a:lnTo>
                    <a:pt x="2491" y="68"/>
                  </a:lnTo>
                  <a:lnTo>
                    <a:pt x="2500" y="68"/>
                  </a:lnTo>
                  <a:lnTo>
                    <a:pt x="2509" y="68"/>
                  </a:lnTo>
                  <a:lnTo>
                    <a:pt x="2517" y="68"/>
                  </a:lnTo>
                  <a:lnTo>
                    <a:pt x="2526" y="63"/>
                  </a:lnTo>
                  <a:lnTo>
                    <a:pt x="2535" y="63"/>
                  </a:lnTo>
                  <a:lnTo>
                    <a:pt x="2544" y="63"/>
                  </a:lnTo>
                  <a:lnTo>
                    <a:pt x="2553" y="63"/>
                  </a:lnTo>
                  <a:lnTo>
                    <a:pt x="2562" y="63"/>
                  </a:lnTo>
                  <a:lnTo>
                    <a:pt x="2571" y="63"/>
                  </a:lnTo>
                  <a:lnTo>
                    <a:pt x="2579" y="63"/>
                  </a:lnTo>
                  <a:lnTo>
                    <a:pt x="2588" y="63"/>
                  </a:lnTo>
                  <a:lnTo>
                    <a:pt x="2597" y="58"/>
                  </a:lnTo>
                  <a:lnTo>
                    <a:pt x="2606" y="58"/>
                  </a:lnTo>
                  <a:lnTo>
                    <a:pt x="2615" y="58"/>
                  </a:lnTo>
                  <a:lnTo>
                    <a:pt x="2624" y="58"/>
                  </a:lnTo>
                  <a:lnTo>
                    <a:pt x="2633" y="58"/>
                  </a:lnTo>
                  <a:lnTo>
                    <a:pt x="2641" y="58"/>
                  </a:lnTo>
                  <a:lnTo>
                    <a:pt x="2650" y="58"/>
                  </a:lnTo>
                  <a:lnTo>
                    <a:pt x="2659" y="52"/>
                  </a:lnTo>
                  <a:lnTo>
                    <a:pt x="2668" y="52"/>
                  </a:lnTo>
                  <a:lnTo>
                    <a:pt x="2677" y="52"/>
                  </a:lnTo>
                  <a:lnTo>
                    <a:pt x="2686" y="52"/>
                  </a:lnTo>
                  <a:lnTo>
                    <a:pt x="2695" y="52"/>
                  </a:lnTo>
                  <a:lnTo>
                    <a:pt x="2703" y="52"/>
                  </a:lnTo>
                  <a:lnTo>
                    <a:pt x="2712" y="52"/>
                  </a:lnTo>
                  <a:lnTo>
                    <a:pt x="2721" y="52"/>
                  </a:lnTo>
                  <a:lnTo>
                    <a:pt x="2730" y="52"/>
                  </a:lnTo>
                  <a:lnTo>
                    <a:pt x="2739" y="52"/>
                  </a:lnTo>
                  <a:lnTo>
                    <a:pt x="2748" y="52"/>
                  </a:lnTo>
                  <a:lnTo>
                    <a:pt x="2757" y="52"/>
                  </a:lnTo>
                  <a:lnTo>
                    <a:pt x="2766" y="52"/>
                  </a:lnTo>
                  <a:lnTo>
                    <a:pt x="2774" y="52"/>
                  </a:lnTo>
                  <a:lnTo>
                    <a:pt x="2783" y="52"/>
                  </a:lnTo>
                  <a:lnTo>
                    <a:pt x="2792" y="52"/>
                  </a:lnTo>
                  <a:lnTo>
                    <a:pt x="2801" y="52"/>
                  </a:lnTo>
                  <a:lnTo>
                    <a:pt x="2810" y="52"/>
                  </a:lnTo>
                  <a:lnTo>
                    <a:pt x="2819" y="52"/>
                  </a:lnTo>
                  <a:lnTo>
                    <a:pt x="2828" y="52"/>
                  </a:lnTo>
                  <a:lnTo>
                    <a:pt x="2836" y="52"/>
                  </a:lnTo>
                  <a:lnTo>
                    <a:pt x="2845" y="52"/>
                  </a:lnTo>
                  <a:lnTo>
                    <a:pt x="2854" y="52"/>
                  </a:lnTo>
                  <a:lnTo>
                    <a:pt x="2863" y="52"/>
                  </a:lnTo>
                  <a:lnTo>
                    <a:pt x="2872" y="52"/>
                  </a:lnTo>
                  <a:lnTo>
                    <a:pt x="2881" y="52"/>
                  </a:lnTo>
                  <a:lnTo>
                    <a:pt x="2890" y="52"/>
                  </a:lnTo>
                  <a:lnTo>
                    <a:pt x="2898" y="52"/>
                  </a:lnTo>
                  <a:lnTo>
                    <a:pt x="2907" y="52"/>
                  </a:lnTo>
                  <a:lnTo>
                    <a:pt x="2916" y="52"/>
                  </a:lnTo>
                  <a:lnTo>
                    <a:pt x="2925" y="52"/>
                  </a:lnTo>
                  <a:lnTo>
                    <a:pt x="2934" y="52"/>
                  </a:lnTo>
                  <a:lnTo>
                    <a:pt x="2943" y="52"/>
                  </a:lnTo>
                  <a:lnTo>
                    <a:pt x="2952" y="52"/>
                  </a:lnTo>
                  <a:lnTo>
                    <a:pt x="2961" y="52"/>
                  </a:lnTo>
                  <a:lnTo>
                    <a:pt x="2969" y="52"/>
                  </a:lnTo>
                  <a:lnTo>
                    <a:pt x="2978" y="52"/>
                  </a:lnTo>
                  <a:lnTo>
                    <a:pt x="2987" y="52"/>
                  </a:lnTo>
                  <a:lnTo>
                    <a:pt x="2996" y="52"/>
                  </a:lnTo>
                  <a:lnTo>
                    <a:pt x="3005" y="52"/>
                  </a:lnTo>
                  <a:lnTo>
                    <a:pt x="3014" y="52"/>
                  </a:lnTo>
                  <a:lnTo>
                    <a:pt x="3023" y="52"/>
                  </a:lnTo>
                  <a:lnTo>
                    <a:pt x="3031" y="52"/>
                  </a:lnTo>
                  <a:lnTo>
                    <a:pt x="3040" y="52"/>
                  </a:lnTo>
                  <a:lnTo>
                    <a:pt x="3049" y="52"/>
                  </a:lnTo>
                  <a:lnTo>
                    <a:pt x="3058" y="52"/>
                  </a:lnTo>
                  <a:lnTo>
                    <a:pt x="3067" y="52"/>
                  </a:lnTo>
                  <a:lnTo>
                    <a:pt x="3076" y="52"/>
                  </a:lnTo>
                  <a:lnTo>
                    <a:pt x="3085" y="52"/>
                  </a:lnTo>
                  <a:lnTo>
                    <a:pt x="3093" y="52"/>
                  </a:lnTo>
                  <a:lnTo>
                    <a:pt x="3102" y="52"/>
                  </a:lnTo>
                  <a:lnTo>
                    <a:pt x="3111" y="52"/>
                  </a:lnTo>
                  <a:lnTo>
                    <a:pt x="3120" y="52"/>
                  </a:lnTo>
                  <a:lnTo>
                    <a:pt x="3129" y="52"/>
                  </a:lnTo>
                  <a:lnTo>
                    <a:pt x="3138" y="52"/>
                  </a:lnTo>
                  <a:lnTo>
                    <a:pt x="3147" y="52"/>
                  </a:lnTo>
                  <a:lnTo>
                    <a:pt x="3155" y="52"/>
                  </a:lnTo>
                  <a:lnTo>
                    <a:pt x="3164" y="52"/>
                  </a:lnTo>
                  <a:lnTo>
                    <a:pt x="3173" y="52"/>
                  </a:lnTo>
                  <a:lnTo>
                    <a:pt x="3182" y="52"/>
                  </a:lnTo>
                  <a:lnTo>
                    <a:pt x="3191" y="52"/>
                  </a:lnTo>
                  <a:lnTo>
                    <a:pt x="3200" y="52"/>
                  </a:lnTo>
                  <a:lnTo>
                    <a:pt x="3209" y="52"/>
                  </a:lnTo>
                  <a:lnTo>
                    <a:pt x="3218" y="52"/>
                  </a:lnTo>
                  <a:lnTo>
                    <a:pt x="3226" y="52"/>
                  </a:lnTo>
                  <a:lnTo>
                    <a:pt x="3235" y="52"/>
                  </a:lnTo>
                  <a:lnTo>
                    <a:pt x="3244" y="52"/>
                  </a:lnTo>
                  <a:lnTo>
                    <a:pt x="3253" y="52"/>
                  </a:lnTo>
                  <a:lnTo>
                    <a:pt x="3262" y="52"/>
                  </a:lnTo>
                  <a:lnTo>
                    <a:pt x="3271" y="52"/>
                  </a:lnTo>
                  <a:lnTo>
                    <a:pt x="3280" y="52"/>
                  </a:lnTo>
                  <a:lnTo>
                    <a:pt x="3288" y="52"/>
                  </a:lnTo>
                  <a:lnTo>
                    <a:pt x="3297" y="52"/>
                  </a:lnTo>
                  <a:lnTo>
                    <a:pt x="3306" y="52"/>
                  </a:lnTo>
                  <a:lnTo>
                    <a:pt x="3315" y="52"/>
                  </a:lnTo>
                  <a:lnTo>
                    <a:pt x="3324" y="52"/>
                  </a:lnTo>
                  <a:lnTo>
                    <a:pt x="3333" y="52"/>
                  </a:lnTo>
                  <a:lnTo>
                    <a:pt x="3342" y="52"/>
                  </a:lnTo>
                  <a:lnTo>
                    <a:pt x="3350" y="52"/>
                  </a:lnTo>
                  <a:lnTo>
                    <a:pt x="3359" y="52"/>
                  </a:lnTo>
                  <a:lnTo>
                    <a:pt x="3368" y="52"/>
                  </a:lnTo>
                  <a:lnTo>
                    <a:pt x="3377" y="52"/>
                  </a:lnTo>
                  <a:lnTo>
                    <a:pt x="3386" y="52"/>
                  </a:lnTo>
                  <a:lnTo>
                    <a:pt x="3395" y="47"/>
                  </a:lnTo>
                  <a:lnTo>
                    <a:pt x="3404" y="47"/>
                  </a:lnTo>
                  <a:lnTo>
                    <a:pt x="3413" y="47"/>
                  </a:lnTo>
                  <a:lnTo>
                    <a:pt x="3421" y="47"/>
                  </a:lnTo>
                  <a:lnTo>
                    <a:pt x="3430" y="47"/>
                  </a:lnTo>
                  <a:lnTo>
                    <a:pt x="3439" y="47"/>
                  </a:lnTo>
                  <a:lnTo>
                    <a:pt x="3448" y="42"/>
                  </a:lnTo>
                  <a:lnTo>
                    <a:pt x="3457" y="42"/>
                  </a:lnTo>
                  <a:lnTo>
                    <a:pt x="3466" y="42"/>
                  </a:lnTo>
                  <a:lnTo>
                    <a:pt x="3475" y="42"/>
                  </a:lnTo>
                  <a:lnTo>
                    <a:pt x="3483" y="42"/>
                  </a:lnTo>
                  <a:lnTo>
                    <a:pt x="3492" y="42"/>
                  </a:lnTo>
                  <a:lnTo>
                    <a:pt x="3501" y="37"/>
                  </a:lnTo>
                  <a:lnTo>
                    <a:pt x="3510" y="37"/>
                  </a:lnTo>
                  <a:lnTo>
                    <a:pt x="3519" y="37"/>
                  </a:lnTo>
                  <a:lnTo>
                    <a:pt x="3528" y="37"/>
                  </a:lnTo>
                  <a:lnTo>
                    <a:pt x="3537" y="31"/>
                  </a:lnTo>
                  <a:lnTo>
                    <a:pt x="3545" y="31"/>
                  </a:lnTo>
                  <a:lnTo>
                    <a:pt x="3554" y="31"/>
                  </a:lnTo>
                  <a:lnTo>
                    <a:pt x="3563" y="31"/>
                  </a:lnTo>
                  <a:lnTo>
                    <a:pt x="3572" y="31"/>
                  </a:lnTo>
                  <a:lnTo>
                    <a:pt x="3581" y="31"/>
                  </a:lnTo>
                  <a:lnTo>
                    <a:pt x="3590" y="26"/>
                  </a:lnTo>
                  <a:lnTo>
                    <a:pt x="3599" y="26"/>
                  </a:lnTo>
                  <a:lnTo>
                    <a:pt x="3607" y="26"/>
                  </a:lnTo>
                  <a:lnTo>
                    <a:pt x="3616" y="26"/>
                  </a:lnTo>
                  <a:lnTo>
                    <a:pt x="3625" y="26"/>
                  </a:lnTo>
                  <a:lnTo>
                    <a:pt x="3634" y="26"/>
                  </a:lnTo>
                  <a:lnTo>
                    <a:pt x="3643" y="21"/>
                  </a:lnTo>
                  <a:lnTo>
                    <a:pt x="3652" y="21"/>
                  </a:lnTo>
                  <a:lnTo>
                    <a:pt x="3661" y="21"/>
                  </a:lnTo>
                  <a:lnTo>
                    <a:pt x="3670" y="21"/>
                  </a:lnTo>
                  <a:lnTo>
                    <a:pt x="3678" y="21"/>
                  </a:lnTo>
                  <a:lnTo>
                    <a:pt x="3687" y="21"/>
                  </a:lnTo>
                  <a:lnTo>
                    <a:pt x="3696" y="16"/>
                  </a:lnTo>
                  <a:lnTo>
                    <a:pt x="3705" y="16"/>
                  </a:lnTo>
                  <a:lnTo>
                    <a:pt x="3714" y="16"/>
                  </a:lnTo>
                  <a:lnTo>
                    <a:pt x="3723" y="16"/>
                  </a:lnTo>
                  <a:lnTo>
                    <a:pt x="3732" y="16"/>
                  </a:lnTo>
                  <a:lnTo>
                    <a:pt x="3740" y="16"/>
                  </a:lnTo>
                  <a:lnTo>
                    <a:pt x="3749" y="10"/>
                  </a:lnTo>
                  <a:lnTo>
                    <a:pt x="3758" y="10"/>
                  </a:lnTo>
                  <a:lnTo>
                    <a:pt x="3767" y="10"/>
                  </a:lnTo>
                  <a:lnTo>
                    <a:pt x="3776" y="10"/>
                  </a:lnTo>
                  <a:lnTo>
                    <a:pt x="3785" y="5"/>
                  </a:lnTo>
                  <a:lnTo>
                    <a:pt x="3794" y="5"/>
                  </a:lnTo>
                  <a:lnTo>
                    <a:pt x="3802" y="5"/>
                  </a:lnTo>
                  <a:lnTo>
                    <a:pt x="3811" y="5"/>
                  </a:lnTo>
                  <a:lnTo>
                    <a:pt x="3820" y="5"/>
                  </a:lnTo>
                  <a:lnTo>
                    <a:pt x="3829" y="5"/>
                  </a:lnTo>
                  <a:lnTo>
                    <a:pt x="3838" y="0"/>
                  </a:lnTo>
                  <a:lnTo>
                    <a:pt x="3847" y="0"/>
                  </a:lnTo>
                  <a:lnTo>
                    <a:pt x="3856" y="0"/>
                  </a:lnTo>
                  <a:lnTo>
                    <a:pt x="3864" y="0"/>
                  </a:lnTo>
                  <a:lnTo>
                    <a:pt x="3873" y="0"/>
                  </a:lnTo>
                  <a:lnTo>
                    <a:pt x="3882" y="0"/>
                  </a:lnTo>
                  <a:lnTo>
                    <a:pt x="3891" y="0"/>
                  </a:lnTo>
                  <a:lnTo>
                    <a:pt x="3900" y="0"/>
                  </a:lnTo>
                  <a:lnTo>
                    <a:pt x="3909" y="0"/>
                  </a:lnTo>
                  <a:lnTo>
                    <a:pt x="3918" y="0"/>
                  </a:lnTo>
                  <a:lnTo>
                    <a:pt x="3927" y="0"/>
                  </a:lnTo>
                  <a:lnTo>
                    <a:pt x="3935" y="0"/>
                  </a:lnTo>
                  <a:lnTo>
                    <a:pt x="3944" y="0"/>
                  </a:lnTo>
                  <a:lnTo>
                    <a:pt x="3953" y="0"/>
                  </a:lnTo>
                  <a:lnTo>
                    <a:pt x="3962" y="0"/>
                  </a:lnTo>
                  <a:lnTo>
                    <a:pt x="3971" y="0"/>
                  </a:lnTo>
                  <a:lnTo>
                    <a:pt x="3980" y="0"/>
                  </a:lnTo>
                  <a:lnTo>
                    <a:pt x="3989" y="0"/>
                  </a:lnTo>
                  <a:lnTo>
                    <a:pt x="3997" y="0"/>
                  </a:lnTo>
                  <a:lnTo>
                    <a:pt x="4006" y="0"/>
                  </a:lnTo>
                  <a:lnTo>
                    <a:pt x="4015" y="0"/>
                  </a:lnTo>
                  <a:lnTo>
                    <a:pt x="4024" y="0"/>
                  </a:lnTo>
                  <a:lnTo>
                    <a:pt x="4033" y="0"/>
                  </a:lnTo>
                  <a:lnTo>
                    <a:pt x="4042" y="0"/>
                  </a:lnTo>
                  <a:lnTo>
                    <a:pt x="4051" y="0"/>
                  </a:lnTo>
                  <a:lnTo>
                    <a:pt x="4059" y="0"/>
                  </a:lnTo>
                  <a:lnTo>
                    <a:pt x="4068" y="0"/>
                  </a:lnTo>
                  <a:lnTo>
                    <a:pt x="4077" y="0"/>
                  </a:lnTo>
                  <a:lnTo>
                    <a:pt x="4086" y="0"/>
                  </a:lnTo>
                  <a:lnTo>
                    <a:pt x="4095" y="0"/>
                  </a:lnTo>
                  <a:lnTo>
                    <a:pt x="4104" y="0"/>
                  </a:lnTo>
                  <a:lnTo>
                    <a:pt x="4113" y="0"/>
                  </a:lnTo>
                  <a:lnTo>
                    <a:pt x="4122" y="0"/>
                  </a:lnTo>
                  <a:lnTo>
                    <a:pt x="4130" y="0"/>
                  </a:lnTo>
                  <a:lnTo>
                    <a:pt x="4139" y="0"/>
                  </a:lnTo>
                  <a:lnTo>
                    <a:pt x="4148" y="0"/>
                  </a:lnTo>
                  <a:lnTo>
                    <a:pt x="4157" y="0"/>
                  </a:lnTo>
                  <a:lnTo>
                    <a:pt x="4166" y="0"/>
                  </a:lnTo>
                  <a:lnTo>
                    <a:pt x="4175" y="0"/>
                  </a:lnTo>
                  <a:lnTo>
                    <a:pt x="4184" y="0"/>
                  </a:lnTo>
                  <a:lnTo>
                    <a:pt x="4192" y="0"/>
                  </a:lnTo>
                  <a:lnTo>
                    <a:pt x="4201" y="0"/>
                  </a:lnTo>
                  <a:lnTo>
                    <a:pt x="4210" y="0"/>
                  </a:lnTo>
                  <a:lnTo>
                    <a:pt x="4219" y="0"/>
                  </a:lnTo>
                  <a:lnTo>
                    <a:pt x="4228" y="0"/>
                  </a:lnTo>
                  <a:lnTo>
                    <a:pt x="4237" y="0"/>
                  </a:lnTo>
                  <a:lnTo>
                    <a:pt x="4246" y="0"/>
                  </a:lnTo>
                  <a:lnTo>
                    <a:pt x="4254" y="0"/>
                  </a:lnTo>
                  <a:lnTo>
                    <a:pt x="4263" y="0"/>
                  </a:lnTo>
                  <a:lnTo>
                    <a:pt x="4272" y="0"/>
                  </a:lnTo>
                  <a:lnTo>
                    <a:pt x="4281" y="0"/>
                  </a:lnTo>
                  <a:lnTo>
                    <a:pt x="4290" y="0"/>
                  </a:lnTo>
                  <a:lnTo>
                    <a:pt x="4299" y="0"/>
                  </a:lnTo>
                  <a:lnTo>
                    <a:pt x="4308" y="0"/>
                  </a:lnTo>
                  <a:lnTo>
                    <a:pt x="4316" y="0"/>
                  </a:lnTo>
                  <a:lnTo>
                    <a:pt x="4325" y="0"/>
                  </a:lnTo>
                  <a:lnTo>
                    <a:pt x="4334" y="0"/>
                  </a:lnTo>
                  <a:lnTo>
                    <a:pt x="4343" y="0"/>
                  </a:lnTo>
                  <a:lnTo>
                    <a:pt x="4352" y="0"/>
                  </a:lnTo>
                  <a:lnTo>
                    <a:pt x="4361" y="0"/>
                  </a:lnTo>
                  <a:lnTo>
                    <a:pt x="4370" y="0"/>
                  </a:lnTo>
                  <a:lnTo>
                    <a:pt x="4379" y="0"/>
                  </a:lnTo>
                  <a:lnTo>
                    <a:pt x="4387" y="0"/>
                  </a:lnTo>
                  <a:lnTo>
                    <a:pt x="4396" y="0"/>
                  </a:lnTo>
                  <a:lnTo>
                    <a:pt x="4405" y="0"/>
                  </a:lnTo>
                  <a:lnTo>
                    <a:pt x="4414" y="0"/>
                  </a:lnTo>
                  <a:lnTo>
                    <a:pt x="4423" y="0"/>
                  </a:lnTo>
                  <a:lnTo>
                    <a:pt x="4432" y="0"/>
                  </a:lnTo>
                  <a:lnTo>
                    <a:pt x="4441" y="0"/>
                  </a:lnTo>
                  <a:lnTo>
                    <a:pt x="4449" y="0"/>
                  </a:lnTo>
                  <a:lnTo>
                    <a:pt x="4458" y="0"/>
                  </a:lnTo>
                  <a:lnTo>
                    <a:pt x="4467" y="0"/>
                  </a:lnTo>
                  <a:lnTo>
                    <a:pt x="4476" y="0"/>
                  </a:lnTo>
                  <a:lnTo>
                    <a:pt x="4485" y="0"/>
                  </a:lnTo>
                </a:path>
              </a:pathLst>
            </a:custGeom>
            <a:solidFill>
              <a:schemeClr val="bg1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99" name="Freeform 104"/>
            <p:cNvSpPr>
              <a:spLocks/>
            </p:cNvSpPr>
            <p:nvPr/>
          </p:nvSpPr>
          <p:spPr bwMode="auto">
            <a:xfrm>
              <a:off x="1007" y="1744"/>
              <a:ext cx="4485" cy="299"/>
            </a:xfrm>
            <a:custGeom>
              <a:avLst/>
              <a:gdLst>
                <a:gd name="T0" fmla="*/ 62 w 4485"/>
                <a:gd name="T1" fmla="*/ 141 h 299"/>
                <a:gd name="T2" fmla="*/ 142 w 4485"/>
                <a:gd name="T3" fmla="*/ 136 h 299"/>
                <a:gd name="T4" fmla="*/ 222 w 4485"/>
                <a:gd name="T5" fmla="*/ 136 h 299"/>
                <a:gd name="T6" fmla="*/ 302 w 4485"/>
                <a:gd name="T7" fmla="*/ 136 h 299"/>
                <a:gd name="T8" fmla="*/ 381 w 4485"/>
                <a:gd name="T9" fmla="*/ 136 h 299"/>
                <a:gd name="T10" fmla="*/ 461 w 4485"/>
                <a:gd name="T11" fmla="*/ 136 h 299"/>
                <a:gd name="T12" fmla="*/ 541 w 4485"/>
                <a:gd name="T13" fmla="*/ 141 h 299"/>
                <a:gd name="T14" fmla="*/ 621 w 4485"/>
                <a:gd name="T15" fmla="*/ 126 h 299"/>
                <a:gd name="T16" fmla="*/ 692 w 4485"/>
                <a:gd name="T17" fmla="*/ 131 h 299"/>
                <a:gd name="T18" fmla="*/ 771 w 4485"/>
                <a:gd name="T19" fmla="*/ 0 h 299"/>
                <a:gd name="T20" fmla="*/ 851 w 4485"/>
                <a:gd name="T21" fmla="*/ 136 h 299"/>
                <a:gd name="T22" fmla="*/ 931 w 4485"/>
                <a:gd name="T23" fmla="*/ 136 h 299"/>
                <a:gd name="T24" fmla="*/ 1011 w 4485"/>
                <a:gd name="T25" fmla="*/ 136 h 299"/>
                <a:gd name="T26" fmla="*/ 1091 w 4485"/>
                <a:gd name="T27" fmla="*/ 131 h 299"/>
                <a:gd name="T28" fmla="*/ 1170 w 4485"/>
                <a:gd name="T29" fmla="*/ 131 h 299"/>
                <a:gd name="T30" fmla="*/ 1250 w 4485"/>
                <a:gd name="T31" fmla="*/ 126 h 299"/>
                <a:gd name="T32" fmla="*/ 1321 w 4485"/>
                <a:gd name="T33" fmla="*/ 231 h 299"/>
                <a:gd name="T34" fmla="*/ 1401 w 4485"/>
                <a:gd name="T35" fmla="*/ 5 h 299"/>
                <a:gd name="T36" fmla="*/ 1480 w 4485"/>
                <a:gd name="T37" fmla="*/ 120 h 299"/>
                <a:gd name="T38" fmla="*/ 1560 w 4485"/>
                <a:gd name="T39" fmla="*/ 120 h 299"/>
                <a:gd name="T40" fmla="*/ 1640 w 4485"/>
                <a:gd name="T41" fmla="*/ 131 h 299"/>
                <a:gd name="T42" fmla="*/ 1720 w 4485"/>
                <a:gd name="T43" fmla="*/ 126 h 299"/>
                <a:gd name="T44" fmla="*/ 1800 w 4485"/>
                <a:gd name="T45" fmla="*/ 115 h 299"/>
                <a:gd name="T46" fmla="*/ 1879 w 4485"/>
                <a:gd name="T47" fmla="*/ 120 h 299"/>
                <a:gd name="T48" fmla="*/ 1959 w 4485"/>
                <a:gd name="T49" fmla="*/ 126 h 299"/>
                <a:gd name="T50" fmla="*/ 2030 w 4485"/>
                <a:gd name="T51" fmla="*/ 110 h 299"/>
                <a:gd name="T52" fmla="*/ 2110 w 4485"/>
                <a:gd name="T53" fmla="*/ 120 h 299"/>
                <a:gd name="T54" fmla="*/ 2189 w 4485"/>
                <a:gd name="T55" fmla="*/ 0 h 299"/>
                <a:gd name="T56" fmla="*/ 2269 w 4485"/>
                <a:gd name="T57" fmla="*/ 120 h 299"/>
                <a:gd name="T58" fmla="*/ 2349 w 4485"/>
                <a:gd name="T59" fmla="*/ 115 h 299"/>
                <a:gd name="T60" fmla="*/ 2429 w 4485"/>
                <a:gd name="T61" fmla="*/ 110 h 299"/>
                <a:gd name="T62" fmla="*/ 2509 w 4485"/>
                <a:gd name="T63" fmla="*/ 105 h 299"/>
                <a:gd name="T64" fmla="*/ 2588 w 4485"/>
                <a:gd name="T65" fmla="*/ 110 h 299"/>
                <a:gd name="T66" fmla="*/ 2659 w 4485"/>
                <a:gd name="T67" fmla="*/ 105 h 299"/>
                <a:gd name="T68" fmla="*/ 2739 w 4485"/>
                <a:gd name="T69" fmla="*/ 120 h 299"/>
                <a:gd name="T70" fmla="*/ 2819 w 4485"/>
                <a:gd name="T71" fmla="*/ 120 h 299"/>
                <a:gd name="T72" fmla="*/ 2898 w 4485"/>
                <a:gd name="T73" fmla="*/ 115 h 299"/>
                <a:gd name="T74" fmla="*/ 2978 w 4485"/>
                <a:gd name="T75" fmla="*/ 105 h 299"/>
                <a:gd name="T76" fmla="*/ 3058 w 4485"/>
                <a:gd name="T77" fmla="*/ 100 h 299"/>
                <a:gd name="T78" fmla="*/ 3138 w 4485"/>
                <a:gd name="T79" fmla="*/ 115 h 299"/>
                <a:gd name="T80" fmla="*/ 3218 w 4485"/>
                <a:gd name="T81" fmla="*/ 120 h 299"/>
                <a:gd name="T82" fmla="*/ 3288 w 4485"/>
                <a:gd name="T83" fmla="*/ 94 h 299"/>
                <a:gd name="T84" fmla="*/ 3368 w 4485"/>
                <a:gd name="T85" fmla="*/ 110 h 299"/>
                <a:gd name="T86" fmla="*/ 3448 w 4485"/>
                <a:gd name="T87" fmla="*/ 115 h 299"/>
                <a:gd name="T88" fmla="*/ 3528 w 4485"/>
                <a:gd name="T89" fmla="*/ 110 h 299"/>
                <a:gd name="T90" fmla="*/ 3607 w 4485"/>
                <a:gd name="T91" fmla="*/ 110 h 299"/>
                <a:gd name="T92" fmla="*/ 3687 w 4485"/>
                <a:gd name="T93" fmla="*/ 110 h 299"/>
                <a:gd name="T94" fmla="*/ 3767 w 4485"/>
                <a:gd name="T95" fmla="*/ 110 h 299"/>
                <a:gd name="T96" fmla="*/ 3847 w 4485"/>
                <a:gd name="T97" fmla="*/ 105 h 299"/>
                <a:gd name="T98" fmla="*/ 3927 w 4485"/>
                <a:gd name="T99" fmla="*/ 84 h 299"/>
                <a:gd name="T100" fmla="*/ 3997 w 4485"/>
                <a:gd name="T101" fmla="*/ 84 h 299"/>
                <a:gd name="T102" fmla="*/ 4077 w 4485"/>
                <a:gd name="T103" fmla="*/ 52 h 299"/>
                <a:gd name="T104" fmla="*/ 4157 w 4485"/>
                <a:gd name="T105" fmla="*/ 84 h 299"/>
                <a:gd name="T106" fmla="*/ 4237 w 4485"/>
                <a:gd name="T107" fmla="*/ 68 h 299"/>
                <a:gd name="T108" fmla="*/ 4316 w 4485"/>
                <a:gd name="T109" fmla="*/ 79 h 299"/>
                <a:gd name="T110" fmla="*/ 4396 w 4485"/>
                <a:gd name="T111" fmla="*/ 241 h 299"/>
                <a:gd name="T112" fmla="*/ 4476 w 4485"/>
                <a:gd name="T113" fmla="*/ 288 h 2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85" h="299">
                  <a:moveTo>
                    <a:pt x="0" y="141"/>
                  </a:moveTo>
                  <a:lnTo>
                    <a:pt x="0" y="131"/>
                  </a:lnTo>
                  <a:lnTo>
                    <a:pt x="9" y="136"/>
                  </a:lnTo>
                  <a:lnTo>
                    <a:pt x="18" y="141"/>
                  </a:lnTo>
                  <a:lnTo>
                    <a:pt x="27" y="136"/>
                  </a:lnTo>
                  <a:lnTo>
                    <a:pt x="36" y="136"/>
                  </a:lnTo>
                  <a:lnTo>
                    <a:pt x="45" y="141"/>
                  </a:lnTo>
                  <a:lnTo>
                    <a:pt x="54" y="136"/>
                  </a:lnTo>
                  <a:lnTo>
                    <a:pt x="62" y="141"/>
                  </a:lnTo>
                  <a:lnTo>
                    <a:pt x="71" y="131"/>
                  </a:lnTo>
                  <a:lnTo>
                    <a:pt x="8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07" y="136"/>
                  </a:lnTo>
                  <a:lnTo>
                    <a:pt x="116" y="136"/>
                  </a:lnTo>
                  <a:lnTo>
                    <a:pt x="124" y="136"/>
                  </a:lnTo>
                  <a:lnTo>
                    <a:pt x="133" y="136"/>
                  </a:lnTo>
                  <a:lnTo>
                    <a:pt x="142" y="136"/>
                  </a:lnTo>
                  <a:lnTo>
                    <a:pt x="151" y="136"/>
                  </a:lnTo>
                  <a:lnTo>
                    <a:pt x="160" y="136"/>
                  </a:lnTo>
                  <a:lnTo>
                    <a:pt x="169" y="136"/>
                  </a:lnTo>
                  <a:lnTo>
                    <a:pt x="178" y="136"/>
                  </a:lnTo>
                  <a:lnTo>
                    <a:pt x="187" y="136"/>
                  </a:lnTo>
                  <a:lnTo>
                    <a:pt x="195" y="136"/>
                  </a:lnTo>
                  <a:lnTo>
                    <a:pt x="204" y="136"/>
                  </a:lnTo>
                  <a:lnTo>
                    <a:pt x="213" y="136"/>
                  </a:lnTo>
                  <a:lnTo>
                    <a:pt x="222" y="136"/>
                  </a:lnTo>
                  <a:lnTo>
                    <a:pt x="231" y="136"/>
                  </a:lnTo>
                  <a:lnTo>
                    <a:pt x="240" y="136"/>
                  </a:lnTo>
                  <a:lnTo>
                    <a:pt x="249" y="131"/>
                  </a:lnTo>
                  <a:lnTo>
                    <a:pt x="257" y="136"/>
                  </a:lnTo>
                  <a:lnTo>
                    <a:pt x="266" y="136"/>
                  </a:lnTo>
                  <a:lnTo>
                    <a:pt x="275" y="136"/>
                  </a:lnTo>
                  <a:lnTo>
                    <a:pt x="284" y="136"/>
                  </a:lnTo>
                  <a:lnTo>
                    <a:pt x="293" y="131"/>
                  </a:lnTo>
                  <a:lnTo>
                    <a:pt x="302" y="136"/>
                  </a:lnTo>
                  <a:lnTo>
                    <a:pt x="311" y="136"/>
                  </a:lnTo>
                  <a:lnTo>
                    <a:pt x="319" y="136"/>
                  </a:lnTo>
                  <a:lnTo>
                    <a:pt x="328" y="136"/>
                  </a:lnTo>
                  <a:lnTo>
                    <a:pt x="337" y="131"/>
                  </a:lnTo>
                  <a:lnTo>
                    <a:pt x="346" y="126"/>
                  </a:lnTo>
                  <a:lnTo>
                    <a:pt x="355" y="136"/>
                  </a:lnTo>
                  <a:lnTo>
                    <a:pt x="364" y="136"/>
                  </a:lnTo>
                  <a:lnTo>
                    <a:pt x="373" y="136"/>
                  </a:lnTo>
                  <a:lnTo>
                    <a:pt x="381" y="136"/>
                  </a:lnTo>
                  <a:lnTo>
                    <a:pt x="390" y="136"/>
                  </a:lnTo>
                  <a:lnTo>
                    <a:pt x="399" y="131"/>
                  </a:lnTo>
                  <a:lnTo>
                    <a:pt x="408" y="141"/>
                  </a:lnTo>
                  <a:lnTo>
                    <a:pt x="417" y="136"/>
                  </a:lnTo>
                  <a:lnTo>
                    <a:pt x="426" y="141"/>
                  </a:lnTo>
                  <a:lnTo>
                    <a:pt x="435" y="141"/>
                  </a:lnTo>
                  <a:lnTo>
                    <a:pt x="444" y="136"/>
                  </a:lnTo>
                  <a:lnTo>
                    <a:pt x="452" y="141"/>
                  </a:lnTo>
                  <a:lnTo>
                    <a:pt x="461" y="136"/>
                  </a:lnTo>
                  <a:lnTo>
                    <a:pt x="470" y="215"/>
                  </a:lnTo>
                  <a:lnTo>
                    <a:pt x="479" y="136"/>
                  </a:lnTo>
                  <a:lnTo>
                    <a:pt x="488" y="252"/>
                  </a:lnTo>
                  <a:lnTo>
                    <a:pt x="497" y="31"/>
                  </a:lnTo>
                  <a:lnTo>
                    <a:pt x="506" y="58"/>
                  </a:lnTo>
                  <a:lnTo>
                    <a:pt x="514" y="141"/>
                  </a:lnTo>
                  <a:lnTo>
                    <a:pt x="523" y="136"/>
                  </a:lnTo>
                  <a:lnTo>
                    <a:pt x="532" y="141"/>
                  </a:lnTo>
                  <a:lnTo>
                    <a:pt x="541" y="141"/>
                  </a:lnTo>
                  <a:lnTo>
                    <a:pt x="550" y="141"/>
                  </a:lnTo>
                  <a:lnTo>
                    <a:pt x="559" y="141"/>
                  </a:lnTo>
                  <a:lnTo>
                    <a:pt x="568" y="141"/>
                  </a:lnTo>
                  <a:lnTo>
                    <a:pt x="576" y="141"/>
                  </a:lnTo>
                  <a:lnTo>
                    <a:pt x="585" y="136"/>
                  </a:lnTo>
                  <a:lnTo>
                    <a:pt x="594" y="136"/>
                  </a:lnTo>
                  <a:lnTo>
                    <a:pt x="603" y="141"/>
                  </a:lnTo>
                  <a:lnTo>
                    <a:pt x="612" y="141"/>
                  </a:lnTo>
                  <a:lnTo>
                    <a:pt x="621" y="126"/>
                  </a:lnTo>
                  <a:lnTo>
                    <a:pt x="630" y="131"/>
                  </a:lnTo>
                  <a:lnTo>
                    <a:pt x="639" y="126"/>
                  </a:lnTo>
                  <a:lnTo>
                    <a:pt x="647" y="131"/>
                  </a:lnTo>
                  <a:lnTo>
                    <a:pt x="656" y="131"/>
                  </a:lnTo>
                  <a:lnTo>
                    <a:pt x="665" y="126"/>
                  </a:lnTo>
                  <a:lnTo>
                    <a:pt x="674" y="131"/>
                  </a:lnTo>
                  <a:lnTo>
                    <a:pt x="683" y="126"/>
                  </a:lnTo>
                  <a:lnTo>
                    <a:pt x="692" y="131"/>
                  </a:lnTo>
                  <a:lnTo>
                    <a:pt x="701" y="126"/>
                  </a:lnTo>
                  <a:lnTo>
                    <a:pt x="709" y="126"/>
                  </a:lnTo>
                  <a:lnTo>
                    <a:pt x="718" y="131"/>
                  </a:lnTo>
                  <a:lnTo>
                    <a:pt x="727" y="131"/>
                  </a:lnTo>
                  <a:lnTo>
                    <a:pt x="736" y="136"/>
                  </a:lnTo>
                  <a:lnTo>
                    <a:pt x="745" y="136"/>
                  </a:lnTo>
                  <a:lnTo>
                    <a:pt x="754" y="131"/>
                  </a:lnTo>
                  <a:lnTo>
                    <a:pt x="763" y="246"/>
                  </a:lnTo>
                  <a:lnTo>
                    <a:pt x="771" y="0"/>
                  </a:lnTo>
                  <a:lnTo>
                    <a:pt x="780" y="252"/>
                  </a:lnTo>
                  <a:lnTo>
                    <a:pt x="789" y="16"/>
                  </a:lnTo>
                  <a:lnTo>
                    <a:pt x="798" y="120"/>
                  </a:lnTo>
                  <a:lnTo>
                    <a:pt x="807" y="136"/>
                  </a:lnTo>
                  <a:lnTo>
                    <a:pt x="816" y="136"/>
                  </a:lnTo>
                  <a:lnTo>
                    <a:pt x="825" y="136"/>
                  </a:lnTo>
                  <a:lnTo>
                    <a:pt x="833" y="136"/>
                  </a:lnTo>
                  <a:lnTo>
                    <a:pt x="842" y="136"/>
                  </a:lnTo>
                  <a:lnTo>
                    <a:pt x="851" y="136"/>
                  </a:lnTo>
                  <a:lnTo>
                    <a:pt x="860" y="136"/>
                  </a:lnTo>
                  <a:lnTo>
                    <a:pt x="869" y="136"/>
                  </a:lnTo>
                  <a:lnTo>
                    <a:pt x="878" y="136"/>
                  </a:lnTo>
                  <a:lnTo>
                    <a:pt x="887" y="136"/>
                  </a:lnTo>
                  <a:lnTo>
                    <a:pt x="896" y="131"/>
                  </a:lnTo>
                  <a:lnTo>
                    <a:pt x="904" y="131"/>
                  </a:lnTo>
                  <a:lnTo>
                    <a:pt x="913" y="131"/>
                  </a:lnTo>
                  <a:lnTo>
                    <a:pt x="922" y="131"/>
                  </a:lnTo>
                  <a:lnTo>
                    <a:pt x="931" y="136"/>
                  </a:lnTo>
                  <a:lnTo>
                    <a:pt x="940" y="136"/>
                  </a:lnTo>
                  <a:lnTo>
                    <a:pt x="949" y="131"/>
                  </a:lnTo>
                  <a:lnTo>
                    <a:pt x="958" y="131"/>
                  </a:lnTo>
                  <a:lnTo>
                    <a:pt x="966" y="136"/>
                  </a:lnTo>
                  <a:lnTo>
                    <a:pt x="975" y="131"/>
                  </a:lnTo>
                  <a:lnTo>
                    <a:pt x="984" y="136"/>
                  </a:lnTo>
                  <a:lnTo>
                    <a:pt x="993" y="131"/>
                  </a:lnTo>
                  <a:lnTo>
                    <a:pt x="1002" y="136"/>
                  </a:lnTo>
                  <a:lnTo>
                    <a:pt x="1011" y="136"/>
                  </a:lnTo>
                  <a:lnTo>
                    <a:pt x="1020" y="131"/>
                  </a:lnTo>
                  <a:lnTo>
                    <a:pt x="1028" y="136"/>
                  </a:lnTo>
                  <a:lnTo>
                    <a:pt x="1037" y="131"/>
                  </a:lnTo>
                  <a:lnTo>
                    <a:pt x="1046" y="131"/>
                  </a:lnTo>
                  <a:lnTo>
                    <a:pt x="1055" y="136"/>
                  </a:lnTo>
                  <a:lnTo>
                    <a:pt x="1064" y="136"/>
                  </a:lnTo>
                  <a:lnTo>
                    <a:pt x="1073" y="136"/>
                  </a:lnTo>
                  <a:lnTo>
                    <a:pt x="1082" y="136"/>
                  </a:lnTo>
                  <a:lnTo>
                    <a:pt x="1091" y="131"/>
                  </a:lnTo>
                  <a:lnTo>
                    <a:pt x="1099" y="136"/>
                  </a:lnTo>
                  <a:lnTo>
                    <a:pt x="1108" y="120"/>
                  </a:lnTo>
                  <a:lnTo>
                    <a:pt x="1117" y="131"/>
                  </a:lnTo>
                  <a:lnTo>
                    <a:pt x="1126" y="131"/>
                  </a:lnTo>
                  <a:lnTo>
                    <a:pt x="1135" y="131"/>
                  </a:lnTo>
                  <a:lnTo>
                    <a:pt x="1144" y="131"/>
                  </a:lnTo>
                  <a:lnTo>
                    <a:pt x="1153" y="131"/>
                  </a:lnTo>
                  <a:lnTo>
                    <a:pt x="1161" y="131"/>
                  </a:lnTo>
                  <a:lnTo>
                    <a:pt x="1170" y="131"/>
                  </a:lnTo>
                  <a:lnTo>
                    <a:pt x="1179" y="136"/>
                  </a:lnTo>
                  <a:lnTo>
                    <a:pt x="1188" y="136"/>
                  </a:lnTo>
                  <a:lnTo>
                    <a:pt x="1197" y="126"/>
                  </a:lnTo>
                  <a:lnTo>
                    <a:pt x="1206" y="136"/>
                  </a:lnTo>
                  <a:lnTo>
                    <a:pt x="1215" y="131"/>
                  </a:lnTo>
                  <a:lnTo>
                    <a:pt x="1223" y="126"/>
                  </a:lnTo>
                  <a:lnTo>
                    <a:pt x="1232" y="136"/>
                  </a:lnTo>
                  <a:lnTo>
                    <a:pt x="1241" y="131"/>
                  </a:lnTo>
                  <a:lnTo>
                    <a:pt x="1250" y="126"/>
                  </a:lnTo>
                  <a:lnTo>
                    <a:pt x="1259" y="131"/>
                  </a:lnTo>
                  <a:lnTo>
                    <a:pt x="1268" y="126"/>
                  </a:lnTo>
                  <a:lnTo>
                    <a:pt x="1277" y="126"/>
                  </a:lnTo>
                  <a:lnTo>
                    <a:pt x="1285" y="131"/>
                  </a:lnTo>
                  <a:lnTo>
                    <a:pt x="1294" y="131"/>
                  </a:lnTo>
                  <a:lnTo>
                    <a:pt x="1303" y="131"/>
                  </a:lnTo>
                  <a:lnTo>
                    <a:pt x="1312" y="110"/>
                  </a:lnTo>
                  <a:lnTo>
                    <a:pt x="1312" y="199"/>
                  </a:lnTo>
                  <a:lnTo>
                    <a:pt x="1321" y="231"/>
                  </a:lnTo>
                  <a:lnTo>
                    <a:pt x="1330" y="16"/>
                  </a:lnTo>
                  <a:lnTo>
                    <a:pt x="1339" y="131"/>
                  </a:lnTo>
                  <a:lnTo>
                    <a:pt x="1348" y="126"/>
                  </a:lnTo>
                  <a:lnTo>
                    <a:pt x="1356" y="204"/>
                  </a:lnTo>
                  <a:lnTo>
                    <a:pt x="1365" y="37"/>
                  </a:lnTo>
                  <a:lnTo>
                    <a:pt x="1374" y="225"/>
                  </a:lnTo>
                  <a:lnTo>
                    <a:pt x="1383" y="37"/>
                  </a:lnTo>
                  <a:lnTo>
                    <a:pt x="1392" y="257"/>
                  </a:lnTo>
                  <a:lnTo>
                    <a:pt x="1401" y="5"/>
                  </a:lnTo>
                  <a:lnTo>
                    <a:pt x="1410" y="225"/>
                  </a:lnTo>
                  <a:lnTo>
                    <a:pt x="1418" y="16"/>
                  </a:lnTo>
                  <a:lnTo>
                    <a:pt x="1427" y="120"/>
                  </a:lnTo>
                  <a:lnTo>
                    <a:pt x="1436" y="131"/>
                  </a:lnTo>
                  <a:lnTo>
                    <a:pt x="1445" y="126"/>
                  </a:lnTo>
                  <a:lnTo>
                    <a:pt x="1454" y="131"/>
                  </a:lnTo>
                  <a:lnTo>
                    <a:pt x="1463" y="136"/>
                  </a:lnTo>
                  <a:lnTo>
                    <a:pt x="1472" y="120"/>
                  </a:lnTo>
                  <a:lnTo>
                    <a:pt x="1480" y="120"/>
                  </a:lnTo>
                  <a:lnTo>
                    <a:pt x="1489" y="131"/>
                  </a:lnTo>
                  <a:lnTo>
                    <a:pt x="1498" y="136"/>
                  </a:lnTo>
                  <a:lnTo>
                    <a:pt x="1507" y="126"/>
                  </a:lnTo>
                  <a:lnTo>
                    <a:pt x="1516" y="126"/>
                  </a:lnTo>
                  <a:lnTo>
                    <a:pt x="1525" y="131"/>
                  </a:lnTo>
                  <a:lnTo>
                    <a:pt x="1534" y="131"/>
                  </a:lnTo>
                  <a:lnTo>
                    <a:pt x="1542" y="120"/>
                  </a:lnTo>
                  <a:lnTo>
                    <a:pt x="1551" y="131"/>
                  </a:lnTo>
                  <a:lnTo>
                    <a:pt x="1560" y="120"/>
                  </a:lnTo>
                  <a:lnTo>
                    <a:pt x="1569" y="120"/>
                  </a:lnTo>
                  <a:lnTo>
                    <a:pt x="1578" y="126"/>
                  </a:lnTo>
                  <a:lnTo>
                    <a:pt x="1587" y="120"/>
                  </a:lnTo>
                  <a:lnTo>
                    <a:pt x="1596" y="131"/>
                  </a:lnTo>
                  <a:lnTo>
                    <a:pt x="1605" y="126"/>
                  </a:lnTo>
                  <a:lnTo>
                    <a:pt x="1613" y="126"/>
                  </a:lnTo>
                  <a:lnTo>
                    <a:pt x="1622" y="131"/>
                  </a:lnTo>
                  <a:lnTo>
                    <a:pt x="1631" y="120"/>
                  </a:lnTo>
                  <a:lnTo>
                    <a:pt x="1640" y="131"/>
                  </a:lnTo>
                  <a:lnTo>
                    <a:pt x="1649" y="120"/>
                  </a:lnTo>
                  <a:lnTo>
                    <a:pt x="1658" y="120"/>
                  </a:lnTo>
                  <a:lnTo>
                    <a:pt x="1667" y="131"/>
                  </a:lnTo>
                  <a:lnTo>
                    <a:pt x="1675" y="131"/>
                  </a:lnTo>
                  <a:lnTo>
                    <a:pt x="1684" y="126"/>
                  </a:lnTo>
                  <a:lnTo>
                    <a:pt x="1693" y="120"/>
                  </a:lnTo>
                  <a:lnTo>
                    <a:pt x="1702" y="126"/>
                  </a:lnTo>
                  <a:lnTo>
                    <a:pt x="1711" y="120"/>
                  </a:lnTo>
                  <a:lnTo>
                    <a:pt x="1720" y="126"/>
                  </a:lnTo>
                  <a:lnTo>
                    <a:pt x="1729" y="126"/>
                  </a:lnTo>
                  <a:lnTo>
                    <a:pt x="1737" y="136"/>
                  </a:lnTo>
                  <a:lnTo>
                    <a:pt x="1746" y="131"/>
                  </a:lnTo>
                  <a:lnTo>
                    <a:pt x="1755" y="126"/>
                  </a:lnTo>
                  <a:lnTo>
                    <a:pt x="1764" y="131"/>
                  </a:lnTo>
                  <a:lnTo>
                    <a:pt x="1773" y="115"/>
                  </a:lnTo>
                  <a:lnTo>
                    <a:pt x="1782" y="126"/>
                  </a:lnTo>
                  <a:lnTo>
                    <a:pt x="1791" y="115"/>
                  </a:lnTo>
                  <a:lnTo>
                    <a:pt x="1800" y="115"/>
                  </a:lnTo>
                  <a:lnTo>
                    <a:pt x="1808" y="120"/>
                  </a:lnTo>
                  <a:lnTo>
                    <a:pt x="1817" y="120"/>
                  </a:lnTo>
                  <a:lnTo>
                    <a:pt x="1826" y="115"/>
                  </a:lnTo>
                  <a:lnTo>
                    <a:pt x="1835" y="120"/>
                  </a:lnTo>
                  <a:lnTo>
                    <a:pt x="1844" y="115"/>
                  </a:lnTo>
                  <a:lnTo>
                    <a:pt x="1853" y="115"/>
                  </a:lnTo>
                  <a:lnTo>
                    <a:pt x="1862" y="126"/>
                  </a:lnTo>
                  <a:lnTo>
                    <a:pt x="1870" y="120"/>
                  </a:lnTo>
                  <a:lnTo>
                    <a:pt x="1879" y="120"/>
                  </a:lnTo>
                  <a:lnTo>
                    <a:pt x="1888" y="120"/>
                  </a:lnTo>
                  <a:lnTo>
                    <a:pt x="1897" y="110"/>
                  </a:lnTo>
                  <a:lnTo>
                    <a:pt x="1906" y="115"/>
                  </a:lnTo>
                  <a:lnTo>
                    <a:pt x="1915" y="105"/>
                  </a:lnTo>
                  <a:lnTo>
                    <a:pt x="1924" y="115"/>
                  </a:lnTo>
                  <a:lnTo>
                    <a:pt x="1932" y="115"/>
                  </a:lnTo>
                  <a:lnTo>
                    <a:pt x="1941" y="115"/>
                  </a:lnTo>
                  <a:lnTo>
                    <a:pt x="1950" y="120"/>
                  </a:lnTo>
                  <a:lnTo>
                    <a:pt x="1959" y="126"/>
                  </a:lnTo>
                  <a:lnTo>
                    <a:pt x="1968" y="115"/>
                  </a:lnTo>
                  <a:lnTo>
                    <a:pt x="1977" y="120"/>
                  </a:lnTo>
                  <a:lnTo>
                    <a:pt x="1986" y="120"/>
                  </a:lnTo>
                  <a:lnTo>
                    <a:pt x="1994" y="115"/>
                  </a:lnTo>
                  <a:lnTo>
                    <a:pt x="2003" y="115"/>
                  </a:lnTo>
                  <a:lnTo>
                    <a:pt x="2012" y="120"/>
                  </a:lnTo>
                  <a:lnTo>
                    <a:pt x="2021" y="120"/>
                  </a:lnTo>
                  <a:lnTo>
                    <a:pt x="2030" y="110"/>
                  </a:lnTo>
                  <a:lnTo>
                    <a:pt x="2039" y="115"/>
                  </a:lnTo>
                  <a:lnTo>
                    <a:pt x="2048" y="120"/>
                  </a:lnTo>
                  <a:lnTo>
                    <a:pt x="2057" y="120"/>
                  </a:lnTo>
                  <a:lnTo>
                    <a:pt x="2065" y="115"/>
                  </a:lnTo>
                  <a:lnTo>
                    <a:pt x="2074" y="120"/>
                  </a:lnTo>
                  <a:lnTo>
                    <a:pt x="2083" y="115"/>
                  </a:lnTo>
                  <a:lnTo>
                    <a:pt x="2092" y="120"/>
                  </a:lnTo>
                  <a:lnTo>
                    <a:pt x="2101" y="115"/>
                  </a:lnTo>
                  <a:lnTo>
                    <a:pt x="2110" y="120"/>
                  </a:lnTo>
                  <a:lnTo>
                    <a:pt x="2119" y="115"/>
                  </a:lnTo>
                  <a:lnTo>
                    <a:pt x="2127" y="120"/>
                  </a:lnTo>
                  <a:lnTo>
                    <a:pt x="2136" y="110"/>
                  </a:lnTo>
                  <a:lnTo>
                    <a:pt x="2145" y="0"/>
                  </a:lnTo>
                  <a:lnTo>
                    <a:pt x="2154" y="204"/>
                  </a:lnTo>
                  <a:lnTo>
                    <a:pt x="2163" y="16"/>
                  </a:lnTo>
                  <a:lnTo>
                    <a:pt x="2172" y="162"/>
                  </a:lnTo>
                  <a:lnTo>
                    <a:pt x="2181" y="162"/>
                  </a:lnTo>
                  <a:lnTo>
                    <a:pt x="2189" y="0"/>
                  </a:lnTo>
                  <a:lnTo>
                    <a:pt x="2198" y="105"/>
                  </a:lnTo>
                  <a:lnTo>
                    <a:pt x="2207" y="120"/>
                  </a:lnTo>
                  <a:lnTo>
                    <a:pt x="2216" y="115"/>
                  </a:lnTo>
                  <a:lnTo>
                    <a:pt x="2225" y="120"/>
                  </a:lnTo>
                  <a:lnTo>
                    <a:pt x="2234" y="120"/>
                  </a:lnTo>
                  <a:lnTo>
                    <a:pt x="2243" y="115"/>
                  </a:lnTo>
                  <a:lnTo>
                    <a:pt x="2252" y="115"/>
                  </a:lnTo>
                  <a:lnTo>
                    <a:pt x="2260" y="120"/>
                  </a:lnTo>
                  <a:lnTo>
                    <a:pt x="2269" y="120"/>
                  </a:lnTo>
                  <a:lnTo>
                    <a:pt x="2278" y="110"/>
                  </a:lnTo>
                  <a:lnTo>
                    <a:pt x="2287" y="110"/>
                  </a:lnTo>
                  <a:lnTo>
                    <a:pt x="2296" y="115"/>
                  </a:lnTo>
                  <a:lnTo>
                    <a:pt x="2305" y="110"/>
                  </a:lnTo>
                  <a:lnTo>
                    <a:pt x="2314" y="115"/>
                  </a:lnTo>
                  <a:lnTo>
                    <a:pt x="2322" y="115"/>
                  </a:lnTo>
                  <a:lnTo>
                    <a:pt x="2331" y="115"/>
                  </a:lnTo>
                  <a:lnTo>
                    <a:pt x="2340" y="115"/>
                  </a:lnTo>
                  <a:lnTo>
                    <a:pt x="2349" y="115"/>
                  </a:lnTo>
                  <a:lnTo>
                    <a:pt x="2358" y="115"/>
                  </a:lnTo>
                  <a:lnTo>
                    <a:pt x="2367" y="110"/>
                  </a:lnTo>
                  <a:lnTo>
                    <a:pt x="2376" y="115"/>
                  </a:lnTo>
                  <a:lnTo>
                    <a:pt x="2384" y="110"/>
                  </a:lnTo>
                  <a:lnTo>
                    <a:pt x="2393" y="115"/>
                  </a:lnTo>
                  <a:lnTo>
                    <a:pt x="2402" y="110"/>
                  </a:lnTo>
                  <a:lnTo>
                    <a:pt x="2411" y="115"/>
                  </a:lnTo>
                  <a:lnTo>
                    <a:pt x="2420" y="110"/>
                  </a:lnTo>
                  <a:lnTo>
                    <a:pt x="2429" y="110"/>
                  </a:lnTo>
                  <a:lnTo>
                    <a:pt x="2438" y="110"/>
                  </a:lnTo>
                  <a:lnTo>
                    <a:pt x="2446" y="115"/>
                  </a:lnTo>
                  <a:lnTo>
                    <a:pt x="2455" y="105"/>
                  </a:lnTo>
                  <a:lnTo>
                    <a:pt x="2464" y="105"/>
                  </a:lnTo>
                  <a:lnTo>
                    <a:pt x="2473" y="105"/>
                  </a:lnTo>
                  <a:lnTo>
                    <a:pt x="2482" y="100"/>
                  </a:lnTo>
                  <a:lnTo>
                    <a:pt x="2491" y="110"/>
                  </a:lnTo>
                  <a:lnTo>
                    <a:pt x="2500" y="110"/>
                  </a:lnTo>
                  <a:lnTo>
                    <a:pt x="2509" y="105"/>
                  </a:lnTo>
                  <a:lnTo>
                    <a:pt x="2517" y="105"/>
                  </a:lnTo>
                  <a:lnTo>
                    <a:pt x="2526" y="115"/>
                  </a:lnTo>
                  <a:lnTo>
                    <a:pt x="2535" y="115"/>
                  </a:lnTo>
                  <a:lnTo>
                    <a:pt x="2544" y="105"/>
                  </a:lnTo>
                  <a:lnTo>
                    <a:pt x="2553" y="105"/>
                  </a:lnTo>
                  <a:lnTo>
                    <a:pt x="2562" y="115"/>
                  </a:lnTo>
                  <a:lnTo>
                    <a:pt x="2571" y="110"/>
                  </a:lnTo>
                  <a:lnTo>
                    <a:pt x="2579" y="115"/>
                  </a:lnTo>
                  <a:lnTo>
                    <a:pt x="2588" y="110"/>
                  </a:lnTo>
                  <a:lnTo>
                    <a:pt x="2597" y="110"/>
                  </a:lnTo>
                  <a:lnTo>
                    <a:pt x="2606" y="110"/>
                  </a:lnTo>
                  <a:lnTo>
                    <a:pt x="2615" y="110"/>
                  </a:lnTo>
                  <a:lnTo>
                    <a:pt x="2624" y="110"/>
                  </a:lnTo>
                  <a:lnTo>
                    <a:pt x="2624" y="100"/>
                  </a:lnTo>
                  <a:lnTo>
                    <a:pt x="2633" y="110"/>
                  </a:lnTo>
                  <a:lnTo>
                    <a:pt x="2641" y="105"/>
                  </a:lnTo>
                  <a:lnTo>
                    <a:pt x="2650" y="100"/>
                  </a:lnTo>
                  <a:lnTo>
                    <a:pt x="2659" y="105"/>
                  </a:lnTo>
                  <a:lnTo>
                    <a:pt x="2668" y="100"/>
                  </a:lnTo>
                  <a:lnTo>
                    <a:pt x="2677" y="110"/>
                  </a:lnTo>
                  <a:lnTo>
                    <a:pt x="2686" y="105"/>
                  </a:lnTo>
                  <a:lnTo>
                    <a:pt x="2695" y="110"/>
                  </a:lnTo>
                  <a:lnTo>
                    <a:pt x="2703" y="157"/>
                  </a:lnTo>
                  <a:lnTo>
                    <a:pt x="2712" y="63"/>
                  </a:lnTo>
                  <a:lnTo>
                    <a:pt x="2721" y="136"/>
                  </a:lnTo>
                  <a:lnTo>
                    <a:pt x="2730" y="16"/>
                  </a:lnTo>
                  <a:lnTo>
                    <a:pt x="2739" y="120"/>
                  </a:lnTo>
                  <a:lnTo>
                    <a:pt x="2748" y="21"/>
                  </a:lnTo>
                  <a:lnTo>
                    <a:pt x="2757" y="110"/>
                  </a:lnTo>
                  <a:lnTo>
                    <a:pt x="2766" y="115"/>
                  </a:lnTo>
                  <a:lnTo>
                    <a:pt x="2774" y="126"/>
                  </a:lnTo>
                  <a:lnTo>
                    <a:pt x="2783" y="105"/>
                  </a:lnTo>
                  <a:lnTo>
                    <a:pt x="2792" y="126"/>
                  </a:lnTo>
                  <a:lnTo>
                    <a:pt x="2801" y="110"/>
                  </a:lnTo>
                  <a:lnTo>
                    <a:pt x="2810" y="110"/>
                  </a:lnTo>
                  <a:lnTo>
                    <a:pt x="2819" y="120"/>
                  </a:lnTo>
                  <a:lnTo>
                    <a:pt x="2828" y="120"/>
                  </a:lnTo>
                  <a:lnTo>
                    <a:pt x="2836" y="115"/>
                  </a:lnTo>
                  <a:lnTo>
                    <a:pt x="2845" y="115"/>
                  </a:lnTo>
                  <a:lnTo>
                    <a:pt x="2854" y="115"/>
                  </a:lnTo>
                  <a:lnTo>
                    <a:pt x="2863" y="115"/>
                  </a:lnTo>
                  <a:lnTo>
                    <a:pt x="2872" y="110"/>
                  </a:lnTo>
                  <a:lnTo>
                    <a:pt x="2881" y="115"/>
                  </a:lnTo>
                  <a:lnTo>
                    <a:pt x="2890" y="120"/>
                  </a:lnTo>
                  <a:lnTo>
                    <a:pt x="2898" y="115"/>
                  </a:lnTo>
                  <a:lnTo>
                    <a:pt x="2907" y="110"/>
                  </a:lnTo>
                  <a:lnTo>
                    <a:pt x="2916" y="105"/>
                  </a:lnTo>
                  <a:lnTo>
                    <a:pt x="2925" y="115"/>
                  </a:lnTo>
                  <a:lnTo>
                    <a:pt x="2934" y="115"/>
                  </a:lnTo>
                  <a:lnTo>
                    <a:pt x="2943" y="115"/>
                  </a:lnTo>
                  <a:lnTo>
                    <a:pt x="2952" y="120"/>
                  </a:lnTo>
                  <a:lnTo>
                    <a:pt x="2961" y="115"/>
                  </a:lnTo>
                  <a:lnTo>
                    <a:pt x="2969" y="115"/>
                  </a:lnTo>
                  <a:lnTo>
                    <a:pt x="2978" y="105"/>
                  </a:lnTo>
                  <a:lnTo>
                    <a:pt x="2987" y="105"/>
                  </a:lnTo>
                  <a:lnTo>
                    <a:pt x="2996" y="110"/>
                  </a:lnTo>
                  <a:lnTo>
                    <a:pt x="3005" y="110"/>
                  </a:lnTo>
                  <a:lnTo>
                    <a:pt x="3014" y="105"/>
                  </a:lnTo>
                  <a:lnTo>
                    <a:pt x="3023" y="115"/>
                  </a:lnTo>
                  <a:lnTo>
                    <a:pt x="3031" y="105"/>
                  </a:lnTo>
                  <a:lnTo>
                    <a:pt x="3040" y="115"/>
                  </a:lnTo>
                  <a:lnTo>
                    <a:pt x="3049" y="110"/>
                  </a:lnTo>
                  <a:lnTo>
                    <a:pt x="3058" y="100"/>
                  </a:lnTo>
                  <a:lnTo>
                    <a:pt x="3067" y="115"/>
                  </a:lnTo>
                  <a:lnTo>
                    <a:pt x="3076" y="120"/>
                  </a:lnTo>
                  <a:lnTo>
                    <a:pt x="3085" y="63"/>
                  </a:lnTo>
                  <a:lnTo>
                    <a:pt x="3093" y="73"/>
                  </a:lnTo>
                  <a:lnTo>
                    <a:pt x="3102" y="47"/>
                  </a:lnTo>
                  <a:lnTo>
                    <a:pt x="3111" y="42"/>
                  </a:lnTo>
                  <a:lnTo>
                    <a:pt x="3120" y="110"/>
                  </a:lnTo>
                  <a:lnTo>
                    <a:pt x="3129" y="110"/>
                  </a:lnTo>
                  <a:lnTo>
                    <a:pt x="3138" y="115"/>
                  </a:lnTo>
                  <a:lnTo>
                    <a:pt x="3147" y="110"/>
                  </a:lnTo>
                  <a:lnTo>
                    <a:pt x="3155" y="120"/>
                  </a:lnTo>
                  <a:lnTo>
                    <a:pt x="3164" y="110"/>
                  </a:lnTo>
                  <a:lnTo>
                    <a:pt x="3173" y="120"/>
                  </a:lnTo>
                  <a:lnTo>
                    <a:pt x="3182" y="131"/>
                  </a:lnTo>
                  <a:lnTo>
                    <a:pt x="3191" y="110"/>
                  </a:lnTo>
                  <a:lnTo>
                    <a:pt x="3200" y="115"/>
                  </a:lnTo>
                  <a:lnTo>
                    <a:pt x="3209" y="120"/>
                  </a:lnTo>
                  <a:lnTo>
                    <a:pt x="3218" y="120"/>
                  </a:lnTo>
                  <a:lnTo>
                    <a:pt x="3226" y="115"/>
                  </a:lnTo>
                  <a:lnTo>
                    <a:pt x="3235" y="120"/>
                  </a:lnTo>
                  <a:lnTo>
                    <a:pt x="3244" y="110"/>
                  </a:lnTo>
                  <a:lnTo>
                    <a:pt x="3253" y="115"/>
                  </a:lnTo>
                  <a:lnTo>
                    <a:pt x="3262" y="131"/>
                  </a:lnTo>
                  <a:lnTo>
                    <a:pt x="3271" y="126"/>
                  </a:lnTo>
                  <a:lnTo>
                    <a:pt x="3280" y="115"/>
                  </a:lnTo>
                  <a:lnTo>
                    <a:pt x="3280" y="141"/>
                  </a:lnTo>
                  <a:lnTo>
                    <a:pt x="3288" y="94"/>
                  </a:lnTo>
                  <a:lnTo>
                    <a:pt x="3297" y="84"/>
                  </a:lnTo>
                  <a:lnTo>
                    <a:pt x="3306" y="105"/>
                  </a:lnTo>
                  <a:lnTo>
                    <a:pt x="3315" y="100"/>
                  </a:lnTo>
                  <a:lnTo>
                    <a:pt x="3324" y="73"/>
                  </a:lnTo>
                  <a:lnTo>
                    <a:pt x="3333" y="84"/>
                  </a:lnTo>
                  <a:lnTo>
                    <a:pt x="3342" y="115"/>
                  </a:lnTo>
                  <a:lnTo>
                    <a:pt x="3350" y="120"/>
                  </a:lnTo>
                  <a:lnTo>
                    <a:pt x="3359" y="110"/>
                  </a:lnTo>
                  <a:lnTo>
                    <a:pt x="3368" y="110"/>
                  </a:lnTo>
                  <a:lnTo>
                    <a:pt x="3377" y="120"/>
                  </a:lnTo>
                  <a:lnTo>
                    <a:pt x="3386" y="120"/>
                  </a:lnTo>
                  <a:lnTo>
                    <a:pt x="3395" y="115"/>
                  </a:lnTo>
                  <a:lnTo>
                    <a:pt x="3404" y="115"/>
                  </a:lnTo>
                  <a:lnTo>
                    <a:pt x="3413" y="120"/>
                  </a:lnTo>
                  <a:lnTo>
                    <a:pt x="3421" y="115"/>
                  </a:lnTo>
                  <a:lnTo>
                    <a:pt x="3430" y="120"/>
                  </a:lnTo>
                  <a:lnTo>
                    <a:pt x="3439" y="120"/>
                  </a:lnTo>
                  <a:lnTo>
                    <a:pt x="3448" y="115"/>
                  </a:lnTo>
                  <a:lnTo>
                    <a:pt x="3457" y="115"/>
                  </a:lnTo>
                  <a:lnTo>
                    <a:pt x="3466" y="120"/>
                  </a:lnTo>
                  <a:lnTo>
                    <a:pt x="3475" y="115"/>
                  </a:lnTo>
                  <a:lnTo>
                    <a:pt x="3483" y="115"/>
                  </a:lnTo>
                  <a:lnTo>
                    <a:pt x="3492" y="115"/>
                  </a:lnTo>
                  <a:lnTo>
                    <a:pt x="3501" y="115"/>
                  </a:lnTo>
                  <a:lnTo>
                    <a:pt x="3510" y="115"/>
                  </a:lnTo>
                  <a:lnTo>
                    <a:pt x="3519" y="110"/>
                  </a:lnTo>
                  <a:lnTo>
                    <a:pt x="3528" y="110"/>
                  </a:lnTo>
                  <a:lnTo>
                    <a:pt x="3537" y="115"/>
                  </a:lnTo>
                  <a:lnTo>
                    <a:pt x="3545" y="115"/>
                  </a:lnTo>
                  <a:lnTo>
                    <a:pt x="3554" y="115"/>
                  </a:lnTo>
                  <a:lnTo>
                    <a:pt x="3563" y="115"/>
                  </a:lnTo>
                  <a:lnTo>
                    <a:pt x="3572" y="115"/>
                  </a:lnTo>
                  <a:lnTo>
                    <a:pt x="3581" y="115"/>
                  </a:lnTo>
                  <a:lnTo>
                    <a:pt x="3590" y="115"/>
                  </a:lnTo>
                  <a:lnTo>
                    <a:pt x="3599" y="115"/>
                  </a:lnTo>
                  <a:lnTo>
                    <a:pt x="3607" y="110"/>
                  </a:lnTo>
                  <a:lnTo>
                    <a:pt x="3616" y="115"/>
                  </a:lnTo>
                  <a:lnTo>
                    <a:pt x="3625" y="115"/>
                  </a:lnTo>
                  <a:lnTo>
                    <a:pt x="3634" y="115"/>
                  </a:lnTo>
                  <a:lnTo>
                    <a:pt x="3643" y="110"/>
                  </a:lnTo>
                  <a:lnTo>
                    <a:pt x="3652" y="115"/>
                  </a:lnTo>
                  <a:lnTo>
                    <a:pt x="3661" y="110"/>
                  </a:lnTo>
                  <a:lnTo>
                    <a:pt x="3670" y="115"/>
                  </a:lnTo>
                  <a:lnTo>
                    <a:pt x="3678" y="105"/>
                  </a:lnTo>
                  <a:lnTo>
                    <a:pt x="3687" y="110"/>
                  </a:lnTo>
                  <a:lnTo>
                    <a:pt x="3696" y="105"/>
                  </a:lnTo>
                  <a:lnTo>
                    <a:pt x="3705" y="105"/>
                  </a:lnTo>
                  <a:lnTo>
                    <a:pt x="3714" y="115"/>
                  </a:lnTo>
                  <a:lnTo>
                    <a:pt x="3723" y="115"/>
                  </a:lnTo>
                  <a:lnTo>
                    <a:pt x="3732" y="110"/>
                  </a:lnTo>
                  <a:lnTo>
                    <a:pt x="3740" y="110"/>
                  </a:lnTo>
                  <a:lnTo>
                    <a:pt x="3749" y="105"/>
                  </a:lnTo>
                  <a:lnTo>
                    <a:pt x="3758" y="105"/>
                  </a:lnTo>
                  <a:lnTo>
                    <a:pt x="3767" y="110"/>
                  </a:lnTo>
                  <a:lnTo>
                    <a:pt x="3776" y="110"/>
                  </a:lnTo>
                  <a:lnTo>
                    <a:pt x="3785" y="110"/>
                  </a:lnTo>
                  <a:lnTo>
                    <a:pt x="3794" y="110"/>
                  </a:lnTo>
                  <a:lnTo>
                    <a:pt x="3802" y="110"/>
                  </a:lnTo>
                  <a:lnTo>
                    <a:pt x="3811" y="110"/>
                  </a:lnTo>
                  <a:lnTo>
                    <a:pt x="3820" y="105"/>
                  </a:lnTo>
                  <a:lnTo>
                    <a:pt x="3829" y="105"/>
                  </a:lnTo>
                  <a:lnTo>
                    <a:pt x="3838" y="110"/>
                  </a:lnTo>
                  <a:lnTo>
                    <a:pt x="3847" y="105"/>
                  </a:lnTo>
                  <a:lnTo>
                    <a:pt x="3856" y="110"/>
                  </a:lnTo>
                  <a:lnTo>
                    <a:pt x="3864" y="105"/>
                  </a:lnTo>
                  <a:lnTo>
                    <a:pt x="3873" y="100"/>
                  </a:lnTo>
                  <a:lnTo>
                    <a:pt x="3882" y="105"/>
                  </a:lnTo>
                  <a:lnTo>
                    <a:pt x="3891" y="115"/>
                  </a:lnTo>
                  <a:lnTo>
                    <a:pt x="3900" y="115"/>
                  </a:lnTo>
                  <a:lnTo>
                    <a:pt x="3909" y="120"/>
                  </a:lnTo>
                  <a:lnTo>
                    <a:pt x="3918" y="120"/>
                  </a:lnTo>
                  <a:lnTo>
                    <a:pt x="3927" y="84"/>
                  </a:lnTo>
                  <a:lnTo>
                    <a:pt x="3935" y="89"/>
                  </a:lnTo>
                  <a:lnTo>
                    <a:pt x="3935" y="58"/>
                  </a:lnTo>
                  <a:lnTo>
                    <a:pt x="3944" y="52"/>
                  </a:lnTo>
                  <a:lnTo>
                    <a:pt x="3953" y="105"/>
                  </a:lnTo>
                  <a:lnTo>
                    <a:pt x="3962" y="100"/>
                  </a:lnTo>
                  <a:lnTo>
                    <a:pt x="3971" y="110"/>
                  </a:lnTo>
                  <a:lnTo>
                    <a:pt x="3980" y="105"/>
                  </a:lnTo>
                  <a:lnTo>
                    <a:pt x="3989" y="89"/>
                  </a:lnTo>
                  <a:lnTo>
                    <a:pt x="3997" y="84"/>
                  </a:lnTo>
                  <a:lnTo>
                    <a:pt x="4006" y="94"/>
                  </a:lnTo>
                  <a:lnTo>
                    <a:pt x="4015" y="110"/>
                  </a:lnTo>
                  <a:lnTo>
                    <a:pt x="4024" y="84"/>
                  </a:lnTo>
                  <a:lnTo>
                    <a:pt x="4033" y="89"/>
                  </a:lnTo>
                  <a:lnTo>
                    <a:pt x="4042" y="100"/>
                  </a:lnTo>
                  <a:lnTo>
                    <a:pt x="4051" y="100"/>
                  </a:lnTo>
                  <a:lnTo>
                    <a:pt x="4059" y="79"/>
                  </a:lnTo>
                  <a:lnTo>
                    <a:pt x="4068" y="94"/>
                  </a:lnTo>
                  <a:lnTo>
                    <a:pt x="4077" y="52"/>
                  </a:lnTo>
                  <a:lnTo>
                    <a:pt x="4086" y="58"/>
                  </a:lnTo>
                  <a:lnTo>
                    <a:pt x="4095" y="84"/>
                  </a:lnTo>
                  <a:lnTo>
                    <a:pt x="4104" y="58"/>
                  </a:lnTo>
                  <a:lnTo>
                    <a:pt x="4113" y="89"/>
                  </a:lnTo>
                  <a:lnTo>
                    <a:pt x="4122" y="89"/>
                  </a:lnTo>
                  <a:lnTo>
                    <a:pt x="4130" y="73"/>
                  </a:lnTo>
                  <a:lnTo>
                    <a:pt x="4139" y="68"/>
                  </a:lnTo>
                  <a:lnTo>
                    <a:pt x="4148" y="84"/>
                  </a:lnTo>
                  <a:lnTo>
                    <a:pt x="4157" y="84"/>
                  </a:lnTo>
                  <a:lnTo>
                    <a:pt x="4166" y="68"/>
                  </a:lnTo>
                  <a:lnTo>
                    <a:pt x="4175" y="73"/>
                  </a:lnTo>
                  <a:lnTo>
                    <a:pt x="4184" y="63"/>
                  </a:lnTo>
                  <a:lnTo>
                    <a:pt x="4192" y="68"/>
                  </a:lnTo>
                  <a:lnTo>
                    <a:pt x="4201" y="63"/>
                  </a:lnTo>
                  <a:lnTo>
                    <a:pt x="4210" y="63"/>
                  </a:lnTo>
                  <a:lnTo>
                    <a:pt x="4219" y="68"/>
                  </a:lnTo>
                  <a:lnTo>
                    <a:pt x="4228" y="63"/>
                  </a:lnTo>
                  <a:lnTo>
                    <a:pt x="4237" y="68"/>
                  </a:lnTo>
                  <a:lnTo>
                    <a:pt x="4246" y="68"/>
                  </a:lnTo>
                  <a:lnTo>
                    <a:pt x="4254" y="63"/>
                  </a:lnTo>
                  <a:lnTo>
                    <a:pt x="4263" y="68"/>
                  </a:lnTo>
                  <a:lnTo>
                    <a:pt x="4272" y="84"/>
                  </a:lnTo>
                  <a:lnTo>
                    <a:pt x="4281" y="84"/>
                  </a:lnTo>
                  <a:lnTo>
                    <a:pt x="4290" y="73"/>
                  </a:lnTo>
                  <a:lnTo>
                    <a:pt x="4299" y="73"/>
                  </a:lnTo>
                  <a:lnTo>
                    <a:pt x="4308" y="84"/>
                  </a:lnTo>
                  <a:lnTo>
                    <a:pt x="4316" y="79"/>
                  </a:lnTo>
                  <a:lnTo>
                    <a:pt x="4325" y="173"/>
                  </a:lnTo>
                  <a:lnTo>
                    <a:pt x="4334" y="178"/>
                  </a:lnTo>
                  <a:lnTo>
                    <a:pt x="4343" y="231"/>
                  </a:lnTo>
                  <a:lnTo>
                    <a:pt x="4352" y="215"/>
                  </a:lnTo>
                  <a:lnTo>
                    <a:pt x="4361" y="283"/>
                  </a:lnTo>
                  <a:lnTo>
                    <a:pt x="4370" y="273"/>
                  </a:lnTo>
                  <a:lnTo>
                    <a:pt x="4379" y="252"/>
                  </a:lnTo>
                  <a:lnTo>
                    <a:pt x="4387" y="257"/>
                  </a:lnTo>
                  <a:lnTo>
                    <a:pt x="4396" y="241"/>
                  </a:lnTo>
                  <a:lnTo>
                    <a:pt x="4405" y="241"/>
                  </a:lnTo>
                  <a:lnTo>
                    <a:pt x="4414" y="273"/>
                  </a:lnTo>
                  <a:lnTo>
                    <a:pt x="4423" y="299"/>
                  </a:lnTo>
                  <a:lnTo>
                    <a:pt x="4432" y="273"/>
                  </a:lnTo>
                  <a:lnTo>
                    <a:pt x="4441" y="273"/>
                  </a:lnTo>
                  <a:lnTo>
                    <a:pt x="4449" y="257"/>
                  </a:lnTo>
                  <a:lnTo>
                    <a:pt x="4458" y="252"/>
                  </a:lnTo>
                  <a:lnTo>
                    <a:pt x="4467" y="288"/>
                  </a:lnTo>
                  <a:lnTo>
                    <a:pt x="4476" y="288"/>
                  </a:lnTo>
                  <a:lnTo>
                    <a:pt x="4485" y="294"/>
                  </a:lnTo>
                </a:path>
              </a:pathLst>
            </a:custGeom>
            <a:solidFill>
              <a:schemeClr val="bg1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0" name="Freeform 105"/>
            <p:cNvSpPr>
              <a:spLocks/>
            </p:cNvSpPr>
            <p:nvPr/>
          </p:nvSpPr>
          <p:spPr bwMode="auto">
            <a:xfrm>
              <a:off x="1007" y="1697"/>
              <a:ext cx="4485" cy="723"/>
            </a:xfrm>
            <a:custGeom>
              <a:avLst/>
              <a:gdLst>
                <a:gd name="T0" fmla="*/ 62 w 4485"/>
                <a:gd name="T1" fmla="*/ 571 h 723"/>
                <a:gd name="T2" fmla="*/ 142 w 4485"/>
                <a:gd name="T3" fmla="*/ 571 h 723"/>
                <a:gd name="T4" fmla="*/ 222 w 4485"/>
                <a:gd name="T5" fmla="*/ 571 h 723"/>
                <a:gd name="T6" fmla="*/ 302 w 4485"/>
                <a:gd name="T7" fmla="*/ 571 h 723"/>
                <a:gd name="T8" fmla="*/ 381 w 4485"/>
                <a:gd name="T9" fmla="*/ 571 h 723"/>
                <a:gd name="T10" fmla="*/ 461 w 4485"/>
                <a:gd name="T11" fmla="*/ 577 h 723"/>
                <a:gd name="T12" fmla="*/ 541 w 4485"/>
                <a:gd name="T13" fmla="*/ 571 h 723"/>
                <a:gd name="T14" fmla="*/ 621 w 4485"/>
                <a:gd name="T15" fmla="*/ 566 h 723"/>
                <a:gd name="T16" fmla="*/ 692 w 4485"/>
                <a:gd name="T17" fmla="*/ 571 h 723"/>
                <a:gd name="T18" fmla="*/ 771 w 4485"/>
                <a:gd name="T19" fmla="*/ 78 h 723"/>
                <a:gd name="T20" fmla="*/ 851 w 4485"/>
                <a:gd name="T21" fmla="*/ 529 h 723"/>
                <a:gd name="T22" fmla="*/ 931 w 4485"/>
                <a:gd name="T23" fmla="*/ 571 h 723"/>
                <a:gd name="T24" fmla="*/ 1011 w 4485"/>
                <a:gd name="T25" fmla="*/ 566 h 723"/>
                <a:gd name="T26" fmla="*/ 1091 w 4485"/>
                <a:gd name="T27" fmla="*/ 561 h 723"/>
                <a:gd name="T28" fmla="*/ 1170 w 4485"/>
                <a:gd name="T29" fmla="*/ 571 h 723"/>
                <a:gd name="T30" fmla="*/ 1250 w 4485"/>
                <a:gd name="T31" fmla="*/ 571 h 723"/>
                <a:gd name="T32" fmla="*/ 1321 w 4485"/>
                <a:gd name="T33" fmla="*/ 94 h 723"/>
                <a:gd name="T34" fmla="*/ 1401 w 4485"/>
                <a:gd name="T35" fmla="*/ 73 h 723"/>
                <a:gd name="T36" fmla="*/ 1480 w 4485"/>
                <a:gd name="T37" fmla="*/ 514 h 723"/>
                <a:gd name="T38" fmla="*/ 1560 w 4485"/>
                <a:gd name="T39" fmla="*/ 503 h 723"/>
                <a:gd name="T40" fmla="*/ 1640 w 4485"/>
                <a:gd name="T41" fmla="*/ 561 h 723"/>
                <a:gd name="T42" fmla="*/ 1720 w 4485"/>
                <a:gd name="T43" fmla="*/ 556 h 723"/>
                <a:gd name="T44" fmla="*/ 1800 w 4485"/>
                <a:gd name="T45" fmla="*/ 519 h 723"/>
                <a:gd name="T46" fmla="*/ 1879 w 4485"/>
                <a:gd name="T47" fmla="*/ 561 h 723"/>
                <a:gd name="T48" fmla="*/ 1959 w 4485"/>
                <a:gd name="T49" fmla="*/ 561 h 723"/>
                <a:gd name="T50" fmla="*/ 2030 w 4485"/>
                <a:gd name="T51" fmla="*/ 535 h 723"/>
                <a:gd name="T52" fmla="*/ 2110 w 4485"/>
                <a:gd name="T53" fmla="*/ 561 h 723"/>
                <a:gd name="T54" fmla="*/ 2189 w 4485"/>
                <a:gd name="T55" fmla="*/ 514 h 723"/>
                <a:gd name="T56" fmla="*/ 2269 w 4485"/>
                <a:gd name="T57" fmla="*/ 550 h 723"/>
                <a:gd name="T58" fmla="*/ 2349 w 4485"/>
                <a:gd name="T59" fmla="*/ 550 h 723"/>
                <a:gd name="T60" fmla="*/ 2429 w 4485"/>
                <a:gd name="T61" fmla="*/ 540 h 723"/>
                <a:gd name="T62" fmla="*/ 2509 w 4485"/>
                <a:gd name="T63" fmla="*/ 493 h 723"/>
                <a:gd name="T64" fmla="*/ 2588 w 4485"/>
                <a:gd name="T65" fmla="*/ 550 h 723"/>
                <a:gd name="T66" fmla="*/ 2659 w 4485"/>
                <a:gd name="T67" fmla="*/ 519 h 723"/>
                <a:gd name="T68" fmla="*/ 2739 w 4485"/>
                <a:gd name="T69" fmla="*/ 63 h 723"/>
                <a:gd name="T70" fmla="*/ 2819 w 4485"/>
                <a:gd name="T71" fmla="*/ 550 h 723"/>
                <a:gd name="T72" fmla="*/ 2898 w 4485"/>
                <a:gd name="T73" fmla="*/ 561 h 723"/>
                <a:gd name="T74" fmla="*/ 2978 w 4485"/>
                <a:gd name="T75" fmla="*/ 519 h 723"/>
                <a:gd name="T76" fmla="*/ 3058 w 4485"/>
                <a:gd name="T77" fmla="*/ 535 h 723"/>
                <a:gd name="T78" fmla="*/ 3138 w 4485"/>
                <a:gd name="T79" fmla="*/ 561 h 723"/>
                <a:gd name="T80" fmla="*/ 3218 w 4485"/>
                <a:gd name="T81" fmla="*/ 566 h 723"/>
                <a:gd name="T82" fmla="*/ 3288 w 4485"/>
                <a:gd name="T83" fmla="*/ 152 h 723"/>
                <a:gd name="T84" fmla="*/ 3368 w 4485"/>
                <a:gd name="T85" fmla="*/ 545 h 723"/>
                <a:gd name="T86" fmla="*/ 3448 w 4485"/>
                <a:gd name="T87" fmla="*/ 561 h 723"/>
                <a:gd name="T88" fmla="*/ 3528 w 4485"/>
                <a:gd name="T89" fmla="*/ 550 h 723"/>
                <a:gd name="T90" fmla="*/ 3607 w 4485"/>
                <a:gd name="T91" fmla="*/ 556 h 723"/>
                <a:gd name="T92" fmla="*/ 3687 w 4485"/>
                <a:gd name="T93" fmla="*/ 550 h 723"/>
                <a:gd name="T94" fmla="*/ 3767 w 4485"/>
                <a:gd name="T95" fmla="*/ 561 h 723"/>
                <a:gd name="T96" fmla="*/ 3847 w 4485"/>
                <a:gd name="T97" fmla="*/ 550 h 723"/>
                <a:gd name="T98" fmla="*/ 3927 w 4485"/>
                <a:gd name="T99" fmla="*/ 335 h 723"/>
                <a:gd name="T100" fmla="*/ 3997 w 4485"/>
                <a:gd name="T101" fmla="*/ 435 h 723"/>
                <a:gd name="T102" fmla="*/ 4077 w 4485"/>
                <a:gd name="T103" fmla="*/ 320 h 723"/>
                <a:gd name="T104" fmla="*/ 4157 w 4485"/>
                <a:gd name="T105" fmla="*/ 508 h 723"/>
                <a:gd name="T106" fmla="*/ 4237 w 4485"/>
                <a:gd name="T107" fmla="*/ 493 h 723"/>
                <a:gd name="T108" fmla="*/ 4316 w 4485"/>
                <a:gd name="T109" fmla="*/ 430 h 723"/>
                <a:gd name="T110" fmla="*/ 4396 w 4485"/>
                <a:gd name="T111" fmla="*/ 681 h 723"/>
                <a:gd name="T112" fmla="*/ 4476 w 4485"/>
                <a:gd name="T113" fmla="*/ 687 h 7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85" h="723">
                  <a:moveTo>
                    <a:pt x="0" y="571"/>
                  </a:moveTo>
                  <a:lnTo>
                    <a:pt x="0" y="550"/>
                  </a:lnTo>
                  <a:lnTo>
                    <a:pt x="9" y="566"/>
                  </a:lnTo>
                  <a:lnTo>
                    <a:pt x="18" y="571"/>
                  </a:lnTo>
                  <a:lnTo>
                    <a:pt x="27" y="566"/>
                  </a:lnTo>
                  <a:lnTo>
                    <a:pt x="36" y="571"/>
                  </a:lnTo>
                  <a:lnTo>
                    <a:pt x="45" y="577"/>
                  </a:lnTo>
                  <a:lnTo>
                    <a:pt x="54" y="571"/>
                  </a:lnTo>
                  <a:lnTo>
                    <a:pt x="62" y="571"/>
                  </a:lnTo>
                  <a:lnTo>
                    <a:pt x="71" y="556"/>
                  </a:lnTo>
                  <a:lnTo>
                    <a:pt x="80" y="571"/>
                  </a:lnTo>
                  <a:lnTo>
                    <a:pt x="89" y="571"/>
                  </a:lnTo>
                  <a:lnTo>
                    <a:pt x="98" y="571"/>
                  </a:lnTo>
                  <a:lnTo>
                    <a:pt x="107" y="571"/>
                  </a:lnTo>
                  <a:lnTo>
                    <a:pt x="116" y="571"/>
                  </a:lnTo>
                  <a:lnTo>
                    <a:pt x="124" y="566"/>
                  </a:lnTo>
                  <a:lnTo>
                    <a:pt x="133" y="571"/>
                  </a:lnTo>
                  <a:lnTo>
                    <a:pt x="142" y="571"/>
                  </a:lnTo>
                  <a:lnTo>
                    <a:pt x="151" y="571"/>
                  </a:lnTo>
                  <a:lnTo>
                    <a:pt x="160" y="571"/>
                  </a:lnTo>
                  <a:lnTo>
                    <a:pt x="169" y="571"/>
                  </a:lnTo>
                  <a:lnTo>
                    <a:pt x="178" y="571"/>
                  </a:lnTo>
                  <a:lnTo>
                    <a:pt x="187" y="571"/>
                  </a:lnTo>
                  <a:lnTo>
                    <a:pt x="195" y="571"/>
                  </a:lnTo>
                  <a:lnTo>
                    <a:pt x="204" y="571"/>
                  </a:lnTo>
                  <a:lnTo>
                    <a:pt x="213" y="571"/>
                  </a:lnTo>
                  <a:lnTo>
                    <a:pt x="222" y="571"/>
                  </a:lnTo>
                  <a:lnTo>
                    <a:pt x="231" y="571"/>
                  </a:lnTo>
                  <a:lnTo>
                    <a:pt x="240" y="561"/>
                  </a:lnTo>
                  <a:lnTo>
                    <a:pt x="249" y="571"/>
                  </a:lnTo>
                  <a:lnTo>
                    <a:pt x="257" y="571"/>
                  </a:lnTo>
                  <a:lnTo>
                    <a:pt x="266" y="571"/>
                  </a:lnTo>
                  <a:lnTo>
                    <a:pt x="275" y="571"/>
                  </a:lnTo>
                  <a:lnTo>
                    <a:pt x="284" y="571"/>
                  </a:lnTo>
                  <a:lnTo>
                    <a:pt x="293" y="571"/>
                  </a:lnTo>
                  <a:lnTo>
                    <a:pt x="302" y="571"/>
                  </a:lnTo>
                  <a:lnTo>
                    <a:pt x="311" y="571"/>
                  </a:lnTo>
                  <a:lnTo>
                    <a:pt x="319" y="577"/>
                  </a:lnTo>
                  <a:lnTo>
                    <a:pt x="328" y="577"/>
                  </a:lnTo>
                  <a:lnTo>
                    <a:pt x="337" y="566"/>
                  </a:lnTo>
                  <a:lnTo>
                    <a:pt x="346" y="545"/>
                  </a:lnTo>
                  <a:lnTo>
                    <a:pt x="355" y="582"/>
                  </a:lnTo>
                  <a:lnTo>
                    <a:pt x="364" y="582"/>
                  </a:lnTo>
                  <a:lnTo>
                    <a:pt x="373" y="577"/>
                  </a:lnTo>
                  <a:lnTo>
                    <a:pt x="381" y="571"/>
                  </a:lnTo>
                  <a:lnTo>
                    <a:pt x="390" y="577"/>
                  </a:lnTo>
                  <a:lnTo>
                    <a:pt x="399" y="571"/>
                  </a:lnTo>
                  <a:lnTo>
                    <a:pt x="408" y="577"/>
                  </a:lnTo>
                  <a:lnTo>
                    <a:pt x="417" y="577"/>
                  </a:lnTo>
                  <a:lnTo>
                    <a:pt x="426" y="577"/>
                  </a:lnTo>
                  <a:lnTo>
                    <a:pt x="435" y="577"/>
                  </a:lnTo>
                  <a:lnTo>
                    <a:pt x="444" y="571"/>
                  </a:lnTo>
                  <a:lnTo>
                    <a:pt x="452" y="577"/>
                  </a:lnTo>
                  <a:lnTo>
                    <a:pt x="461" y="577"/>
                  </a:lnTo>
                  <a:lnTo>
                    <a:pt x="470" y="577"/>
                  </a:lnTo>
                  <a:lnTo>
                    <a:pt x="479" y="157"/>
                  </a:lnTo>
                  <a:lnTo>
                    <a:pt x="488" y="78"/>
                  </a:lnTo>
                  <a:lnTo>
                    <a:pt x="497" y="424"/>
                  </a:lnTo>
                  <a:lnTo>
                    <a:pt x="506" y="356"/>
                  </a:lnTo>
                  <a:lnTo>
                    <a:pt x="514" y="566"/>
                  </a:lnTo>
                  <a:lnTo>
                    <a:pt x="523" y="566"/>
                  </a:lnTo>
                  <a:lnTo>
                    <a:pt x="532" y="571"/>
                  </a:lnTo>
                  <a:lnTo>
                    <a:pt x="541" y="571"/>
                  </a:lnTo>
                  <a:lnTo>
                    <a:pt x="550" y="571"/>
                  </a:lnTo>
                  <a:lnTo>
                    <a:pt x="559" y="571"/>
                  </a:lnTo>
                  <a:lnTo>
                    <a:pt x="568" y="561"/>
                  </a:lnTo>
                  <a:lnTo>
                    <a:pt x="576" y="556"/>
                  </a:lnTo>
                  <a:lnTo>
                    <a:pt x="585" y="566"/>
                  </a:lnTo>
                  <a:lnTo>
                    <a:pt x="594" y="566"/>
                  </a:lnTo>
                  <a:lnTo>
                    <a:pt x="603" y="566"/>
                  </a:lnTo>
                  <a:lnTo>
                    <a:pt x="612" y="561"/>
                  </a:lnTo>
                  <a:lnTo>
                    <a:pt x="621" y="566"/>
                  </a:lnTo>
                  <a:lnTo>
                    <a:pt x="630" y="566"/>
                  </a:lnTo>
                  <a:lnTo>
                    <a:pt x="639" y="571"/>
                  </a:lnTo>
                  <a:lnTo>
                    <a:pt x="647" y="571"/>
                  </a:lnTo>
                  <a:lnTo>
                    <a:pt x="656" y="571"/>
                  </a:lnTo>
                  <a:lnTo>
                    <a:pt x="665" y="561"/>
                  </a:lnTo>
                  <a:lnTo>
                    <a:pt x="674" y="571"/>
                  </a:lnTo>
                  <a:lnTo>
                    <a:pt x="683" y="571"/>
                  </a:lnTo>
                  <a:lnTo>
                    <a:pt x="692" y="571"/>
                  </a:lnTo>
                  <a:lnTo>
                    <a:pt x="701" y="571"/>
                  </a:lnTo>
                  <a:lnTo>
                    <a:pt x="709" y="571"/>
                  </a:lnTo>
                  <a:lnTo>
                    <a:pt x="718" y="571"/>
                  </a:lnTo>
                  <a:lnTo>
                    <a:pt x="727" y="571"/>
                  </a:lnTo>
                  <a:lnTo>
                    <a:pt x="736" y="566"/>
                  </a:lnTo>
                  <a:lnTo>
                    <a:pt x="745" y="571"/>
                  </a:lnTo>
                  <a:lnTo>
                    <a:pt x="754" y="529"/>
                  </a:lnTo>
                  <a:lnTo>
                    <a:pt x="763" y="529"/>
                  </a:lnTo>
                  <a:lnTo>
                    <a:pt x="771" y="78"/>
                  </a:lnTo>
                  <a:lnTo>
                    <a:pt x="780" y="10"/>
                  </a:lnTo>
                  <a:lnTo>
                    <a:pt x="789" y="493"/>
                  </a:lnTo>
                  <a:lnTo>
                    <a:pt x="798" y="482"/>
                  </a:lnTo>
                  <a:lnTo>
                    <a:pt x="807" y="529"/>
                  </a:lnTo>
                  <a:lnTo>
                    <a:pt x="816" y="535"/>
                  </a:lnTo>
                  <a:lnTo>
                    <a:pt x="825" y="524"/>
                  </a:lnTo>
                  <a:lnTo>
                    <a:pt x="833" y="529"/>
                  </a:lnTo>
                  <a:lnTo>
                    <a:pt x="842" y="550"/>
                  </a:lnTo>
                  <a:lnTo>
                    <a:pt x="851" y="529"/>
                  </a:lnTo>
                  <a:lnTo>
                    <a:pt x="860" y="550"/>
                  </a:lnTo>
                  <a:lnTo>
                    <a:pt x="869" y="556"/>
                  </a:lnTo>
                  <a:lnTo>
                    <a:pt x="878" y="550"/>
                  </a:lnTo>
                  <a:lnTo>
                    <a:pt x="887" y="550"/>
                  </a:lnTo>
                  <a:lnTo>
                    <a:pt x="896" y="545"/>
                  </a:lnTo>
                  <a:lnTo>
                    <a:pt x="904" y="545"/>
                  </a:lnTo>
                  <a:lnTo>
                    <a:pt x="913" y="540"/>
                  </a:lnTo>
                  <a:lnTo>
                    <a:pt x="922" y="545"/>
                  </a:lnTo>
                  <a:lnTo>
                    <a:pt x="931" y="571"/>
                  </a:lnTo>
                  <a:lnTo>
                    <a:pt x="940" y="571"/>
                  </a:lnTo>
                  <a:lnTo>
                    <a:pt x="949" y="566"/>
                  </a:lnTo>
                  <a:lnTo>
                    <a:pt x="958" y="561"/>
                  </a:lnTo>
                  <a:lnTo>
                    <a:pt x="966" y="571"/>
                  </a:lnTo>
                  <a:lnTo>
                    <a:pt x="975" y="566"/>
                  </a:lnTo>
                  <a:lnTo>
                    <a:pt x="984" y="566"/>
                  </a:lnTo>
                  <a:lnTo>
                    <a:pt x="993" y="566"/>
                  </a:lnTo>
                  <a:lnTo>
                    <a:pt x="1002" y="571"/>
                  </a:lnTo>
                  <a:lnTo>
                    <a:pt x="1011" y="566"/>
                  </a:lnTo>
                  <a:lnTo>
                    <a:pt x="1020" y="566"/>
                  </a:lnTo>
                  <a:lnTo>
                    <a:pt x="1028" y="566"/>
                  </a:lnTo>
                  <a:lnTo>
                    <a:pt x="1037" y="566"/>
                  </a:lnTo>
                  <a:lnTo>
                    <a:pt x="1046" y="566"/>
                  </a:lnTo>
                  <a:lnTo>
                    <a:pt x="1055" y="566"/>
                  </a:lnTo>
                  <a:lnTo>
                    <a:pt x="1064" y="566"/>
                  </a:lnTo>
                  <a:lnTo>
                    <a:pt x="1073" y="571"/>
                  </a:lnTo>
                  <a:lnTo>
                    <a:pt x="1082" y="571"/>
                  </a:lnTo>
                  <a:lnTo>
                    <a:pt x="1091" y="561"/>
                  </a:lnTo>
                  <a:lnTo>
                    <a:pt x="1099" y="550"/>
                  </a:lnTo>
                  <a:lnTo>
                    <a:pt x="1108" y="566"/>
                  </a:lnTo>
                  <a:lnTo>
                    <a:pt x="1117" y="566"/>
                  </a:lnTo>
                  <a:lnTo>
                    <a:pt x="1126" y="566"/>
                  </a:lnTo>
                  <a:lnTo>
                    <a:pt x="1135" y="566"/>
                  </a:lnTo>
                  <a:lnTo>
                    <a:pt x="1144" y="571"/>
                  </a:lnTo>
                  <a:lnTo>
                    <a:pt x="1153" y="571"/>
                  </a:lnTo>
                  <a:lnTo>
                    <a:pt x="1161" y="561"/>
                  </a:lnTo>
                  <a:lnTo>
                    <a:pt x="1170" y="571"/>
                  </a:lnTo>
                  <a:lnTo>
                    <a:pt x="1179" y="566"/>
                  </a:lnTo>
                  <a:lnTo>
                    <a:pt x="1188" y="571"/>
                  </a:lnTo>
                  <a:lnTo>
                    <a:pt x="1197" y="561"/>
                  </a:lnTo>
                  <a:lnTo>
                    <a:pt x="1206" y="566"/>
                  </a:lnTo>
                  <a:lnTo>
                    <a:pt x="1215" y="566"/>
                  </a:lnTo>
                  <a:lnTo>
                    <a:pt x="1223" y="566"/>
                  </a:lnTo>
                  <a:lnTo>
                    <a:pt x="1232" y="571"/>
                  </a:lnTo>
                  <a:lnTo>
                    <a:pt x="1241" y="561"/>
                  </a:lnTo>
                  <a:lnTo>
                    <a:pt x="1250" y="571"/>
                  </a:lnTo>
                  <a:lnTo>
                    <a:pt x="1259" y="571"/>
                  </a:lnTo>
                  <a:lnTo>
                    <a:pt x="1268" y="561"/>
                  </a:lnTo>
                  <a:lnTo>
                    <a:pt x="1277" y="561"/>
                  </a:lnTo>
                  <a:lnTo>
                    <a:pt x="1285" y="571"/>
                  </a:lnTo>
                  <a:lnTo>
                    <a:pt x="1294" y="571"/>
                  </a:lnTo>
                  <a:lnTo>
                    <a:pt x="1303" y="561"/>
                  </a:lnTo>
                  <a:lnTo>
                    <a:pt x="1312" y="561"/>
                  </a:lnTo>
                  <a:lnTo>
                    <a:pt x="1312" y="393"/>
                  </a:lnTo>
                  <a:lnTo>
                    <a:pt x="1321" y="94"/>
                  </a:lnTo>
                  <a:lnTo>
                    <a:pt x="1330" y="556"/>
                  </a:lnTo>
                  <a:lnTo>
                    <a:pt x="1339" y="556"/>
                  </a:lnTo>
                  <a:lnTo>
                    <a:pt x="1348" y="561"/>
                  </a:lnTo>
                  <a:lnTo>
                    <a:pt x="1356" y="561"/>
                  </a:lnTo>
                  <a:lnTo>
                    <a:pt x="1365" y="167"/>
                  </a:lnTo>
                  <a:lnTo>
                    <a:pt x="1374" y="131"/>
                  </a:lnTo>
                  <a:lnTo>
                    <a:pt x="1383" y="545"/>
                  </a:lnTo>
                  <a:lnTo>
                    <a:pt x="1392" y="540"/>
                  </a:lnTo>
                  <a:lnTo>
                    <a:pt x="1401" y="73"/>
                  </a:lnTo>
                  <a:lnTo>
                    <a:pt x="1410" y="15"/>
                  </a:lnTo>
                  <a:lnTo>
                    <a:pt x="1418" y="535"/>
                  </a:lnTo>
                  <a:lnTo>
                    <a:pt x="1427" y="550"/>
                  </a:lnTo>
                  <a:lnTo>
                    <a:pt x="1436" y="519"/>
                  </a:lnTo>
                  <a:lnTo>
                    <a:pt x="1445" y="529"/>
                  </a:lnTo>
                  <a:lnTo>
                    <a:pt x="1454" y="550"/>
                  </a:lnTo>
                  <a:lnTo>
                    <a:pt x="1463" y="550"/>
                  </a:lnTo>
                  <a:lnTo>
                    <a:pt x="1472" y="514"/>
                  </a:lnTo>
                  <a:lnTo>
                    <a:pt x="1480" y="514"/>
                  </a:lnTo>
                  <a:lnTo>
                    <a:pt x="1489" y="566"/>
                  </a:lnTo>
                  <a:lnTo>
                    <a:pt x="1498" y="566"/>
                  </a:lnTo>
                  <a:lnTo>
                    <a:pt x="1507" y="545"/>
                  </a:lnTo>
                  <a:lnTo>
                    <a:pt x="1516" y="556"/>
                  </a:lnTo>
                  <a:lnTo>
                    <a:pt x="1525" y="540"/>
                  </a:lnTo>
                  <a:lnTo>
                    <a:pt x="1534" y="540"/>
                  </a:lnTo>
                  <a:lnTo>
                    <a:pt x="1542" y="524"/>
                  </a:lnTo>
                  <a:lnTo>
                    <a:pt x="1551" y="540"/>
                  </a:lnTo>
                  <a:lnTo>
                    <a:pt x="1560" y="503"/>
                  </a:lnTo>
                  <a:lnTo>
                    <a:pt x="1569" y="503"/>
                  </a:lnTo>
                  <a:lnTo>
                    <a:pt x="1578" y="540"/>
                  </a:lnTo>
                  <a:lnTo>
                    <a:pt x="1587" y="550"/>
                  </a:lnTo>
                  <a:lnTo>
                    <a:pt x="1596" y="529"/>
                  </a:lnTo>
                  <a:lnTo>
                    <a:pt x="1605" y="540"/>
                  </a:lnTo>
                  <a:lnTo>
                    <a:pt x="1613" y="545"/>
                  </a:lnTo>
                  <a:lnTo>
                    <a:pt x="1622" y="529"/>
                  </a:lnTo>
                  <a:lnTo>
                    <a:pt x="1631" y="561"/>
                  </a:lnTo>
                  <a:lnTo>
                    <a:pt x="1640" y="561"/>
                  </a:lnTo>
                  <a:lnTo>
                    <a:pt x="1649" y="519"/>
                  </a:lnTo>
                  <a:lnTo>
                    <a:pt x="1658" y="529"/>
                  </a:lnTo>
                  <a:lnTo>
                    <a:pt x="1667" y="556"/>
                  </a:lnTo>
                  <a:lnTo>
                    <a:pt x="1675" y="556"/>
                  </a:lnTo>
                  <a:lnTo>
                    <a:pt x="1684" y="529"/>
                  </a:lnTo>
                  <a:lnTo>
                    <a:pt x="1693" y="529"/>
                  </a:lnTo>
                  <a:lnTo>
                    <a:pt x="1702" y="556"/>
                  </a:lnTo>
                  <a:lnTo>
                    <a:pt x="1711" y="550"/>
                  </a:lnTo>
                  <a:lnTo>
                    <a:pt x="1720" y="556"/>
                  </a:lnTo>
                  <a:lnTo>
                    <a:pt x="1729" y="550"/>
                  </a:lnTo>
                  <a:lnTo>
                    <a:pt x="1737" y="550"/>
                  </a:lnTo>
                  <a:lnTo>
                    <a:pt x="1746" y="550"/>
                  </a:lnTo>
                  <a:lnTo>
                    <a:pt x="1755" y="550"/>
                  </a:lnTo>
                  <a:lnTo>
                    <a:pt x="1764" y="561"/>
                  </a:lnTo>
                  <a:lnTo>
                    <a:pt x="1773" y="524"/>
                  </a:lnTo>
                  <a:lnTo>
                    <a:pt x="1782" y="540"/>
                  </a:lnTo>
                  <a:lnTo>
                    <a:pt x="1791" y="519"/>
                  </a:lnTo>
                  <a:lnTo>
                    <a:pt x="1800" y="519"/>
                  </a:lnTo>
                  <a:lnTo>
                    <a:pt x="1808" y="535"/>
                  </a:lnTo>
                  <a:lnTo>
                    <a:pt x="1817" y="535"/>
                  </a:lnTo>
                  <a:lnTo>
                    <a:pt x="1826" y="524"/>
                  </a:lnTo>
                  <a:lnTo>
                    <a:pt x="1835" y="519"/>
                  </a:lnTo>
                  <a:lnTo>
                    <a:pt x="1844" y="535"/>
                  </a:lnTo>
                  <a:lnTo>
                    <a:pt x="1853" y="540"/>
                  </a:lnTo>
                  <a:lnTo>
                    <a:pt x="1862" y="561"/>
                  </a:lnTo>
                  <a:lnTo>
                    <a:pt x="1870" y="556"/>
                  </a:lnTo>
                  <a:lnTo>
                    <a:pt x="1879" y="561"/>
                  </a:lnTo>
                  <a:lnTo>
                    <a:pt x="1888" y="556"/>
                  </a:lnTo>
                  <a:lnTo>
                    <a:pt x="1897" y="524"/>
                  </a:lnTo>
                  <a:lnTo>
                    <a:pt x="1906" y="524"/>
                  </a:lnTo>
                  <a:lnTo>
                    <a:pt x="1915" y="487"/>
                  </a:lnTo>
                  <a:lnTo>
                    <a:pt x="1924" y="519"/>
                  </a:lnTo>
                  <a:lnTo>
                    <a:pt x="1932" y="540"/>
                  </a:lnTo>
                  <a:lnTo>
                    <a:pt x="1941" y="540"/>
                  </a:lnTo>
                  <a:lnTo>
                    <a:pt x="1950" y="556"/>
                  </a:lnTo>
                  <a:lnTo>
                    <a:pt x="1959" y="561"/>
                  </a:lnTo>
                  <a:lnTo>
                    <a:pt x="1968" y="545"/>
                  </a:lnTo>
                  <a:lnTo>
                    <a:pt x="1968" y="550"/>
                  </a:lnTo>
                  <a:lnTo>
                    <a:pt x="1977" y="556"/>
                  </a:lnTo>
                  <a:lnTo>
                    <a:pt x="1986" y="556"/>
                  </a:lnTo>
                  <a:lnTo>
                    <a:pt x="1994" y="550"/>
                  </a:lnTo>
                  <a:lnTo>
                    <a:pt x="2003" y="550"/>
                  </a:lnTo>
                  <a:lnTo>
                    <a:pt x="2012" y="561"/>
                  </a:lnTo>
                  <a:lnTo>
                    <a:pt x="2021" y="561"/>
                  </a:lnTo>
                  <a:lnTo>
                    <a:pt x="2030" y="535"/>
                  </a:lnTo>
                  <a:lnTo>
                    <a:pt x="2039" y="556"/>
                  </a:lnTo>
                  <a:lnTo>
                    <a:pt x="2048" y="561"/>
                  </a:lnTo>
                  <a:lnTo>
                    <a:pt x="2057" y="561"/>
                  </a:lnTo>
                  <a:lnTo>
                    <a:pt x="2065" y="556"/>
                  </a:lnTo>
                  <a:lnTo>
                    <a:pt x="2074" y="561"/>
                  </a:lnTo>
                  <a:lnTo>
                    <a:pt x="2083" y="556"/>
                  </a:lnTo>
                  <a:lnTo>
                    <a:pt x="2092" y="561"/>
                  </a:lnTo>
                  <a:lnTo>
                    <a:pt x="2101" y="561"/>
                  </a:lnTo>
                  <a:lnTo>
                    <a:pt x="2110" y="561"/>
                  </a:lnTo>
                  <a:lnTo>
                    <a:pt x="2119" y="550"/>
                  </a:lnTo>
                  <a:lnTo>
                    <a:pt x="2127" y="556"/>
                  </a:lnTo>
                  <a:lnTo>
                    <a:pt x="2136" y="514"/>
                  </a:lnTo>
                  <a:lnTo>
                    <a:pt x="2145" y="508"/>
                  </a:lnTo>
                  <a:lnTo>
                    <a:pt x="2154" y="89"/>
                  </a:lnTo>
                  <a:lnTo>
                    <a:pt x="2163" y="73"/>
                  </a:lnTo>
                  <a:lnTo>
                    <a:pt x="2172" y="508"/>
                  </a:lnTo>
                  <a:lnTo>
                    <a:pt x="2181" y="0"/>
                  </a:lnTo>
                  <a:lnTo>
                    <a:pt x="2189" y="514"/>
                  </a:lnTo>
                  <a:lnTo>
                    <a:pt x="2198" y="519"/>
                  </a:lnTo>
                  <a:lnTo>
                    <a:pt x="2207" y="556"/>
                  </a:lnTo>
                  <a:lnTo>
                    <a:pt x="2216" y="550"/>
                  </a:lnTo>
                  <a:lnTo>
                    <a:pt x="2225" y="556"/>
                  </a:lnTo>
                  <a:lnTo>
                    <a:pt x="2234" y="556"/>
                  </a:lnTo>
                  <a:lnTo>
                    <a:pt x="2243" y="540"/>
                  </a:lnTo>
                  <a:lnTo>
                    <a:pt x="2252" y="529"/>
                  </a:lnTo>
                  <a:lnTo>
                    <a:pt x="2260" y="550"/>
                  </a:lnTo>
                  <a:lnTo>
                    <a:pt x="2269" y="550"/>
                  </a:lnTo>
                  <a:lnTo>
                    <a:pt x="2278" y="524"/>
                  </a:lnTo>
                  <a:lnTo>
                    <a:pt x="2287" y="529"/>
                  </a:lnTo>
                  <a:lnTo>
                    <a:pt x="2296" y="550"/>
                  </a:lnTo>
                  <a:lnTo>
                    <a:pt x="2305" y="540"/>
                  </a:lnTo>
                  <a:lnTo>
                    <a:pt x="2314" y="550"/>
                  </a:lnTo>
                  <a:lnTo>
                    <a:pt x="2322" y="550"/>
                  </a:lnTo>
                  <a:lnTo>
                    <a:pt x="2331" y="550"/>
                  </a:lnTo>
                  <a:lnTo>
                    <a:pt x="2340" y="550"/>
                  </a:lnTo>
                  <a:lnTo>
                    <a:pt x="2349" y="550"/>
                  </a:lnTo>
                  <a:lnTo>
                    <a:pt x="2358" y="550"/>
                  </a:lnTo>
                  <a:lnTo>
                    <a:pt x="2367" y="550"/>
                  </a:lnTo>
                  <a:lnTo>
                    <a:pt x="2376" y="550"/>
                  </a:lnTo>
                  <a:lnTo>
                    <a:pt x="2384" y="545"/>
                  </a:lnTo>
                  <a:lnTo>
                    <a:pt x="2393" y="540"/>
                  </a:lnTo>
                  <a:lnTo>
                    <a:pt x="2402" y="550"/>
                  </a:lnTo>
                  <a:lnTo>
                    <a:pt x="2411" y="556"/>
                  </a:lnTo>
                  <a:lnTo>
                    <a:pt x="2420" y="535"/>
                  </a:lnTo>
                  <a:lnTo>
                    <a:pt x="2429" y="540"/>
                  </a:lnTo>
                  <a:lnTo>
                    <a:pt x="2438" y="535"/>
                  </a:lnTo>
                  <a:lnTo>
                    <a:pt x="2446" y="545"/>
                  </a:lnTo>
                  <a:lnTo>
                    <a:pt x="2455" y="519"/>
                  </a:lnTo>
                  <a:lnTo>
                    <a:pt x="2464" y="524"/>
                  </a:lnTo>
                  <a:lnTo>
                    <a:pt x="2473" y="508"/>
                  </a:lnTo>
                  <a:lnTo>
                    <a:pt x="2482" y="498"/>
                  </a:lnTo>
                  <a:lnTo>
                    <a:pt x="2491" y="529"/>
                  </a:lnTo>
                  <a:lnTo>
                    <a:pt x="2500" y="529"/>
                  </a:lnTo>
                  <a:lnTo>
                    <a:pt x="2509" y="493"/>
                  </a:lnTo>
                  <a:lnTo>
                    <a:pt x="2517" y="493"/>
                  </a:lnTo>
                  <a:lnTo>
                    <a:pt x="2526" y="519"/>
                  </a:lnTo>
                  <a:lnTo>
                    <a:pt x="2535" y="503"/>
                  </a:lnTo>
                  <a:lnTo>
                    <a:pt x="2544" y="556"/>
                  </a:lnTo>
                  <a:lnTo>
                    <a:pt x="2553" y="524"/>
                  </a:lnTo>
                  <a:lnTo>
                    <a:pt x="2562" y="561"/>
                  </a:lnTo>
                  <a:lnTo>
                    <a:pt x="2571" y="550"/>
                  </a:lnTo>
                  <a:lnTo>
                    <a:pt x="2579" y="556"/>
                  </a:lnTo>
                  <a:lnTo>
                    <a:pt x="2588" y="550"/>
                  </a:lnTo>
                  <a:lnTo>
                    <a:pt x="2597" y="550"/>
                  </a:lnTo>
                  <a:lnTo>
                    <a:pt x="2606" y="550"/>
                  </a:lnTo>
                  <a:lnTo>
                    <a:pt x="2615" y="545"/>
                  </a:lnTo>
                  <a:lnTo>
                    <a:pt x="2624" y="550"/>
                  </a:lnTo>
                  <a:lnTo>
                    <a:pt x="2624" y="524"/>
                  </a:lnTo>
                  <a:lnTo>
                    <a:pt x="2633" y="556"/>
                  </a:lnTo>
                  <a:lnTo>
                    <a:pt x="2641" y="519"/>
                  </a:lnTo>
                  <a:lnTo>
                    <a:pt x="2650" y="514"/>
                  </a:lnTo>
                  <a:lnTo>
                    <a:pt x="2659" y="519"/>
                  </a:lnTo>
                  <a:lnTo>
                    <a:pt x="2668" y="519"/>
                  </a:lnTo>
                  <a:lnTo>
                    <a:pt x="2677" y="540"/>
                  </a:lnTo>
                  <a:lnTo>
                    <a:pt x="2686" y="545"/>
                  </a:lnTo>
                  <a:lnTo>
                    <a:pt x="2695" y="535"/>
                  </a:lnTo>
                  <a:lnTo>
                    <a:pt x="2703" y="535"/>
                  </a:lnTo>
                  <a:lnTo>
                    <a:pt x="2712" y="126"/>
                  </a:lnTo>
                  <a:lnTo>
                    <a:pt x="2721" y="73"/>
                  </a:lnTo>
                  <a:lnTo>
                    <a:pt x="2730" y="351"/>
                  </a:lnTo>
                  <a:lnTo>
                    <a:pt x="2739" y="63"/>
                  </a:lnTo>
                  <a:lnTo>
                    <a:pt x="2748" y="508"/>
                  </a:lnTo>
                  <a:lnTo>
                    <a:pt x="2757" y="508"/>
                  </a:lnTo>
                  <a:lnTo>
                    <a:pt x="2766" y="545"/>
                  </a:lnTo>
                  <a:lnTo>
                    <a:pt x="2774" y="519"/>
                  </a:lnTo>
                  <a:lnTo>
                    <a:pt x="2783" y="550"/>
                  </a:lnTo>
                  <a:lnTo>
                    <a:pt x="2792" y="556"/>
                  </a:lnTo>
                  <a:lnTo>
                    <a:pt x="2801" y="519"/>
                  </a:lnTo>
                  <a:lnTo>
                    <a:pt x="2810" y="514"/>
                  </a:lnTo>
                  <a:lnTo>
                    <a:pt x="2819" y="550"/>
                  </a:lnTo>
                  <a:lnTo>
                    <a:pt x="2828" y="556"/>
                  </a:lnTo>
                  <a:lnTo>
                    <a:pt x="2836" y="545"/>
                  </a:lnTo>
                  <a:lnTo>
                    <a:pt x="2845" y="545"/>
                  </a:lnTo>
                  <a:lnTo>
                    <a:pt x="2854" y="535"/>
                  </a:lnTo>
                  <a:lnTo>
                    <a:pt x="2863" y="540"/>
                  </a:lnTo>
                  <a:lnTo>
                    <a:pt x="2872" y="556"/>
                  </a:lnTo>
                  <a:lnTo>
                    <a:pt x="2881" y="561"/>
                  </a:lnTo>
                  <a:lnTo>
                    <a:pt x="2890" y="556"/>
                  </a:lnTo>
                  <a:lnTo>
                    <a:pt x="2898" y="561"/>
                  </a:lnTo>
                  <a:lnTo>
                    <a:pt x="2907" y="545"/>
                  </a:lnTo>
                  <a:lnTo>
                    <a:pt x="2916" y="535"/>
                  </a:lnTo>
                  <a:lnTo>
                    <a:pt x="2925" y="561"/>
                  </a:lnTo>
                  <a:lnTo>
                    <a:pt x="2934" y="566"/>
                  </a:lnTo>
                  <a:lnTo>
                    <a:pt x="2943" y="561"/>
                  </a:lnTo>
                  <a:lnTo>
                    <a:pt x="2952" y="561"/>
                  </a:lnTo>
                  <a:lnTo>
                    <a:pt x="2961" y="540"/>
                  </a:lnTo>
                  <a:lnTo>
                    <a:pt x="2969" y="556"/>
                  </a:lnTo>
                  <a:lnTo>
                    <a:pt x="2978" y="519"/>
                  </a:lnTo>
                  <a:lnTo>
                    <a:pt x="2987" y="508"/>
                  </a:lnTo>
                  <a:lnTo>
                    <a:pt x="2996" y="529"/>
                  </a:lnTo>
                  <a:lnTo>
                    <a:pt x="3005" y="519"/>
                  </a:lnTo>
                  <a:lnTo>
                    <a:pt x="3014" y="540"/>
                  </a:lnTo>
                  <a:lnTo>
                    <a:pt x="3023" y="545"/>
                  </a:lnTo>
                  <a:lnTo>
                    <a:pt x="3031" y="529"/>
                  </a:lnTo>
                  <a:lnTo>
                    <a:pt x="3040" y="540"/>
                  </a:lnTo>
                  <a:lnTo>
                    <a:pt x="3049" y="524"/>
                  </a:lnTo>
                  <a:lnTo>
                    <a:pt x="3058" y="535"/>
                  </a:lnTo>
                  <a:lnTo>
                    <a:pt x="3067" y="461"/>
                  </a:lnTo>
                  <a:lnTo>
                    <a:pt x="3076" y="451"/>
                  </a:lnTo>
                  <a:lnTo>
                    <a:pt x="3085" y="183"/>
                  </a:lnTo>
                  <a:lnTo>
                    <a:pt x="3093" y="178"/>
                  </a:lnTo>
                  <a:lnTo>
                    <a:pt x="3102" y="57"/>
                  </a:lnTo>
                  <a:lnTo>
                    <a:pt x="3111" y="52"/>
                  </a:lnTo>
                  <a:lnTo>
                    <a:pt x="3120" y="545"/>
                  </a:lnTo>
                  <a:lnTo>
                    <a:pt x="3129" y="545"/>
                  </a:lnTo>
                  <a:lnTo>
                    <a:pt x="3138" y="561"/>
                  </a:lnTo>
                  <a:lnTo>
                    <a:pt x="3147" y="556"/>
                  </a:lnTo>
                  <a:lnTo>
                    <a:pt x="3155" y="524"/>
                  </a:lnTo>
                  <a:lnTo>
                    <a:pt x="3164" y="540"/>
                  </a:lnTo>
                  <a:lnTo>
                    <a:pt x="3173" y="566"/>
                  </a:lnTo>
                  <a:lnTo>
                    <a:pt x="3182" y="566"/>
                  </a:lnTo>
                  <a:lnTo>
                    <a:pt x="3191" y="524"/>
                  </a:lnTo>
                  <a:lnTo>
                    <a:pt x="3200" y="529"/>
                  </a:lnTo>
                  <a:lnTo>
                    <a:pt x="3209" y="566"/>
                  </a:lnTo>
                  <a:lnTo>
                    <a:pt x="3218" y="566"/>
                  </a:lnTo>
                  <a:lnTo>
                    <a:pt x="3226" y="561"/>
                  </a:lnTo>
                  <a:lnTo>
                    <a:pt x="3235" y="566"/>
                  </a:lnTo>
                  <a:lnTo>
                    <a:pt x="3244" y="535"/>
                  </a:lnTo>
                  <a:lnTo>
                    <a:pt x="3253" y="556"/>
                  </a:lnTo>
                  <a:lnTo>
                    <a:pt x="3262" y="535"/>
                  </a:lnTo>
                  <a:lnTo>
                    <a:pt x="3271" y="561"/>
                  </a:lnTo>
                  <a:lnTo>
                    <a:pt x="3280" y="519"/>
                  </a:lnTo>
                  <a:lnTo>
                    <a:pt x="3288" y="152"/>
                  </a:lnTo>
                  <a:lnTo>
                    <a:pt x="3297" y="126"/>
                  </a:lnTo>
                  <a:lnTo>
                    <a:pt x="3306" y="215"/>
                  </a:lnTo>
                  <a:lnTo>
                    <a:pt x="3315" y="173"/>
                  </a:lnTo>
                  <a:lnTo>
                    <a:pt x="3324" y="356"/>
                  </a:lnTo>
                  <a:lnTo>
                    <a:pt x="3333" y="367"/>
                  </a:lnTo>
                  <a:lnTo>
                    <a:pt x="3342" y="550"/>
                  </a:lnTo>
                  <a:lnTo>
                    <a:pt x="3350" y="566"/>
                  </a:lnTo>
                  <a:lnTo>
                    <a:pt x="3359" y="540"/>
                  </a:lnTo>
                  <a:lnTo>
                    <a:pt x="3368" y="545"/>
                  </a:lnTo>
                  <a:lnTo>
                    <a:pt x="3377" y="566"/>
                  </a:lnTo>
                  <a:lnTo>
                    <a:pt x="3386" y="561"/>
                  </a:lnTo>
                  <a:lnTo>
                    <a:pt x="3395" y="566"/>
                  </a:lnTo>
                  <a:lnTo>
                    <a:pt x="3404" y="566"/>
                  </a:lnTo>
                  <a:lnTo>
                    <a:pt x="3413" y="550"/>
                  </a:lnTo>
                  <a:lnTo>
                    <a:pt x="3421" y="556"/>
                  </a:lnTo>
                  <a:lnTo>
                    <a:pt x="3430" y="561"/>
                  </a:lnTo>
                  <a:lnTo>
                    <a:pt x="3439" y="561"/>
                  </a:lnTo>
                  <a:lnTo>
                    <a:pt x="3448" y="561"/>
                  </a:lnTo>
                  <a:lnTo>
                    <a:pt x="3457" y="561"/>
                  </a:lnTo>
                  <a:lnTo>
                    <a:pt x="3466" y="561"/>
                  </a:lnTo>
                  <a:lnTo>
                    <a:pt x="3475" y="561"/>
                  </a:lnTo>
                  <a:lnTo>
                    <a:pt x="3483" y="556"/>
                  </a:lnTo>
                  <a:lnTo>
                    <a:pt x="3492" y="556"/>
                  </a:lnTo>
                  <a:lnTo>
                    <a:pt x="3501" y="556"/>
                  </a:lnTo>
                  <a:lnTo>
                    <a:pt x="3510" y="561"/>
                  </a:lnTo>
                  <a:lnTo>
                    <a:pt x="3519" y="540"/>
                  </a:lnTo>
                  <a:lnTo>
                    <a:pt x="3528" y="550"/>
                  </a:lnTo>
                  <a:lnTo>
                    <a:pt x="3537" y="556"/>
                  </a:lnTo>
                  <a:lnTo>
                    <a:pt x="3545" y="550"/>
                  </a:lnTo>
                  <a:lnTo>
                    <a:pt x="3554" y="561"/>
                  </a:lnTo>
                  <a:lnTo>
                    <a:pt x="3563" y="561"/>
                  </a:lnTo>
                  <a:lnTo>
                    <a:pt x="3572" y="561"/>
                  </a:lnTo>
                  <a:lnTo>
                    <a:pt x="3581" y="566"/>
                  </a:lnTo>
                  <a:lnTo>
                    <a:pt x="3590" y="550"/>
                  </a:lnTo>
                  <a:lnTo>
                    <a:pt x="3599" y="540"/>
                  </a:lnTo>
                  <a:lnTo>
                    <a:pt x="3607" y="556"/>
                  </a:lnTo>
                  <a:lnTo>
                    <a:pt x="3616" y="556"/>
                  </a:lnTo>
                  <a:lnTo>
                    <a:pt x="3625" y="556"/>
                  </a:lnTo>
                  <a:lnTo>
                    <a:pt x="3634" y="561"/>
                  </a:lnTo>
                  <a:lnTo>
                    <a:pt x="3643" y="556"/>
                  </a:lnTo>
                  <a:lnTo>
                    <a:pt x="3652" y="566"/>
                  </a:lnTo>
                  <a:lnTo>
                    <a:pt x="3661" y="550"/>
                  </a:lnTo>
                  <a:lnTo>
                    <a:pt x="3670" y="556"/>
                  </a:lnTo>
                  <a:lnTo>
                    <a:pt x="3678" y="535"/>
                  </a:lnTo>
                  <a:lnTo>
                    <a:pt x="3687" y="550"/>
                  </a:lnTo>
                  <a:lnTo>
                    <a:pt x="3696" y="519"/>
                  </a:lnTo>
                  <a:lnTo>
                    <a:pt x="3705" y="519"/>
                  </a:lnTo>
                  <a:lnTo>
                    <a:pt x="3714" y="561"/>
                  </a:lnTo>
                  <a:lnTo>
                    <a:pt x="3723" y="561"/>
                  </a:lnTo>
                  <a:lnTo>
                    <a:pt x="3732" y="556"/>
                  </a:lnTo>
                  <a:lnTo>
                    <a:pt x="3740" y="556"/>
                  </a:lnTo>
                  <a:lnTo>
                    <a:pt x="3749" y="540"/>
                  </a:lnTo>
                  <a:lnTo>
                    <a:pt x="3758" y="540"/>
                  </a:lnTo>
                  <a:lnTo>
                    <a:pt x="3767" y="561"/>
                  </a:lnTo>
                  <a:lnTo>
                    <a:pt x="3776" y="561"/>
                  </a:lnTo>
                  <a:lnTo>
                    <a:pt x="3785" y="556"/>
                  </a:lnTo>
                  <a:lnTo>
                    <a:pt x="3794" y="556"/>
                  </a:lnTo>
                  <a:lnTo>
                    <a:pt x="3802" y="556"/>
                  </a:lnTo>
                  <a:lnTo>
                    <a:pt x="3811" y="556"/>
                  </a:lnTo>
                  <a:lnTo>
                    <a:pt x="3820" y="556"/>
                  </a:lnTo>
                  <a:lnTo>
                    <a:pt x="3829" y="556"/>
                  </a:lnTo>
                  <a:lnTo>
                    <a:pt x="3838" y="561"/>
                  </a:lnTo>
                  <a:lnTo>
                    <a:pt x="3847" y="550"/>
                  </a:lnTo>
                  <a:lnTo>
                    <a:pt x="3856" y="561"/>
                  </a:lnTo>
                  <a:lnTo>
                    <a:pt x="3864" y="550"/>
                  </a:lnTo>
                  <a:lnTo>
                    <a:pt x="3873" y="545"/>
                  </a:lnTo>
                  <a:lnTo>
                    <a:pt x="3882" y="550"/>
                  </a:lnTo>
                  <a:lnTo>
                    <a:pt x="3891" y="550"/>
                  </a:lnTo>
                  <a:lnTo>
                    <a:pt x="3900" y="550"/>
                  </a:lnTo>
                  <a:lnTo>
                    <a:pt x="3909" y="561"/>
                  </a:lnTo>
                  <a:lnTo>
                    <a:pt x="3918" y="550"/>
                  </a:lnTo>
                  <a:lnTo>
                    <a:pt x="3927" y="335"/>
                  </a:lnTo>
                  <a:lnTo>
                    <a:pt x="3935" y="330"/>
                  </a:lnTo>
                  <a:lnTo>
                    <a:pt x="3935" y="199"/>
                  </a:lnTo>
                  <a:lnTo>
                    <a:pt x="3944" y="194"/>
                  </a:lnTo>
                  <a:lnTo>
                    <a:pt x="3953" y="482"/>
                  </a:lnTo>
                  <a:lnTo>
                    <a:pt x="3962" y="493"/>
                  </a:lnTo>
                  <a:lnTo>
                    <a:pt x="3971" y="529"/>
                  </a:lnTo>
                  <a:lnTo>
                    <a:pt x="3980" y="493"/>
                  </a:lnTo>
                  <a:lnTo>
                    <a:pt x="3989" y="451"/>
                  </a:lnTo>
                  <a:lnTo>
                    <a:pt x="3997" y="435"/>
                  </a:lnTo>
                  <a:lnTo>
                    <a:pt x="4006" y="466"/>
                  </a:lnTo>
                  <a:lnTo>
                    <a:pt x="4015" y="477"/>
                  </a:lnTo>
                  <a:lnTo>
                    <a:pt x="4024" y="414"/>
                  </a:lnTo>
                  <a:lnTo>
                    <a:pt x="4033" y="435"/>
                  </a:lnTo>
                  <a:lnTo>
                    <a:pt x="4042" y="508"/>
                  </a:lnTo>
                  <a:lnTo>
                    <a:pt x="4051" y="514"/>
                  </a:lnTo>
                  <a:lnTo>
                    <a:pt x="4059" y="482"/>
                  </a:lnTo>
                  <a:lnTo>
                    <a:pt x="4068" y="487"/>
                  </a:lnTo>
                  <a:lnTo>
                    <a:pt x="4077" y="320"/>
                  </a:lnTo>
                  <a:lnTo>
                    <a:pt x="4086" y="383"/>
                  </a:lnTo>
                  <a:lnTo>
                    <a:pt x="4095" y="477"/>
                  </a:lnTo>
                  <a:lnTo>
                    <a:pt x="4104" y="445"/>
                  </a:lnTo>
                  <a:lnTo>
                    <a:pt x="4113" y="356"/>
                  </a:lnTo>
                  <a:lnTo>
                    <a:pt x="4122" y="424"/>
                  </a:lnTo>
                  <a:lnTo>
                    <a:pt x="4130" y="383"/>
                  </a:lnTo>
                  <a:lnTo>
                    <a:pt x="4139" y="383"/>
                  </a:lnTo>
                  <a:lnTo>
                    <a:pt x="4148" y="498"/>
                  </a:lnTo>
                  <a:lnTo>
                    <a:pt x="4157" y="508"/>
                  </a:lnTo>
                  <a:lnTo>
                    <a:pt x="4166" y="466"/>
                  </a:lnTo>
                  <a:lnTo>
                    <a:pt x="4175" y="461"/>
                  </a:lnTo>
                  <a:lnTo>
                    <a:pt x="4184" y="482"/>
                  </a:lnTo>
                  <a:lnTo>
                    <a:pt x="4192" y="466"/>
                  </a:lnTo>
                  <a:lnTo>
                    <a:pt x="4201" y="477"/>
                  </a:lnTo>
                  <a:lnTo>
                    <a:pt x="4210" y="466"/>
                  </a:lnTo>
                  <a:lnTo>
                    <a:pt x="4219" y="493"/>
                  </a:lnTo>
                  <a:lnTo>
                    <a:pt x="4228" y="487"/>
                  </a:lnTo>
                  <a:lnTo>
                    <a:pt x="4237" y="493"/>
                  </a:lnTo>
                  <a:lnTo>
                    <a:pt x="4246" y="487"/>
                  </a:lnTo>
                  <a:lnTo>
                    <a:pt x="4254" y="451"/>
                  </a:lnTo>
                  <a:lnTo>
                    <a:pt x="4263" y="456"/>
                  </a:lnTo>
                  <a:lnTo>
                    <a:pt x="4272" y="508"/>
                  </a:lnTo>
                  <a:lnTo>
                    <a:pt x="4281" y="508"/>
                  </a:lnTo>
                  <a:lnTo>
                    <a:pt x="4290" y="461"/>
                  </a:lnTo>
                  <a:lnTo>
                    <a:pt x="4299" y="461"/>
                  </a:lnTo>
                  <a:lnTo>
                    <a:pt x="4308" y="430"/>
                  </a:lnTo>
                  <a:lnTo>
                    <a:pt x="4316" y="430"/>
                  </a:lnTo>
                  <a:lnTo>
                    <a:pt x="4325" y="540"/>
                  </a:lnTo>
                  <a:lnTo>
                    <a:pt x="4334" y="540"/>
                  </a:lnTo>
                  <a:lnTo>
                    <a:pt x="4343" y="666"/>
                  </a:lnTo>
                  <a:lnTo>
                    <a:pt x="4352" y="666"/>
                  </a:lnTo>
                  <a:lnTo>
                    <a:pt x="4361" y="655"/>
                  </a:lnTo>
                  <a:lnTo>
                    <a:pt x="4370" y="660"/>
                  </a:lnTo>
                  <a:lnTo>
                    <a:pt x="4379" y="671"/>
                  </a:lnTo>
                  <a:lnTo>
                    <a:pt x="4387" y="666"/>
                  </a:lnTo>
                  <a:lnTo>
                    <a:pt x="4396" y="681"/>
                  </a:lnTo>
                  <a:lnTo>
                    <a:pt x="4405" y="681"/>
                  </a:lnTo>
                  <a:lnTo>
                    <a:pt x="4414" y="687"/>
                  </a:lnTo>
                  <a:lnTo>
                    <a:pt x="4423" y="681"/>
                  </a:lnTo>
                  <a:lnTo>
                    <a:pt x="4432" y="692"/>
                  </a:lnTo>
                  <a:lnTo>
                    <a:pt x="4441" y="692"/>
                  </a:lnTo>
                  <a:lnTo>
                    <a:pt x="4449" y="718"/>
                  </a:lnTo>
                  <a:lnTo>
                    <a:pt x="4458" y="723"/>
                  </a:lnTo>
                  <a:lnTo>
                    <a:pt x="4467" y="697"/>
                  </a:lnTo>
                  <a:lnTo>
                    <a:pt x="4476" y="687"/>
                  </a:lnTo>
                  <a:lnTo>
                    <a:pt x="4485" y="697"/>
                  </a:lnTo>
                </a:path>
              </a:pathLst>
            </a:custGeom>
            <a:solidFill>
              <a:schemeClr val="bg1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1" name="Freeform 106"/>
            <p:cNvSpPr>
              <a:spLocks/>
            </p:cNvSpPr>
            <p:nvPr/>
          </p:nvSpPr>
          <p:spPr bwMode="auto">
            <a:xfrm>
              <a:off x="1007" y="2090"/>
              <a:ext cx="4485" cy="598"/>
            </a:xfrm>
            <a:custGeom>
              <a:avLst/>
              <a:gdLst>
                <a:gd name="T0" fmla="*/ 62 w 4485"/>
                <a:gd name="T1" fmla="*/ 566 h 598"/>
                <a:gd name="T2" fmla="*/ 142 w 4485"/>
                <a:gd name="T3" fmla="*/ 566 h 598"/>
                <a:gd name="T4" fmla="*/ 222 w 4485"/>
                <a:gd name="T5" fmla="*/ 566 h 598"/>
                <a:gd name="T6" fmla="*/ 302 w 4485"/>
                <a:gd name="T7" fmla="*/ 566 h 598"/>
                <a:gd name="T8" fmla="*/ 381 w 4485"/>
                <a:gd name="T9" fmla="*/ 572 h 598"/>
                <a:gd name="T10" fmla="*/ 461 w 4485"/>
                <a:gd name="T11" fmla="*/ 566 h 598"/>
                <a:gd name="T12" fmla="*/ 541 w 4485"/>
                <a:gd name="T13" fmla="*/ 556 h 598"/>
                <a:gd name="T14" fmla="*/ 621 w 4485"/>
                <a:gd name="T15" fmla="*/ 566 h 598"/>
                <a:gd name="T16" fmla="*/ 692 w 4485"/>
                <a:gd name="T17" fmla="*/ 572 h 598"/>
                <a:gd name="T18" fmla="*/ 771 w 4485"/>
                <a:gd name="T19" fmla="*/ 52 h 598"/>
                <a:gd name="T20" fmla="*/ 851 w 4485"/>
                <a:gd name="T21" fmla="*/ 530 h 598"/>
                <a:gd name="T22" fmla="*/ 931 w 4485"/>
                <a:gd name="T23" fmla="*/ 566 h 598"/>
                <a:gd name="T24" fmla="*/ 1011 w 4485"/>
                <a:gd name="T25" fmla="*/ 561 h 598"/>
                <a:gd name="T26" fmla="*/ 1091 w 4485"/>
                <a:gd name="T27" fmla="*/ 566 h 598"/>
                <a:gd name="T28" fmla="*/ 1170 w 4485"/>
                <a:gd name="T29" fmla="*/ 572 h 598"/>
                <a:gd name="T30" fmla="*/ 1250 w 4485"/>
                <a:gd name="T31" fmla="*/ 572 h 598"/>
                <a:gd name="T32" fmla="*/ 1321 w 4485"/>
                <a:gd name="T33" fmla="*/ 94 h 598"/>
                <a:gd name="T34" fmla="*/ 1401 w 4485"/>
                <a:gd name="T35" fmla="*/ 58 h 598"/>
                <a:gd name="T36" fmla="*/ 1480 w 4485"/>
                <a:gd name="T37" fmla="*/ 524 h 598"/>
                <a:gd name="T38" fmla="*/ 1560 w 4485"/>
                <a:gd name="T39" fmla="*/ 519 h 598"/>
                <a:gd name="T40" fmla="*/ 1640 w 4485"/>
                <a:gd name="T41" fmla="*/ 566 h 598"/>
                <a:gd name="T42" fmla="*/ 1720 w 4485"/>
                <a:gd name="T43" fmla="*/ 561 h 598"/>
                <a:gd name="T44" fmla="*/ 1800 w 4485"/>
                <a:gd name="T45" fmla="*/ 535 h 598"/>
                <a:gd name="T46" fmla="*/ 1879 w 4485"/>
                <a:gd name="T47" fmla="*/ 566 h 598"/>
                <a:gd name="T48" fmla="*/ 1959 w 4485"/>
                <a:gd name="T49" fmla="*/ 566 h 598"/>
                <a:gd name="T50" fmla="*/ 2030 w 4485"/>
                <a:gd name="T51" fmla="*/ 556 h 598"/>
                <a:gd name="T52" fmla="*/ 2110 w 4485"/>
                <a:gd name="T53" fmla="*/ 572 h 598"/>
                <a:gd name="T54" fmla="*/ 2189 w 4485"/>
                <a:gd name="T55" fmla="*/ 540 h 598"/>
                <a:gd name="T56" fmla="*/ 2269 w 4485"/>
                <a:gd name="T57" fmla="*/ 566 h 598"/>
                <a:gd name="T58" fmla="*/ 2349 w 4485"/>
                <a:gd name="T59" fmla="*/ 566 h 598"/>
                <a:gd name="T60" fmla="*/ 2429 w 4485"/>
                <a:gd name="T61" fmla="*/ 561 h 598"/>
                <a:gd name="T62" fmla="*/ 2509 w 4485"/>
                <a:gd name="T63" fmla="*/ 524 h 598"/>
                <a:gd name="T64" fmla="*/ 2588 w 4485"/>
                <a:gd name="T65" fmla="*/ 572 h 598"/>
                <a:gd name="T66" fmla="*/ 2659 w 4485"/>
                <a:gd name="T67" fmla="*/ 551 h 598"/>
                <a:gd name="T68" fmla="*/ 2739 w 4485"/>
                <a:gd name="T69" fmla="*/ 105 h 598"/>
                <a:gd name="T70" fmla="*/ 2819 w 4485"/>
                <a:gd name="T71" fmla="*/ 566 h 598"/>
                <a:gd name="T72" fmla="*/ 2898 w 4485"/>
                <a:gd name="T73" fmla="*/ 572 h 598"/>
                <a:gd name="T74" fmla="*/ 2978 w 4485"/>
                <a:gd name="T75" fmla="*/ 545 h 598"/>
                <a:gd name="T76" fmla="*/ 3058 w 4485"/>
                <a:gd name="T77" fmla="*/ 561 h 598"/>
                <a:gd name="T78" fmla="*/ 3138 w 4485"/>
                <a:gd name="T79" fmla="*/ 577 h 598"/>
                <a:gd name="T80" fmla="*/ 3218 w 4485"/>
                <a:gd name="T81" fmla="*/ 572 h 598"/>
                <a:gd name="T82" fmla="*/ 3288 w 4485"/>
                <a:gd name="T83" fmla="*/ 189 h 598"/>
                <a:gd name="T84" fmla="*/ 3368 w 4485"/>
                <a:gd name="T85" fmla="*/ 566 h 598"/>
                <a:gd name="T86" fmla="*/ 3448 w 4485"/>
                <a:gd name="T87" fmla="*/ 566 h 598"/>
                <a:gd name="T88" fmla="*/ 3528 w 4485"/>
                <a:gd name="T89" fmla="*/ 566 h 598"/>
                <a:gd name="T90" fmla="*/ 3607 w 4485"/>
                <a:gd name="T91" fmla="*/ 572 h 598"/>
                <a:gd name="T92" fmla="*/ 3687 w 4485"/>
                <a:gd name="T93" fmla="*/ 572 h 598"/>
                <a:gd name="T94" fmla="*/ 3767 w 4485"/>
                <a:gd name="T95" fmla="*/ 577 h 598"/>
                <a:gd name="T96" fmla="*/ 3847 w 4485"/>
                <a:gd name="T97" fmla="*/ 582 h 598"/>
                <a:gd name="T98" fmla="*/ 3927 w 4485"/>
                <a:gd name="T99" fmla="*/ 383 h 598"/>
                <a:gd name="T100" fmla="*/ 3997 w 4485"/>
                <a:gd name="T101" fmla="*/ 483 h 598"/>
                <a:gd name="T102" fmla="*/ 4077 w 4485"/>
                <a:gd name="T103" fmla="*/ 393 h 598"/>
                <a:gd name="T104" fmla="*/ 4157 w 4485"/>
                <a:gd name="T105" fmla="*/ 561 h 598"/>
                <a:gd name="T106" fmla="*/ 4237 w 4485"/>
                <a:gd name="T107" fmla="*/ 556 h 598"/>
                <a:gd name="T108" fmla="*/ 4316 w 4485"/>
                <a:gd name="T109" fmla="*/ 483 h 598"/>
                <a:gd name="T110" fmla="*/ 4396 w 4485"/>
                <a:gd name="T111" fmla="*/ 566 h 598"/>
                <a:gd name="T112" fmla="*/ 4476 w 4485"/>
                <a:gd name="T113" fmla="*/ 540 h 5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85" h="598">
                  <a:moveTo>
                    <a:pt x="0" y="556"/>
                  </a:moveTo>
                  <a:lnTo>
                    <a:pt x="0" y="551"/>
                  </a:lnTo>
                  <a:lnTo>
                    <a:pt x="9" y="566"/>
                  </a:lnTo>
                  <a:lnTo>
                    <a:pt x="18" y="556"/>
                  </a:lnTo>
                  <a:lnTo>
                    <a:pt x="27" y="556"/>
                  </a:lnTo>
                  <a:lnTo>
                    <a:pt x="36" y="566"/>
                  </a:lnTo>
                  <a:lnTo>
                    <a:pt x="45" y="572"/>
                  </a:lnTo>
                  <a:lnTo>
                    <a:pt x="54" y="566"/>
                  </a:lnTo>
                  <a:lnTo>
                    <a:pt x="62" y="566"/>
                  </a:lnTo>
                  <a:lnTo>
                    <a:pt x="71" y="551"/>
                  </a:lnTo>
                  <a:lnTo>
                    <a:pt x="80" y="566"/>
                  </a:lnTo>
                  <a:lnTo>
                    <a:pt x="89" y="566"/>
                  </a:lnTo>
                  <a:lnTo>
                    <a:pt x="98" y="566"/>
                  </a:lnTo>
                  <a:lnTo>
                    <a:pt x="107" y="566"/>
                  </a:lnTo>
                  <a:lnTo>
                    <a:pt x="116" y="566"/>
                  </a:lnTo>
                  <a:lnTo>
                    <a:pt x="124" y="561"/>
                  </a:lnTo>
                  <a:lnTo>
                    <a:pt x="133" y="561"/>
                  </a:lnTo>
                  <a:lnTo>
                    <a:pt x="142" y="566"/>
                  </a:lnTo>
                  <a:lnTo>
                    <a:pt x="151" y="566"/>
                  </a:lnTo>
                  <a:lnTo>
                    <a:pt x="160" y="566"/>
                  </a:lnTo>
                  <a:lnTo>
                    <a:pt x="169" y="566"/>
                  </a:lnTo>
                  <a:lnTo>
                    <a:pt x="178" y="566"/>
                  </a:lnTo>
                  <a:lnTo>
                    <a:pt x="187" y="566"/>
                  </a:lnTo>
                  <a:lnTo>
                    <a:pt x="195" y="566"/>
                  </a:lnTo>
                  <a:lnTo>
                    <a:pt x="204" y="566"/>
                  </a:lnTo>
                  <a:lnTo>
                    <a:pt x="213" y="566"/>
                  </a:lnTo>
                  <a:lnTo>
                    <a:pt x="222" y="566"/>
                  </a:lnTo>
                  <a:lnTo>
                    <a:pt x="231" y="566"/>
                  </a:lnTo>
                  <a:lnTo>
                    <a:pt x="240" y="561"/>
                  </a:lnTo>
                  <a:lnTo>
                    <a:pt x="249" y="572"/>
                  </a:lnTo>
                  <a:lnTo>
                    <a:pt x="257" y="572"/>
                  </a:lnTo>
                  <a:lnTo>
                    <a:pt x="266" y="566"/>
                  </a:lnTo>
                  <a:lnTo>
                    <a:pt x="275" y="572"/>
                  </a:lnTo>
                  <a:lnTo>
                    <a:pt x="284" y="566"/>
                  </a:lnTo>
                  <a:lnTo>
                    <a:pt x="293" y="572"/>
                  </a:lnTo>
                  <a:lnTo>
                    <a:pt x="302" y="566"/>
                  </a:lnTo>
                  <a:lnTo>
                    <a:pt x="311" y="566"/>
                  </a:lnTo>
                  <a:lnTo>
                    <a:pt x="319" y="572"/>
                  </a:lnTo>
                  <a:lnTo>
                    <a:pt x="328" y="577"/>
                  </a:lnTo>
                  <a:lnTo>
                    <a:pt x="337" y="566"/>
                  </a:lnTo>
                  <a:lnTo>
                    <a:pt x="346" y="545"/>
                  </a:lnTo>
                  <a:lnTo>
                    <a:pt x="355" y="577"/>
                  </a:lnTo>
                  <a:lnTo>
                    <a:pt x="364" y="577"/>
                  </a:lnTo>
                  <a:lnTo>
                    <a:pt x="373" y="572"/>
                  </a:lnTo>
                  <a:lnTo>
                    <a:pt x="381" y="572"/>
                  </a:lnTo>
                  <a:lnTo>
                    <a:pt x="390" y="577"/>
                  </a:lnTo>
                  <a:lnTo>
                    <a:pt x="399" y="577"/>
                  </a:lnTo>
                  <a:lnTo>
                    <a:pt x="408" y="566"/>
                  </a:lnTo>
                  <a:lnTo>
                    <a:pt x="417" y="566"/>
                  </a:lnTo>
                  <a:lnTo>
                    <a:pt x="426" y="566"/>
                  </a:lnTo>
                  <a:lnTo>
                    <a:pt x="435" y="566"/>
                  </a:lnTo>
                  <a:lnTo>
                    <a:pt x="444" y="566"/>
                  </a:lnTo>
                  <a:lnTo>
                    <a:pt x="452" y="566"/>
                  </a:lnTo>
                  <a:lnTo>
                    <a:pt x="461" y="566"/>
                  </a:lnTo>
                  <a:lnTo>
                    <a:pt x="470" y="566"/>
                  </a:lnTo>
                  <a:lnTo>
                    <a:pt x="479" y="142"/>
                  </a:lnTo>
                  <a:lnTo>
                    <a:pt x="488" y="52"/>
                  </a:lnTo>
                  <a:lnTo>
                    <a:pt x="497" y="435"/>
                  </a:lnTo>
                  <a:lnTo>
                    <a:pt x="506" y="430"/>
                  </a:lnTo>
                  <a:lnTo>
                    <a:pt x="514" y="556"/>
                  </a:lnTo>
                  <a:lnTo>
                    <a:pt x="523" y="556"/>
                  </a:lnTo>
                  <a:lnTo>
                    <a:pt x="532" y="561"/>
                  </a:lnTo>
                  <a:lnTo>
                    <a:pt x="541" y="556"/>
                  </a:lnTo>
                  <a:lnTo>
                    <a:pt x="550" y="561"/>
                  </a:lnTo>
                  <a:lnTo>
                    <a:pt x="559" y="561"/>
                  </a:lnTo>
                  <a:lnTo>
                    <a:pt x="568" y="545"/>
                  </a:lnTo>
                  <a:lnTo>
                    <a:pt x="576" y="545"/>
                  </a:lnTo>
                  <a:lnTo>
                    <a:pt x="585" y="556"/>
                  </a:lnTo>
                  <a:lnTo>
                    <a:pt x="594" y="556"/>
                  </a:lnTo>
                  <a:lnTo>
                    <a:pt x="603" y="551"/>
                  </a:lnTo>
                  <a:lnTo>
                    <a:pt x="612" y="551"/>
                  </a:lnTo>
                  <a:lnTo>
                    <a:pt x="621" y="566"/>
                  </a:lnTo>
                  <a:lnTo>
                    <a:pt x="630" y="566"/>
                  </a:lnTo>
                  <a:lnTo>
                    <a:pt x="639" y="572"/>
                  </a:lnTo>
                  <a:lnTo>
                    <a:pt x="647" y="572"/>
                  </a:lnTo>
                  <a:lnTo>
                    <a:pt x="656" y="572"/>
                  </a:lnTo>
                  <a:lnTo>
                    <a:pt x="665" y="566"/>
                  </a:lnTo>
                  <a:lnTo>
                    <a:pt x="674" y="572"/>
                  </a:lnTo>
                  <a:lnTo>
                    <a:pt x="683" y="572"/>
                  </a:lnTo>
                  <a:lnTo>
                    <a:pt x="692" y="572"/>
                  </a:lnTo>
                  <a:lnTo>
                    <a:pt x="701" y="572"/>
                  </a:lnTo>
                  <a:lnTo>
                    <a:pt x="709" y="572"/>
                  </a:lnTo>
                  <a:lnTo>
                    <a:pt x="718" y="572"/>
                  </a:lnTo>
                  <a:lnTo>
                    <a:pt x="727" y="572"/>
                  </a:lnTo>
                  <a:lnTo>
                    <a:pt x="736" y="566"/>
                  </a:lnTo>
                  <a:lnTo>
                    <a:pt x="745" y="566"/>
                  </a:lnTo>
                  <a:lnTo>
                    <a:pt x="754" y="535"/>
                  </a:lnTo>
                  <a:lnTo>
                    <a:pt x="763" y="535"/>
                  </a:lnTo>
                  <a:lnTo>
                    <a:pt x="771" y="52"/>
                  </a:lnTo>
                  <a:lnTo>
                    <a:pt x="780" y="0"/>
                  </a:lnTo>
                  <a:lnTo>
                    <a:pt x="789" y="509"/>
                  </a:lnTo>
                  <a:lnTo>
                    <a:pt x="798" y="488"/>
                  </a:lnTo>
                  <a:lnTo>
                    <a:pt x="807" y="530"/>
                  </a:lnTo>
                  <a:lnTo>
                    <a:pt x="816" y="535"/>
                  </a:lnTo>
                  <a:lnTo>
                    <a:pt x="825" y="519"/>
                  </a:lnTo>
                  <a:lnTo>
                    <a:pt x="833" y="524"/>
                  </a:lnTo>
                  <a:lnTo>
                    <a:pt x="842" y="545"/>
                  </a:lnTo>
                  <a:lnTo>
                    <a:pt x="851" y="530"/>
                  </a:lnTo>
                  <a:lnTo>
                    <a:pt x="860" y="551"/>
                  </a:lnTo>
                  <a:lnTo>
                    <a:pt x="869" y="551"/>
                  </a:lnTo>
                  <a:lnTo>
                    <a:pt x="878" y="545"/>
                  </a:lnTo>
                  <a:lnTo>
                    <a:pt x="887" y="545"/>
                  </a:lnTo>
                  <a:lnTo>
                    <a:pt x="896" y="551"/>
                  </a:lnTo>
                  <a:lnTo>
                    <a:pt x="904" y="551"/>
                  </a:lnTo>
                  <a:lnTo>
                    <a:pt x="913" y="545"/>
                  </a:lnTo>
                  <a:lnTo>
                    <a:pt x="922" y="545"/>
                  </a:lnTo>
                  <a:lnTo>
                    <a:pt x="931" y="566"/>
                  </a:lnTo>
                  <a:lnTo>
                    <a:pt x="940" y="566"/>
                  </a:lnTo>
                  <a:lnTo>
                    <a:pt x="949" y="566"/>
                  </a:lnTo>
                  <a:lnTo>
                    <a:pt x="958" y="561"/>
                  </a:lnTo>
                  <a:lnTo>
                    <a:pt x="966" y="566"/>
                  </a:lnTo>
                  <a:lnTo>
                    <a:pt x="975" y="566"/>
                  </a:lnTo>
                  <a:lnTo>
                    <a:pt x="984" y="566"/>
                  </a:lnTo>
                  <a:lnTo>
                    <a:pt x="993" y="566"/>
                  </a:lnTo>
                  <a:lnTo>
                    <a:pt x="1002" y="561"/>
                  </a:lnTo>
                  <a:lnTo>
                    <a:pt x="1011" y="561"/>
                  </a:lnTo>
                  <a:lnTo>
                    <a:pt x="1020" y="566"/>
                  </a:lnTo>
                  <a:lnTo>
                    <a:pt x="1028" y="566"/>
                  </a:lnTo>
                  <a:lnTo>
                    <a:pt x="1037" y="566"/>
                  </a:lnTo>
                  <a:lnTo>
                    <a:pt x="1046" y="566"/>
                  </a:lnTo>
                  <a:lnTo>
                    <a:pt x="1055" y="566"/>
                  </a:lnTo>
                  <a:lnTo>
                    <a:pt x="1064" y="566"/>
                  </a:lnTo>
                  <a:lnTo>
                    <a:pt x="1073" y="561"/>
                  </a:lnTo>
                  <a:lnTo>
                    <a:pt x="1082" y="561"/>
                  </a:lnTo>
                  <a:lnTo>
                    <a:pt x="1091" y="566"/>
                  </a:lnTo>
                  <a:lnTo>
                    <a:pt x="1099" y="556"/>
                  </a:lnTo>
                  <a:lnTo>
                    <a:pt x="1108" y="566"/>
                  </a:lnTo>
                  <a:lnTo>
                    <a:pt x="1117" y="566"/>
                  </a:lnTo>
                  <a:lnTo>
                    <a:pt x="1126" y="566"/>
                  </a:lnTo>
                  <a:lnTo>
                    <a:pt x="1135" y="566"/>
                  </a:lnTo>
                  <a:lnTo>
                    <a:pt x="1144" y="566"/>
                  </a:lnTo>
                  <a:lnTo>
                    <a:pt x="1153" y="566"/>
                  </a:lnTo>
                  <a:lnTo>
                    <a:pt x="1161" y="566"/>
                  </a:lnTo>
                  <a:lnTo>
                    <a:pt x="1170" y="572"/>
                  </a:lnTo>
                  <a:lnTo>
                    <a:pt x="1179" y="566"/>
                  </a:lnTo>
                  <a:lnTo>
                    <a:pt x="1188" y="566"/>
                  </a:lnTo>
                  <a:lnTo>
                    <a:pt x="1197" y="566"/>
                  </a:lnTo>
                  <a:lnTo>
                    <a:pt x="1206" y="561"/>
                  </a:lnTo>
                  <a:lnTo>
                    <a:pt x="1215" y="566"/>
                  </a:lnTo>
                  <a:lnTo>
                    <a:pt x="1223" y="566"/>
                  </a:lnTo>
                  <a:lnTo>
                    <a:pt x="1232" y="566"/>
                  </a:lnTo>
                  <a:lnTo>
                    <a:pt x="1241" y="566"/>
                  </a:lnTo>
                  <a:lnTo>
                    <a:pt x="1250" y="572"/>
                  </a:lnTo>
                  <a:lnTo>
                    <a:pt x="1259" y="572"/>
                  </a:lnTo>
                  <a:lnTo>
                    <a:pt x="1268" y="566"/>
                  </a:lnTo>
                  <a:lnTo>
                    <a:pt x="1277" y="566"/>
                  </a:lnTo>
                  <a:lnTo>
                    <a:pt x="1285" y="572"/>
                  </a:lnTo>
                  <a:lnTo>
                    <a:pt x="1294" y="572"/>
                  </a:lnTo>
                  <a:lnTo>
                    <a:pt x="1303" y="566"/>
                  </a:lnTo>
                  <a:lnTo>
                    <a:pt x="1312" y="566"/>
                  </a:lnTo>
                  <a:lnTo>
                    <a:pt x="1312" y="320"/>
                  </a:lnTo>
                  <a:lnTo>
                    <a:pt x="1321" y="94"/>
                  </a:lnTo>
                  <a:lnTo>
                    <a:pt x="1330" y="561"/>
                  </a:lnTo>
                  <a:lnTo>
                    <a:pt x="1339" y="561"/>
                  </a:lnTo>
                  <a:lnTo>
                    <a:pt x="1348" y="566"/>
                  </a:lnTo>
                  <a:lnTo>
                    <a:pt x="1356" y="566"/>
                  </a:lnTo>
                  <a:lnTo>
                    <a:pt x="1365" y="168"/>
                  </a:lnTo>
                  <a:lnTo>
                    <a:pt x="1374" y="115"/>
                  </a:lnTo>
                  <a:lnTo>
                    <a:pt x="1383" y="556"/>
                  </a:lnTo>
                  <a:lnTo>
                    <a:pt x="1392" y="545"/>
                  </a:lnTo>
                  <a:lnTo>
                    <a:pt x="1401" y="58"/>
                  </a:lnTo>
                  <a:lnTo>
                    <a:pt x="1410" y="16"/>
                  </a:lnTo>
                  <a:lnTo>
                    <a:pt x="1418" y="545"/>
                  </a:lnTo>
                  <a:lnTo>
                    <a:pt x="1427" y="561"/>
                  </a:lnTo>
                  <a:lnTo>
                    <a:pt x="1436" y="530"/>
                  </a:lnTo>
                  <a:lnTo>
                    <a:pt x="1445" y="535"/>
                  </a:lnTo>
                  <a:lnTo>
                    <a:pt x="1454" y="561"/>
                  </a:lnTo>
                  <a:lnTo>
                    <a:pt x="1463" y="561"/>
                  </a:lnTo>
                  <a:lnTo>
                    <a:pt x="1472" y="524"/>
                  </a:lnTo>
                  <a:lnTo>
                    <a:pt x="1480" y="524"/>
                  </a:lnTo>
                  <a:lnTo>
                    <a:pt x="1489" y="566"/>
                  </a:lnTo>
                  <a:lnTo>
                    <a:pt x="1498" y="566"/>
                  </a:lnTo>
                  <a:lnTo>
                    <a:pt x="1507" y="551"/>
                  </a:lnTo>
                  <a:lnTo>
                    <a:pt x="1516" y="561"/>
                  </a:lnTo>
                  <a:lnTo>
                    <a:pt x="1525" y="551"/>
                  </a:lnTo>
                  <a:lnTo>
                    <a:pt x="1534" y="535"/>
                  </a:lnTo>
                  <a:lnTo>
                    <a:pt x="1542" y="545"/>
                  </a:lnTo>
                  <a:lnTo>
                    <a:pt x="1551" y="551"/>
                  </a:lnTo>
                  <a:lnTo>
                    <a:pt x="1560" y="519"/>
                  </a:lnTo>
                  <a:lnTo>
                    <a:pt x="1569" y="519"/>
                  </a:lnTo>
                  <a:lnTo>
                    <a:pt x="1578" y="551"/>
                  </a:lnTo>
                  <a:lnTo>
                    <a:pt x="1587" y="556"/>
                  </a:lnTo>
                  <a:lnTo>
                    <a:pt x="1596" y="540"/>
                  </a:lnTo>
                  <a:lnTo>
                    <a:pt x="1605" y="545"/>
                  </a:lnTo>
                  <a:lnTo>
                    <a:pt x="1613" y="551"/>
                  </a:lnTo>
                  <a:lnTo>
                    <a:pt x="1622" y="540"/>
                  </a:lnTo>
                  <a:lnTo>
                    <a:pt x="1631" y="566"/>
                  </a:lnTo>
                  <a:lnTo>
                    <a:pt x="1640" y="566"/>
                  </a:lnTo>
                  <a:lnTo>
                    <a:pt x="1649" y="530"/>
                  </a:lnTo>
                  <a:lnTo>
                    <a:pt x="1658" y="545"/>
                  </a:lnTo>
                  <a:lnTo>
                    <a:pt x="1667" y="566"/>
                  </a:lnTo>
                  <a:lnTo>
                    <a:pt x="1675" y="561"/>
                  </a:lnTo>
                  <a:lnTo>
                    <a:pt x="1684" y="540"/>
                  </a:lnTo>
                  <a:lnTo>
                    <a:pt x="1693" y="540"/>
                  </a:lnTo>
                  <a:lnTo>
                    <a:pt x="1702" y="566"/>
                  </a:lnTo>
                  <a:lnTo>
                    <a:pt x="1711" y="566"/>
                  </a:lnTo>
                  <a:lnTo>
                    <a:pt x="1720" y="561"/>
                  </a:lnTo>
                  <a:lnTo>
                    <a:pt x="1729" y="561"/>
                  </a:lnTo>
                  <a:lnTo>
                    <a:pt x="1737" y="551"/>
                  </a:lnTo>
                  <a:lnTo>
                    <a:pt x="1746" y="556"/>
                  </a:lnTo>
                  <a:lnTo>
                    <a:pt x="1755" y="561"/>
                  </a:lnTo>
                  <a:lnTo>
                    <a:pt x="1764" y="566"/>
                  </a:lnTo>
                  <a:lnTo>
                    <a:pt x="1773" y="535"/>
                  </a:lnTo>
                  <a:lnTo>
                    <a:pt x="1782" y="556"/>
                  </a:lnTo>
                  <a:lnTo>
                    <a:pt x="1791" y="535"/>
                  </a:lnTo>
                  <a:lnTo>
                    <a:pt x="1800" y="535"/>
                  </a:lnTo>
                  <a:lnTo>
                    <a:pt x="1808" y="551"/>
                  </a:lnTo>
                  <a:lnTo>
                    <a:pt x="1817" y="551"/>
                  </a:lnTo>
                  <a:lnTo>
                    <a:pt x="1826" y="540"/>
                  </a:lnTo>
                  <a:lnTo>
                    <a:pt x="1835" y="535"/>
                  </a:lnTo>
                  <a:lnTo>
                    <a:pt x="1844" y="551"/>
                  </a:lnTo>
                  <a:lnTo>
                    <a:pt x="1853" y="556"/>
                  </a:lnTo>
                  <a:lnTo>
                    <a:pt x="1862" y="566"/>
                  </a:lnTo>
                  <a:lnTo>
                    <a:pt x="1870" y="566"/>
                  </a:lnTo>
                  <a:lnTo>
                    <a:pt x="1879" y="566"/>
                  </a:lnTo>
                  <a:lnTo>
                    <a:pt x="1888" y="566"/>
                  </a:lnTo>
                  <a:lnTo>
                    <a:pt x="1897" y="545"/>
                  </a:lnTo>
                  <a:lnTo>
                    <a:pt x="1906" y="545"/>
                  </a:lnTo>
                  <a:lnTo>
                    <a:pt x="1915" y="514"/>
                  </a:lnTo>
                  <a:lnTo>
                    <a:pt x="1924" y="540"/>
                  </a:lnTo>
                  <a:lnTo>
                    <a:pt x="1932" y="556"/>
                  </a:lnTo>
                  <a:lnTo>
                    <a:pt x="1941" y="556"/>
                  </a:lnTo>
                  <a:lnTo>
                    <a:pt x="1950" y="566"/>
                  </a:lnTo>
                  <a:lnTo>
                    <a:pt x="1959" y="566"/>
                  </a:lnTo>
                  <a:lnTo>
                    <a:pt x="1968" y="561"/>
                  </a:lnTo>
                  <a:lnTo>
                    <a:pt x="1968" y="566"/>
                  </a:lnTo>
                  <a:lnTo>
                    <a:pt x="1977" y="566"/>
                  </a:lnTo>
                  <a:lnTo>
                    <a:pt x="1986" y="566"/>
                  </a:lnTo>
                  <a:lnTo>
                    <a:pt x="1994" y="566"/>
                  </a:lnTo>
                  <a:lnTo>
                    <a:pt x="2003" y="566"/>
                  </a:lnTo>
                  <a:lnTo>
                    <a:pt x="2012" y="566"/>
                  </a:lnTo>
                  <a:lnTo>
                    <a:pt x="2021" y="566"/>
                  </a:lnTo>
                  <a:lnTo>
                    <a:pt x="2030" y="556"/>
                  </a:lnTo>
                  <a:lnTo>
                    <a:pt x="2039" y="566"/>
                  </a:lnTo>
                  <a:lnTo>
                    <a:pt x="2048" y="572"/>
                  </a:lnTo>
                  <a:lnTo>
                    <a:pt x="2057" y="572"/>
                  </a:lnTo>
                  <a:lnTo>
                    <a:pt x="2065" y="566"/>
                  </a:lnTo>
                  <a:lnTo>
                    <a:pt x="2074" y="572"/>
                  </a:lnTo>
                  <a:lnTo>
                    <a:pt x="2083" y="566"/>
                  </a:lnTo>
                  <a:lnTo>
                    <a:pt x="2092" y="572"/>
                  </a:lnTo>
                  <a:lnTo>
                    <a:pt x="2101" y="572"/>
                  </a:lnTo>
                  <a:lnTo>
                    <a:pt x="2110" y="572"/>
                  </a:lnTo>
                  <a:lnTo>
                    <a:pt x="2119" y="566"/>
                  </a:lnTo>
                  <a:lnTo>
                    <a:pt x="2127" y="566"/>
                  </a:lnTo>
                  <a:lnTo>
                    <a:pt x="2136" y="535"/>
                  </a:lnTo>
                  <a:lnTo>
                    <a:pt x="2145" y="535"/>
                  </a:lnTo>
                  <a:lnTo>
                    <a:pt x="2154" y="89"/>
                  </a:lnTo>
                  <a:lnTo>
                    <a:pt x="2163" y="100"/>
                  </a:lnTo>
                  <a:lnTo>
                    <a:pt x="2172" y="535"/>
                  </a:lnTo>
                  <a:lnTo>
                    <a:pt x="2181" y="21"/>
                  </a:lnTo>
                  <a:lnTo>
                    <a:pt x="2189" y="540"/>
                  </a:lnTo>
                  <a:lnTo>
                    <a:pt x="2198" y="535"/>
                  </a:lnTo>
                  <a:lnTo>
                    <a:pt x="2207" y="566"/>
                  </a:lnTo>
                  <a:lnTo>
                    <a:pt x="2216" y="566"/>
                  </a:lnTo>
                  <a:lnTo>
                    <a:pt x="2225" y="566"/>
                  </a:lnTo>
                  <a:lnTo>
                    <a:pt x="2234" y="566"/>
                  </a:lnTo>
                  <a:lnTo>
                    <a:pt x="2243" y="556"/>
                  </a:lnTo>
                  <a:lnTo>
                    <a:pt x="2252" y="551"/>
                  </a:lnTo>
                  <a:lnTo>
                    <a:pt x="2260" y="566"/>
                  </a:lnTo>
                  <a:lnTo>
                    <a:pt x="2269" y="566"/>
                  </a:lnTo>
                  <a:lnTo>
                    <a:pt x="2278" y="540"/>
                  </a:lnTo>
                  <a:lnTo>
                    <a:pt x="2287" y="551"/>
                  </a:lnTo>
                  <a:lnTo>
                    <a:pt x="2296" y="566"/>
                  </a:lnTo>
                  <a:lnTo>
                    <a:pt x="2305" y="561"/>
                  </a:lnTo>
                  <a:lnTo>
                    <a:pt x="2314" y="566"/>
                  </a:lnTo>
                  <a:lnTo>
                    <a:pt x="2322" y="566"/>
                  </a:lnTo>
                  <a:lnTo>
                    <a:pt x="2331" y="566"/>
                  </a:lnTo>
                  <a:lnTo>
                    <a:pt x="2340" y="566"/>
                  </a:lnTo>
                  <a:lnTo>
                    <a:pt x="2349" y="566"/>
                  </a:lnTo>
                  <a:lnTo>
                    <a:pt x="2358" y="566"/>
                  </a:lnTo>
                  <a:lnTo>
                    <a:pt x="2367" y="566"/>
                  </a:lnTo>
                  <a:lnTo>
                    <a:pt x="2376" y="566"/>
                  </a:lnTo>
                  <a:lnTo>
                    <a:pt x="2384" y="566"/>
                  </a:lnTo>
                  <a:lnTo>
                    <a:pt x="2393" y="561"/>
                  </a:lnTo>
                  <a:lnTo>
                    <a:pt x="2402" y="566"/>
                  </a:lnTo>
                  <a:lnTo>
                    <a:pt x="2411" y="566"/>
                  </a:lnTo>
                  <a:lnTo>
                    <a:pt x="2420" y="561"/>
                  </a:lnTo>
                  <a:lnTo>
                    <a:pt x="2429" y="561"/>
                  </a:lnTo>
                  <a:lnTo>
                    <a:pt x="2438" y="561"/>
                  </a:lnTo>
                  <a:lnTo>
                    <a:pt x="2446" y="566"/>
                  </a:lnTo>
                  <a:lnTo>
                    <a:pt x="2455" y="545"/>
                  </a:lnTo>
                  <a:lnTo>
                    <a:pt x="2464" y="551"/>
                  </a:lnTo>
                  <a:lnTo>
                    <a:pt x="2473" y="540"/>
                  </a:lnTo>
                  <a:lnTo>
                    <a:pt x="2482" y="535"/>
                  </a:lnTo>
                  <a:lnTo>
                    <a:pt x="2491" y="556"/>
                  </a:lnTo>
                  <a:lnTo>
                    <a:pt x="2500" y="551"/>
                  </a:lnTo>
                  <a:lnTo>
                    <a:pt x="2509" y="524"/>
                  </a:lnTo>
                  <a:lnTo>
                    <a:pt x="2517" y="524"/>
                  </a:lnTo>
                  <a:lnTo>
                    <a:pt x="2526" y="545"/>
                  </a:lnTo>
                  <a:lnTo>
                    <a:pt x="2535" y="524"/>
                  </a:lnTo>
                  <a:lnTo>
                    <a:pt x="2544" y="566"/>
                  </a:lnTo>
                  <a:lnTo>
                    <a:pt x="2553" y="551"/>
                  </a:lnTo>
                  <a:lnTo>
                    <a:pt x="2562" y="577"/>
                  </a:lnTo>
                  <a:lnTo>
                    <a:pt x="2571" y="566"/>
                  </a:lnTo>
                  <a:lnTo>
                    <a:pt x="2579" y="572"/>
                  </a:lnTo>
                  <a:lnTo>
                    <a:pt x="2588" y="572"/>
                  </a:lnTo>
                  <a:lnTo>
                    <a:pt x="2597" y="566"/>
                  </a:lnTo>
                  <a:lnTo>
                    <a:pt x="2606" y="572"/>
                  </a:lnTo>
                  <a:lnTo>
                    <a:pt x="2615" y="566"/>
                  </a:lnTo>
                  <a:lnTo>
                    <a:pt x="2624" y="566"/>
                  </a:lnTo>
                  <a:lnTo>
                    <a:pt x="2624" y="551"/>
                  </a:lnTo>
                  <a:lnTo>
                    <a:pt x="2633" y="572"/>
                  </a:lnTo>
                  <a:lnTo>
                    <a:pt x="2641" y="551"/>
                  </a:lnTo>
                  <a:lnTo>
                    <a:pt x="2650" y="551"/>
                  </a:lnTo>
                  <a:lnTo>
                    <a:pt x="2659" y="551"/>
                  </a:lnTo>
                  <a:lnTo>
                    <a:pt x="2668" y="551"/>
                  </a:lnTo>
                  <a:lnTo>
                    <a:pt x="2677" y="566"/>
                  </a:lnTo>
                  <a:lnTo>
                    <a:pt x="2686" y="566"/>
                  </a:lnTo>
                  <a:lnTo>
                    <a:pt x="2695" y="561"/>
                  </a:lnTo>
                  <a:lnTo>
                    <a:pt x="2703" y="561"/>
                  </a:lnTo>
                  <a:lnTo>
                    <a:pt x="2712" y="168"/>
                  </a:lnTo>
                  <a:lnTo>
                    <a:pt x="2721" y="110"/>
                  </a:lnTo>
                  <a:lnTo>
                    <a:pt x="2730" y="409"/>
                  </a:lnTo>
                  <a:lnTo>
                    <a:pt x="2739" y="105"/>
                  </a:lnTo>
                  <a:lnTo>
                    <a:pt x="2748" y="524"/>
                  </a:lnTo>
                  <a:lnTo>
                    <a:pt x="2757" y="530"/>
                  </a:lnTo>
                  <a:lnTo>
                    <a:pt x="2766" y="566"/>
                  </a:lnTo>
                  <a:lnTo>
                    <a:pt x="2774" y="540"/>
                  </a:lnTo>
                  <a:lnTo>
                    <a:pt x="2783" y="566"/>
                  </a:lnTo>
                  <a:lnTo>
                    <a:pt x="2792" y="566"/>
                  </a:lnTo>
                  <a:lnTo>
                    <a:pt x="2801" y="540"/>
                  </a:lnTo>
                  <a:lnTo>
                    <a:pt x="2810" y="535"/>
                  </a:lnTo>
                  <a:lnTo>
                    <a:pt x="2819" y="566"/>
                  </a:lnTo>
                  <a:lnTo>
                    <a:pt x="2828" y="566"/>
                  </a:lnTo>
                  <a:lnTo>
                    <a:pt x="2836" y="561"/>
                  </a:lnTo>
                  <a:lnTo>
                    <a:pt x="2845" y="556"/>
                  </a:lnTo>
                  <a:lnTo>
                    <a:pt x="2854" y="561"/>
                  </a:lnTo>
                  <a:lnTo>
                    <a:pt x="2863" y="561"/>
                  </a:lnTo>
                  <a:lnTo>
                    <a:pt x="2872" y="572"/>
                  </a:lnTo>
                  <a:lnTo>
                    <a:pt x="2881" y="572"/>
                  </a:lnTo>
                  <a:lnTo>
                    <a:pt x="2890" y="566"/>
                  </a:lnTo>
                  <a:lnTo>
                    <a:pt x="2898" y="572"/>
                  </a:lnTo>
                  <a:lnTo>
                    <a:pt x="2907" y="566"/>
                  </a:lnTo>
                  <a:lnTo>
                    <a:pt x="2916" y="556"/>
                  </a:lnTo>
                  <a:lnTo>
                    <a:pt x="2925" y="577"/>
                  </a:lnTo>
                  <a:lnTo>
                    <a:pt x="2934" y="577"/>
                  </a:lnTo>
                  <a:lnTo>
                    <a:pt x="2943" y="572"/>
                  </a:lnTo>
                  <a:lnTo>
                    <a:pt x="2952" y="572"/>
                  </a:lnTo>
                  <a:lnTo>
                    <a:pt x="2961" y="556"/>
                  </a:lnTo>
                  <a:lnTo>
                    <a:pt x="2969" y="572"/>
                  </a:lnTo>
                  <a:lnTo>
                    <a:pt x="2978" y="545"/>
                  </a:lnTo>
                  <a:lnTo>
                    <a:pt x="2987" y="540"/>
                  </a:lnTo>
                  <a:lnTo>
                    <a:pt x="2996" y="556"/>
                  </a:lnTo>
                  <a:lnTo>
                    <a:pt x="3005" y="551"/>
                  </a:lnTo>
                  <a:lnTo>
                    <a:pt x="3014" y="566"/>
                  </a:lnTo>
                  <a:lnTo>
                    <a:pt x="3023" y="566"/>
                  </a:lnTo>
                  <a:lnTo>
                    <a:pt x="3031" y="551"/>
                  </a:lnTo>
                  <a:lnTo>
                    <a:pt x="3040" y="551"/>
                  </a:lnTo>
                  <a:lnTo>
                    <a:pt x="3049" y="561"/>
                  </a:lnTo>
                  <a:lnTo>
                    <a:pt x="3058" y="561"/>
                  </a:lnTo>
                  <a:lnTo>
                    <a:pt x="3067" y="483"/>
                  </a:lnTo>
                  <a:lnTo>
                    <a:pt x="3076" y="467"/>
                  </a:lnTo>
                  <a:lnTo>
                    <a:pt x="3085" y="247"/>
                  </a:lnTo>
                  <a:lnTo>
                    <a:pt x="3093" y="241"/>
                  </a:lnTo>
                  <a:lnTo>
                    <a:pt x="3102" y="142"/>
                  </a:lnTo>
                  <a:lnTo>
                    <a:pt x="3111" y="142"/>
                  </a:lnTo>
                  <a:lnTo>
                    <a:pt x="3120" y="566"/>
                  </a:lnTo>
                  <a:lnTo>
                    <a:pt x="3129" y="566"/>
                  </a:lnTo>
                  <a:lnTo>
                    <a:pt x="3138" y="577"/>
                  </a:lnTo>
                  <a:lnTo>
                    <a:pt x="3147" y="572"/>
                  </a:lnTo>
                  <a:lnTo>
                    <a:pt x="3155" y="551"/>
                  </a:lnTo>
                  <a:lnTo>
                    <a:pt x="3164" y="561"/>
                  </a:lnTo>
                  <a:lnTo>
                    <a:pt x="3173" y="572"/>
                  </a:lnTo>
                  <a:lnTo>
                    <a:pt x="3182" y="572"/>
                  </a:lnTo>
                  <a:lnTo>
                    <a:pt x="3191" y="545"/>
                  </a:lnTo>
                  <a:lnTo>
                    <a:pt x="3200" y="551"/>
                  </a:lnTo>
                  <a:lnTo>
                    <a:pt x="3209" y="572"/>
                  </a:lnTo>
                  <a:lnTo>
                    <a:pt x="3218" y="572"/>
                  </a:lnTo>
                  <a:lnTo>
                    <a:pt x="3226" y="572"/>
                  </a:lnTo>
                  <a:lnTo>
                    <a:pt x="3235" y="572"/>
                  </a:lnTo>
                  <a:lnTo>
                    <a:pt x="3244" y="556"/>
                  </a:lnTo>
                  <a:lnTo>
                    <a:pt x="3253" y="566"/>
                  </a:lnTo>
                  <a:lnTo>
                    <a:pt x="3262" y="545"/>
                  </a:lnTo>
                  <a:lnTo>
                    <a:pt x="3271" y="566"/>
                  </a:lnTo>
                  <a:lnTo>
                    <a:pt x="3280" y="535"/>
                  </a:lnTo>
                  <a:lnTo>
                    <a:pt x="3288" y="189"/>
                  </a:lnTo>
                  <a:lnTo>
                    <a:pt x="3297" y="173"/>
                  </a:lnTo>
                  <a:lnTo>
                    <a:pt x="3306" y="257"/>
                  </a:lnTo>
                  <a:lnTo>
                    <a:pt x="3315" y="220"/>
                  </a:lnTo>
                  <a:lnTo>
                    <a:pt x="3324" y="409"/>
                  </a:lnTo>
                  <a:lnTo>
                    <a:pt x="3333" y="420"/>
                  </a:lnTo>
                  <a:lnTo>
                    <a:pt x="3342" y="566"/>
                  </a:lnTo>
                  <a:lnTo>
                    <a:pt x="3350" y="577"/>
                  </a:lnTo>
                  <a:lnTo>
                    <a:pt x="3359" y="561"/>
                  </a:lnTo>
                  <a:lnTo>
                    <a:pt x="3368" y="566"/>
                  </a:lnTo>
                  <a:lnTo>
                    <a:pt x="3377" y="577"/>
                  </a:lnTo>
                  <a:lnTo>
                    <a:pt x="3386" y="572"/>
                  </a:lnTo>
                  <a:lnTo>
                    <a:pt x="3395" y="577"/>
                  </a:lnTo>
                  <a:lnTo>
                    <a:pt x="3404" y="577"/>
                  </a:lnTo>
                  <a:lnTo>
                    <a:pt x="3413" y="566"/>
                  </a:lnTo>
                  <a:lnTo>
                    <a:pt x="3421" y="566"/>
                  </a:lnTo>
                  <a:lnTo>
                    <a:pt x="3430" y="572"/>
                  </a:lnTo>
                  <a:lnTo>
                    <a:pt x="3439" y="572"/>
                  </a:lnTo>
                  <a:lnTo>
                    <a:pt x="3448" y="566"/>
                  </a:lnTo>
                  <a:lnTo>
                    <a:pt x="3457" y="577"/>
                  </a:lnTo>
                  <a:lnTo>
                    <a:pt x="3466" y="572"/>
                  </a:lnTo>
                  <a:lnTo>
                    <a:pt x="3475" y="572"/>
                  </a:lnTo>
                  <a:lnTo>
                    <a:pt x="3483" y="572"/>
                  </a:lnTo>
                  <a:lnTo>
                    <a:pt x="3492" y="566"/>
                  </a:lnTo>
                  <a:lnTo>
                    <a:pt x="3501" y="572"/>
                  </a:lnTo>
                  <a:lnTo>
                    <a:pt x="3510" y="572"/>
                  </a:lnTo>
                  <a:lnTo>
                    <a:pt x="3519" y="566"/>
                  </a:lnTo>
                  <a:lnTo>
                    <a:pt x="3528" y="566"/>
                  </a:lnTo>
                  <a:lnTo>
                    <a:pt x="3537" y="566"/>
                  </a:lnTo>
                  <a:lnTo>
                    <a:pt x="3545" y="566"/>
                  </a:lnTo>
                  <a:lnTo>
                    <a:pt x="3554" y="577"/>
                  </a:lnTo>
                  <a:lnTo>
                    <a:pt x="3563" y="572"/>
                  </a:lnTo>
                  <a:lnTo>
                    <a:pt x="3572" y="577"/>
                  </a:lnTo>
                  <a:lnTo>
                    <a:pt x="3581" y="577"/>
                  </a:lnTo>
                  <a:lnTo>
                    <a:pt x="3590" y="566"/>
                  </a:lnTo>
                  <a:lnTo>
                    <a:pt x="3599" y="566"/>
                  </a:lnTo>
                  <a:lnTo>
                    <a:pt x="3607" y="572"/>
                  </a:lnTo>
                  <a:lnTo>
                    <a:pt x="3616" y="566"/>
                  </a:lnTo>
                  <a:lnTo>
                    <a:pt x="3625" y="572"/>
                  </a:lnTo>
                  <a:lnTo>
                    <a:pt x="3634" y="572"/>
                  </a:lnTo>
                  <a:lnTo>
                    <a:pt x="3643" y="572"/>
                  </a:lnTo>
                  <a:lnTo>
                    <a:pt x="3652" y="577"/>
                  </a:lnTo>
                  <a:lnTo>
                    <a:pt x="3661" y="566"/>
                  </a:lnTo>
                  <a:lnTo>
                    <a:pt x="3670" y="572"/>
                  </a:lnTo>
                  <a:lnTo>
                    <a:pt x="3678" y="561"/>
                  </a:lnTo>
                  <a:lnTo>
                    <a:pt x="3687" y="572"/>
                  </a:lnTo>
                  <a:lnTo>
                    <a:pt x="3696" y="545"/>
                  </a:lnTo>
                  <a:lnTo>
                    <a:pt x="3705" y="551"/>
                  </a:lnTo>
                  <a:lnTo>
                    <a:pt x="3714" y="577"/>
                  </a:lnTo>
                  <a:lnTo>
                    <a:pt x="3723" y="577"/>
                  </a:lnTo>
                  <a:lnTo>
                    <a:pt x="3732" y="577"/>
                  </a:lnTo>
                  <a:lnTo>
                    <a:pt x="3740" y="577"/>
                  </a:lnTo>
                  <a:lnTo>
                    <a:pt x="3749" y="566"/>
                  </a:lnTo>
                  <a:lnTo>
                    <a:pt x="3758" y="566"/>
                  </a:lnTo>
                  <a:lnTo>
                    <a:pt x="3767" y="577"/>
                  </a:lnTo>
                  <a:lnTo>
                    <a:pt x="3776" y="572"/>
                  </a:lnTo>
                  <a:lnTo>
                    <a:pt x="3785" y="577"/>
                  </a:lnTo>
                  <a:lnTo>
                    <a:pt x="3794" y="577"/>
                  </a:lnTo>
                  <a:lnTo>
                    <a:pt x="3802" y="577"/>
                  </a:lnTo>
                  <a:lnTo>
                    <a:pt x="3811" y="577"/>
                  </a:lnTo>
                  <a:lnTo>
                    <a:pt x="3820" y="577"/>
                  </a:lnTo>
                  <a:lnTo>
                    <a:pt x="3829" y="577"/>
                  </a:lnTo>
                  <a:lnTo>
                    <a:pt x="3838" y="582"/>
                  </a:lnTo>
                  <a:lnTo>
                    <a:pt x="3847" y="582"/>
                  </a:lnTo>
                  <a:lnTo>
                    <a:pt x="3856" y="572"/>
                  </a:lnTo>
                  <a:lnTo>
                    <a:pt x="3864" y="577"/>
                  </a:lnTo>
                  <a:lnTo>
                    <a:pt x="3873" y="572"/>
                  </a:lnTo>
                  <a:lnTo>
                    <a:pt x="3882" y="577"/>
                  </a:lnTo>
                  <a:lnTo>
                    <a:pt x="3891" y="566"/>
                  </a:lnTo>
                  <a:lnTo>
                    <a:pt x="3900" y="566"/>
                  </a:lnTo>
                  <a:lnTo>
                    <a:pt x="3909" y="572"/>
                  </a:lnTo>
                  <a:lnTo>
                    <a:pt x="3918" y="566"/>
                  </a:lnTo>
                  <a:lnTo>
                    <a:pt x="3927" y="383"/>
                  </a:lnTo>
                  <a:lnTo>
                    <a:pt x="3935" y="378"/>
                  </a:lnTo>
                  <a:lnTo>
                    <a:pt x="3935" y="273"/>
                  </a:lnTo>
                  <a:lnTo>
                    <a:pt x="3944" y="267"/>
                  </a:lnTo>
                  <a:lnTo>
                    <a:pt x="3953" y="519"/>
                  </a:lnTo>
                  <a:lnTo>
                    <a:pt x="3962" y="524"/>
                  </a:lnTo>
                  <a:lnTo>
                    <a:pt x="3971" y="551"/>
                  </a:lnTo>
                  <a:lnTo>
                    <a:pt x="3980" y="524"/>
                  </a:lnTo>
                  <a:lnTo>
                    <a:pt x="3989" y="493"/>
                  </a:lnTo>
                  <a:lnTo>
                    <a:pt x="3997" y="483"/>
                  </a:lnTo>
                  <a:lnTo>
                    <a:pt x="4006" y="509"/>
                  </a:lnTo>
                  <a:lnTo>
                    <a:pt x="4015" y="514"/>
                  </a:lnTo>
                  <a:lnTo>
                    <a:pt x="4024" y="462"/>
                  </a:lnTo>
                  <a:lnTo>
                    <a:pt x="4033" y="483"/>
                  </a:lnTo>
                  <a:lnTo>
                    <a:pt x="4042" y="545"/>
                  </a:lnTo>
                  <a:lnTo>
                    <a:pt x="4051" y="551"/>
                  </a:lnTo>
                  <a:lnTo>
                    <a:pt x="4059" y="530"/>
                  </a:lnTo>
                  <a:lnTo>
                    <a:pt x="4068" y="540"/>
                  </a:lnTo>
                  <a:lnTo>
                    <a:pt x="4077" y="393"/>
                  </a:lnTo>
                  <a:lnTo>
                    <a:pt x="4086" y="456"/>
                  </a:lnTo>
                  <a:lnTo>
                    <a:pt x="4095" y="530"/>
                  </a:lnTo>
                  <a:lnTo>
                    <a:pt x="4104" y="498"/>
                  </a:lnTo>
                  <a:lnTo>
                    <a:pt x="4113" y="430"/>
                  </a:lnTo>
                  <a:lnTo>
                    <a:pt x="4122" y="467"/>
                  </a:lnTo>
                  <a:lnTo>
                    <a:pt x="4130" y="441"/>
                  </a:lnTo>
                  <a:lnTo>
                    <a:pt x="4139" y="446"/>
                  </a:lnTo>
                  <a:lnTo>
                    <a:pt x="4148" y="551"/>
                  </a:lnTo>
                  <a:lnTo>
                    <a:pt x="4157" y="561"/>
                  </a:lnTo>
                  <a:lnTo>
                    <a:pt x="4166" y="530"/>
                  </a:lnTo>
                  <a:lnTo>
                    <a:pt x="4175" y="524"/>
                  </a:lnTo>
                  <a:lnTo>
                    <a:pt x="4184" y="545"/>
                  </a:lnTo>
                  <a:lnTo>
                    <a:pt x="4192" y="535"/>
                  </a:lnTo>
                  <a:lnTo>
                    <a:pt x="4201" y="545"/>
                  </a:lnTo>
                  <a:lnTo>
                    <a:pt x="4210" y="540"/>
                  </a:lnTo>
                  <a:lnTo>
                    <a:pt x="4219" y="561"/>
                  </a:lnTo>
                  <a:lnTo>
                    <a:pt x="4228" y="561"/>
                  </a:lnTo>
                  <a:lnTo>
                    <a:pt x="4237" y="556"/>
                  </a:lnTo>
                  <a:lnTo>
                    <a:pt x="4246" y="556"/>
                  </a:lnTo>
                  <a:lnTo>
                    <a:pt x="4254" y="519"/>
                  </a:lnTo>
                  <a:lnTo>
                    <a:pt x="4263" y="519"/>
                  </a:lnTo>
                  <a:lnTo>
                    <a:pt x="4272" y="561"/>
                  </a:lnTo>
                  <a:lnTo>
                    <a:pt x="4281" y="561"/>
                  </a:lnTo>
                  <a:lnTo>
                    <a:pt x="4290" y="519"/>
                  </a:lnTo>
                  <a:lnTo>
                    <a:pt x="4299" y="519"/>
                  </a:lnTo>
                  <a:lnTo>
                    <a:pt x="4308" y="483"/>
                  </a:lnTo>
                  <a:lnTo>
                    <a:pt x="4316" y="483"/>
                  </a:lnTo>
                  <a:lnTo>
                    <a:pt x="4325" y="524"/>
                  </a:lnTo>
                  <a:lnTo>
                    <a:pt x="4334" y="493"/>
                  </a:lnTo>
                  <a:lnTo>
                    <a:pt x="4343" y="577"/>
                  </a:lnTo>
                  <a:lnTo>
                    <a:pt x="4352" y="577"/>
                  </a:lnTo>
                  <a:lnTo>
                    <a:pt x="4361" y="519"/>
                  </a:lnTo>
                  <a:lnTo>
                    <a:pt x="4370" y="524"/>
                  </a:lnTo>
                  <a:lnTo>
                    <a:pt x="4379" y="551"/>
                  </a:lnTo>
                  <a:lnTo>
                    <a:pt x="4387" y="540"/>
                  </a:lnTo>
                  <a:lnTo>
                    <a:pt x="4396" y="566"/>
                  </a:lnTo>
                  <a:lnTo>
                    <a:pt x="4405" y="577"/>
                  </a:lnTo>
                  <a:lnTo>
                    <a:pt x="4414" y="540"/>
                  </a:lnTo>
                  <a:lnTo>
                    <a:pt x="4423" y="519"/>
                  </a:lnTo>
                  <a:lnTo>
                    <a:pt x="4432" y="551"/>
                  </a:lnTo>
                  <a:lnTo>
                    <a:pt x="4441" y="556"/>
                  </a:lnTo>
                  <a:lnTo>
                    <a:pt x="4449" y="593"/>
                  </a:lnTo>
                  <a:lnTo>
                    <a:pt x="4458" y="598"/>
                  </a:lnTo>
                  <a:lnTo>
                    <a:pt x="4467" y="545"/>
                  </a:lnTo>
                  <a:lnTo>
                    <a:pt x="4476" y="540"/>
                  </a:lnTo>
                  <a:lnTo>
                    <a:pt x="4485" y="530"/>
                  </a:lnTo>
                </a:path>
              </a:pathLst>
            </a:custGeom>
            <a:solidFill>
              <a:schemeClr val="bg1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2" name="Freeform 107"/>
            <p:cNvSpPr>
              <a:spLocks/>
            </p:cNvSpPr>
            <p:nvPr/>
          </p:nvSpPr>
          <p:spPr bwMode="auto">
            <a:xfrm>
              <a:off x="1007" y="2499"/>
              <a:ext cx="4485" cy="546"/>
            </a:xfrm>
            <a:custGeom>
              <a:avLst/>
              <a:gdLst>
                <a:gd name="T0" fmla="*/ 62 w 4485"/>
                <a:gd name="T1" fmla="*/ 546 h 546"/>
                <a:gd name="T2" fmla="*/ 142 w 4485"/>
                <a:gd name="T3" fmla="*/ 546 h 546"/>
                <a:gd name="T4" fmla="*/ 222 w 4485"/>
                <a:gd name="T5" fmla="*/ 546 h 546"/>
                <a:gd name="T6" fmla="*/ 302 w 4485"/>
                <a:gd name="T7" fmla="*/ 546 h 546"/>
                <a:gd name="T8" fmla="*/ 381 w 4485"/>
                <a:gd name="T9" fmla="*/ 546 h 546"/>
                <a:gd name="T10" fmla="*/ 461 w 4485"/>
                <a:gd name="T11" fmla="*/ 546 h 546"/>
                <a:gd name="T12" fmla="*/ 541 w 4485"/>
                <a:gd name="T13" fmla="*/ 546 h 546"/>
                <a:gd name="T14" fmla="*/ 621 w 4485"/>
                <a:gd name="T15" fmla="*/ 546 h 546"/>
                <a:gd name="T16" fmla="*/ 692 w 4485"/>
                <a:gd name="T17" fmla="*/ 546 h 546"/>
                <a:gd name="T18" fmla="*/ 771 w 4485"/>
                <a:gd name="T19" fmla="*/ 546 h 546"/>
                <a:gd name="T20" fmla="*/ 851 w 4485"/>
                <a:gd name="T21" fmla="*/ 546 h 546"/>
                <a:gd name="T22" fmla="*/ 931 w 4485"/>
                <a:gd name="T23" fmla="*/ 546 h 546"/>
                <a:gd name="T24" fmla="*/ 1011 w 4485"/>
                <a:gd name="T25" fmla="*/ 546 h 546"/>
                <a:gd name="T26" fmla="*/ 1091 w 4485"/>
                <a:gd name="T27" fmla="*/ 546 h 546"/>
                <a:gd name="T28" fmla="*/ 1170 w 4485"/>
                <a:gd name="T29" fmla="*/ 546 h 546"/>
                <a:gd name="T30" fmla="*/ 1250 w 4485"/>
                <a:gd name="T31" fmla="*/ 546 h 546"/>
                <a:gd name="T32" fmla="*/ 1321 w 4485"/>
                <a:gd name="T33" fmla="*/ 546 h 546"/>
                <a:gd name="T34" fmla="*/ 1401 w 4485"/>
                <a:gd name="T35" fmla="*/ 498 h 546"/>
                <a:gd name="T36" fmla="*/ 1480 w 4485"/>
                <a:gd name="T37" fmla="*/ 546 h 546"/>
                <a:gd name="T38" fmla="*/ 1560 w 4485"/>
                <a:gd name="T39" fmla="*/ 546 h 546"/>
                <a:gd name="T40" fmla="*/ 1640 w 4485"/>
                <a:gd name="T41" fmla="*/ 546 h 546"/>
                <a:gd name="T42" fmla="*/ 1720 w 4485"/>
                <a:gd name="T43" fmla="*/ 546 h 546"/>
                <a:gd name="T44" fmla="*/ 1800 w 4485"/>
                <a:gd name="T45" fmla="*/ 546 h 546"/>
                <a:gd name="T46" fmla="*/ 1879 w 4485"/>
                <a:gd name="T47" fmla="*/ 546 h 546"/>
                <a:gd name="T48" fmla="*/ 1959 w 4485"/>
                <a:gd name="T49" fmla="*/ 546 h 546"/>
                <a:gd name="T50" fmla="*/ 2030 w 4485"/>
                <a:gd name="T51" fmla="*/ 546 h 546"/>
                <a:gd name="T52" fmla="*/ 2110 w 4485"/>
                <a:gd name="T53" fmla="*/ 546 h 546"/>
                <a:gd name="T54" fmla="*/ 2189 w 4485"/>
                <a:gd name="T55" fmla="*/ 89 h 546"/>
                <a:gd name="T56" fmla="*/ 2269 w 4485"/>
                <a:gd name="T57" fmla="*/ 546 h 546"/>
                <a:gd name="T58" fmla="*/ 2349 w 4485"/>
                <a:gd name="T59" fmla="*/ 546 h 546"/>
                <a:gd name="T60" fmla="*/ 2429 w 4485"/>
                <a:gd name="T61" fmla="*/ 546 h 546"/>
                <a:gd name="T62" fmla="*/ 2509 w 4485"/>
                <a:gd name="T63" fmla="*/ 546 h 546"/>
                <a:gd name="T64" fmla="*/ 2588 w 4485"/>
                <a:gd name="T65" fmla="*/ 546 h 546"/>
                <a:gd name="T66" fmla="*/ 2659 w 4485"/>
                <a:gd name="T67" fmla="*/ 546 h 546"/>
                <a:gd name="T68" fmla="*/ 2739 w 4485"/>
                <a:gd name="T69" fmla="*/ 304 h 546"/>
                <a:gd name="T70" fmla="*/ 2819 w 4485"/>
                <a:gd name="T71" fmla="*/ 546 h 546"/>
                <a:gd name="T72" fmla="*/ 2898 w 4485"/>
                <a:gd name="T73" fmla="*/ 546 h 546"/>
                <a:gd name="T74" fmla="*/ 2978 w 4485"/>
                <a:gd name="T75" fmla="*/ 546 h 546"/>
                <a:gd name="T76" fmla="*/ 3058 w 4485"/>
                <a:gd name="T77" fmla="*/ 546 h 546"/>
                <a:gd name="T78" fmla="*/ 3138 w 4485"/>
                <a:gd name="T79" fmla="*/ 525 h 546"/>
                <a:gd name="T80" fmla="*/ 3218 w 4485"/>
                <a:gd name="T81" fmla="*/ 546 h 546"/>
                <a:gd name="T82" fmla="*/ 3288 w 4485"/>
                <a:gd name="T83" fmla="*/ 546 h 546"/>
                <a:gd name="T84" fmla="*/ 3368 w 4485"/>
                <a:gd name="T85" fmla="*/ 530 h 546"/>
                <a:gd name="T86" fmla="*/ 3448 w 4485"/>
                <a:gd name="T87" fmla="*/ 546 h 546"/>
                <a:gd name="T88" fmla="*/ 3528 w 4485"/>
                <a:gd name="T89" fmla="*/ 546 h 546"/>
                <a:gd name="T90" fmla="*/ 3607 w 4485"/>
                <a:gd name="T91" fmla="*/ 546 h 546"/>
                <a:gd name="T92" fmla="*/ 3687 w 4485"/>
                <a:gd name="T93" fmla="*/ 546 h 546"/>
                <a:gd name="T94" fmla="*/ 3767 w 4485"/>
                <a:gd name="T95" fmla="*/ 546 h 546"/>
                <a:gd name="T96" fmla="*/ 3847 w 4485"/>
                <a:gd name="T97" fmla="*/ 546 h 546"/>
                <a:gd name="T98" fmla="*/ 3927 w 4485"/>
                <a:gd name="T99" fmla="*/ 546 h 546"/>
                <a:gd name="T100" fmla="*/ 3997 w 4485"/>
                <a:gd name="T101" fmla="*/ 446 h 546"/>
                <a:gd name="T102" fmla="*/ 4077 w 4485"/>
                <a:gd name="T103" fmla="*/ 189 h 546"/>
                <a:gd name="T104" fmla="*/ 4157 w 4485"/>
                <a:gd name="T105" fmla="*/ 105 h 546"/>
                <a:gd name="T106" fmla="*/ 4237 w 4485"/>
                <a:gd name="T107" fmla="*/ 241 h 546"/>
                <a:gd name="T108" fmla="*/ 4316 w 4485"/>
                <a:gd name="T109" fmla="*/ 84 h 546"/>
                <a:gd name="T110" fmla="*/ 4396 w 4485"/>
                <a:gd name="T111" fmla="*/ 451 h 546"/>
                <a:gd name="T112" fmla="*/ 4476 w 4485"/>
                <a:gd name="T113" fmla="*/ 540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85" h="546">
                  <a:moveTo>
                    <a:pt x="0" y="546"/>
                  </a:moveTo>
                  <a:lnTo>
                    <a:pt x="0" y="546"/>
                  </a:lnTo>
                  <a:lnTo>
                    <a:pt x="9" y="546"/>
                  </a:lnTo>
                  <a:lnTo>
                    <a:pt x="18" y="546"/>
                  </a:lnTo>
                  <a:lnTo>
                    <a:pt x="27" y="546"/>
                  </a:lnTo>
                  <a:lnTo>
                    <a:pt x="36" y="546"/>
                  </a:lnTo>
                  <a:lnTo>
                    <a:pt x="45" y="546"/>
                  </a:lnTo>
                  <a:lnTo>
                    <a:pt x="54" y="546"/>
                  </a:lnTo>
                  <a:lnTo>
                    <a:pt x="62" y="546"/>
                  </a:lnTo>
                  <a:lnTo>
                    <a:pt x="71" y="546"/>
                  </a:lnTo>
                  <a:lnTo>
                    <a:pt x="80" y="546"/>
                  </a:lnTo>
                  <a:lnTo>
                    <a:pt x="89" y="546"/>
                  </a:lnTo>
                  <a:lnTo>
                    <a:pt x="98" y="546"/>
                  </a:lnTo>
                  <a:lnTo>
                    <a:pt x="107" y="546"/>
                  </a:lnTo>
                  <a:lnTo>
                    <a:pt x="116" y="546"/>
                  </a:lnTo>
                  <a:lnTo>
                    <a:pt x="124" y="546"/>
                  </a:lnTo>
                  <a:lnTo>
                    <a:pt x="133" y="546"/>
                  </a:lnTo>
                  <a:lnTo>
                    <a:pt x="142" y="546"/>
                  </a:lnTo>
                  <a:lnTo>
                    <a:pt x="151" y="546"/>
                  </a:lnTo>
                  <a:lnTo>
                    <a:pt x="160" y="546"/>
                  </a:lnTo>
                  <a:lnTo>
                    <a:pt x="169" y="546"/>
                  </a:lnTo>
                  <a:lnTo>
                    <a:pt x="178" y="546"/>
                  </a:lnTo>
                  <a:lnTo>
                    <a:pt x="187" y="546"/>
                  </a:lnTo>
                  <a:lnTo>
                    <a:pt x="195" y="546"/>
                  </a:lnTo>
                  <a:lnTo>
                    <a:pt x="204" y="546"/>
                  </a:lnTo>
                  <a:lnTo>
                    <a:pt x="213" y="546"/>
                  </a:lnTo>
                  <a:lnTo>
                    <a:pt x="222" y="546"/>
                  </a:lnTo>
                  <a:lnTo>
                    <a:pt x="231" y="546"/>
                  </a:lnTo>
                  <a:lnTo>
                    <a:pt x="240" y="546"/>
                  </a:lnTo>
                  <a:lnTo>
                    <a:pt x="249" y="546"/>
                  </a:lnTo>
                  <a:lnTo>
                    <a:pt x="257" y="546"/>
                  </a:lnTo>
                  <a:lnTo>
                    <a:pt x="266" y="546"/>
                  </a:lnTo>
                  <a:lnTo>
                    <a:pt x="275" y="546"/>
                  </a:lnTo>
                  <a:lnTo>
                    <a:pt x="284" y="546"/>
                  </a:lnTo>
                  <a:lnTo>
                    <a:pt x="293" y="546"/>
                  </a:lnTo>
                  <a:lnTo>
                    <a:pt x="302" y="546"/>
                  </a:lnTo>
                  <a:lnTo>
                    <a:pt x="311" y="546"/>
                  </a:lnTo>
                  <a:lnTo>
                    <a:pt x="319" y="546"/>
                  </a:lnTo>
                  <a:lnTo>
                    <a:pt x="328" y="546"/>
                  </a:lnTo>
                  <a:lnTo>
                    <a:pt x="337" y="546"/>
                  </a:lnTo>
                  <a:lnTo>
                    <a:pt x="346" y="546"/>
                  </a:lnTo>
                  <a:lnTo>
                    <a:pt x="355" y="546"/>
                  </a:lnTo>
                  <a:lnTo>
                    <a:pt x="364" y="546"/>
                  </a:lnTo>
                  <a:lnTo>
                    <a:pt x="373" y="546"/>
                  </a:lnTo>
                  <a:lnTo>
                    <a:pt x="381" y="546"/>
                  </a:lnTo>
                  <a:lnTo>
                    <a:pt x="390" y="546"/>
                  </a:lnTo>
                  <a:lnTo>
                    <a:pt x="399" y="546"/>
                  </a:lnTo>
                  <a:lnTo>
                    <a:pt x="408" y="546"/>
                  </a:lnTo>
                  <a:lnTo>
                    <a:pt x="417" y="546"/>
                  </a:lnTo>
                  <a:lnTo>
                    <a:pt x="426" y="546"/>
                  </a:lnTo>
                  <a:lnTo>
                    <a:pt x="435" y="546"/>
                  </a:lnTo>
                  <a:lnTo>
                    <a:pt x="444" y="546"/>
                  </a:lnTo>
                  <a:lnTo>
                    <a:pt x="452" y="546"/>
                  </a:lnTo>
                  <a:lnTo>
                    <a:pt x="461" y="546"/>
                  </a:lnTo>
                  <a:lnTo>
                    <a:pt x="470" y="546"/>
                  </a:lnTo>
                  <a:lnTo>
                    <a:pt x="479" y="546"/>
                  </a:lnTo>
                  <a:lnTo>
                    <a:pt x="488" y="546"/>
                  </a:lnTo>
                  <a:lnTo>
                    <a:pt x="497" y="540"/>
                  </a:lnTo>
                  <a:lnTo>
                    <a:pt x="506" y="514"/>
                  </a:lnTo>
                  <a:lnTo>
                    <a:pt x="514" y="546"/>
                  </a:lnTo>
                  <a:lnTo>
                    <a:pt x="523" y="540"/>
                  </a:lnTo>
                  <a:lnTo>
                    <a:pt x="532" y="546"/>
                  </a:lnTo>
                  <a:lnTo>
                    <a:pt x="541" y="546"/>
                  </a:lnTo>
                  <a:lnTo>
                    <a:pt x="550" y="546"/>
                  </a:lnTo>
                  <a:lnTo>
                    <a:pt x="559" y="546"/>
                  </a:lnTo>
                  <a:lnTo>
                    <a:pt x="568" y="546"/>
                  </a:lnTo>
                  <a:lnTo>
                    <a:pt x="576" y="546"/>
                  </a:lnTo>
                  <a:lnTo>
                    <a:pt x="585" y="546"/>
                  </a:lnTo>
                  <a:lnTo>
                    <a:pt x="594" y="546"/>
                  </a:lnTo>
                  <a:lnTo>
                    <a:pt x="603" y="546"/>
                  </a:lnTo>
                  <a:lnTo>
                    <a:pt x="612" y="546"/>
                  </a:lnTo>
                  <a:lnTo>
                    <a:pt x="621" y="546"/>
                  </a:lnTo>
                  <a:lnTo>
                    <a:pt x="630" y="546"/>
                  </a:lnTo>
                  <a:lnTo>
                    <a:pt x="639" y="546"/>
                  </a:lnTo>
                  <a:lnTo>
                    <a:pt x="647" y="546"/>
                  </a:lnTo>
                  <a:lnTo>
                    <a:pt x="656" y="546"/>
                  </a:lnTo>
                  <a:lnTo>
                    <a:pt x="665" y="546"/>
                  </a:lnTo>
                  <a:lnTo>
                    <a:pt x="674" y="546"/>
                  </a:lnTo>
                  <a:lnTo>
                    <a:pt x="683" y="546"/>
                  </a:lnTo>
                  <a:lnTo>
                    <a:pt x="692" y="546"/>
                  </a:lnTo>
                  <a:lnTo>
                    <a:pt x="701" y="546"/>
                  </a:lnTo>
                  <a:lnTo>
                    <a:pt x="709" y="546"/>
                  </a:lnTo>
                  <a:lnTo>
                    <a:pt x="718" y="546"/>
                  </a:lnTo>
                  <a:lnTo>
                    <a:pt x="727" y="546"/>
                  </a:lnTo>
                  <a:lnTo>
                    <a:pt x="736" y="546"/>
                  </a:lnTo>
                  <a:lnTo>
                    <a:pt x="745" y="546"/>
                  </a:lnTo>
                  <a:lnTo>
                    <a:pt x="754" y="546"/>
                  </a:lnTo>
                  <a:lnTo>
                    <a:pt x="763" y="546"/>
                  </a:lnTo>
                  <a:lnTo>
                    <a:pt x="771" y="546"/>
                  </a:lnTo>
                  <a:lnTo>
                    <a:pt x="780" y="546"/>
                  </a:lnTo>
                  <a:lnTo>
                    <a:pt x="789" y="435"/>
                  </a:lnTo>
                  <a:lnTo>
                    <a:pt x="798" y="430"/>
                  </a:lnTo>
                  <a:lnTo>
                    <a:pt x="807" y="530"/>
                  </a:lnTo>
                  <a:lnTo>
                    <a:pt x="816" y="525"/>
                  </a:lnTo>
                  <a:lnTo>
                    <a:pt x="825" y="540"/>
                  </a:lnTo>
                  <a:lnTo>
                    <a:pt x="833" y="535"/>
                  </a:lnTo>
                  <a:lnTo>
                    <a:pt x="842" y="546"/>
                  </a:lnTo>
                  <a:lnTo>
                    <a:pt x="851" y="546"/>
                  </a:lnTo>
                  <a:lnTo>
                    <a:pt x="860" y="540"/>
                  </a:lnTo>
                  <a:lnTo>
                    <a:pt x="869" y="540"/>
                  </a:lnTo>
                  <a:lnTo>
                    <a:pt x="878" y="546"/>
                  </a:lnTo>
                  <a:lnTo>
                    <a:pt x="887" y="546"/>
                  </a:lnTo>
                  <a:lnTo>
                    <a:pt x="896" y="546"/>
                  </a:lnTo>
                  <a:lnTo>
                    <a:pt x="904" y="546"/>
                  </a:lnTo>
                  <a:lnTo>
                    <a:pt x="913" y="546"/>
                  </a:lnTo>
                  <a:lnTo>
                    <a:pt x="922" y="546"/>
                  </a:lnTo>
                  <a:lnTo>
                    <a:pt x="931" y="546"/>
                  </a:lnTo>
                  <a:lnTo>
                    <a:pt x="940" y="546"/>
                  </a:lnTo>
                  <a:lnTo>
                    <a:pt x="949" y="546"/>
                  </a:lnTo>
                  <a:lnTo>
                    <a:pt x="958" y="546"/>
                  </a:lnTo>
                  <a:lnTo>
                    <a:pt x="966" y="546"/>
                  </a:lnTo>
                  <a:lnTo>
                    <a:pt x="975" y="546"/>
                  </a:lnTo>
                  <a:lnTo>
                    <a:pt x="984" y="546"/>
                  </a:lnTo>
                  <a:lnTo>
                    <a:pt x="993" y="546"/>
                  </a:lnTo>
                  <a:lnTo>
                    <a:pt x="1002" y="546"/>
                  </a:lnTo>
                  <a:lnTo>
                    <a:pt x="1011" y="546"/>
                  </a:lnTo>
                  <a:lnTo>
                    <a:pt x="1020" y="546"/>
                  </a:lnTo>
                  <a:lnTo>
                    <a:pt x="1028" y="546"/>
                  </a:lnTo>
                  <a:lnTo>
                    <a:pt x="1037" y="546"/>
                  </a:lnTo>
                  <a:lnTo>
                    <a:pt x="1046" y="546"/>
                  </a:lnTo>
                  <a:lnTo>
                    <a:pt x="1055" y="546"/>
                  </a:lnTo>
                  <a:lnTo>
                    <a:pt x="1064" y="546"/>
                  </a:lnTo>
                  <a:lnTo>
                    <a:pt x="1073" y="546"/>
                  </a:lnTo>
                  <a:lnTo>
                    <a:pt x="1082" y="546"/>
                  </a:lnTo>
                  <a:lnTo>
                    <a:pt x="1091" y="546"/>
                  </a:lnTo>
                  <a:lnTo>
                    <a:pt x="1099" y="546"/>
                  </a:lnTo>
                  <a:lnTo>
                    <a:pt x="1108" y="546"/>
                  </a:lnTo>
                  <a:lnTo>
                    <a:pt x="1117" y="546"/>
                  </a:lnTo>
                  <a:lnTo>
                    <a:pt x="1126" y="546"/>
                  </a:lnTo>
                  <a:lnTo>
                    <a:pt x="1135" y="546"/>
                  </a:lnTo>
                  <a:lnTo>
                    <a:pt x="1144" y="546"/>
                  </a:lnTo>
                  <a:lnTo>
                    <a:pt x="1153" y="546"/>
                  </a:lnTo>
                  <a:lnTo>
                    <a:pt x="1161" y="546"/>
                  </a:lnTo>
                  <a:lnTo>
                    <a:pt x="1170" y="546"/>
                  </a:lnTo>
                  <a:lnTo>
                    <a:pt x="1179" y="546"/>
                  </a:lnTo>
                  <a:lnTo>
                    <a:pt x="1188" y="546"/>
                  </a:lnTo>
                  <a:lnTo>
                    <a:pt x="1197" y="546"/>
                  </a:lnTo>
                  <a:lnTo>
                    <a:pt x="1206" y="546"/>
                  </a:lnTo>
                  <a:lnTo>
                    <a:pt x="1215" y="546"/>
                  </a:lnTo>
                  <a:lnTo>
                    <a:pt x="1223" y="546"/>
                  </a:lnTo>
                  <a:lnTo>
                    <a:pt x="1232" y="546"/>
                  </a:lnTo>
                  <a:lnTo>
                    <a:pt x="1241" y="546"/>
                  </a:lnTo>
                  <a:lnTo>
                    <a:pt x="1250" y="546"/>
                  </a:lnTo>
                  <a:lnTo>
                    <a:pt x="1259" y="546"/>
                  </a:lnTo>
                  <a:lnTo>
                    <a:pt x="1268" y="546"/>
                  </a:lnTo>
                  <a:lnTo>
                    <a:pt x="1277" y="546"/>
                  </a:lnTo>
                  <a:lnTo>
                    <a:pt x="1285" y="546"/>
                  </a:lnTo>
                  <a:lnTo>
                    <a:pt x="1294" y="546"/>
                  </a:lnTo>
                  <a:lnTo>
                    <a:pt x="1303" y="546"/>
                  </a:lnTo>
                  <a:lnTo>
                    <a:pt x="1312" y="546"/>
                  </a:lnTo>
                  <a:lnTo>
                    <a:pt x="1321" y="546"/>
                  </a:lnTo>
                  <a:lnTo>
                    <a:pt x="1330" y="546"/>
                  </a:lnTo>
                  <a:lnTo>
                    <a:pt x="1339" y="546"/>
                  </a:lnTo>
                  <a:lnTo>
                    <a:pt x="1348" y="546"/>
                  </a:lnTo>
                  <a:lnTo>
                    <a:pt x="1356" y="546"/>
                  </a:lnTo>
                  <a:lnTo>
                    <a:pt x="1365" y="546"/>
                  </a:lnTo>
                  <a:lnTo>
                    <a:pt x="1374" y="546"/>
                  </a:lnTo>
                  <a:lnTo>
                    <a:pt x="1383" y="519"/>
                  </a:lnTo>
                  <a:lnTo>
                    <a:pt x="1392" y="546"/>
                  </a:lnTo>
                  <a:lnTo>
                    <a:pt x="1401" y="498"/>
                  </a:lnTo>
                  <a:lnTo>
                    <a:pt x="1410" y="504"/>
                  </a:lnTo>
                  <a:lnTo>
                    <a:pt x="1418" y="304"/>
                  </a:lnTo>
                  <a:lnTo>
                    <a:pt x="1427" y="315"/>
                  </a:lnTo>
                  <a:lnTo>
                    <a:pt x="1436" y="540"/>
                  </a:lnTo>
                  <a:lnTo>
                    <a:pt x="1445" y="525"/>
                  </a:lnTo>
                  <a:lnTo>
                    <a:pt x="1454" y="540"/>
                  </a:lnTo>
                  <a:lnTo>
                    <a:pt x="1463" y="540"/>
                  </a:lnTo>
                  <a:lnTo>
                    <a:pt x="1472" y="546"/>
                  </a:lnTo>
                  <a:lnTo>
                    <a:pt x="1480" y="546"/>
                  </a:lnTo>
                  <a:lnTo>
                    <a:pt x="1489" y="540"/>
                  </a:lnTo>
                  <a:lnTo>
                    <a:pt x="1498" y="546"/>
                  </a:lnTo>
                  <a:lnTo>
                    <a:pt x="1507" y="540"/>
                  </a:lnTo>
                  <a:lnTo>
                    <a:pt x="1516" y="540"/>
                  </a:lnTo>
                  <a:lnTo>
                    <a:pt x="1525" y="546"/>
                  </a:lnTo>
                  <a:lnTo>
                    <a:pt x="1534" y="546"/>
                  </a:lnTo>
                  <a:lnTo>
                    <a:pt x="1542" y="540"/>
                  </a:lnTo>
                  <a:lnTo>
                    <a:pt x="1551" y="546"/>
                  </a:lnTo>
                  <a:lnTo>
                    <a:pt x="1560" y="546"/>
                  </a:lnTo>
                  <a:lnTo>
                    <a:pt x="1569" y="546"/>
                  </a:lnTo>
                  <a:lnTo>
                    <a:pt x="1578" y="546"/>
                  </a:lnTo>
                  <a:lnTo>
                    <a:pt x="1587" y="546"/>
                  </a:lnTo>
                  <a:lnTo>
                    <a:pt x="1596" y="546"/>
                  </a:lnTo>
                  <a:lnTo>
                    <a:pt x="1605" y="546"/>
                  </a:lnTo>
                  <a:lnTo>
                    <a:pt x="1613" y="546"/>
                  </a:lnTo>
                  <a:lnTo>
                    <a:pt x="1622" y="546"/>
                  </a:lnTo>
                  <a:lnTo>
                    <a:pt x="1631" y="546"/>
                  </a:lnTo>
                  <a:lnTo>
                    <a:pt x="1640" y="546"/>
                  </a:lnTo>
                  <a:lnTo>
                    <a:pt x="1649" y="546"/>
                  </a:lnTo>
                  <a:lnTo>
                    <a:pt x="1658" y="546"/>
                  </a:lnTo>
                  <a:lnTo>
                    <a:pt x="1667" y="546"/>
                  </a:lnTo>
                  <a:lnTo>
                    <a:pt x="1675" y="546"/>
                  </a:lnTo>
                  <a:lnTo>
                    <a:pt x="1684" y="546"/>
                  </a:lnTo>
                  <a:lnTo>
                    <a:pt x="1693" y="546"/>
                  </a:lnTo>
                  <a:lnTo>
                    <a:pt x="1702" y="546"/>
                  </a:lnTo>
                  <a:lnTo>
                    <a:pt x="1711" y="546"/>
                  </a:lnTo>
                  <a:lnTo>
                    <a:pt x="1720" y="546"/>
                  </a:lnTo>
                  <a:lnTo>
                    <a:pt x="1729" y="546"/>
                  </a:lnTo>
                  <a:lnTo>
                    <a:pt x="1737" y="546"/>
                  </a:lnTo>
                  <a:lnTo>
                    <a:pt x="1746" y="546"/>
                  </a:lnTo>
                  <a:lnTo>
                    <a:pt x="1755" y="546"/>
                  </a:lnTo>
                  <a:lnTo>
                    <a:pt x="1764" y="546"/>
                  </a:lnTo>
                  <a:lnTo>
                    <a:pt x="1773" y="546"/>
                  </a:lnTo>
                  <a:lnTo>
                    <a:pt x="1782" y="546"/>
                  </a:lnTo>
                  <a:lnTo>
                    <a:pt x="1791" y="546"/>
                  </a:lnTo>
                  <a:lnTo>
                    <a:pt x="1800" y="546"/>
                  </a:lnTo>
                  <a:lnTo>
                    <a:pt x="1808" y="546"/>
                  </a:lnTo>
                  <a:lnTo>
                    <a:pt x="1817" y="546"/>
                  </a:lnTo>
                  <a:lnTo>
                    <a:pt x="1826" y="546"/>
                  </a:lnTo>
                  <a:lnTo>
                    <a:pt x="1835" y="546"/>
                  </a:lnTo>
                  <a:lnTo>
                    <a:pt x="1844" y="546"/>
                  </a:lnTo>
                  <a:lnTo>
                    <a:pt x="1853" y="546"/>
                  </a:lnTo>
                  <a:lnTo>
                    <a:pt x="1862" y="546"/>
                  </a:lnTo>
                  <a:lnTo>
                    <a:pt x="1870" y="546"/>
                  </a:lnTo>
                  <a:lnTo>
                    <a:pt x="1879" y="546"/>
                  </a:lnTo>
                  <a:lnTo>
                    <a:pt x="1888" y="546"/>
                  </a:lnTo>
                  <a:lnTo>
                    <a:pt x="1897" y="546"/>
                  </a:lnTo>
                  <a:lnTo>
                    <a:pt x="1906" y="546"/>
                  </a:lnTo>
                  <a:lnTo>
                    <a:pt x="1915" y="546"/>
                  </a:lnTo>
                  <a:lnTo>
                    <a:pt x="1924" y="546"/>
                  </a:lnTo>
                  <a:lnTo>
                    <a:pt x="1932" y="546"/>
                  </a:lnTo>
                  <a:lnTo>
                    <a:pt x="1941" y="546"/>
                  </a:lnTo>
                  <a:lnTo>
                    <a:pt x="1950" y="546"/>
                  </a:lnTo>
                  <a:lnTo>
                    <a:pt x="1959" y="546"/>
                  </a:lnTo>
                  <a:lnTo>
                    <a:pt x="1968" y="546"/>
                  </a:lnTo>
                  <a:lnTo>
                    <a:pt x="1977" y="546"/>
                  </a:lnTo>
                  <a:lnTo>
                    <a:pt x="1986" y="546"/>
                  </a:lnTo>
                  <a:lnTo>
                    <a:pt x="1994" y="546"/>
                  </a:lnTo>
                  <a:lnTo>
                    <a:pt x="2003" y="546"/>
                  </a:lnTo>
                  <a:lnTo>
                    <a:pt x="2012" y="546"/>
                  </a:lnTo>
                  <a:lnTo>
                    <a:pt x="2021" y="546"/>
                  </a:lnTo>
                  <a:lnTo>
                    <a:pt x="2030" y="546"/>
                  </a:lnTo>
                  <a:lnTo>
                    <a:pt x="2039" y="546"/>
                  </a:lnTo>
                  <a:lnTo>
                    <a:pt x="2048" y="546"/>
                  </a:lnTo>
                  <a:lnTo>
                    <a:pt x="2057" y="546"/>
                  </a:lnTo>
                  <a:lnTo>
                    <a:pt x="2065" y="546"/>
                  </a:lnTo>
                  <a:lnTo>
                    <a:pt x="2074" y="546"/>
                  </a:lnTo>
                  <a:lnTo>
                    <a:pt x="2083" y="546"/>
                  </a:lnTo>
                  <a:lnTo>
                    <a:pt x="2092" y="546"/>
                  </a:lnTo>
                  <a:lnTo>
                    <a:pt x="2101" y="546"/>
                  </a:lnTo>
                  <a:lnTo>
                    <a:pt x="2110" y="546"/>
                  </a:lnTo>
                  <a:lnTo>
                    <a:pt x="2119" y="546"/>
                  </a:lnTo>
                  <a:lnTo>
                    <a:pt x="2127" y="546"/>
                  </a:lnTo>
                  <a:lnTo>
                    <a:pt x="2136" y="546"/>
                  </a:lnTo>
                  <a:lnTo>
                    <a:pt x="2145" y="546"/>
                  </a:lnTo>
                  <a:lnTo>
                    <a:pt x="2154" y="546"/>
                  </a:lnTo>
                  <a:lnTo>
                    <a:pt x="2163" y="546"/>
                  </a:lnTo>
                  <a:lnTo>
                    <a:pt x="2172" y="430"/>
                  </a:lnTo>
                  <a:lnTo>
                    <a:pt x="2181" y="535"/>
                  </a:lnTo>
                  <a:lnTo>
                    <a:pt x="2189" y="89"/>
                  </a:lnTo>
                  <a:lnTo>
                    <a:pt x="2198" y="262"/>
                  </a:lnTo>
                  <a:lnTo>
                    <a:pt x="2207" y="530"/>
                  </a:lnTo>
                  <a:lnTo>
                    <a:pt x="2216" y="525"/>
                  </a:lnTo>
                  <a:lnTo>
                    <a:pt x="2225" y="535"/>
                  </a:lnTo>
                  <a:lnTo>
                    <a:pt x="2234" y="546"/>
                  </a:lnTo>
                  <a:lnTo>
                    <a:pt x="2243" y="535"/>
                  </a:lnTo>
                  <a:lnTo>
                    <a:pt x="2252" y="540"/>
                  </a:lnTo>
                  <a:lnTo>
                    <a:pt x="2260" y="546"/>
                  </a:lnTo>
                  <a:lnTo>
                    <a:pt x="2269" y="546"/>
                  </a:lnTo>
                  <a:lnTo>
                    <a:pt x="2278" y="546"/>
                  </a:lnTo>
                  <a:lnTo>
                    <a:pt x="2287" y="546"/>
                  </a:lnTo>
                  <a:lnTo>
                    <a:pt x="2296" y="546"/>
                  </a:lnTo>
                  <a:lnTo>
                    <a:pt x="2305" y="546"/>
                  </a:lnTo>
                  <a:lnTo>
                    <a:pt x="2314" y="546"/>
                  </a:lnTo>
                  <a:lnTo>
                    <a:pt x="2322" y="546"/>
                  </a:lnTo>
                  <a:lnTo>
                    <a:pt x="2331" y="546"/>
                  </a:lnTo>
                  <a:lnTo>
                    <a:pt x="2340" y="546"/>
                  </a:lnTo>
                  <a:lnTo>
                    <a:pt x="2349" y="546"/>
                  </a:lnTo>
                  <a:lnTo>
                    <a:pt x="2358" y="546"/>
                  </a:lnTo>
                  <a:lnTo>
                    <a:pt x="2367" y="546"/>
                  </a:lnTo>
                  <a:lnTo>
                    <a:pt x="2376" y="546"/>
                  </a:lnTo>
                  <a:lnTo>
                    <a:pt x="2384" y="546"/>
                  </a:lnTo>
                  <a:lnTo>
                    <a:pt x="2393" y="546"/>
                  </a:lnTo>
                  <a:lnTo>
                    <a:pt x="2402" y="546"/>
                  </a:lnTo>
                  <a:lnTo>
                    <a:pt x="2411" y="546"/>
                  </a:lnTo>
                  <a:lnTo>
                    <a:pt x="2420" y="546"/>
                  </a:lnTo>
                  <a:lnTo>
                    <a:pt x="2429" y="546"/>
                  </a:lnTo>
                  <a:lnTo>
                    <a:pt x="2438" y="546"/>
                  </a:lnTo>
                  <a:lnTo>
                    <a:pt x="2446" y="546"/>
                  </a:lnTo>
                  <a:lnTo>
                    <a:pt x="2455" y="546"/>
                  </a:lnTo>
                  <a:lnTo>
                    <a:pt x="2464" y="546"/>
                  </a:lnTo>
                  <a:lnTo>
                    <a:pt x="2473" y="546"/>
                  </a:lnTo>
                  <a:lnTo>
                    <a:pt x="2482" y="546"/>
                  </a:lnTo>
                  <a:lnTo>
                    <a:pt x="2491" y="546"/>
                  </a:lnTo>
                  <a:lnTo>
                    <a:pt x="2500" y="546"/>
                  </a:lnTo>
                  <a:lnTo>
                    <a:pt x="2509" y="546"/>
                  </a:lnTo>
                  <a:lnTo>
                    <a:pt x="2517" y="546"/>
                  </a:lnTo>
                  <a:lnTo>
                    <a:pt x="2526" y="546"/>
                  </a:lnTo>
                  <a:lnTo>
                    <a:pt x="2535" y="546"/>
                  </a:lnTo>
                  <a:lnTo>
                    <a:pt x="2544" y="546"/>
                  </a:lnTo>
                  <a:lnTo>
                    <a:pt x="2553" y="546"/>
                  </a:lnTo>
                  <a:lnTo>
                    <a:pt x="2562" y="546"/>
                  </a:lnTo>
                  <a:lnTo>
                    <a:pt x="2571" y="546"/>
                  </a:lnTo>
                  <a:lnTo>
                    <a:pt x="2579" y="546"/>
                  </a:lnTo>
                  <a:lnTo>
                    <a:pt x="2588" y="546"/>
                  </a:lnTo>
                  <a:lnTo>
                    <a:pt x="2597" y="546"/>
                  </a:lnTo>
                  <a:lnTo>
                    <a:pt x="2606" y="546"/>
                  </a:lnTo>
                  <a:lnTo>
                    <a:pt x="2615" y="546"/>
                  </a:lnTo>
                  <a:lnTo>
                    <a:pt x="2624" y="546"/>
                  </a:lnTo>
                  <a:lnTo>
                    <a:pt x="2633" y="546"/>
                  </a:lnTo>
                  <a:lnTo>
                    <a:pt x="2641" y="546"/>
                  </a:lnTo>
                  <a:lnTo>
                    <a:pt x="2650" y="546"/>
                  </a:lnTo>
                  <a:lnTo>
                    <a:pt x="2659" y="546"/>
                  </a:lnTo>
                  <a:lnTo>
                    <a:pt x="2668" y="546"/>
                  </a:lnTo>
                  <a:lnTo>
                    <a:pt x="2677" y="546"/>
                  </a:lnTo>
                  <a:lnTo>
                    <a:pt x="2686" y="546"/>
                  </a:lnTo>
                  <a:lnTo>
                    <a:pt x="2695" y="546"/>
                  </a:lnTo>
                  <a:lnTo>
                    <a:pt x="2703" y="546"/>
                  </a:lnTo>
                  <a:lnTo>
                    <a:pt x="2712" y="546"/>
                  </a:lnTo>
                  <a:lnTo>
                    <a:pt x="2721" y="546"/>
                  </a:lnTo>
                  <a:lnTo>
                    <a:pt x="2730" y="247"/>
                  </a:lnTo>
                  <a:lnTo>
                    <a:pt x="2739" y="304"/>
                  </a:lnTo>
                  <a:lnTo>
                    <a:pt x="2748" y="42"/>
                  </a:lnTo>
                  <a:lnTo>
                    <a:pt x="2757" y="294"/>
                  </a:lnTo>
                  <a:lnTo>
                    <a:pt x="2766" y="540"/>
                  </a:lnTo>
                  <a:lnTo>
                    <a:pt x="2774" y="514"/>
                  </a:lnTo>
                  <a:lnTo>
                    <a:pt x="2783" y="546"/>
                  </a:lnTo>
                  <a:lnTo>
                    <a:pt x="2792" y="546"/>
                  </a:lnTo>
                  <a:lnTo>
                    <a:pt x="2801" y="530"/>
                  </a:lnTo>
                  <a:lnTo>
                    <a:pt x="2810" y="540"/>
                  </a:lnTo>
                  <a:lnTo>
                    <a:pt x="2819" y="546"/>
                  </a:lnTo>
                  <a:lnTo>
                    <a:pt x="2828" y="546"/>
                  </a:lnTo>
                  <a:lnTo>
                    <a:pt x="2836" y="546"/>
                  </a:lnTo>
                  <a:lnTo>
                    <a:pt x="2845" y="546"/>
                  </a:lnTo>
                  <a:lnTo>
                    <a:pt x="2854" y="535"/>
                  </a:lnTo>
                  <a:lnTo>
                    <a:pt x="2863" y="546"/>
                  </a:lnTo>
                  <a:lnTo>
                    <a:pt x="2872" y="546"/>
                  </a:lnTo>
                  <a:lnTo>
                    <a:pt x="2881" y="546"/>
                  </a:lnTo>
                  <a:lnTo>
                    <a:pt x="2890" y="546"/>
                  </a:lnTo>
                  <a:lnTo>
                    <a:pt x="2898" y="546"/>
                  </a:lnTo>
                  <a:lnTo>
                    <a:pt x="2907" y="546"/>
                  </a:lnTo>
                  <a:lnTo>
                    <a:pt x="2916" y="546"/>
                  </a:lnTo>
                  <a:lnTo>
                    <a:pt x="2925" y="546"/>
                  </a:lnTo>
                  <a:lnTo>
                    <a:pt x="2934" y="546"/>
                  </a:lnTo>
                  <a:lnTo>
                    <a:pt x="2943" y="546"/>
                  </a:lnTo>
                  <a:lnTo>
                    <a:pt x="2952" y="546"/>
                  </a:lnTo>
                  <a:lnTo>
                    <a:pt x="2961" y="546"/>
                  </a:lnTo>
                  <a:lnTo>
                    <a:pt x="2969" y="546"/>
                  </a:lnTo>
                  <a:lnTo>
                    <a:pt x="2978" y="546"/>
                  </a:lnTo>
                  <a:lnTo>
                    <a:pt x="2987" y="546"/>
                  </a:lnTo>
                  <a:lnTo>
                    <a:pt x="2996" y="546"/>
                  </a:lnTo>
                  <a:lnTo>
                    <a:pt x="3005" y="546"/>
                  </a:lnTo>
                  <a:lnTo>
                    <a:pt x="3014" y="546"/>
                  </a:lnTo>
                  <a:lnTo>
                    <a:pt x="3023" y="546"/>
                  </a:lnTo>
                  <a:lnTo>
                    <a:pt x="3031" y="546"/>
                  </a:lnTo>
                  <a:lnTo>
                    <a:pt x="3040" y="546"/>
                  </a:lnTo>
                  <a:lnTo>
                    <a:pt x="3049" y="546"/>
                  </a:lnTo>
                  <a:lnTo>
                    <a:pt x="3058" y="546"/>
                  </a:lnTo>
                  <a:lnTo>
                    <a:pt x="3067" y="546"/>
                  </a:lnTo>
                  <a:lnTo>
                    <a:pt x="3076" y="546"/>
                  </a:lnTo>
                  <a:lnTo>
                    <a:pt x="3085" y="546"/>
                  </a:lnTo>
                  <a:lnTo>
                    <a:pt x="3093" y="546"/>
                  </a:lnTo>
                  <a:lnTo>
                    <a:pt x="3102" y="199"/>
                  </a:lnTo>
                  <a:lnTo>
                    <a:pt x="3111" y="79"/>
                  </a:lnTo>
                  <a:lnTo>
                    <a:pt x="3120" y="304"/>
                  </a:lnTo>
                  <a:lnTo>
                    <a:pt x="3129" y="310"/>
                  </a:lnTo>
                  <a:lnTo>
                    <a:pt x="3138" y="525"/>
                  </a:lnTo>
                  <a:lnTo>
                    <a:pt x="3147" y="525"/>
                  </a:lnTo>
                  <a:lnTo>
                    <a:pt x="3155" y="540"/>
                  </a:lnTo>
                  <a:lnTo>
                    <a:pt x="3164" y="530"/>
                  </a:lnTo>
                  <a:lnTo>
                    <a:pt x="3173" y="546"/>
                  </a:lnTo>
                  <a:lnTo>
                    <a:pt x="3182" y="540"/>
                  </a:lnTo>
                  <a:lnTo>
                    <a:pt x="3191" y="546"/>
                  </a:lnTo>
                  <a:lnTo>
                    <a:pt x="3200" y="535"/>
                  </a:lnTo>
                  <a:lnTo>
                    <a:pt x="3209" y="546"/>
                  </a:lnTo>
                  <a:lnTo>
                    <a:pt x="3218" y="546"/>
                  </a:lnTo>
                  <a:lnTo>
                    <a:pt x="3226" y="546"/>
                  </a:lnTo>
                  <a:lnTo>
                    <a:pt x="3235" y="540"/>
                  </a:lnTo>
                  <a:lnTo>
                    <a:pt x="3244" y="546"/>
                  </a:lnTo>
                  <a:lnTo>
                    <a:pt x="3253" y="546"/>
                  </a:lnTo>
                  <a:lnTo>
                    <a:pt x="3262" y="546"/>
                  </a:lnTo>
                  <a:lnTo>
                    <a:pt x="3271" y="546"/>
                  </a:lnTo>
                  <a:lnTo>
                    <a:pt x="3280" y="546"/>
                  </a:lnTo>
                  <a:lnTo>
                    <a:pt x="3288" y="546"/>
                  </a:lnTo>
                  <a:lnTo>
                    <a:pt x="3297" y="546"/>
                  </a:lnTo>
                  <a:lnTo>
                    <a:pt x="3306" y="414"/>
                  </a:lnTo>
                  <a:lnTo>
                    <a:pt x="3315" y="362"/>
                  </a:lnTo>
                  <a:lnTo>
                    <a:pt x="3324" y="425"/>
                  </a:lnTo>
                  <a:lnTo>
                    <a:pt x="3333" y="414"/>
                  </a:lnTo>
                  <a:lnTo>
                    <a:pt x="3342" y="519"/>
                  </a:lnTo>
                  <a:lnTo>
                    <a:pt x="3350" y="535"/>
                  </a:lnTo>
                  <a:lnTo>
                    <a:pt x="3359" y="519"/>
                  </a:lnTo>
                  <a:lnTo>
                    <a:pt x="3368" y="530"/>
                  </a:lnTo>
                  <a:lnTo>
                    <a:pt x="3377" y="546"/>
                  </a:lnTo>
                  <a:lnTo>
                    <a:pt x="3386" y="546"/>
                  </a:lnTo>
                  <a:lnTo>
                    <a:pt x="3395" y="540"/>
                  </a:lnTo>
                  <a:lnTo>
                    <a:pt x="3404" y="540"/>
                  </a:lnTo>
                  <a:lnTo>
                    <a:pt x="3413" y="546"/>
                  </a:lnTo>
                  <a:lnTo>
                    <a:pt x="3421" y="546"/>
                  </a:lnTo>
                  <a:lnTo>
                    <a:pt x="3430" y="546"/>
                  </a:lnTo>
                  <a:lnTo>
                    <a:pt x="3439" y="546"/>
                  </a:lnTo>
                  <a:lnTo>
                    <a:pt x="3448" y="546"/>
                  </a:lnTo>
                  <a:lnTo>
                    <a:pt x="3457" y="546"/>
                  </a:lnTo>
                  <a:lnTo>
                    <a:pt x="3466" y="546"/>
                  </a:lnTo>
                  <a:lnTo>
                    <a:pt x="3475" y="546"/>
                  </a:lnTo>
                  <a:lnTo>
                    <a:pt x="3483" y="546"/>
                  </a:lnTo>
                  <a:lnTo>
                    <a:pt x="3492" y="546"/>
                  </a:lnTo>
                  <a:lnTo>
                    <a:pt x="3501" y="546"/>
                  </a:lnTo>
                  <a:lnTo>
                    <a:pt x="3510" y="546"/>
                  </a:lnTo>
                  <a:lnTo>
                    <a:pt x="3519" y="546"/>
                  </a:lnTo>
                  <a:lnTo>
                    <a:pt x="3528" y="546"/>
                  </a:lnTo>
                  <a:lnTo>
                    <a:pt x="3537" y="546"/>
                  </a:lnTo>
                  <a:lnTo>
                    <a:pt x="3545" y="546"/>
                  </a:lnTo>
                  <a:lnTo>
                    <a:pt x="3554" y="546"/>
                  </a:lnTo>
                  <a:lnTo>
                    <a:pt x="3563" y="546"/>
                  </a:lnTo>
                  <a:lnTo>
                    <a:pt x="3572" y="546"/>
                  </a:lnTo>
                  <a:lnTo>
                    <a:pt x="3581" y="546"/>
                  </a:lnTo>
                  <a:lnTo>
                    <a:pt x="3590" y="546"/>
                  </a:lnTo>
                  <a:lnTo>
                    <a:pt x="3599" y="546"/>
                  </a:lnTo>
                  <a:lnTo>
                    <a:pt x="3607" y="546"/>
                  </a:lnTo>
                  <a:lnTo>
                    <a:pt x="3616" y="546"/>
                  </a:lnTo>
                  <a:lnTo>
                    <a:pt x="3625" y="546"/>
                  </a:lnTo>
                  <a:lnTo>
                    <a:pt x="3634" y="546"/>
                  </a:lnTo>
                  <a:lnTo>
                    <a:pt x="3643" y="546"/>
                  </a:lnTo>
                  <a:lnTo>
                    <a:pt x="3652" y="546"/>
                  </a:lnTo>
                  <a:lnTo>
                    <a:pt x="3661" y="546"/>
                  </a:lnTo>
                  <a:lnTo>
                    <a:pt x="3670" y="546"/>
                  </a:lnTo>
                  <a:lnTo>
                    <a:pt x="3678" y="546"/>
                  </a:lnTo>
                  <a:lnTo>
                    <a:pt x="3687" y="546"/>
                  </a:lnTo>
                  <a:lnTo>
                    <a:pt x="3696" y="546"/>
                  </a:lnTo>
                  <a:lnTo>
                    <a:pt x="3705" y="546"/>
                  </a:lnTo>
                  <a:lnTo>
                    <a:pt x="3714" y="546"/>
                  </a:lnTo>
                  <a:lnTo>
                    <a:pt x="3723" y="546"/>
                  </a:lnTo>
                  <a:lnTo>
                    <a:pt x="3732" y="546"/>
                  </a:lnTo>
                  <a:lnTo>
                    <a:pt x="3740" y="546"/>
                  </a:lnTo>
                  <a:lnTo>
                    <a:pt x="3749" y="546"/>
                  </a:lnTo>
                  <a:lnTo>
                    <a:pt x="3758" y="546"/>
                  </a:lnTo>
                  <a:lnTo>
                    <a:pt x="3767" y="546"/>
                  </a:lnTo>
                  <a:lnTo>
                    <a:pt x="3776" y="546"/>
                  </a:lnTo>
                  <a:lnTo>
                    <a:pt x="3785" y="546"/>
                  </a:lnTo>
                  <a:lnTo>
                    <a:pt x="3794" y="546"/>
                  </a:lnTo>
                  <a:lnTo>
                    <a:pt x="3802" y="546"/>
                  </a:lnTo>
                  <a:lnTo>
                    <a:pt x="3811" y="546"/>
                  </a:lnTo>
                  <a:lnTo>
                    <a:pt x="3820" y="546"/>
                  </a:lnTo>
                  <a:lnTo>
                    <a:pt x="3829" y="546"/>
                  </a:lnTo>
                  <a:lnTo>
                    <a:pt x="3838" y="546"/>
                  </a:lnTo>
                  <a:lnTo>
                    <a:pt x="3847" y="546"/>
                  </a:lnTo>
                  <a:lnTo>
                    <a:pt x="3856" y="546"/>
                  </a:lnTo>
                  <a:lnTo>
                    <a:pt x="3864" y="546"/>
                  </a:lnTo>
                  <a:lnTo>
                    <a:pt x="3873" y="546"/>
                  </a:lnTo>
                  <a:lnTo>
                    <a:pt x="3882" y="546"/>
                  </a:lnTo>
                  <a:lnTo>
                    <a:pt x="3891" y="546"/>
                  </a:lnTo>
                  <a:lnTo>
                    <a:pt x="3900" y="546"/>
                  </a:lnTo>
                  <a:lnTo>
                    <a:pt x="3909" y="546"/>
                  </a:lnTo>
                  <a:lnTo>
                    <a:pt x="3918" y="546"/>
                  </a:lnTo>
                  <a:lnTo>
                    <a:pt x="3927" y="546"/>
                  </a:lnTo>
                  <a:lnTo>
                    <a:pt x="3935" y="546"/>
                  </a:lnTo>
                  <a:lnTo>
                    <a:pt x="3944" y="546"/>
                  </a:lnTo>
                  <a:lnTo>
                    <a:pt x="3953" y="372"/>
                  </a:lnTo>
                  <a:lnTo>
                    <a:pt x="3962" y="462"/>
                  </a:lnTo>
                  <a:lnTo>
                    <a:pt x="3971" y="535"/>
                  </a:lnTo>
                  <a:lnTo>
                    <a:pt x="3980" y="540"/>
                  </a:lnTo>
                  <a:lnTo>
                    <a:pt x="3989" y="435"/>
                  </a:lnTo>
                  <a:lnTo>
                    <a:pt x="3997" y="446"/>
                  </a:lnTo>
                  <a:lnTo>
                    <a:pt x="4006" y="362"/>
                  </a:lnTo>
                  <a:lnTo>
                    <a:pt x="4015" y="409"/>
                  </a:lnTo>
                  <a:lnTo>
                    <a:pt x="4024" y="325"/>
                  </a:lnTo>
                  <a:lnTo>
                    <a:pt x="4033" y="331"/>
                  </a:lnTo>
                  <a:lnTo>
                    <a:pt x="4042" y="435"/>
                  </a:lnTo>
                  <a:lnTo>
                    <a:pt x="4051" y="462"/>
                  </a:lnTo>
                  <a:lnTo>
                    <a:pt x="4059" y="388"/>
                  </a:lnTo>
                  <a:lnTo>
                    <a:pt x="4068" y="388"/>
                  </a:lnTo>
                  <a:lnTo>
                    <a:pt x="4077" y="189"/>
                  </a:lnTo>
                  <a:lnTo>
                    <a:pt x="4086" y="110"/>
                  </a:lnTo>
                  <a:lnTo>
                    <a:pt x="4095" y="367"/>
                  </a:lnTo>
                  <a:lnTo>
                    <a:pt x="4104" y="435"/>
                  </a:lnTo>
                  <a:lnTo>
                    <a:pt x="4113" y="32"/>
                  </a:lnTo>
                  <a:lnTo>
                    <a:pt x="4122" y="163"/>
                  </a:lnTo>
                  <a:lnTo>
                    <a:pt x="4130" y="21"/>
                  </a:lnTo>
                  <a:lnTo>
                    <a:pt x="4139" y="0"/>
                  </a:lnTo>
                  <a:lnTo>
                    <a:pt x="4148" y="84"/>
                  </a:lnTo>
                  <a:lnTo>
                    <a:pt x="4157" y="105"/>
                  </a:lnTo>
                  <a:lnTo>
                    <a:pt x="4166" y="262"/>
                  </a:lnTo>
                  <a:lnTo>
                    <a:pt x="4175" y="142"/>
                  </a:lnTo>
                  <a:lnTo>
                    <a:pt x="4184" y="37"/>
                  </a:lnTo>
                  <a:lnTo>
                    <a:pt x="4192" y="32"/>
                  </a:lnTo>
                  <a:lnTo>
                    <a:pt x="4201" y="126"/>
                  </a:lnTo>
                  <a:lnTo>
                    <a:pt x="4210" y="89"/>
                  </a:lnTo>
                  <a:lnTo>
                    <a:pt x="4219" y="152"/>
                  </a:lnTo>
                  <a:lnTo>
                    <a:pt x="4228" y="152"/>
                  </a:lnTo>
                  <a:lnTo>
                    <a:pt x="4237" y="241"/>
                  </a:lnTo>
                  <a:lnTo>
                    <a:pt x="4246" y="215"/>
                  </a:lnTo>
                  <a:lnTo>
                    <a:pt x="4254" y="115"/>
                  </a:lnTo>
                  <a:lnTo>
                    <a:pt x="4263" y="74"/>
                  </a:lnTo>
                  <a:lnTo>
                    <a:pt x="4272" y="173"/>
                  </a:lnTo>
                  <a:lnTo>
                    <a:pt x="4281" y="152"/>
                  </a:lnTo>
                  <a:lnTo>
                    <a:pt x="4290" y="299"/>
                  </a:lnTo>
                  <a:lnTo>
                    <a:pt x="4299" y="178"/>
                  </a:lnTo>
                  <a:lnTo>
                    <a:pt x="4308" y="42"/>
                  </a:lnTo>
                  <a:lnTo>
                    <a:pt x="4316" y="84"/>
                  </a:lnTo>
                  <a:lnTo>
                    <a:pt x="4325" y="320"/>
                  </a:lnTo>
                  <a:lnTo>
                    <a:pt x="4334" y="294"/>
                  </a:lnTo>
                  <a:lnTo>
                    <a:pt x="4343" y="477"/>
                  </a:lnTo>
                  <a:lnTo>
                    <a:pt x="4352" y="509"/>
                  </a:lnTo>
                  <a:lnTo>
                    <a:pt x="4361" y="399"/>
                  </a:lnTo>
                  <a:lnTo>
                    <a:pt x="4370" y="289"/>
                  </a:lnTo>
                  <a:lnTo>
                    <a:pt x="4379" y="393"/>
                  </a:lnTo>
                  <a:lnTo>
                    <a:pt x="4387" y="399"/>
                  </a:lnTo>
                  <a:lnTo>
                    <a:pt x="4396" y="451"/>
                  </a:lnTo>
                  <a:lnTo>
                    <a:pt x="4405" y="446"/>
                  </a:lnTo>
                  <a:lnTo>
                    <a:pt x="4414" y="519"/>
                  </a:lnTo>
                  <a:lnTo>
                    <a:pt x="4423" y="514"/>
                  </a:lnTo>
                  <a:lnTo>
                    <a:pt x="4432" y="467"/>
                  </a:lnTo>
                  <a:lnTo>
                    <a:pt x="4441" y="477"/>
                  </a:lnTo>
                  <a:lnTo>
                    <a:pt x="4449" y="530"/>
                  </a:lnTo>
                  <a:lnTo>
                    <a:pt x="4458" y="525"/>
                  </a:lnTo>
                  <a:lnTo>
                    <a:pt x="4467" y="540"/>
                  </a:lnTo>
                  <a:lnTo>
                    <a:pt x="4476" y="540"/>
                  </a:lnTo>
                  <a:lnTo>
                    <a:pt x="4485" y="525"/>
                  </a:lnTo>
                </a:path>
              </a:pathLst>
            </a:custGeom>
            <a:solidFill>
              <a:schemeClr val="bg1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3" name="Freeform 108"/>
            <p:cNvSpPr>
              <a:spLocks/>
            </p:cNvSpPr>
            <p:nvPr/>
          </p:nvSpPr>
          <p:spPr bwMode="auto">
            <a:xfrm>
              <a:off x="1007" y="2761"/>
              <a:ext cx="4485" cy="672"/>
            </a:xfrm>
            <a:custGeom>
              <a:avLst/>
              <a:gdLst>
                <a:gd name="T0" fmla="*/ 62 w 4485"/>
                <a:gd name="T1" fmla="*/ 672 h 672"/>
                <a:gd name="T2" fmla="*/ 142 w 4485"/>
                <a:gd name="T3" fmla="*/ 672 h 672"/>
                <a:gd name="T4" fmla="*/ 222 w 4485"/>
                <a:gd name="T5" fmla="*/ 672 h 672"/>
                <a:gd name="T6" fmla="*/ 302 w 4485"/>
                <a:gd name="T7" fmla="*/ 672 h 672"/>
                <a:gd name="T8" fmla="*/ 381 w 4485"/>
                <a:gd name="T9" fmla="*/ 672 h 672"/>
                <a:gd name="T10" fmla="*/ 461 w 4485"/>
                <a:gd name="T11" fmla="*/ 672 h 672"/>
                <a:gd name="T12" fmla="*/ 541 w 4485"/>
                <a:gd name="T13" fmla="*/ 672 h 672"/>
                <a:gd name="T14" fmla="*/ 621 w 4485"/>
                <a:gd name="T15" fmla="*/ 672 h 672"/>
                <a:gd name="T16" fmla="*/ 692 w 4485"/>
                <a:gd name="T17" fmla="*/ 672 h 672"/>
                <a:gd name="T18" fmla="*/ 771 w 4485"/>
                <a:gd name="T19" fmla="*/ 672 h 672"/>
                <a:gd name="T20" fmla="*/ 851 w 4485"/>
                <a:gd name="T21" fmla="*/ 666 h 672"/>
                <a:gd name="T22" fmla="*/ 931 w 4485"/>
                <a:gd name="T23" fmla="*/ 661 h 672"/>
                <a:gd name="T24" fmla="*/ 1011 w 4485"/>
                <a:gd name="T25" fmla="*/ 661 h 672"/>
                <a:gd name="T26" fmla="*/ 1091 w 4485"/>
                <a:gd name="T27" fmla="*/ 661 h 672"/>
                <a:gd name="T28" fmla="*/ 1170 w 4485"/>
                <a:gd name="T29" fmla="*/ 661 h 672"/>
                <a:gd name="T30" fmla="*/ 1250 w 4485"/>
                <a:gd name="T31" fmla="*/ 661 h 672"/>
                <a:gd name="T32" fmla="*/ 1321 w 4485"/>
                <a:gd name="T33" fmla="*/ 661 h 672"/>
                <a:gd name="T34" fmla="*/ 1401 w 4485"/>
                <a:gd name="T35" fmla="*/ 661 h 672"/>
                <a:gd name="T36" fmla="*/ 1480 w 4485"/>
                <a:gd name="T37" fmla="*/ 640 h 672"/>
                <a:gd name="T38" fmla="*/ 1560 w 4485"/>
                <a:gd name="T39" fmla="*/ 640 h 672"/>
                <a:gd name="T40" fmla="*/ 1640 w 4485"/>
                <a:gd name="T41" fmla="*/ 640 h 672"/>
                <a:gd name="T42" fmla="*/ 1720 w 4485"/>
                <a:gd name="T43" fmla="*/ 640 h 672"/>
                <a:gd name="T44" fmla="*/ 1800 w 4485"/>
                <a:gd name="T45" fmla="*/ 640 h 672"/>
                <a:gd name="T46" fmla="*/ 1879 w 4485"/>
                <a:gd name="T47" fmla="*/ 640 h 672"/>
                <a:gd name="T48" fmla="*/ 1959 w 4485"/>
                <a:gd name="T49" fmla="*/ 640 h 672"/>
                <a:gd name="T50" fmla="*/ 2030 w 4485"/>
                <a:gd name="T51" fmla="*/ 640 h 672"/>
                <a:gd name="T52" fmla="*/ 2110 w 4485"/>
                <a:gd name="T53" fmla="*/ 640 h 672"/>
                <a:gd name="T54" fmla="*/ 2189 w 4485"/>
                <a:gd name="T55" fmla="*/ 619 h 672"/>
                <a:gd name="T56" fmla="*/ 2269 w 4485"/>
                <a:gd name="T57" fmla="*/ 609 h 672"/>
                <a:gd name="T58" fmla="*/ 2349 w 4485"/>
                <a:gd name="T59" fmla="*/ 609 h 672"/>
                <a:gd name="T60" fmla="*/ 2429 w 4485"/>
                <a:gd name="T61" fmla="*/ 609 h 672"/>
                <a:gd name="T62" fmla="*/ 2509 w 4485"/>
                <a:gd name="T63" fmla="*/ 609 h 672"/>
                <a:gd name="T64" fmla="*/ 2588 w 4485"/>
                <a:gd name="T65" fmla="*/ 609 h 672"/>
                <a:gd name="T66" fmla="*/ 2659 w 4485"/>
                <a:gd name="T67" fmla="*/ 609 h 672"/>
                <a:gd name="T68" fmla="*/ 2739 w 4485"/>
                <a:gd name="T69" fmla="*/ 593 h 672"/>
                <a:gd name="T70" fmla="*/ 2819 w 4485"/>
                <a:gd name="T71" fmla="*/ 551 h 672"/>
                <a:gd name="T72" fmla="*/ 2898 w 4485"/>
                <a:gd name="T73" fmla="*/ 546 h 672"/>
                <a:gd name="T74" fmla="*/ 2978 w 4485"/>
                <a:gd name="T75" fmla="*/ 546 h 672"/>
                <a:gd name="T76" fmla="*/ 3058 w 4485"/>
                <a:gd name="T77" fmla="*/ 546 h 672"/>
                <a:gd name="T78" fmla="*/ 3138 w 4485"/>
                <a:gd name="T79" fmla="*/ 499 h 672"/>
                <a:gd name="T80" fmla="*/ 3218 w 4485"/>
                <a:gd name="T81" fmla="*/ 493 h 672"/>
                <a:gd name="T82" fmla="*/ 3288 w 4485"/>
                <a:gd name="T83" fmla="*/ 493 h 672"/>
                <a:gd name="T84" fmla="*/ 3368 w 4485"/>
                <a:gd name="T85" fmla="*/ 472 h 672"/>
                <a:gd name="T86" fmla="*/ 3448 w 4485"/>
                <a:gd name="T87" fmla="*/ 467 h 672"/>
                <a:gd name="T88" fmla="*/ 3528 w 4485"/>
                <a:gd name="T89" fmla="*/ 467 h 672"/>
                <a:gd name="T90" fmla="*/ 3607 w 4485"/>
                <a:gd name="T91" fmla="*/ 467 h 672"/>
                <a:gd name="T92" fmla="*/ 3687 w 4485"/>
                <a:gd name="T93" fmla="*/ 467 h 672"/>
                <a:gd name="T94" fmla="*/ 3767 w 4485"/>
                <a:gd name="T95" fmla="*/ 467 h 672"/>
                <a:gd name="T96" fmla="*/ 3847 w 4485"/>
                <a:gd name="T97" fmla="*/ 467 h 672"/>
                <a:gd name="T98" fmla="*/ 3927 w 4485"/>
                <a:gd name="T99" fmla="*/ 467 h 672"/>
                <a:gd name="T100" fmla="*/ 3997 w 4485"/>
                <a:gd name="T101" fmla="*/ 661 h 672"/>
                <a:gd name="T102" fmla="*/ 4077 w 4485"/>
                <a:gd name="T103" fmla="*/ 577 h 672"/>
                <a:gd name="T104" fmla="*/ 4157 w 4485"/>
                <a:gd name="T105" fmla="*/ 436 h 672"/>
                <a:gd name="T106" fmla="*/ 4237 w 4485"/>
                <a:gd name="T107" fmla="*/ 242 h 672"/>
                <a:gd name="T108" fmla="*/ 4316 w 4485"/>
                <a:gd name="T109" fmla="*/ 100 h 672"/>
                <a:gd name="T110" fmla="*/ 4396 w 4485"/>
                <a:gd name="T111" fmla="*/ 16 h 672"/>
                <a:gd name="T112" fmla="*/ 4476 w 4485"/>
                <a:gd name="T113" fmla="*/ 0 h 6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85" h="672">
                  <a:moveTo>
                    <a:pt x="0" y="672"/>
                  </a:moveTo>
                  <a:lnTo>
                    <a:pt x="0" y="672"/>
                  </a:lnTo>
                  <a:lnTo>
                    <a:pt x="9" y="672"/>
                  </a:lnTo>
                  <a:lnTo>
                    <a:pt x="18" y="672"/>
                  </a:lnTo>
                  <a:lnTo>
                    <a:pt x="27" y="672"/>
                  </a:lnTo>
                  <a:lnTo>
                    <a:pt x="36" y="672"/>
                  </a:lnTo>
                  <a:lnTo>
                    <a:pt x="45" y="672"/>
                  </a:lnTo>
                  <a:lnTo>
                    <a:pt x="54" y="672"/>
                  </a:lnTo>
                  <a:lnTo>
                    <a:pt x="62" y="672"/>
                  </a:lnTo>
                  <a:lnTo>
                    <a:pt x="71" y="672"/>
                  </a:lnTo>
                  <a:lnTo>
                    <a:pt x="80" y="672"/>
                  </a:lnTo>
                  <a:lnTo>
                    <a:pt x="89" y="672"/>
                  </a:lnTo>
                  <a:lnTo>
                    <a:pt x="98" y="672"/>
                  </a:lnTo>
                  <a:lnTo>
                    <a:pt x="107" y="672"/>
                  </a:lnTo>
                  <a:lnTo>
                    <a:pt x="116" y="672"/>
                  </a:lnTo>
                  <a:lnTo>
                    <a:pt x="124" y="672"/>
                  </a:lnTo>
                  <a:lnTo>
                    <a:pt x="133" y="672"/>
                  </a:lnTo>
                  <a:lnTo>
                    <a:pt x="142" y="672"/>
                  </a:lnTo>
                  <a:lnTo>
                    <a:pt x="151" y="672"/>
                  </a:lnTo>
                  <a:lnTo>
                    <a:pt x="160" y="672"/>
                  </a:lnTo>
                  <a:lnTo>
                    <a:pt x="169" y="672"/>
                  </a:lnTo>
                  <a:lnTo>
                    <a:pt x="178" y="672"/>
                  </a:lnTo>
                  <a:lnTo>
                    <a:pt x="187" y="672"/>
                  </a:lnTo>
                  <a:lnTo>
                    <a:pt x="195" y="672"/>
                  </a:lnTo>
                  <a:lnTo>
                    <a:pt x="204" y="672"/>
                  </a:lnTo>
                  <a:lnTo>
                    <a:pt x="213" y="672"/>
                  </a:lnTo>
                  <a:lnTo>
                    <a:pt x="222" y="672"/>
                  </a:lnTo>
                  <a:lnTo>
                    <a:pt x="231" y="672"/>
                  </a:lnTo>
                  <a:lnTo>
                    <a:pt x="240" y="672"/>
                  </a:lnTo>
                  <a:lnTo>
                    <a:pt x="249" y="672"/>
                  </a:lnTo>
                  <a:lnTo>
                    <a:pt x="257" y="672"/>
                  </a:lnTo>
                  <a:lnTo>
                    <a:pt x="266" y="672"/>
                  </a:lnTo>
                  <a:lnTo>
                    <a:pt x="275" y="672"/>
                  </a:lnTo>
                  <a:lnTo>
                    <a:pt x="284" y="672"/>
                  </a:lnTo>
                  <a:lnTo>
                    <a:pt x="293" y="672"/>
                  </a:lnTo>
                  <a:lnTo>
                    <a:pt x="302" y="672"/>
                  </a:lnTo>
                  <a:lnTo>
                    <a:pt x="311" y="672"/>
                  </a:lnTo>
                  <a:lnTo>
                    <a:pt x="319" y="672"/>
                  </a:lnTo>
                  <a:lnTo>
                    <a:pt x="328" y="672"/>
                  </a:lnTo>
                  <a:lnTo>
                    <a:pt x="337" y="672"/>
                  </a:lnTo>
                  <a:lnTo>
                    <a:pt x="346" y="672"/>
                  </a:lnTo>
                  <a:lnTo>
                    <a:pt x="355" y="672"/>
                  </a:lnTo>
                  <a:lnTo>
                    <a:pt x="364" y="672"/>
                  </a:lnTo>
                  <a:lnTo>
                    <a:pt x="373" y="672"/>
                  </a:lnTo>
                  <a:lnTo>
                    <a:pt x="381" y="672"/>
                  </a:lnTo>
                  <a:lnTo>
                    <a:pt x="390" y="672"/>
                  </a:lnTo>
                  <a:lnTo>
                    <a:pt x="399" y="672"/>
                  </a:lnTo>
                  <a:lnTo>
                    <a:pt x="408" y="672"/>
                  </a:lnTo>
                  <a:lnTo>
                    <a:pt x="417" y="672"/>
                  </a:lnTo>
                  <a:lnTo>
                    <a:pt x="426" y="672"/>
                  </a:lnTo>
                  <a:lnTo>
                    <a:pt x="435" y="672"/>
                  </a:lnTo>
                  <a:lnTo>
                    <a:pt x="444" y="672"/>
                  </a:lnTo>
                  <a:lnTo>
                    <a:pt x="452" y="672"/>
                  </a:lnTo>
                  <a:lnTo>
                    <a:pt x="461" y="672"/>
                  </a:lnTo>
                  <a:lnTo>
                    <a:pt x="470" y="672"/>
                  </a:lnTo>
                  <a:lnTo>
                    <a:pt x="479" y="672"/>
                  </a:lnTo>
                  <a:lnTo>
                    <a:pt x="488" y="672"/>
                  </a:lnTo>
                  <a:lnTo>
                    <a:pt x="497" y="672"/>
                  </a:lnTo>
                  <a:lnTo>
                    <a:pt x="506" y="672"/>
                  </a:lnTo>
                  <a:lnTo>
                    <a:pt x="514" y="672"/>
                  </a:lnTo>
                  <a:lnTo>
                    <a:pt x="523" y="672"/>
                  </a:lnTo>
                  <a:lnTo>
                    <a:pt x="532" y="672"/>
                  </a:lnTo>
                  <a:lnTo>
                    <a:pt x="541" y="672"/>
                  </a:lnTo>
                  <a:lnTo>
                    <a:pt x="550" y="672"/>
                  </a:lnTo>
                  <a:lnTo>
                    <a:pt x="559" y="672"/>
                  </a:lnTo>
                  <a:lnTo>
                    <a:pt x="568" y="672"/>
                  </a:lnTo>
                  <a:lnTo>
                    <a:pt x="576" y="672"/>
                  </a:lnTo>
                  <a:lnTo>
                    <a:pt x="585" y="672"/>
                  </a:lnTo>
                  <a:lnTo>
                    <a:pt x="594" y="672"/>
                  </a:lnTo>
                  <a:lnTo>
                    <a:pt x="603" y="672"/>
                  </a:lnTo>
                  <a:lnTo>
                    <a:pt x="612" y="672"/>
                  </a:lnTo>
                  <a:lnTo>
                    <a:pt x="621" y="672"/>
                  </a:lnTo>
                  <a:lnTo>
                    <a:pt x="630" y="672"/>
                  </a:lnTo>
                  <a:lnTo>
                    <a:pt x="639" y="672"/>
                  </a:lnTo>
                  <a:lnTo>
                    <a:pt x="647" y="672"/>
                  </a:lnTo>
                  <a:lnTo>
                    <a:pt x="656" y="672"/>
                  </a:lnTo>
                  <a:lnTo>
                    <a:pt x="665" y="672"/>
                  </a:lnTo>
                  <a:lnTo>
                    <a:pt x="674" y="672"/>
                  </a:lnTo>
                  <a:lnTo>
                    <a:pt x="683" y="672"/>
                  </a:lnTo>
                  <a:lnTo>
                    <a:pt x="692" y="672"/>
                  </a:lnTo>
                  <a:lnTo>
                    <a:pt x="701" y="672"/>
                  </a:lnTo>
                  <a:lnTo>
                    <a:pt x="709" y="672"/>
                  </a:lnTo>
                  <a:lnTo>
                    <a:pt x="718" y="672"/>
                  </a:lnTo>
                  <a:lnTo>
                    <a:pt x="727" y="672"/>
                  </a:lnTo>
                  <a:lnTo>
                    <a:pt x="736" y="672"/>
                  </a:lnTo>
                  <a:lnTo>
                    <a:pt x="745" y="672"/>
                  </a:lnTo>
                  <a:lnTo>
                    <a:pt x="754" y="672"/>
                  </a:lnTo>
                  <a:lnTo>
                    <a:pt x="763" y="672"/>
                  </a:lnTo>
                  <a:lnTo>
                    <a:pt x="771" y="672"/>
                  </a:lnTo>
                  <a:lnTo>
                    <a:pt x="780" y="672"/>
                  </a:lnTo>
                  <a:lnTo>
                    <a:pt x="789" y="672"/>
                  </a:lnTo>
                  <a:lnTo>
                    <a:pt x="798" y="672"/>
                  </a:lnTo>
                  <a:lnTo>
                    <a:pt x="807" y="666"/>
                  </a:lnTo>
                  <a:lnTo>
                    <a:pt x="816" y="666"/>
                  </a:lnTo>
                  <a:lnTo>
                    <a:pt x="825" y="666"/>
                  </a:lnTo>
                  <a:lnTo>
                    <a:pt x="833" y="666"/>
                  </a:lnTo>
                  <a:lnTo>
                    <a:pt x="842" y="666"/>
                  </a:lnTo>
                  <a:lnTo>
                    <a:pt x="851" y="666"/>
                  </a:lnTo>
                  <a:lnTo>
                    <a:pt x="860" y="661"/>
                  </a:lnTo>
                  <a:lnTo>
                    <a:pt x="869" y="661"/>
                  </a:lnTo>
                  <a:lnTo>
                    <a:pt x="878" y="661"/>
                  </a:lnTo>
                  <a:lnTo>
                    <a:pt x="887" y="661"/>
                  </a:lnTo>
                  <a:lnTo>
                    <a:pt x="896" y="661"/>
                  </a:lnTo>
                  <a:lnTo>
                    <a:pt x="904" y="661"/>
                  </a:lnTo>
                  <a:lnTo>
                    <a:pt x="913" y="661"/>
                  </a:lnTo>
                  <a:lnTo>
                    <a:pt x="922" y="661"/>
                  </a:lnTo>
                  <a:lnTo>
                    <a:pt x="931" y="661"/>
                  </a:lnTo>
                  <a:lnTo>
                    <a:pt x="940" y="661"/>
                  </a:lnTo>
                  <a:lnTo>
                    <a:pt x="949" y="661"/>
                  </a:lnTo>
                  <a:lnTo>
                    <a:pt x="958" y="661"/>
                  </a:lnTo>
                  <a:lnTo>
                    <a:pt x="966" y="661"/>
                  </a:lnTo>
                  <a:lnTo>
                    <a:pt x="975" y="661"/>
                  </a:lnTo>
                  <a:lnTo>
                    <a:pt x="984" y="661"/>
                  </a:lnTo>
                  <a:lnTo>
                    <a:pt x="993" y="661"/>
                  </a:lnTo>
                  <a:lnTo>
                    <a:pt x="1002" y="661"/>
                  </a:lnTo>
                  <a:lnTo>
                    <a:pt x="1011" y="661"/>
                  </a:lnTo>
                  <a:lnTo>
                    <a:pt x="1020" y="661"/>
                  </a:lnTo>
                  <a:lnTo>
                    <a:pt x="1028" y="661"/>
                  </a:lnTo>
                  <a:lnTo>
                    <a:pt x="1037" y="661"/>
                  </a:lnTo>
                  <a:lnTo>
                    <a:pt x="1046" y="661"/>
                  </a:lnTo>
                  <a:lnTo>
                    <a:pt x="1055" y="661"/>
                  </a:lnTo>
                  <a:lnTo>
                    <a:pt x="1064" y="661"/>
                  </a:lnTo>
                  <a:lnTo>
                    <a:pt x="1073" y="661"/>
                  </a:lnTo>
                  <a:lnTo>
                    <a:pt x="1082" y="661"/>
                  </a:lnTo>
                  <a:lnTo>
                    <a:pt x="1091" y="661"/>
                  </a:lnTo>
                  <a:lnTo>
                    <a:pt x="1099" y="661"/>
                  </a:lnTo>
                  <a:lnTo>
                    <a:pt x="1108" y="661"/>
                  </a:lnTo>
                  <a:lnTo>
                    <a:pt x="1117" y="661"/>
                  </a:lnTo>
                  <a:lnTo>
                    <a:pt x="1126" y="661"/>
                  </a:lnTo>
                  <a:lnTo>
                    <a:pt x="1135" y="661"/>
                  </a:lnTo>
                  <a:lnTo>
                    <a:pt x="1144" y="661"/>
                  </a:lnTo>
                  <a:lnTo>
                    <a:pt x="1153" y="661"/>
                  </a:lnTo>
                  <a:lnTo>
                    <a:pt x="1161" y="661"/>
                  </a:lnTo>
                  <a:lnTo>
                    <a:pt x="1170" y="661"/>
                  </a:lnTo>
                  <a:lnTo>
                    <a:pt x="1179" y="661"/>
                  </a:lnTo>
                  <a:lnTo>
                    <a:pt x="1188" y="661"/>
                  </a:lnTo>
                  <a:lnTo>
                    <a:pt x="1197" y="661"/>
                  </a:lnTo>
                  <a:lnTo>
                    <a:pt x="1206" y="661"/>
                  </a:lnTo>
                  <a:lnTo>
                    <a:pt x="1215" y="661"/>
                  </a:lnTo>
                  <a:lnTo>
                    <a:pt x="1223" y="661"/>
                  </a:lnTo>
                  <a:lnTo>
                    <a:pt x="1232" y="661"/>
                  </a:lnTo>
                  <a:lnTo>
                    <a:pt x="1241" y="661"/>
                  </a:lnTo>
                  <a:lnTo>
                    <a:pt x="1250" y="661"/>
                  </a:lnTo>
                  <a:lnTo>
                    <a:pt x="1259" y="661"/>
                  </a:lnTo>
                  <a:lnTo>
                    <a:pt x="1268" y="661"/>
                  </a:lnTo>
                  <a:lnTo>
                    <a:pt x="1277" y="661"/>
                  </a:lnTo>
                  <a:lnTo>
                    <a:pt x="1285" y="661"/>
                  </a:lnTo>
                  <a:lnTo>
                    <a:pt x="1294" y="661"/>
                  </a:lnTo>
                  <a:lnTo>
                    <a:pt x="1303" y="661"/>
                  </a:lnTo>
                  <a:lnTo>
                    <a:pt x="1312" y="661"/>
                  </a:lnTo>
                  <a:lnTo>
                    <a:pt x="1321" y="661"/>
                  </a:lnTo>
                  <a:lnTo>
                    <a:pt x="1330" y="661"/>
                  </a:lnTo>
                  <a:lnTo>
                    <a:pt x="1339" y="661"/>
                  </a:lnTo>
                  <a:lnTo>
                    <a:pt x="1348" y="661"/>
                  </a:lnTo>
                  <a:lnTo>
                    <a:pt x="1356" y="661"/>
                  </a:lnTo>
                  <a:lnTo>
                    <a:pt x="1365" y="661"/>
                  </a:lnTo>
                  <a:lnTo>
                    <a:pt x="1374" y="661"/>
                  </a:lnTo>
                  <a:lnTo>
                    <a:pt x="1383" y="661"/>
                  </a:lnTo>
                  <a:lnTo>
                    <a:pt x="1392" y="661"/>
                  </a:lnTo>
                  <a:lnTo>
                    <a:pt x="1401" y="661"/>
                  </a:lnTo>
                  <a:lnTo>
                    <a:pt x="1410" y="661"/>
                  </a:lnTo>
                  <a:lnTo>
                    <a:pt x="1418" y="651"/>
                  </a:lnTo>
                  <a:lnTo>
                    <a:pt x="1427" y="651"/>
                  </a:lnTo>
                  <a:lnTo>
                    <a:pt x="1436" y="645"/>
                  </a:lnTo>
                  <a:lnTo>
                    <a:pt x="1445" y="645"/>
                  </a:lnTo>
                  <a:lnTo>
                    <a:pt x="1454" y="640"/>
                  </a:lnTo>
                  <a:lnTo>
                    <a:pt x="1463" y="640"/>
                  </a:lnTo>
                  <a:lnTo>
                    <a:pt x="1472" y="640"/>
                  </a:lnTo>
                  <a:lnTo>
                    <a:pt x="1480" y="640"/>
                  </a:lnTo>
                  <a:lnTo>
                    <a:pt x="1489" y="640"/>
                  </a:lnTo>
                  <a:lnTo>
                    <a:pt x="1498" y="640"/>
                  </a:lnTo>
                  <a:lnTo>
                    <a:pt x="1507" y="640"/>
                  </a:lnTo>
                  <a:lnTo>
                    <a:pt x="1516" y="640"/>
                  </a:lnTo>
                  <a:lnTo>
                    <a:pt x="1525" y="640"/>
                  </a:lnTo>
                  <a:lnTo>
                    <a:pt x="1534" y="640"/>
                  </a:lnTo>
                  <a:lnTo>
                    <a:pt x="1542" y="640"/>
                  </a:lnTo>
                  <a:lnTo>
                    <a:pt x="1551" y="640"/>
                  </a:lnTo>
                  <a:lnTo>
                    <a:pt x="1560" y="640"/>
                  </a:lnTo>
                  <a:lnTo>
                    <a:pt x="1569" y="640"/>
                  </a:lnTo>
                  <a:lnTo>
                    <a:pt x="1578" y="640"/>
                  </a:lnTo>
                  <a:lnTo>
                    <a:pt x="1587" y="640"/>
                  </a:lnTo>
                  <a:lnTo>
                    <a:pt x="1596" y="640"/>
                  </a:lnTo>
                  <a:lnTo>
                    <a:pt x="1605" y="640"/>
                  </a:lnTo>
                  <a:lnTo>
                    <a:pt x="1613" y="640"/>
                  </a:lnTo>
                  <a:lnTo>
                    <a:pt x="1622" y="640"/>
                  </a:lnTo>
                  <a:lnTo>
                    <a:pt x="1631" y="640"/>
                  </a:lnTo>
                  <a:lnTo>
                    <a:pt x="1640" y="640"/>
                  </a:lnTo>
                  <a:lnTo>
                    <a:pt x="1649" y="640"/>
                  </a:lnTo>
                  <a:lnTo>
                    <a:pt x="1658" y="640"/>
                  </a:lnTo>
                  <a:lnTo>
                    <a:pt x="1667" y="640"/>
                  </a:lnTo>
                  <a:lnTo>
                    <a:pt x="1675" y="640"/>
                  </a:lnTo>
                  <a:lnTo>
                    <a:pt x="1684" y="640"/>
                  </a:lnTo>
                  <a:lnTo>
                    <a:pt x="1693" y="640"/>
                  </a:lnTo>
                  <a:lnTo>
                    <a:pt x="1702" y="640"/>
                  </a:lnTo>
                  <a:lnTo>
                    <a:pt x="1711" y="640"/>
                  </a:lnTo>
                  <a:lnTo>
                    <a:pt x="1720" y="640"/>
                  </a:lnTo>
                  <a:lnTo>
                    <a:pt x="1729" y="640"/>
                  </a:lnTo>
                  <a:lnTo>
                    <a:pt x="1737" y="640"/>
                  </a:lnTo>
                  <a:lnTo>
                    <a:pt x="1746" y="640"/>
                  </a:lnTo>
                  <a:lnTo>
                    <a:pt x="1755" y="640"/>
                  </a:lnTo>
                  <a:lnTo>
                    <a:pt x="1764" y="640"/>
                  </a:lnTo>
                  <a:lnTo>
                    <a:pt x="1773" y="640"/>
                  </a:lnTo>
                  <a:lnTo>
                    <a:pt x="1782" y="640"/>
                  </a:lnTo>
                  <a:lnTo>
                    <a:pt x="1791" y="640"/>
                  </a:lnTo>
                  <a:lnTo>
                    <a:pt x="1800" y="640"/>
                  </a:lnTo>
                  <a:lnTo>
                    <a:pt x="1808" y="640"/>
                  </a:lnTo>
                  <a:lnTo>
                    <a:pt x="1817" y="640"/>
                  </a:lnTo>
                  <a:lnTo>
                    <a:pt x="1826" y="640"/>
                  </a:lnTo>
                  <a:lnTo>
                    <a:pt x="1835" y="640"/>
                  </a:lnTo>
                  <a:lnTo>
                    <a:pt x="1844" y="640"/>
                  </a:lnTo>
                  <a:lnTo>
                    <a:pt x="1853" y="640"/>
                  </a:lnTo>
                  <a:lnTo>
                    <a:pt x="1862" y="640"/>
                  </a:lnTo>
                  <a:lnTo>
                    <a:pt x="1870" y="640"/>
                  </a:lnTo>
                  <a:lnTo>
                    <a:pt x="1879" y="640"/>
                  </a:lnTo>
                  <a:lnTo>
                    <a:pt x="1888" y="640"/>
                  </a:lnTo>
                  <a:lnTo>
                    <a:pt x="1897" y="640"/>
                  </a:lnTo>
                  <a:lnTo>
                    <a:pt x="1906" y="640"/>
                  </a:lnTo>
                  <a:lnTo>
                    <a:pt x="1915" y="640"/>
                  </a:lnTo>
                  <a:lnTo>
                    <a:pt x="1924" y="640"/>
                  </a:lnTo>
                  <a:lnTo>
                    <a:pt x="1932" y="640"/>
                  </a:lnTo>
                  <a:lnTo>
                    <a:pt x="1941" y="640"/>
                  </a:lnTo>
                  <a:lnTo>
                    <a:pt x="1950" y="640"/>
                  </a:lnTo>
                  <a:lnTo>
                    <a:pt x="1959" y="640"/>
                  </a:lnTo>
                  <a:lnTo>
                    <a:pt x="1968" y="640"/>
                  </a:lnTo>
                  <a:lnTo>
                    <a:pt x="1977" y="640"/>
                  </a:lnTo>
                  <a:lnTo>
                    <a:pt x="1986" y="640"/>
                  </a:lnTo>
                  <a:lnTo>
                    <a:pt x="1994" y="640"/>
                  </a:lnTo>
                  <a:lnTo>
                    <a:pt x="2003" y="640"/>
                  </a:lnTo>
                  <a:lnTo>
                    <a:pt x="2012" y="640"/>
                  </a:lnTo>
                  <a:lnTo>
                    <a:pt x="2021" y="640"/>
                  </a:lnTo>
                  <a:lnTo>
                    <a:pt x="2030" y="640"/>
                  </a:lnTo>
                  <a:lnTo>
                    <a:pt x="2039" y="640"/>
                  </a:lnTo>
                  <a:lnTo>
                    <a:pt x="2048" y="640"/>
                  </a:lnTo>
                  <a:lnTo>
                    <a:pt x="2057" y="640"/>
                  </a:lnTo>
                  <a:lnTo>
                    <a:pt x="2065" y="640"/>
                  </a:lnTo>
                  <a:lnTo>
                    <a:pt x="2074" y="640"/>
                  </a:lnTo>
                  <a:lnTo>
                    <a:pt x="2083" y="640"/>
                  </a:lnTo>
                  <a:lnTo>
                    <a:pt x="2092" y="640"/>
                  </a:lnTo>
                  <a:lnTo>
                    <a:pt x="2101" y="640"/>
                  </a:lnTo>
                  <a:lnTo>
                    <a:pt x="2110" y="640"/>
                  </a:lnTo>
                  <a:lnTo>
                    <a:pt x="2119" y="640"/>
                  </a:lnTo>
                  <a:lnTo>
                    <a:pt x="2127" y="640"/>
                  </a:lnTo>
                  <a:lnTo>
                    <a:pt x="2136" y="640"/>
                  </a:lnTo>
                  <a:lnTo>
                    <a:pt x="2145" y="640"/>
                  </a:lnTo>
                  <a:lnTo>
                    <a:pt x="2154" y="640"/>
                  </a:lnTo>
                  <a:lnTo>
                    <a:pt x="2163" y="640"/>
                  </a:lnTo>
                  <a:lnTo>
                    <a:pt x="2172" y="640"/>
                  </a:lnTo>
                  <a:lnTo>
                    <a:pt x="2181" y="640"/>
                  </a:lnTo>
                  <a:lnTo>
                    <a:pt x="2189" y="619"/>
                  </a:lnTo>
                  <a:lnTo>
                    <a:pt x="2198" y="619"/>
                  </a:lnTo>
                  <a:lnTo>
                    <a:pt x="2207" y="614"/>
                  </a:lnTo>
                  <a:lnTo>
                    <a:pt x="2216" y="614"/>
                  </a:lnTo>
                  <a:lnTo>
                    <a:pt x="2225" y="609"/>
                  </a:lnTo>
                  <a:lnTo>
                    <a:pt x="2234" y="609"/>
                  </a:lnTo>
                  <a:lnTo>
                    <a:pt x="2243" y="609"/>
                  </a:lnTo>
                  <a:lnTo>
                    <a:pt x="2252" y="609"/>
                  </a:lnTo>
                  <a:lnTo>
                    <a:pt x="2260" y="609"/>
                  </a:lnTo>
                  <a:lnTo>
                    <a:pt x="2269" y="609"/>
                  </a:lnTo>
                  <a:lnTo>
                    <a:pt x="2278" y="609"/>
                  </a:lnTo>
                  <a:lnTo>
                    <a:pt x="2287" y="609"/>
                  </a:lnTo>
                  <a:lnTo>
                    <a:pt x="2296" y="609"/>
                  </a:lnTo>
                  <a:lnTo>
                    <a:pt x="2305" y="609"/>
                  </a:lnTo>
                  <a:lnTo>
                    <a:pt x="2314" y="609"/>
                  </a:lnTo>
                  <a:lnTo>
                    <a:pt x="2322" y="609"/>
                  </a:lnTo>
                  <a:lnTo>
                    <a:pt x="2331" y="609"/>
                  </a:lnTo>
                  <a:lnTo>
                    <a:pt x="2340" y="609"/>
                  </a:lnTo>
                  <a:lnTo>
                    <a:pt x="2349" y="609"/>
                  </a:lnTo>
                  <a:lnTo>
                    <a:pt x="2358" y="609"/>
                  </a:lnTo>
                  <a:lnTo>
                    <a:pt x="2367" y="609"/>
                  </a:lnTo>
                  <a:lnTo>
                    <a:pt x="2376" y="609"/>
                  </a:lnTo>
                  <a:lnTo>
                    <a:pt x="2384" y="609"/>
                  </a:lnTo>
                  <a:lnTo>
                    <a:pt x="2393" y="609"/>
                  </a:lnTo>
                  <a:lnTo>
                    <a:pt x="2402" y="609"/>
                  </a:lnTo>
                  <a:lnTo>
                    <a:pt x="2411" y="609"/>
                  </a:lnTo>
                  <a:lnTo>
                    <a:pt x="2420" y="609"/>
                  </a:lnTo>
                  <a:lnTo>
                    <a:pt x="2429" y="609"/>
                  </a:lnTo>
                  <a:lnTo>
                    <a:pt x="2438" y="609"/>
                  </a:lnTo>
                  <a:lnTo>
                    <a:pt x="2446" y="609"/>
                  </a:lnTo>
                  <a:lnTo>
                    <a:pt x="2455" y="609"/>
                  </a:lnTo>
                  <a:lnTo>
                    <a:pt x="2464" y="609"/>
                  </a:lnTo>
                  <a:lnTo>
                    <a:pt x="2473" y="609"/>
                  </a:lnTo>
                  <a:lnTo>
                    <a:pt x="2482" y="609"/>
                  </a:lnTo>
                  <a:lnTo>
                    <a:pt x="2491" y="609"/>
                  </a:lnTo>
                  <a:lnTo>
                    <a:pt x="2500" y="609"/>
                  </a:lnTo>
                  <a:lnTo>
                    <a:pt x="2509" y="609"/>
                  </a:lnTo>
                  <a:lnTo>
                    <a:pt x="2517" y="609"/>
                  </a:lnTo>
                  <a:lnTo>
                    <a:pt x="2526" y="609"/>
                  </a:lnTo>
                  <a:lnTo>
                    <a:pt x="2535" y="609"/>
                  </a:lnTo>
                  <a:lnTo>
                    <a:pt x="2544" y="609"/>
                  </a:lnTo>
                  <a:lnTo>
                    <a:pt x="2553" y="609"/>
                  </a:lnTo>
                  <a:lnTo>
                    <a:pt x="2562" y="609"/>
                  </a:lnTo>
                  <a:lnTo>
                    <a:pt x="2571" y="609"/>
                  </a:lnTo>
                  <a:lnTo>
                    <a:pt x="2579" y="609"/>
                  </a:lnTo>
                  <a:lnTo>
                    <a:pt x="2588" y="609"/>
                  </a:lnTo>
                  <a:lnTo>
                    <a:pt x="2597" y="609"/>
                  </a:lnTo>
                  <a:lnTo>
                    <a:pt x="2606" y="609"/>
                  </a:lnTo>
                  <a:lnTo>
                    <a:pt x="2615" y="609"/>
                  </a:lnTo>
                  <a:lnTo>
                    <a:pt x="2624" y="609"/>
                  </a:lnTo>
                  <a:lnTo>
                    <a:pt x="2633" y="609"/>
                  </a:lnTo>
                  <a:lnTo>
                    <a:pt x="2641" y="609"/>
                  </a:lnTo>
                  <a:lnTo>
                    <a:pt x="2650" y="609"/>
                  </a:lnTo>
                  <a:lnTo>
                    <a:pt x="2659" y="609"/>
                  </a:lnTo>
                  <a:lnTo>
                    <a:pt x="2668" y="609"/>
                  </a:lnTo>
                  <a:lnTo>
                    <a:pt x="2677" y="609"/>
                  </a:lnTo>
                  <a:lnTo>
                    <a:pt x="2686" y="609"/>
                  </a:lnTo>
                  <a:lnTo>
                    <a:pt x="2695" y="609"/>
                  </a:lnTo>
                  <a:lnTo>
                    <a:pt x="2703" y="609"/>
                  </a:lnTo>
                  <a:lnTo>
                    <a:pt x="2712" y="609"/>
                  </a:lnTo>
                  <a:lnTo>
                    <a:pt x="2721" y="609"/>
                  </a:lnTo>
                  <a:lnTo>
                    <a:pt x="2730" y="598"/>
                  </a:lnTo>
                  <a:lnTo>
                    <a:pt x="2739" y="593"/>
                  </a:lnTo>
                  <a:lnTo>
                    <a:pt x="2748" y="561"/>
                  </a:lnTo>
                  <a:lnTo>
                    <a:pt x="2757" y="561"/>
                  </a:lnTo>
                  <a:lnTo>
                    <a:pt x="2766" y="551"/>
                  </a:lnTo>
                  <a:lnTo>
                    <a:pt x="2774" y="551"/>
                  </a:lnTo>
                  <a:lnTo>
                    <a:pt x="2783" y="551"/>
                  </a:lnTo>
                  <a:lnTo>
                    <a:pt x="2792" y="551"/>
                  </a:lnTo>
                  <a:lnTo>
                    <a:pt x="2801" y="551"/>
                  </a:lnTo>
                  <a:lnTo>
                    <a:pt x="2810" y="551"/>
                  </a:lnTo>
                  <a:lnTo>
                    <a:pt x="2819" y="551"/>
                  </a:lnTo>
                  <a:lnTo>
                    <a:pt x="2828" y="551"/>
                  </a:lnTo>
                  <a:lnTo>
                    <a:pt x="2836" y="551"/>
                  </a:lnTo>
                  <a:lnTo>
                    <a:pt x="2845" y="551"/>
                  </a:lnTo>
                  <a:lnTo>
                    <a:pt x="2854" y="551"/>
                  </a:lnTo>
                  <a:lnTo>
                    <a:pt x="2863" y="551"/>
                  </a:lnTo>
                  <a:lnTo>
                    <a:pt x="2872" y="551"/>
                  </a:lnTo>
                  <a:lnTo>
                    <a:pt x="2881" y="551"/>
                  </a:lnTo>
                  <a:lnTo>
                    <a:pt x="2890" y="546"/>
                  </a:lnTo>
                  <a:lnTo>
                    <a:pt x="2898" y="546"/>
                  </a:lnTo>
                  <a:lnTo>
                    <a:pt x="2907" y="546"/>
                  </a:lnTo>
                  <a:lnTo>
                    <a:pt x="2916" y="546"/>
                  </a:lnTo>
                  <a:lnTo>
                    <a:pt x="2925" y="546"/>
                  </a:lnTo>
                  <a:lnTo>
                    <a:pt x="2934" y="546"/>
                  </a:lnTo>
                  <a:lnTo>
                    <a:pt x="2943" y="546"/>
                  </a:lnTo>
                  <a:lnTo>
                    <a:pt x="2952" y="546"/>
                  </a:lnTo>
                  <a:lnTo>
                    <a:pt x="2961" y="546"/>
                  </a:lnTo>
                  <a:lnTo>
                    <a:pt x="2969" y="546"/>
                  </a:lnTo>
                  <a:lnTo>
                    <a:pt x="2978" y="546"/>
                  </a:lnTo>
                  <a:lnTo>
                    <a:pt x="2987" y="546"/>
                  </a:lnTo>
                  <a:lnTo>
                    <a:pt x="2996" y="546"/>
                  </a:lnTo>
                  <a:lnTo>
                    <a:pt x="3005" y="546"/>
                  </a:lnTo>
                  <a:lnTo>
                    <a:pt x="3014" y="546"/>
                  </a:lnTo>
                  <a:lnTo>
                    <a:pt x="3023" y="546"/>
                  </a:lnTo>
                  <a:lnTo>
                    <a:pt x="3031" y="546"/>
                  </a:lnTo>
                  <a:lnTo>
                    <a:pt x="3040" y="546"/>
                  </a:lnTo>
                  <a:lnTo>
                    <a:pt x="3049" y="546"/>
                  </a:lnTo>
                  <a:lnTo>
                    <a:pt x="3058" y="546"/>
                  </a:lnTo>
                  <a:lnTo>
                    <a:pt x="3067" y="546"/>
                  </a:lnTo>
                  <a:lnTo>
                    <a:pt x="3076" y="546"/>
                  </a:lnTo>
                  <a:lnTo>
                    <a:pt x="3085" y="546"/>
                  </a:lnTo>
                  <a:lnTo>
                    <a:pt x="3093" y="546"/>
                  </a:lnTo>
                  <a:lnTo>
                    <a:pt x="3102" y="541"/>
                  </a:lnTo>
                  <a:lnTo>
                    <a:pt x="3111" y="541"/>
                  </a:lnTo>
                  <a:lnTo>
                    <a:pt x="3120" y="504"/>
                  </a:lnTo>
                  <a:lnTo>
                    <a:pt x="3129" y="504"/>
                  </a:lnTo>
                  <a:lnTo>
                    <a:pt x="3138" y="499"/>
                  </a:lnTo>
                  <a:lnTo>
                    <a:pt x="3147" y="499"/>
                  </a:lnTo>
                  <a:lnTo>
                    <a:pt x="3155" y="499"/>
                  </a:lnTo>
                  <a:lnTo>
                    <a:pt x="3164" y="499"/>
                  </a:lnTo>
                  <a:lnTo>
                    <a:pt x="3173" y="493"/>
                  </a:lnTo>
                  <a:lnTo>
                    <a:pt x="3182" y="493"/>
                  </a:lnTo>
                  <a:lnTo>
                    <a:pt x="3191" y="493"/>
                  </a:lnTo>
                  <a:lnTo>
                    <a:pt x="3200" y="493"/>
                  </a:lnTo>
                  <a:lnTo>
                    <a:pt x="3209" y="493"/>
                  </a:lnTo>
                  <a:lnTo>
                    <a:pt x="3218" y="493"/>
                  </a:lnTo>
                  <a:lnTo>
                    <a:pt x="3226" y="493"/>
                  </a:lnTo>
                  <a:lnTo>
                    <a:pt x="3235" y="493"/>
                  </a:lnTo>
                  <a:lnTo>
                    <a:pt x="3244" y="493"/>
                  </a:lnTo>
                  <a:lnTo>
                    <a:pt x="3253" y="493"/>
                  </a:lnTo>
                  <a:lnTo>
                    <a:pt x="3262" y="493"/>
                  </a:lnTo>
                  <a:lnTo>
                    <a:pt x="3271" y="493"/>
                  </a:lnTo>
                  <a:lnTo>
                    <a:pt x="3280" y="493"/>
                  </a:lnTo>
                  <a:lnTo>
                    <a:pt x="3288" y="493"/>
                  </a:lnTo>
                  <a:lnTo>
                    <a:pt x="3297" y="493"/>
                  </a:lnTo>
                  <a:lnTo>
                    <a:pt x="3306" y="493"/>
                  </a:lnTo>
                  <a:lnTo>
                    <a:pt x="3315" y="493"/>
                  </a:lnTo>
                  <a:lnTo>
                    <a:pt x="3324" y="483"/>
                  </a:lnTo>
                  <a:lnTo>
                    <a:pt x="3333" y="478"/>
                  </a:lnTo>
                  <a:lnTo>
                    <a:pt x="3342" y="472"/>
                  </a:lnTo>
                  <a:lnTo>
                    <a:pt x="3350" y="472"/>
                  </a:lnTo>
                  <a:lnTo>
                    <a:pt x="3359" y="472"/>
                  </a:lnTo>
                  <a:lnTo>
                    <a:pt x="3368" y="472"/>
                  </a:lnTo>
                  <a:lnTo>
                    <a:pt x="3377" y="472"/>
                  </a:lnTo>
                  <a:lnTo>
                    <a:pt x="3386" y="472"/>
                  </a:lnTo>
                  <a:lnTo>
                    <a:pt x="3395" y="472"/>
                  </a:lnTo>
                  <a:lnTo>
                    <a:pt x="3404" y="472"/>
                  </a:lnTo>
                  <a:lnTo>
                    <a:pt x="3413" y="467"/>
                  </a:lnTo>
                  <a:lnTo>
                    <a:pt x="3421" y="467"/>
                  </a:lnTo>
                  <a:lnTo>
                    <a:pt x="3430" y="467"/>
                  </a:lnTo>
                  <a:lnTo>
                    <a:pt x="3439" y="467"/>
                  </a:lnTo>
                  <a:lnTo>
                    <a:pt x="3448" y="467"/>
                  </a:lnTo>
                  <a:lnTo>
                    <a:pt x="3457" y="467"/>
                  </a:lnTo>
                  <a:lnTo>
                    <a:pt x="3466" y="467"/>
                  </a:lnTo>
                  <a:lnTo>
                    <a:pt x="3475" y="467"/>
                  </a:lnTo>
                  <a:lnTo>
                    <a:pt x="3483" y="467"/>
                  </a:lnTo>
                  <a:lnTo>
                    <a:pt x="3492" y="467"/>
                  </a:lnTo>
                  <a:lnTo>
                    <a:pt x="3501" y="467"/>
                  </a:lnTo>
                  <a:lnTo>
                    <a:pt x="3510" y="467"/>
                  </a:lnTo>
                  <a:lnTo>
                    <a:pt x="3519" y="467"/>
                  </a:lnTo>
                  <a:lnTo>
                    <a:pt x="3528" y="467"/>
                  </a:lnTo>
                  <a:lnTo>
                    <a:pt x="3537" y="467"/>
                  </a:lnTo>
                  <a:lnTo>
                    <a:pt x="3545" y="467"/>
                  </a:lnTo>
                  <a:lnTo>
                    <a:pt x="3554" y="467"/>
                  </a:lnTo>
                  <a:lnTo>
                    <a:pt x="3563" y="467"/>
                  </a:lnTo>
                  <a:lnTo>
                    <a:pt x="3572" y="467"/>
                  </a:lnTo>
                  <a:lnTo>
                    <a:pt x="3581" y="467"/>
                  </a:lnTo>
                  <a:lnTo>
                    <a:pt x="3590" y="467"/>
                  </a:lnTo>
                  <a:lnTo>
                    <a:pt x="3599" y="467"/>
                  </a:lnTo>
                  <a:lnTo>
                    <a:pt x="3607" y="467"/>
                  </a:lnTo>
                  <a:lnTo>
                    <a:pt x="3616" y="467"/>
                  </a:lnTo>
                  <a:lnTo>
                    <a:pt x="3625" y="467"/>
                  </a:lnTo>
                  <a:lnTo>
                    <a:pt x="3634" y="467"/>
                  </a:lnTo>
                  <a:lnTo>
                    <a:pt x="3643" y="467"/>
                  </a:lnTo>
                  <a:lnTo>
                    <a:pt x="3652" y="467"/>
                  </a:lnTo>
                  <a:lnTo>
                    <a:pt x="3661" y="467"/>
                  </a:lnTo>
                  <a:lnTo>
                    <a:pt x="3670" y="467"/>
                  </a:lnTo>
                  <a:lnTo>
                    <a:pt x="3678" y="467"/>
                  </a:lnTo>
                  <a:lnTo>
                    <a:pt x="3687" y="467"/>
                  </a:lnTo>
                  <a:lnTo>
                    <a:pt x="3696" y="467"/>
                  </a:lnTo>
                  <a:lnTo>
                    <a:pt x="3705" y="467"/>
                  </a:lnTo>
                  <a:lnTo>
                    <a:pt x="3714" y="467"/>
                  </a:lnTo>
                  <a:lnTo>
                    <a:pt x="3723" y="467"/>
                  </a:lnTo>
                  <a:lnTo>
                    <a:pt x="3732" y="467"/>
                  </a:lnTo>
                  <a:lnTo>
                    <a:pt x="3740" y="467"/>
                  </a:lnTo>
                  <a:lnTo>
                    <a:pt x="3749" y="467"/>
                  </a:lnTo>
                  <a:lnTo>
                    <a:pt x="3758" y="467"/>
                  </a:lnTo>
                  <a:lnTo>
                    <a:pt x="3767" y="467"/>
                  </a:lnTo>
                  <a:lnTo>
                    <a:pt x="3776" y="467"/>
                  </a:lnTo>
                  <a:lnTo>
                    <a:pt x="3785" y="467"/>
                  </a:lnTo>
                  <a:lnTo>
                    <a:pt x="3794" y="467"/>
                  </a:lnTo>
                  <a:lnTo>
                    <a:pt x="3802" y="467"/>
                  </a:lnTo>
                  <a:lnTo>
                    <a:pt x="3811" y="467"/>
                  </a:lnTo>
                  <a:lnTo>
                    <a:pt x="3820" y="467"/>
                  </a:lnTo>
                  <a:lnTo>
                    <a:pt x="3829" y="467"/>
                  </a:lnTo>
                  <a:lnTo>
                    <a:pt x="3838" y="467"/>
                  </a:lnTo>
                  <a:lnTo>
                    <a:pt x="3847" y="467"/>
                  </a:lnTo>
                  <a:lnTo>
                    <a:pt x="3856" y="467"/>
                  </a:lnTo>
                  <a:lnTo>
                    <a:pt x="3864" y="467"/>
                  </a:lnTo>
                  <a:lnTo>
                    <a:pt x="3873" y="467"/>
                  </a:lnTo>
                  <a:lnTo>
                    <a:pt x="3882" y="467"/>
                  </a:lnTo>
                  <a:lnTo>
                    <a:pt x="3891" y="467"/>
                  </a:lnTo>
                  <a:lnTo>
                    <a:pt x="3900" y="467"/>
                  </a:lnTo>
                  <a:lnTo>
                    <a:pt x="3909" y="467"/>
                  </a:lnTo>
                  <a:lnTo>
                    <a:pt x="3918" y="467"/>
                  </a:lnTo>
                  <a:lnTo>
                    <a:pt x="3927" y="467"/>
                  </a:lnTo>
                  <a:lnTo>
                    <a:pt x="3935" y="467"/>
                  </a:lnTo>
                  <a:lnTo>
                    <a:pt x="3944" y="467"/>
                  </a:lnTo>
                  <a:lnTo>
                    <a:pt x="3953" y="672"/>
                  </a:lnTo>
                  <a:lnTo>
                    <a:pt x="3962" y="666"/>
                  </a:lnTo>
                  <a:lnTo>
                    <a:pt x="3971" y="661"/>
                  </a:lnTo>
                  <a:lnTo>
                    <a:pt x="3980" y="661"/>
                  </a:lnTo>
                  <a:lnTo>
                    <a:pt x="3989" y="661"/>
                  </a:lnTo>
                  <a:lnTo>
                    <a:pt x="3997" y="661"/>
                  </a:lnTo>
                  <a:lnTo>
                    <a:pt x="4006" y="645"/>
                  </a:lnTo>
                  <a:lnTo>
                    <a:pt x="4015" y="645"/>
                  </a:lnTo>
                  <a:lnTo>
                    <a:pt x="4024" y="630"/>
                  </a:lnTo>
                  <a:lnTo>
                    <a:pt x="4033" y="630"/>
                  </a:lnTo>
                  <a:lnTo>
                    <a:pt x="4042" y="614"/>
                  </a:lnTo>
                  <a:lnTo>
                    <a:pt x="4051" y="614"/>
                  </a:lnTo>
                  <a:lnTo>
                    <a:pt x="4059" y="603"/>
                  </a:lnTo>
                  <a:lnTo>
                    <a:pt x="4068" y="603"/>
                  </a:lnTo>
                  <a:lnTo>
                    <a:pt x="4077" y="577"/>
                  </a:lnTo>
                  <a:lnTo>
                    <a:pt x="4086" y="577"/>
                  </a:lnTo>
                  <a:lnTo>
                    <a:pt x="4095" y="551"/>
                  </a:lnTo>
                  <a:lnTo>
                    <a:pt x="4104" y="551"/>
                  </a:lnTo>
                  <a:lnTo>
                    <a:pt x="4113" y="525"/>
                  </a:lnTo>
                  <a:lnTo>
                    <a:pt x="4122" y="525"/>
                  </a:lnTo>
                  <a:lnTo>
                    <a:pt x="4130" y="483"/>
                  </a:lnTo>
                  <a:lnTo>
                    <a:pt x="4139" y="483"/>
                  </a:lnTo>
                  <a:lnTo>
                    <a:pt x="4148" y="436"/>
                  </a:lnTo>
                  <a:lnTo>
                    <a:pt x="4157" y="436"/>
                  </a:lnTo>
                  <a:lnTo>
                    <a:pt x="4166" y="404"/>
                  </a:lnTo>
                  <a:lnTo>
                    <a:pt x="4175" y="404"/>
                  </a:lnTo>
                  <a:lnTo>
                    <a:pt x="4184" y="362"/>
                  </a:lnTo>
                  <a:lnTo>
                    <a:pt x="4192" y="357"/>
                  </a:lnTo>
                  <a:lnTo>
                    <a:pt x="4201" y="320"/>
                  </a:lnTo>
                  <a:lnTo>
                    <a:pt x="4210" y="315"/>
                  </a:lnTo>
                  <a:lnTo>
                    <a:pt x="4219" y="278"/>
                  </a:lnTo>
                  <a:lnTo>
                    <a:pt x="4228" y="278"/>
                  </a:lnTo>
                  <a:lnTo>
                    <a:pt x="4237" y="242"/>
                  </a:lnTo>
                  <a:lnTo>
                    <a:pt x="4246" y="242"/>
                  </a:lnTo>
                  <a:lnTo>
                    <a:pt x="4254" y="210"/>
                  </a:lnTo>
                  <a:lnTo>
                    <a:pt x="4263" y="205"/>
                  </a:lnTo>
                  <a:lnTo>
                    <a:pt x="4272" y="168"/>
                  </a:lnTo>
                  <a:lnTo>
                    <a:pt x="4281" y="168"/>
                  </a:lnTo>
                  <a:lnTo>
                    <a:pt x="4290" y="142"/>
                  </a:lnTo>
                  <a:lnTo>
                    <a:pt x="4299" y="137"/>
                  </a:lnTo>
                  <a:lnTo>
                    <a:pt x="4308" y="100"/>
                  </a:lnTo>
                  <a:lnTo>
                    <a:pt x="4316" y="100"/>
                  </a:lnTo>
                  <a:lnTo>
                    <a:pt x="4325" y="69"/>
                  </a:lnTo>
                  <a:lnTo>
                    <a:pt x="4334" y="69"/>
                  </a:lnTo>
                  <a:lnTo>
                    <a:pt x="4343" y="53"/>
                  </a:lnTo>
                  <a:lnTo>
                    <a:pt x="4352" y="53"/>
                  </a:lnTo>
                  <a:lnTo>
                    <a:pt x="4361" y="48"/>
                  </a:lnTo>
                  <a:lnTo>
                    <a:pt x="4370" y="48"/>
                  </a:lnTo>
                  <a:lnTo>
                    <a:pt x="4379" y="27"/>
                  </a:lnTo>
                  <a:lnTo>
                    <a:pt x="4387" y="27"/>
                  </a:lnTo>
                  <a:lnTo>
                    <a:pt x="4396" y="16"/>
                  </a:lnTo>
                  <a:lnTo>
                    <a:pt x="4405" y="16"/>
                  </a:lnTo>
                  <a:lnTo>
                    <a:pt x="4414" y="11"/>
                  </a:lnTo>
                  <a:lnTo>
                    <a:pt x="4423" y="11"/>
                  </a:lnTo>
                  <a:lnTo>
                    <a:pt x="4432" y="6"/>
                  </a:lnTo>
                  <a:lnTo>
                    <a:pt x="4441" y="6"/>
                  </a:lnTo>
                  <a:lnTo>
                    <a:pt x="4449" y="0"/>
                  </a:lnTo>
                  <a:lnTo>
                    <a:pt x="4458" y="0"/>
                  </a:lnTo>
                  <a:lnTo>
                    <a:pt x="4467" y="0"/>
                  </a:lnTo>
                  <a:lnTo>
                    <a:pt x="4476" y="0"/>
                  </a:lnTo>
                  <a:lnTo>
                    <a:pt x="4485" y="0"/>
                  </a:lnTo>
                </a:path>
              </a:pathLst>
            </a:custGeom>
            <a:solidFill>
              <a:schemeClr val="bg1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4" name="Rectangle 109"/>
            <p:cNvSpPr>
              <a:spLocks noChangeArrowheads="1"/>
            </p:cNvSpPr>
            <p:nvPr/>
          </p:nvSpPr>
          <p:spPr bwMode="auto">
            <a:xfrm>
              <a:off x="245" y="3826"/>
              <a:ext cx="122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800">
                  <a:solidFill>
                    <a:srgbClr val="000000"/>
                  </a:solidFill>
                  <a:latin typeface="Arial" panose="020B0604020202020204" pitchFamily="34" charset="0"/>
                </a:rPr>
                <a:t>35 s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05" name="Line 110"/>
            <p:cNvSpPr>
              <a:spLocks noChangeShapeType="1"/>
            </p:cNvSpPr>
            <p:nvPr/>
          </p:nvSpPr>
          <p:spPr bwMode="auto">
            <a:xfrm>
              <a:off x="201" y="3873"/>
              <a:ext cx="1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6" name="Line 111"/>
            <p:cNvSpPr>
              <a:spLocks noChangeShapeType="1"/>
            </p:cNvSpPr>
            <p:nvPr/>
          </p:nvSpPr>
          <p:spPr bwMode="auto">
            <a:xfrm>
              <a:off x="192" y="3905"/>
              <a:ext cx="3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7" name="Line 112"/>
            <p:cNvSpPr>
              <a:spLocks noChangeShapeType="1"/>
            </p:cNvSpPr>
            <p:nvPr/>
          </p:nvSpPr>
          <p:spPr bwMode="auto">
            <a:xfrm>
              <a:off x="529" y="3873"/>
              <a:ext cx="1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8" name="Line 113"/>
            <p:cNvSpPr>
              <a:spLocks noChangeShapeType="1"/>
            </p:cNvSpPr>
            <p:nvPr/>
          </p:nvSpPr>
          <p:spPr bwMode="auto">
            <a:xfrm>
              <a:off x="1007" y="3920"/>
              <a:ext cx="450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9" name="Line 114"/>
            <p:cNvSpPr>
              <a:spLocks noChangeShapeType="1"/>
            </p:cNvSpPr>
            <p:nvPr/>
          </p:nvSpPr>
          <p:spPr bwMode="auto">
            <a:xfrm>
              <a:off x="1007" y="3926"/>
              <a:ext cx="450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0" name="Line 115"/>
            <p:cNvSpPr>
              <a:spLocks noChangeShapeType="1"/>
            </p:cNvSpPr>
            <p:nvPr/>
          </p:nvSpPr>
          <p:spPr bwMode="auto">
            <a:xfrm>
              <a:off x="1007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1" name="Line 116"/>
            <p:cNvSpPr>
              <a:spLocks noChangeShapeType="1"/>
            </p:cNvSpPr>
            <p:nvPr/>
          </p:nvSpPr>
          <p:spPr bwMode="auto">
            <a:xfrm>
              <a:off x="1335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2" name="Line 117"/>
            <p:cNvSpPr>
              <a:spLocks noChangeShapeType="1"/>
            </p:cNvSpPr>
            <p:nvPr/>
          </p:nvSpPr>
          <p:spPr bwMode="auto">
            <a:xfrm>
              <a:off x="1663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3" name="Line 118"/>
            <p:cNvSpPr>
              <a:spLocks noChangeShapeType="1"/>
            </p:cNvSpPr>
            <p:nvPr/>
          </p:nvSpPr>
          <p:spPr bwMode="auto">
            <a:xfrm>
              <a:off x="1991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4" name="Line 119"/>
            <p:cNvSpPr>
              <a:spLocks noChangeShapeType="1"/>
            </p:cNvSpPr>
            <p:nvPr/>
          </p:nvSpPr>
          <p:spPr bwMode="auto">
            <a:xfrm>
              <a:off x="2319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5" name="Line 120"/>
            <p:cNvSpPr>
              <a:spLocks noChangeShapeType="1"/>
            </p:cNvSpPr>
            <p:nvPr/>
          </p:nvSpPr>
          <p:spPr bwMode="auto">
            <a:xfrm>
              <a:off x="2647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6" name="Line 121"/>
            <p:cNvSpPr>
              <a:spLocks noChangeShapeType="1"/>
            </p:cNvSpPr>
            <p:nvPr/>
          </p:nvSpPr>
          <p:spPr bwMode="auto">
            <a:xfrm>
              <a:off x="2975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7" name="Line 122"/>
            <p:cNvSpPr>
              <a:spLocks noChangeShapeType="1"/>
            </p:cNvSpPr>
            <p:nvPr/>
          </p:nvSpPr>
          <p:spPr bwMode="auto">
            <a:xfrm>
              <a:off x="3303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8" name="Line 123"/>
            <p:cNvSpPr>
              <a:spLocks noChangeShapeType="1"/>
            </p:cNvSpPr>
            <p:nvPr/>
          </p:nvSpPr>
          <p:spPr bwMode="auto">
            <a:xfrm>
              <a:off x="3631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19" name="Line 124"/>
            <p:cNvSpPr>
              <a:spLocks noChangeShapeType="1"/>
            </p:cNvSpPr>
            <p:nvPr/>
          </p:nvSpPr>
          <p:spPr bwMode="auto">
            <a:xfrm>
              <a:off x="3959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0" name="Line 125"/>
            <p:cNvSpPr>
              <a:spLocks noChangeShapeType="1"/>
            </p:cNvSpPr>
            <p:nvPr/>
          </p:nvSpPr>
          <p:spPr bwMode="auto">
            <a:xfrm>
              <a:off x="4287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1" name="Line 126"/>
            <p:cNvSpPr>
              <a:spLocks noChangeShapeType="1"/>
            </p:cNvSpPr>
            <p:nvPr/>
          </p:nvSpPr>
          <p:spPr bwMode="auto">
            <a:xfrm>
              <a:off x="4614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2" name="Line 127"/>
            <p:cNvSpPr>
              <a:spLocks noChangeShapeType="1"/>
            </p:cNvSpPr>
            <p:nvPr/>
          </p:nvSpPr>
          <p:spPr bwMode="auto">
            <a:xfrm>
              <a:off x="4942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3" name="Line 128"/>
            <p:cNvSpPr>
              <a:spLocks noChangeShapeType="1"/>
            </p:cNvSpPr>
            <p:nvPr/>
          </p:nvSpPr>
          <p:spPr bwMode="auto">
            <a:xfrm>
              <a:off x="5270" y="3868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4" name="Rectangle 129"/>
            <p:cNvSpPr>
              <a:spLocks noChangeArrowheads="1"/>
            </p:cNvSpPr>
            <p:nvPr/>
          </p:nvSpPr>
          <p:spPr bwMode="auto">
            <a:xfrm>
              <a:off x="892" y="3826"/>
              <a:ext cx="141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00:00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25" name="Rectangle 130"/>
            <p:cNvSpPr>
              <a:spLocks noChangeArrowheads="1"/>
            </p:cNvSpPr>
            <p:nvPr/>
          </p:nvSpPr>
          <p:spPr bwMode="auto">
            <a:xfrm>
              <a:off x="1548" y="3826"/>
              <a:ext cx="141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01:10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26" name="Rectangle 131"/>
            <p:cNvSpPr>
              <a:spLocks noChangeArrowheads="1"/>
            </p:cNvSpPr>
            <p:nvPr/>
          </p:nvSpPr>
          <p:spPr bwMode="auto">
            <a:xfrm>
              <a:off x="2204" y="3826"/>
              <a:ext cx="141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02:20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27" name="Rectangle 132"/>
            <p:cNvSpPr>
              <a:spLocks noChangeArrowheads="1"/>
            </p:cNvSpPr>
            <p:nvPr/>
          </p:nvSpPr>
          <p:spPr bwMode="auto">
            <a:xfrm>
              <a:off x="2860" y="3826"/>
              <a:ext cx="141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03:30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28" name="Rectangle 133"/>
            <p:cNvSpPr>
              <a:spLocks noChangeArrowheads="1"/>
            </p:cNvSpPr>
            <p:nvPr/>
          </p:nvSpPr>
          <p:spPr bwMode="auto">
            <a:xfrm>
              <a:off x="3516" y="3826"/>
              <a:ext cx="141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04:40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29" name="Rectangle 134"/>
            <p:cNvSpPr>
              <a:spLocks noChangeArrowheads="1"/>
            </p:cNvSpPr>
            <p:nvPr/>
          </p:nvSpPr>
          <p:spPr bwMode="auto">
            <a:xfrm>
              <a:off x="4171" y="3826"/>
              <a:ext cx="141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05:50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30" name="Rectangle 135"/>
            <p:cNvSpPr>
              <a:spLocks noChangeArrowheads="1"/>
            </p:cNvSpPr>
            <p:nvPr/>
          </p:nvSpPr>
          <p:spPr bwMode="auto">
            <a:xfrm>
              <a:off x="4827" y="3826"/>
              <a:ext cx="141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07:00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31" name="Line 136"/>
            <p:cNvSpPr>
              <a:spLocks noChangeShapeType="1"/>
            </p:cNvSpPr>
            <p:nvPr/>
          </p:nvSpPr>
          <p:spPr bwMode="auto">
            <a:xfrm>
              <a:off x="1007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2" name="Line 137"/>
            <p:cNvSpPr>
              <a:spLocks noChangeShapeType="1"/>
            </p:cNvSpPr>
            <p:nvPr/>
          </p:nvSpPr>
          <p:spPr bwMode="auto">
            <a:xfrm>
              <a:off x="1211" y="1403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3" name="Line 138"/>
            <p:cNvSpPr>
              <a:spLocks noChangeShapeType="1"/>
            </p:cNvSpPr>
            <p:nvPr/>
          </p:nvSpPr>
          <p:spPr bwMode="auto">
            <a:xfrm flipV="1">
              <a:off x="1504" y="3527"/>
              <a:ext cx="35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4" name="Rectangle 139"/>
            <p:cNvSpPr>
              <a:spLocks noChangeArrowheads="1"/>
            </p:cNvSpPr>
            <p:nvPr/>
          </p:nvSpPr>
          <p:spPr bwMode="auto">
            <a:xfrm rot="5400000">
              <a:off x="1476" y="3231"/>
              <a:ext cx="153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Tosse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35" name="Line 140"/>
            <p:cNvSpPr>
              <a:spLocks noChangeShapeType="1"/>
            </p:cNvSpPr>
            <p:nvPr/>
          </p:nvSpPr>
          <p:spPr bwMode="auto">
            <a:xfrm>
              <a:off x="1504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6" name="Line 141"/>
            <p:cNvSpPr>
              <a:spLocks noChangeShapeType="1"/>
            </p:cNvSpPr>
            <p:nvPr/>
          </p:nvSpPr>
          <p:spPr bwMode="auto">
            <a:xfrm flipV="1">
              <a:off x="1548" y="3527"/>
              <a:ext cx="35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7" name="Rectangle 142"/>
            <p:cNvSpPr>
              <a:spLocks noChangeArrowheads="1"/>
            </p:cNvSpPr>
            <p:nvPr/>
          </p:nvSpPr>
          <p:spPr bwMode="auto">
            <a:xfrm rot="5400000">
              <a:off x="1533" y="3271"/>
              <a:ext cx="128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Fuga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38" name="Line 143"/>
            <p:cNvSpPr>
              <a:spLocks noChangeShapeType="1"/>
            </p:cNvSpPr>
            <p:nvPr/>
          </p:nvSpPr>
          <p:spPr bwMode="auto">
            <a:xfrm>
              <a:off x="1548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9" name="Line 144"/>
            <p:cNvSpPr>
              <a:spLocks noChangeShapeType="1"/>
            </p:cNvSpPr>
            <p:nvPr/>
          </p:nvSpPr>
          <p:spPr bwMode="auto">
            <a:xfrm flipV="1">
              <a:off x="1796" y="3527"/>
              <a:ext cx="36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40" name="Rectangle 145"/>
            <p:cNvSpPr>
              <a:spLocks noChangeArrowheads="1"/>
            </p:cNvSpPr>
            <p:nvPr/>
          </p:nvSpPr>
          <p:spPr bwMode="auto">
            <a:xfrm rot="5400000">
              <a:off x="1769" y="3231"/>
              <a:ext cx="153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Tosse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41" name="Line 146"/>
            <p:cNvSpPr>
              <a:spLocks noChangeShapeType="1"/>
            </p:cNvSpPr>
            <p:nvPr/>
          </p:nvSpPr>
          <p:spPr bwMode="auto">
            <a:xfrm>
              <a:off x="1796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42" name="Line 147"/>
            <p:cNvSpPr>
              <a:spLocks noChangeShapeType="1"/>
            </p:cNvSpPr>
            <p:nvPr/>
          </p:nvSpPr>
          <p:spPr bwMode="auto">
            <a:xfrm flipV="1">
              <a:off x="1805" y="3527"/>
              <a:ext cx="35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43" name="Rectangle 148"/>
            <p:cNvSpPr>
              <a:spLocks noChangeArrowheads="1"/>
            </p:cNvSpPr>
            <p:nvPr/>
          </p:nvSpPr>
          <p:spPr bwMode="auto">
            <a:xfrm rot="5400000">
              <a:off x="1778" y="3231"/>
              <a:ext cx="153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Tosse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44" name="Line 149"/>
            <p:cNvSpPr>
              <a:spLocks noChangeShapeType="1"/>
            </p:cNvSpPr>
            <p:nvPr/>
          </p:nvSpPr>
          <p:spPr bwMode="auto">
            <a:xfrm>
              <a:off x="1805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45" name="Line 150"/>
            <p:cNvSpPr>
              <a:spLocks noChangeShapeType="1"/>
            </p:cNvSpPr>
            <p:nvPr/>
          </p:nvSpPr>
          <p:spPr bwMode="auto">
            <a:xfrm flipV="1">
              <a:off x="1832" y="3527"/>
              <a:ext cx="35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46" name="Rectangle 151"/>
            <p:cNvSpPr>
              <a:spLocks noChangeArrowheads="1"/>
            </p:cNvSpPr>
            <p:nvPr/>
          </p:nvSpPr>
          <p:spPr bwMode="auto">
            <a:xfrm rot="5400000">
              <a:off x="1816" y="3271"/>
              <a:ext cx="128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Fuga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47" name="Line 152"/>
            <p:cNvSpPr>
              <a:spLocks noChangeShapeType="1"/>
            </p:cNvSpPr>
            <p:nvPr/>
          </p:nvSpPr>
          <p:spPr bwMode="auto">
            <a:xfrm>
              <a:off x="1832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48" name="Line 153"/>
            <p:cNvSpPr>
              <a:spLocks noChangeShapeType="1"/>
            </p:cNvSpPr>
            <p:nvPr/>
          </p:nvSpPr>
          <p:spPr bwMode="auto">
            <a:xfrm flipV="1">
              <a:off x="2346" y="3527"/>
              <a:ext cx="35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49" name="Rectangle 154"/>
            <p:cNvSpPr>
              <a:spLocks noChangeArrowheads="1"/>
            </p:cNvSpPr>
            <p:nvPr/>
          </p:nvSpPr>
          <p:spPr bwMode="auto">
            <a:xfrm rot="5400000">
              <a:off x="2318" y="3231"/>
              <a:ext cx="153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Tosse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50" name="Line 155"/>
            <p:cNvSpPr>
              <a:spLocks noChangeShapeType="1"/>
            </p:cNvSpPr>
            <p:nvPr/>
          </p:nvSpPr>
          <p:spPr bwMode="auto">
            <a:xfrm>
              <a:off x="2346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51" name="Line 156"/>
            <p:cNvSpPr>
              <a:spLocks noChangeShapeType="1"/>
            </p:cNvSpPr>
            <p:nvPr/>
          </p:nvSpPr>
          <p:spPr bwMode="auto">
            <a:xfrm flipV="1">
              <a:off x="2390" y="3527"/>
              <a:ext cx="35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52" name="Rectangle 157"/>
            <p:cNvSpPr>
              <a:spLocks noChangeArrowheads="1"/>
            </p:cNvSpPr>
            <p:nvPr/>
          </p:nvSpPr>
          <p:spPr bwMode="auto">
            <a:xfrm rot="5400000">
              <a:off x="2363" y="3231"/>
              <a:ext cx="153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Tosse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53" name="Line 158"/>
            <p:cNvSpPr>
              <a:spLocks noChangeShapeType="1"/>
            </p:cNvSpPr>
            <p:nvPr/>
          </p:nvSpPr>
          <p:spPr bwMode="auto">
            <a:xfrm>
              <a:off x="2390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54" name="Line 159"/>
            <p:cNvSpPr>
              <a:spLocks noChangeShapeType="1"/>
            </p:cNvSpPr>
            <p:nvPr/>
          </p:nvSpPr>
          <p:spPr bwMode="auto">
            <a:xfrm flipV="1">
              <a:off x="2425" y="3527"/>
              <a:ext cx="36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55" name="Rectangle 160"/>
            <p:cNvSpPr>
              <a:spLocks noChangeArrowheads="1"/>
            </p:cNvSpPr>
            <p:nvPr/>
          </p:nvSpPr>
          <p:spPr bwMode="auto">
            <a:xfrm rot="5400000">
              <a:off x="2410" y="3271"/>
              <a:ext cx="128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Fuga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56" name="Line 161"/>
            <p:cNvSpPr>
              <a:spLocks noChangeShapeType="1"/>
            </p:cNvSpPr>
            <p:nvPr/>
          </p:nvSpPr>
          <p:spPr bwMode="auto">
            <a:xfrm>
              <a:off x="2425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57" name="Line 162"/>
            <p:cNvSpPr>
              <a:spLocks noChangeShapeType="1"/>
            </p:cNvSpPr>
            <p:nvPr/>
          </p:nvSpPr>
          <p:spPr bwMode="auto">
            <a:xfrm flipV="1">
              <a:off x="2452" y="3527"/>
              <a:ext cx="35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58" name="Rectangle 163"/>
            <p:cNvSpPr>
              <a:spLocks noChangeArrowheads="1"/>
            </p:cNvSpPr>
            <p:nvPr/>
          </p:nvSpPr>
          <p:spPr bwMode="auto">
            <a:xfrm rot="5400000">
              <a:off x="2437" y="3271"/>
              <a:ext cx="128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Fuga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59" name="Line 164"/>
            <p:cNvSpPr>
              <a:spLocks noChangeShapeType="1"/>
            </p:cNvSpPr>
            <p:nvPr/>
          </p:nvSpPr>
          <p:spPr bwMode="auto">
            <a:xfrm>
              <a:off x="2452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60" name="Line 165"/>
            <p:cNvSpPr>
              <a:spLocks noChangeShapeType="1"/>
            </p:cNvSpPr>
            <p:nvPr/>
          </p:nvSpPr>
          <p:spPr bwMode="auto">
            <a:xfrm>
              <a:off x="2603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61" name="Line 166"/>
            <p:cNvSpPr>
              <a:spLocks noChangeShapeType="1"/>
            </p:cNvSpPr>
            <p:nvPr/>
          </p:nvSpPr>
          <p:spPr bwMode="auto">
            <a:xfrm>
              <a:off x="2727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62" name="Line 167"/>
            <p:cNvSpPr>
              <a:spLocks noChangeShapeType="1"/>
            </p:cNvSpPr>
            <p:nvPr/>
          </p:nvSpPr>
          <p:spPr bwMode="auto">
            <a:xfrm flipV="1">
              <a:off x="3161" y="3527"/>
              <a:ext cx="35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63" name="Rectangle 168"/>
            <p:cNvSpPr>
              <a:spLocks noChangeArrowheads="1"/>
            </p:cNvSpPr>
            <p:nvPr/>
          </p:nvSpPr>
          <p:spPr bwMode="auto">
            <a:xfrm rot="5400000">
              <a:off x="3134" y="3231"/>
              <a:ext cx="153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Tosse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64" name="Line 169"/>
            <p:cNvSpPr>
              <a:spLocks noChangeShapeType="1"/>
            </p:cNvSpPr>
            <p:nvPr/>
          </p:nvSpPr>
          <p:spPr bwMode="auto">
            <a:xfrm>
              <a:off x="3161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65" name="Line 170"/>
            <p:cNvSpPr>
              <a:spLocks noChangeShapeType="1"/>
            </p:cNvSpPr>
            <p:nvPr/>
          </p:nvSpPr>
          <p:spPr bwMode="auto">
            <a:xfrm flipV="1">
              <a:off x="3196" y="3527"/>
              <a:ext cx="36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66" name="Rectangle 171"/>
            <p:cNvSpPr>
              <a:spLocks noChangeArrowheads="1"/>
            </p:cNvSpPr>
            <p:nvPr/>
          </p:nvSpPr>
          <p:spPr bwMode="auto">
            <a:xfrm rot="5400000">
              <a:off x="3169" y="3231"/>
              <a:ext cx="153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Tosse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67" name="Line 172"/>
            <p:cNvSpPr>
              <a:spLocks noChangeShapeType="1"/>
            </p:cNvSpPr>
            <p:nvPr/>
          </p:nvSpPr>
          <p:spPr bwMode="auto">
            <a:xfrm>
              <a:off x="3196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68" name="Line 173"/>
            <p:cNvSpPr>
              <a:spLocks noChangeShapeType="1"/>
            </p:cNvSpPr>
            <p:nvPr/>
          </p:nvSpPr>
          <p:spPr bwMode="auto">
            <a:xfrm flipV="1">
              <a:off x="3214" y="3527"/>
              <a:ext cx="36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69" name="Rectangle 174"/>
            <p:cNvSpPr>
              <a:spLocks noChangeArrowheads="1"/>
            </p:cNvSpPr>
            <p:nvPr/>
          </p:nvSpPr>
          <p:spPr bwMode="auto">
            <a:xfrm rot="5400000">
              <a:off x="3199" y="3271"/>
              <a:ext cx="128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Fuga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70" name="Line 175"/>
            <p:cNvSpPr>
              <a:spLocks noChangeShapeType="1"/>
            </p:cNvSpPr>
            <p:nvPr/>
          </p:nvSpPr>
          <p:spPr bwMode="auto">
            <a:xfrm>
              <a:off x="3214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71" name="Line 176"/>
            <p:cNvSpPr>
              <a:spLocks noChangeShapeType="1"/>
            </p:cNvSpPr>
            <p:nvPr/>
          </p:nvSpPr>
          <p:spPr bwMode="auto">
            <a:xfrm>
              <a:off x="3542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72" name="Line 177"/>
            <p:cNvSpPr>
              <a:spLocks noChangeShapeType="1"/>
            </p:cNvSpPr>
            <p:nvPr/>
          </p:nvSpPr>
          <p:spPr bwMode="auto">
            <a:xfrm>
              <a:off x="3675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73" name="Line 178"/>
            <p:cNvSpPr>
              <a:spLocks noChangeShapeType="1"/>
            </p:cNvSpPr>
            <p:nvPr/>
          </p:nvSpPr>
          <p:spPr bwMode="auto">
            <a:xfrm flipV="1">
              <a:off x="3888" y="3527"/>
              <a:ext cx="35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74" name="Rectangle 179"/>
            <p:cNvSpPr>
              <a:spLocks noChangeArrowheads="1"/>
            </p:cNvSpPr>
            <p:nvPr/>
          </p:nvSpPr>
          <p:spPr bwMode="auto">
            <a:xfrm rot="5400000">
              <a:off x="3860" y="3231"/>
              <a:ext cx="153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Tosse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75" name="Line 180"/>
            <p:cNvSpPr>
              <a:spLocks noChangeShapeType="1"/>
            </p:cNvSpPr>
            <p:nvPr/>
          </p:nvSpPr>
          <p:spPr bwMode="auto">
            <a:xfrm>
              <a:off x="3888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76" name="Line 181"/>
            <p:cNvSpPr>
              <a:spLocks noChangeShapeType="1"/>
            </p:cNvSpPr>
            <p:nvPr/>
          </p:nvSpPr>
          <p:spPr bwMode="auto">
            <a:xfrm flipV="1">
              <a:off x="4092" y="3527"/>
              <a:ext cx="35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77" name="Rectangle 182"/>
            <p:cNvSpPr>
              <a:spLocks noChangeArrowheads="1"/>
            </p:cNvSpPr>
            <p:nvPr/>
          </p:nvSpPr>
          <p:spPr bwMode="auto">
            <a:xfrm rot="5400000">
              <a:off x="4064" y="3231"/>
              <a:ext cx="153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Tosse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78" name="Line 183"/>
            <p:cNvSpPr>
              <a:spLocks noChangeShapeType="1"/>
            </p:cNvSpPr>
            <p:nvPr/>
          </p:nvSpPr>
          <p:spPr bwMode="auto">
            <a:xfrm>
              <a:off x="4092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79" name="Line 184"/>
            <p:cNvSpPr>
              <a:spLocks noChangeShapeType="1"/>
            </p:cNvSpPr>
            <p:nvPr/>
          </p:nvSpPr>
          <p:spPr bwMode="auto">
            <a:xfrm flipV="1">
              <a:off x="4340" y="3527"/>
              <a:ext cx="35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80" name="Rectangle 185"/>
            <p:cNvSpPr>
              <a:spLocks noChangeArrowheads="1"/>
            </p:cNvSpPr>
            <p:nvPr/>
          </p:nvSpPr>
          <p:spPr bwMode="auto">
            <a:xfrm rot="5400000">
              <a:off x="4312" y="3231"/>
              <a:ext cx="153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Tosse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81" name="Line 186"/>
            <p:cNvSpPr>
              <a:spLocks noChangeShapeType="1"/>
            </p:cNvSpPr>
            <p:nvPr/>
          </p:nvSpPr>
          <p:spPr bwMode="auto">
            <a:xfrm>
              <a:off x="4340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82" name="Line 187"/>
            <p:cNvSpPr>
              <a:spLocks noChangeShapeType="1"/>
            </p:cNvSpPr>
            <p:nvPr/>
          </p:nvSpPr>
          <p:spPr bwMode="auto">
            <a:xfrm>
              <a:off x="4854" y="3469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83" name="Line 188"/>
            <p:cNvSpPr>
              <a:spLocks noChangeShapeType="1"/>
            </p:cNvSpPr>
            <p:nvPr/>
          </p:nvSpPr>
          <p:spPr bwMode="auto">
            <a:xfrm>
              <a:off x="4960" y="2892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84" name="Line 189"/>
            <p:cNvSpPr>
              <a:spLocks noChangeShapeType="1"/>
            </p:cNvSpPr>
            <p:nvPr/>
          </p:nvSpPr>
          <p:spPr bwMode="auto">
            <a:xfrm>
              <a:off x="4960" y="1718"/>
              <a:ext cx="1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85" name="Line 190"/>
            <p:cNvSpPr>
              <a:spLocks noChangeShapeType="1"/>
            </p:cNvSpPr>
            <p:nvPr/>
          </p:nvSpPr>
          <p:spPr bwMode="auto">
            <a:xfrm>
              <a:off x="5164" y="2420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86" name="Line 191"/>
            <p:cNvSpPr>
              <a:spLocks noChangeShapeType="1"/>
            </p:cNvSpPr>
            <p:nvPr/>
          </p:nvSpPr>
          <p:spPr bwMode="auto">
            <a:xfrm>
              <a:off x="5501" y="2950"/>
              <a:ext cx="1" cy="1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87" name="Rectangle 192"/>
            <p:cNvSpPr>
              <a:spLocks noChangeArrowheads="1"/>
            </p:cNvSpPr>
            <p:nvPr/>
          </p:nvSpPr>
          <p:spPr bwMode="auto">
            <a:xfrm>
              <a:off x="918" y="3669"/>
              <a:ext cx="72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ST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88" name="Line 193"/>
            <p:cNvSpPr>
              <a:spLocks noChangeShapeType="1"/>
            </p:cNvSpPr>
            <p:nvPr/>
          </p:nvSpPr>
          <p:spPr bwMode="auto">
            <a:xfrm flipV="1">
              <a:off x="1007" y="3632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89" name="Rectangle 194"/>
            <p:cNvSpPr>
              <a:spLocks noChangeArrowheads="1"/>
            </p:cNvSpPr>
            <p:nvPr/>
          </p:nvSpPr>
          <p:spPr bwMode="auto">
            <a:xfrm>
              <a:off x="1118" y="3669"/>
              <a:ext cx="75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BP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90" name="Line 195"/>
            <p:cNvSpPr>
              <a:spLocks noChangeShapeType="1"/>
            </p:cNvSpPr>
            <p:nvPr/>
          </p:nvSpPr>
          <p:spPr bwMode="auto">
            <a:xfrm flipV="1">
              <a:off x="1211" y="3632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91" name="Rectangle 196"/>
            <p:cNvSpPr>
              <a:spLocks noChangeArrowheads="1"/>
            </p:cNvSpPr>
            <p:nvPr/>
          </p:nvSpPr>
          <p:spPr bwMode="auto">
            <a:xfrm>
              <a:off x="1451" y="3669"/>
              <a:ext cx="34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92" name="Line 197"/>
            <p:cNvSpPr>
              <a:spLocks noChangeShapeType="1"/>
            </p:cNvSpPr>
            <p:nvPr/>
          </p:nvSpPr>
          <p:spPr bwMode="auto">
            <a:xfrm flipV="1">
              <a:off x="1504" y="3632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93" name="Rectangle 198"/>
            <p:cNvSpPr>
              <a:spLocks noChangeArrowheads="1"/>
            </p:cNvSpPr>
            <p:nvPr/>
          </p:nvSpPr>
          <p:spPr bwMode="auto">
            <a:xfrm>
              <a:off x="1464" y="3737"/>
              <a:ext cx="66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Fu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94" name="Line 199"/>
            <p:cNvSpPr>
              <a:spLocks noChangeShapeType="1"/>
            </p:cNvSpPr>
            <p:nvPr/>
          </p:nvSpPr>
          <p:spPr bwMode="auto">
            <a:xfrm flipV="1">
              <a:off x="1548" y="3632"/>
              <a:ext cx="1" cy="1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95" name="Rectangle 200"/>
            <p:cNvSpPr>
              <a:spLocks noChangeArrowheads="1"/>
            </p:cNvSpPr>
            <p:nvPr/>
          </p:nvSpPr>
          <p:spPr bwMode="auto">
            <a:xfrm>
              <a:off x="1743" y="3669"/>
              <a:ext cx="34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96" name="Line 201"/>
            <p:cNvSpPr>
              <a:spLocks noChangeShapeType="1"/>
            </p:cNvSpPr>
            <p:nvPr/>
          </p:nvSpPr>
          <p:spPr bwMode="auto">
            <a:xfrm flipV="1">
              <a:off x="1796" y="3632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97" name="Rectangle 202"/>
            <p:cNvSpPr>
              <a:spLocks noChangeArrowheads="1"/>
            </p:cNvSpPr>
            <p:nvPr/>
          </p:nvSpPr>
          <p:spPr bwMode="auto">
            <a:xfrm>
              <a:off x="1752" y="3737"/>
              <a:ext cx="34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  <p:sp>
          <p:nvSpPr>
            <p:cNvPr id="96498" name="Line 203"/>
            <p:cNvSpPr>
              <a:spLocks noChangeShapeType="1"/>
            </p:cNvSpPr>
            <p:nvPr/>
          </p:nvSpPr>
          <p:spPr bwMode="auto">
            <a:xfrm flipV="1">
              <a:off x="1805" y="3632"/>
              <a:ext cx="1" cy="1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99" name="Rectangle 204"/>
            <p:cNvSpPr>
              <a:spLocks noChangeArrowheads="1"/>
            </p:cNvSpPr>
            <p:nvPr/>
          </p:nvSpPr>
          <p:spPr bwMode="auto">
            <a:xfrm>
              <a:off x="1889" y="3669"/>
              <a:ext cx="66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it-IT" altLang="it-IT" sz="700">
                  <a:solidFill>
                    <a:srgbClr val="000000"/>
                  </a:solidFill>
                  <a:latin typeface="Arial" panose="020B0604020202020204" pitchFamily="34" charset="0"/>
                </a:rPr>
                <a:t>Fu</a:t>
              </a:r>
              <a:endParaRPr lang="it-IT" altLang="it-IT" sz="2000">
                <a:latin typeface="Arial" panose="020B0604020202020204" pitchFamily="34" charset="0"/>
              </a:endParaRPr>
            </a:p>
          </p:txBody>
        </p:sp>
      </p:grpSp>
      <p:sp>
        <p:nvSpPr>
          <p:cNvPr id="96261" name="Line 205"/>
          <p:cNvSpPr>
            <a:spLocks noChangeShapeType="1"/>
          </p:cNvSpPr>
          <p:nvPr/>
        </p:nvSpPr>
        <p:spPr bwMode="auto">
          <a:xfrm flipH="1" flipV="1">
            <a:off x="4432300" y="5765800"/>
            <a:ext cx="223838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2" name="Rectangle 206"/>
          <p:cNvSpPr>
            <a:spLocks noChangeArrowheads="1"/>
          </p:cNvSpPr>
          <p:nvPr/>
        </p:nvSpPr>
        <p:spPr bwMode="auto">
          <a:xfrm>
            <a:off x="5164138" y="5824538"/>
            <a:ext cx="5450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63" name="Line 207"/>
          <p:cNvSpPr>
            <a:spLocks noChangeShapeType="1"/>
          </p:cNvSpPr>
          <p:nvPr/>
        </p:nvSpPr>
        <p:spPr bwMode="auto">
          <a:xfrm flipV="1">
            <a:off x="5248275" y="5765800"/>
            <a:ext cx="1588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4" name="Rectangle 208"/>
          <p:cNvSpPr>
            <a:spLocks noChangeArrowheads="1"/>
          </p:cNvSpPr>
          <p:nvPr/>
        </p:nvSpPr>
        <p:spPr bwMode="auto">
          <a:xfrm>
            <a:off x="5233988" y="5932488"/>
            <a:ext cx="5450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65" name="Line 209"/>
          <p:cNvSpPr>
            <a:spLocks noChangeShapeType="1"/>
          </p:cNvSpPr>
          <p:nvPr/>
        </p:nvSpPr>
        <p:spPr bwMode="auto">
          <a:xfrm flipV="1">
            <a:off x="5318125" y="5765800"/>
            <a:ext cx="1588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6" name="Rectangle 210"/>
          <p:cNvSpPr>
            <a:spLocks noChangeArrowheads="1"/>
          </p:cNvSpPr>
          <p:nvPr/>
        </p:nvSpPr>
        <p:spPr bwMode="auto">
          <a:xfrm>
            <a:off x="5240338" y="5824538"/>
            <a:ext cx="104196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Fu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67" name="Line 211"/>
          <p:cNvSpPr>
            <a:spLocks noChangeShapeType="1"/>
          </p:cNvSpPr>
          <p:nvPr/>
        </p:nvSpPr>
        <p:spPr bwMode="auto">
          <a:xfrm flipV="1">
            <a:off x="5373689" y="5765800"/>
            <a:ext cx="1587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Rectangle 212"/>
          <p:cNvSpPr>
            <a:spLocks noChangeArrowheads="1"/>
          </p:cNvSpPr>
          <p:nvPr/>
        </p:nvSpPr>
        <p:spPr bwMode="auto">
          <a:xfrm>
            <a:off x="5508625" y="5824538"/>
            <a:ext cx="104196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Fu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69" name="Line 213"/>
          <p:cNvSpPr>
            <a:spLocks noChangeShapeType="1"/>
          </p:cNvSpPr>
          <p:nvPr/>
        </p:nvSpPr>
        <p:spPr bwMode="auto">
          <a:xfrm flipH="1" flipV="1">
            <a:off x="5416551" y="5765800"/>
            <a:ext cx="225425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Rectangle 214"/>
          <p:cNvSpPr>
            <a:spLocks noChangeArrowheads="1"/>
          </p:cNvSpPr>
          <p:nvPr/>
        </p:nvSpPr>
        <p:spPr bwMode="auto">
          <a:xfrm>
            <a:off x="5508625" y="5932488"/>
            <a:ext cx="11862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FD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71" name="Line 215"/>
          <p:cNvSpPr>
            <a:spLocks noChangeShapeType="1"/>
          </p:cNvSpPr>
          <p:nvPr/>
        </p:nvSpPr>
        <p:spPr bwMode="auto">
          <a:xfrm flipV="1">
            <a:off x="5656264" y="5765800"/>
            <a:ext cx="1587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2" name="Rectangle 216"/>
          <p:cNvSpPr>
            <a:spLocks noChangeArrowheads="1"/>
          </p:cNvSpPr>
          <p:nvPr/>
        </p:nvSpPr>
        <p:spPr bwMode="auto">
          <a:xfrm>
            <a:off x="5980113" y="5824538"/>
            <a:ext cx="128240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ND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73" name="Line 217"/>
          <p:cNvSpPr>
            <a:spLocks noChangeShapeType="1"/>
          </p:cNvSpPr>
          <p:nvPr/>
        </p:nvSpPr>
        <p:spPr bwMode="auto">
          <a:xfrm flipH="1" flipV="1">
            <a:off x="5853114" y="5765800"/>
            <a:ext cx="280987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Rectangle 218"/>
          <p:cNvSpPr>
            <a:spLocks noChangeArrowheads="1"/>
          </p:cNvSpPr>
          <p:nvPr/>
        </p:nvSpPr>
        <p:spPr bwMode="auto">
          <a:xfrm>
            <a:off x="6457950" y="5824538"/>
            <a:ext cx="5450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75" name="Line 219"/>
          <p:cNvSpPr>
            <a:spLocks noChangeShapeType="1"/>
          </p:cNvSpPr>
          <p:nvPr/>
        </p:nvSpPr>
        <p:spPr bwMode="auto">
          <a:xfrm flipV="1">
            <a:off x="6542089" y="5765800"/>
            <a:ext cx="1587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6" name="Rectangle 220"/>
          <p:cNvSpPr>
            <a:spLocks noChangeArrowheads="1"/>
          </p:cNvSpPr>
          <p:nvPr/>
        </p:nvSpPr>
        <p:spPr bwMode="auto">
          <a:xfrm>
            <a:off x="6513513" y="5932488"/>
            <a:ext cx="5450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77" name="Line 221"/>
          <p:cNvSpPr>
            <a:spLocks noChangeShapeType="1"/>
          </p:cNvSpPr>
          <p:nvPr/>
        </p:nvSpPr>
        <p:spPr bwMode="auto">
          <a:xfrm flipV="1">
            <a:off x="6597650" y="5765800"/>
            <a:ext cx="1588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8" name="Rectangle 222"/>
          <p:cNvSpPr>
            <a:spLocks noChangeArrowheads="1"/>
          </p:cNvSpPr>
          <p:nvPr/>
        </p:nvSpPr>
        <p:spPr bwMode="auto">
          <a:xfrm>
            <a:off x="6718300" y="5824538"/>
            <a:ext cx="104196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Fu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79" name="Line 223"/>
          <p:cNvSpPr>
            <a:spLocks noChangeShapeType="1"/>
          </p:cNvSpPr>
          <p:nvPr/>
        </p:nvSpPr>
        <p:spPr bwMode="auto">
          <a:xfrm flipH="1" flipV="1">
            <a:off x="6626226" y="5765800"/>
            <a:ext cx="225425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0" name="Rectangle 224"/>
          <p:cNvSpPr>
            <a:spLocks noChangeArrowheads="1"/>
          </p:cNvSpPr>
          <p:nvPr/>
        </p:nvSpPr>
        <p:spPr bwMode="auto">
          <a:xfrm>
            <a:off x="6992938" y="5824538"/>
            <a:ext cx="12343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SD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81" name="Line 225"/>
          <p:cNvSpPr>
            <a:spLocks noChangeShapeType="1"/>
          </p:cNvSpPr>
          <p:nvPr/>
        </p:nvSpPr>
        <p:spPr bwMode="auto">
          <a:xfrm flipV="1">
            <a:off x="7146925" y="5765800"/>
            <a:ext cx="1588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2" name="Rectangle 226"/>
          <p:cNvSpPr>
            <a:spLocks noChangeArrowheads="1"/>
          </p:cNvSpPr>
          <p:nvPr/>
        </p:nvSpPr>
        <p:spPr bwMode="auto">
          <a:xfrm>
            <a:off x="7204075" y="5932488"/>
            <a:ext cx="128240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UR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83" name="Line 227"/>
          <p:cNvSpPr>
            <a:spLocks noChangeShapeType="1"/>
          </p:cNvSpPr>
          <p:nvPr/>
        </p:nvSpPr>
        <p:spPr bwMode="auto">
          <a:xfrm flipV="1">
            <a:off x="7358064" y="5765800"/>
            <a:ext cx="1587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4" name="Rectangle 228"/>
          <p:cNvSpPr>
            <a:spLocks noChangeArrowheads="1"/>
          </p:cNvSpPr>
          <p:nvPr/>
        </p:nvSpPr>
        <p:spPr bwMode="auto">
          <a:xfrm>
            <a:off x="7612063" y="5824538"/>
            <a:ext cx="5450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85" name="Line 229"/>
          <p:cNvSpPr>
            <a:spLocks noChangeShapeType="1"/>
          </p:cNvSpPr>
          <p:nvPr/>
        </p:nvSpPr>
        <p:spPr bwMode="auto">
          <a:xfrm flipV="1">
            <a:off x="7696200" y="5765800"/>
            <a:ext cx="1588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6" name="Rectangle 230"/>
          <p:cNvSpPr>
            <a:spLocks noChangeArrowheads="1"/>
          </p:cNvSpPr>
          <p:nvPr/>
        </p:nvSpPr>
        <p:spPr bwMode="auto">
          <a:xfrm>
            <a:off x="7935913" y="5824538"/>
            <a:ext cx="5450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87" name="Line 231"/>
          <p:cNvSpPr>
            <a:spLocks noChangeShapeType="1"/>
          </p:cNvSpPr>
          <p:nvPr/>
        </p:nvSpPr>
        <p:spPr bwMode="auto">
          <a:xfrm flipV="1">
            <a:off x="8020050" y="5765800"/>
            <a:ext cx="1588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8" name="Rectangle 232"/>
          <p:cNvSpPr>
            <a:spLocks noChangeArrowheads="1"/>
          </p:cNvSpPr>
          <p:nvPr/>
        </p:nvSpPr>
        <p:spPr bwMode="auto">
          <a:xfrm>
            <a:off x="8329613" y="5824538"/>
            <a:ext cx="5450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89" name="Line 233"/>
          <p:cNvSpPr>
            <a:spLocks noChangeShapeType="1"/>
          </p:cNvSpPr>
          <p:nvPr/>
        </p:nvSpPr>
        <p:spPr bwMode="auto">
          <a:xfrm flipV="1">
            <a:off x="8413750" y="5765800"/>
            <a:ext cx="1588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0" name="Rectangle 234"/>
          <p:cNvSpPr>
            <a:spLocks noChangeArrowheads="1"/>
          </p:cNvSpPr>
          <p:nvPr/>
        </p:nvSpPr>
        <p:spPr bwMode="auto">
          <a:xfrm>
            <a:off x="9075738" y="5824538"/>
            <a:ext cx="128240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CC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91" name="Line 235"/>
          <p:cNvSpPr>
            <a:spLocks noChangeShapeType="1"/>
          </p:cNvSpPr>
          <p:nvPr/>
        </p:nvSpPr>
        <p:spPr bwMode="auto">
          <a:xfrm flipV="1">
            <a:off x="9229725" y="5765800"/>
            <a:ext cx="1588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2" name="Rectangle 236"/>
          <p:cNvSpPr>
            <a:spLocks noChangeArrowheads="1"/>
          </p:cNvSpPr>
          <p:nvPr/>
        </p:nvSpPr>
        <p:spPr bwMode="auto">
          <a:xfrm>
            <a:off x="9250363" y="5932488"/>
            <a:ext cx="11862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VB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93" name="Line 237"/>
          <p:cNvSpPr>
            <a:spLocks noChangeShapeType="1"/>
          </p:cNvSpPr>
          <p:nvPr/>
        </p:nvSpPr>
        <p:spPr bwMode="auto">
          <a:xfrm flipV="1">
            <a:off x="9398000" y="5765800"/>
            <a:ext cx="1588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4" name="Rectangle 238"/>
          <p:cNvSpPr>
            <a:spLocks noChangeArrowheads="1"/>
          </p:cNvSpPr>
          <p:nvPr/>
        </p:nvSpPr>
        <p:spPr bwMode="auto">
          <a:xfrm>
            <a:off x="9531350" y="5824538"/>
            <a:ext cx="13465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MP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95" name="Line 239"/>
          <p:cNvSpPr>
            <a:spLocks noChangeShapeType="1"/>
          </p:cNvSpPr>
          <p:nvPr/>
        </p:nvSpPr>
        <p:spPr bwMode="auto">
          <a:xfrm flipH="1" flipV="1">
            <a:off x="9398001" y="5765800"/>
            <a:ext cx="295275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6" name="Rectangle 240"/>
          <p:cNvSpPr>
            <a:spLocks noChangeArrowheads="1"/>
          </p:cNvSpPr>
          <p:nvPr/>
        </p:nvSpPr>
        <p:spPr bwMode="auto">
          <a:xfrm>
            <a:off x="9567863" y="5932488"/>
            <a:ext cx="129844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MF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97" name="Line 241"/>
          <p:cNvSpPr>
            <a:spLocks noChangeShapeType="1"/>
          </p:cNvSpPr>
          <p:nvPr/>
        </p:nvSpPr>
        <p:spPr bwMode="auto">
          <a:xfrm flipV="1">
            <a:off x="9721850" y="5765800"/>
            <a:ext cx="1588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8" name="Rectangle 242"/>
          <p:cNvSpPr>
            <a:spLocks noChangeArrowheads="1"/>
          </p:cNvSpPr>
          <p:nvPr/>
        </p:nvSpPr>
        <p:spPr bwMode="auto">
          <a:xfrm>
            <a:off x="10109200" y="5824538"/>
            <a:ext cx="118622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it-IT" altLang="it-IT" sz="700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96299" name="Line 243"/>
          <p:cNvSpPr>
            <a:spLocks noChangeShapeType="1"/>
          </p:cNvSpPr>
          <p:nvPr/>
        </p:nvSpPr>
        <p:spPr bwMode="auto">
          <a:xfrm flipV="1">
            <a:off x="10256839" y="5765800"/>
            <a:ext cx="1587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 dirty="0"/>
              <a:t>V.L.P.P. </a:t>
            </a:r>
            <a:r>
              <a:rPr lang="it-IT" altLang="it-IT" sz="2000" dirty="0"/>
              <a:t>(Valsalva </a:t>
            </a:r>
            <a:r>
              <a:rPr lang="it-IT" altLang="it-IT" sz="2000" dirty="0" err="1"/>
              <a:t>Leak</a:t>
            </a:r>
            <a:r>
              <a:rPr lang="it-IT" altLang="it-IT" sz="2000" dirty="0"/>
              <a:t> Point Pressure)</a:t>
            </a:r>
          </a:p>
        </p:txBody>
      </p:sp>
      <p:graphicFrame>
        <p:nvGraphicFramePr>
          <p:cNvPr id="514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11690"/>
              </p:ext>
            </p:extLst>
          </p:nvPr>
        </p:nvGraphicFramePr>
        <p:xfrm>
          <a:off x="1981200" y="1873122"/>
          <a:ext cx="7986713" cy="4293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Image" r:id="rId3" imgW="11276668" imgH="8448358" progId="Photoshop.Image.6">
                  <p:embed/>
                </p:oleObj>
              </mc:Choice>
              <mc:Fallback>
                <p:oleObj name="Image" r:id="rId3" imgW="11276668" imgH="844835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73122"/>
                        <a:ext cx="7986713" cy="4293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38246"/>
              </p:ext>
            </p:extLst>
          </p:nvPr>
        </p:nvGraphicFramePr>
        <p:xfrm>
          <a:off x="4675034" y="2287582"/>
          <a:ext cx="1878165" cy="352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Image" r:id="rId5" imgW="3218422" imgH="9033525" progId="Photoshop.Image.6">
                  <p:embed/>
                </p:oleObj>
              </mc:Choice>
              <mc:Fallback>
                <p:oleObj name="Image" r:id="rId5" imgW="3218422" imgH="9033525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034" y="2287582"/>
                        <a:ext cx="1878165" cy="352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5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ultati immagini per simpson ralph pi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38" y="1519745"/>
            <a:ext cx="6755364" cy="49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996751" y="709127"/>
            <a:ext cx="804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Segoe Print" panose="02000600000000000000" pitchFamily="2" charset="0"/>
              </a:rPr>
              <a:t>GRAZIE PER L’ATTENZIONE</a:t>
            </a:r>
            <a:endParaRPr lang="en-US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0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Stress </a:t>
            </a:r>
            <a:r>
              <a:rPr lang="it-IT" dirty="0" err="1"/>
              <a:t>Urinary</a:t>
            </a:r>
            <a:r>
              <a:rPr lang="it-IT" dirty="0"/>
              <a:t> </a:t>
            </a:r>
            <a:r>
              <a:rPr lang="it-IT" dirty="0" err="1"/>
              <a:t>Incontinence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7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Stress </a:t>
            </a:r>
            <a:r>
              <a:rPr lang="it-IT" dirty="0" err="1" smtClean="0"/>
              <a:t>Urinary</a:t>
            </a:r>
            <a:r>
              <a:rPr lang="it-IT" dirty="0" smtClean="0"/>
              <a:t> </a:t>
            </a:r>
            <a:r>
              <a:rPr lang="it-IT" dirty="0" err="1" smtClean="0"/>
              <a:t>Incontinence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4183" y="1881609"/>
            <a:ext cx="108827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 smtClean="0"/>
              <a:t>È </a:t>
            </a:r>
            <a:r>
              <a:rPr lang="it-IT" sz="3000" dirty="0"/>
              <a:t>causata da alterazioni </a:t>
            </a:r>
            <a:r>
              <a:rPr lang="it-IT" sz="3000" dirty="0" err="1"/>
              <a:t>anatomo</a:t>
            </a:r>
            <a:r>
              <a:rPr lang="it-IT" sz="3000" dirty="0"/>
              <a:t>-funzionali delle strutture deputate alla continenza:</a:t>
            </a:r>
          </a:p>
          <a:p>
            <a:pPr marL="749808" lvl="1" indent="-457200"/>
            <a:r>
              <a:rPr lang="it-IT" sz="2800" dirty="0"/>
              <a:t>Strutture muscolari</a:t>
            </a:r>
          </a:p>
          <a:p>
            <a:pPr marL="749808" lvl="1" indent="-457200"/>
            <a:r>
              <a:rPr lang="it-IT" sz="2800" dirty="0"/>
              <a:t>Strutture connettivali di </a:t>
            </a:r>
            <a:r>
              <a:rPr lang="it-IT" sz="2800" dirty="0" smtClean="0"/>
              <a:t>sostegno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it-IT" sz="3000" dirty="0"/>
              <a:t>Si ha continenza se, a riposo o sotto sforzo: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                  Pu </a:t>
            </a:r>
            <a:r>
              <a:rPr lang="it-IT" sz="4400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&gt; </a:t>
            </a:r>
            <a:r>
              <a:rPr lang="it-IT" sz="4400" dirty="0" err="1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Pv</a:t>
            </a:r>
            <a:endParaRPr lang="it-IT" sz="2800" dirty="0"/>
          </a:p>
        </p:txBody>
      </p:sp>
      <p:pic>
        <p:nvPicPr>
          <p:cNvPr id="4" name="Picture 8" descr="Image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35" y="2607702"/>
            <a:ext cx="2795318" cy="362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032033" y="3377682"/>
            <a:ext cx="1455575" cy="584775"/>
          </a:xfrm>
          <a:prstGeom prst="rect">
            <a:avLst/>
          </a:prstGeom>
          <a:solidFill>
            <a:srgbClr val="32CCCC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chemeClr val="bg1"/>
                </a:solidFill>
              </a:rPr>
              <a:t>Pv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108506" y="5523723"/>
            <a:ext cx="1455575" cy="523220"/>
          </a:xfrm>
          <a:prstGeom prst="rect">
            <a:avLst/>
          </a:prstGeom>
          <a:solidFill>
            <a:srgbClr val="FECC0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789754"/>
            <a:ext cx="7772400" cy="701731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err="1" smtClean="0"/>
              <a:t>Sfinteri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urinari</a:t>
            </a:r>
            <a:endParaRPr lang="en-GB" alt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03312" y="2174875"/>
            <a:ext cx="9985375" cy="2462213"/>
          </a:xfrm>
        </p:spPr>
        <p:txBody>
          <a:bodyPr wrap="square">
            <a:spAutoFit/>
          </a:bodyPr>
          <a:lstStyle/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</a:rPr>
              <a:t>SFINTERI LISCI</a:t>
            </a:r>
            <a:r>
              <a:rPr lang="en-GB" altLang="en-US" sz="3200" dirty="0" smtClean="0"/>
              <a:t>: </a:t>
            </a:r>
          </a:p>
          <a:p>
            <a:pPr marL="457200" lvl="1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800" dirty="0" err="1" smtClean="0"/>
              <a:t>preprostatico</a:t>
            </a:r>
            <a:r>
              <a:rPr lang="en-GB" altLang="en-US" sz="2800" dirty="0" smtClean="0"/>
              <a:t> e </a:t>
            </a:r>
            <a:r>
              <a:rPr lang="en-GB" altLang="en-US" sz="2800" dirty="0" err="1" smtClean="0"/>
              <a:t>prostatico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passivo</a:t>
            </a:r>
            <a:r>
              <a:rPr lang="en-GB" altLang="en-US" sz="2800" dirty="0" smtClean="0"/>
              <a:t>; </a:t>
            </a:r>
          </a:p>
          <a:p>
            <a:pPr marL="457200" lvl="1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z="2800" dirty="0" smtClean="0"/>
          </a:p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</a:rPr>
              <a:t>SFINTERI STRIATI</a:t>
            </a:r>
            <a:r>
              <a:rPr lang="en-GB" altLang="en-US" sz="3200" dirty="0" smtClean="0"/>
              <a:t>:  </a:t>
            </a:r>
          </a:p>
          <a:p>
            <a:pPr marL="457200" lvl="1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800" dirty="0" err="1" smtClean="0"/>
              <a:t>striato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prostatico</a:t>
            </a:r>
            <a:r>
              <a:rPr lang="en-GB" altLang="en-US" sz="2800" dirty="0" smtClean="0"/>
              <a:t>, </a:t>
            </a:r>
            <a:r>
              <a:rPr lang="en-GB" altLang="en-US" sz="2800" dirty="0" err="1" smtClean="0"/>
              <a:t>dell’uretra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membranosa</a:t>
            </a:r>
            <a:r>
              <a:rPr lang="en-GB" altLang="en-US" sz="2800" dirty="0" smtClean="0"/>
              <a:t>, </a:t>
            </a:r>
            <a:r>
              <a:rPr lang="en-GB" altLang="en-US" sz="2800" dirty="0" err="1" smtClean="0"/>
              <a:t>periuretrale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striato</a:t>
            </a:r>
            <a:r>
              <a:rPr lang="en-GB" altLang="en-US" sz="2800" dirty="0" smtClean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756046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 smtClean="0">
                <a:solidFill>
                  <a:srgbClr val="FFC000"/>
                </a:solidFill>
                <a:latin typeface="Comic Sans MS" pitchFamily="66" charset="0"/>
              </a:rPr>
              <a:t>            </a:t>
            </a:r>
            <a:r>
              <a:rPr lang="en-GB" altLang="en-US" dirty="0" err="1" smtClean="0"/>
              <a:t>Sfintere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striato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nell’uomo</a:t>
            </a:r>
            <a:endParaRPr lang="it-IT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0" hangingPunct="0">
              <a:lnSpc>
                <a:spcPct val="140000"/>
              </a:lnSpc>
              <a:defRPr/>
            </a:pPr>
            <a:r>
              <a:rPr lang="it-IT" sz="2400" dirty="0" smtClean="0"/>
              <a:t>avvolge </a:t>
            </a:r>
            <a:r>
              <a:rPr lang="it-IT" sz="2400" dirty="0"/>
              <a:t>l’uretra membranosa e in parte l’uretra </a:t>
            </a:r>
            <a:r>
              <a:rPr lang="it-IT" sz="2400" dirty="0" smtClean="0"/>
              <a:t>prostatica</a:t>
            </a:r>
          </a:p>
          <a:p>
            <a:pPr lvl="1" eaLnBrk="0" hangingPunct="0">
              <a:lnSpc>
                <a:spcPct val="140000"/>
              </a:lnSpc>
              <a:defRPr/>
            </a:pPr>
            <a:r>
              <a:rPr lang="it-IT" sz="2400" dirty="0" smtClean="0"/>
              <a:t>disposizione </a:t>
            </a:r>
            <a:r>
              <a:rPr lang="it-IT" sz="2400" dirty="0"/>
              <a:t>circolare nel tratto prossimale, ad </a:t>
            </a:r>
            <a:r>
              <a:rPr lang="el-GR" sz="2400" dirty="0"/>
              <a:t>Ω</a:t>
            </a:r>
            <a:r>
              <a:rPr lang="it-IT" sz="2400" dirty="0"/>
              <a:t> nel tratto </a:t>
            </a:r>
            <a:r>
              <a:rPr lang="it-IT" sz="2400" dirty="0" smtClean="0"/>
              <a:t>distale</a:t>
            </a:r>
          </a:p>
          <a:p>
            <a:pPr lvl="1" eaLnBrk="0" hangingPunct="0">
              <a:lnSpc>
                <a:spcPct val="140000"/>
              </a:lnSpc>
              <a:defRPr/>
            </a:pPr>
            <a:r>
              <a:rPr lang="it-IT" sz="2400" dirty="0" smtClean="0"/>
              <a:t>massimo </a:t>
            </a:r>
            <a:r>
              <a:rPr lang="it-IT" sz="2400" dirty="0"/>
              <a:t>spessore nel tratto anteriore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Sfintere </a:t>
            </a: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</a:rPr>
              <a:t>prostato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-membranoso</a:t>
            </a:r>
            <a:r>
              <a:rPr lang="it-IT" sz="2400" dirty="0"/>
              <a:t>: fibre a lenta contrazione, assicurano un tono di chiusura dell’uretra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Sfintere periuretrale</a:t>
            </a:r>
            <a:r>
              <a:rPr lang="it-IT" sz="2400" dirty="0"/>
              <a:t>: fibre a rapida contrazione, intervengono quando si verifica un brusco aumento della pressione intraddominale</a:t>
            </a:r>
          </a:p>
          <a:p>
            <a:endParaRPr lang="en-US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36876" y="2368550"/>
            <a:ext cx="18473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Comic Sans MS" panose="030F0702030302020204" pitchFamily="66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308475" y="2597150"/>
            <a:ext cx="30328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</a:pPr>
            <a:endParaRPr lang="it-IT" altLang="it-IT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19201" y="990601"/>
            <a:ext cx="9870830" cy="5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  <a:defRPr/>
            </a:pPr>
            <a:r>
              <a:rPr lang="it-IT" sz="2400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188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5748</TotalTime>
  <Words>2061</Words>
  <Application>Microsoft Macintosh PowerPoint</Application>
  <PresentationFormat>Widescreen</PresentationFormat>
  <Paragraphs>472</Paragraphs>
  <Slides>52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64" baseType="lpstr">
      <vt:lpstr>Bodoni MT</vt:lpstr>
      <vt:lpstr>Calibri</vt:lpstr>
      <vt:lpstr>Calibri Light</vt:lpstr>
      <vt:lpstr>Comic Sans MS</vt:lpstr>
      <vt:lpstr>Lucida Sans Unicode</vt:lpstr>
      <vt:lpstr>Segoe Print</vt:lpstr>
      <vt:lpstr>Tahoma</vt:lpstr>
      <vt:lpstr>Times New Roman</vt:lpstr>
      <vt:lpstr>Wingdings</vt:lpstr>
      <vt:lpstr>Arial</vt:lpstr>
      <vt:lpstr>Retrospettivo</vt:lpstr>
      <vt:lpstr>Image</vt:lpstr>
      <vt:lpstr>Progetto di alta formazione in tema di incontinenza urinaria maschile:  MIT (male incontinence training)</vt:lpstr>
      <vt:lpstr>Definizione di incontinenza urinaria</vt:lpstr>
      <vt:lpstr>Classificazione della incontinenza</vt:lpstr>
      <vt:lpstr>L’incontinenza urinaria dovrebbe sempre essere descritta in associazione alle specifiche caratteristiche che la connotano:</vt:lpstr>
      <vt:lpstr>Fattori di rischio </vt:lpstr>
      <vt:lpstr>Stress Urinary Incontinence</vt:lpstr>
      <vt:lpstr>Stress Urinary Incontinence</vt:lpstr>
      <vt:lpstr>Sfinteri urinari</vt:lpstr>
      <vt:lpstr>            Sfintere striato nell’uomo</vt:lpstr>
      <vt:lpstr>Presentazione di PowerPoint</vt:lpstr>
      <vt:lpstr>Presentazione di PowerPoint</vt:lpstr>
      <vt:lpstr>Presentazione di PowerPoint</vt:lpstr>
      <vt:lpstr>Presentazione di PowerPoint</vt:lpstr>
      <vt:lpstr>Urge Urinary Incontinence</vt:lpstr>
      <vt:lpstr>Urge Urinary Incontinence</vt:lpstr>
      <vt:lpstr>Presentazione di PowerPoint</vt:lpstr>
      <vt:lpstr>Presentazione di PowerPoint</vt:lpstr>
      <vt:lpstr>Presentazione di PowerPoint</vt:lpstr>
      <vt:lpstr>Patogenesi della vescica iperattiva</vt:lpstr>
      <vt:lpstr>Vescica iperattiva idiopatica</vt:lpstr>
      <vt:lpstr>Vescica iperattiva post-ostruttiva</vt:lpstr>
      <vt:lpstr>Vescica iperattiva neurologica</vt:lpstr>
      <vt:lpstr>Urge urinary incontinence</vt:lpstr>
      <vt:lpstr>Incontinenza urinaria da sovradistensione ("overflow incontinence")</vt:lpstr>
      <vt:lpstr>Incontinenza urinaria da sovradistensione ("overflow incontinence")</vt:lpstr>
      <vt:lpstr>Incontinenza urinaria post-prostatectomia radicale</vt:lpstr>
      <vt:lpstr>Cause della incontinenza post-prostatectomia radicale</vt:lpstr>
      <vt:lpstr>Reperti videourodinamici in 83 pazienti con incontinenza post-RP</vt:lpstr>
      <vt:lpstr>Prevenzione della incontinenza post-RP</vt:lpstr>
      <vt:lpstr>Diagnosi </vt:lpstr>
      <vt:lpstr>Diagnosi</vt:lpstr>
      <vt:lpstr>I test diagnostici</vt:lpstr>
      <vt:lpstr>Diagnosi clinica: anamnesi</vt:lpstr>
      <vt:lpstr>Diagnosi clinica: anamnesi</vt:lpstr>
      <vt:lpstr>Presentazione di PowerPoint</vt:lpstr>
      <vt:lpstr>Presentazione di PowerPoint</vt:lpstr>
      <vt:lpstr>Presentazione di PowerPoint</vt:lpstr>
      <vt:lpstr>Presentazione di PowerPoint</vt:lpstr>
      <vt:lpstr>ICIQ-SF  questionario sulla incontinenza</vt:lpstr>
      <vt:lpstr>Presentazione di PowerPoint</vt:lpstr>
      <vt:lpstr>Esami di laboratorio</vt:lpstr>
      <vt:lpstr>Diagnosi strumentale</vt:lpstr>
      <vt:lpstr>Uroflussometria</vt:lpstr>
      <vt:lpstr>È utile la uroflussometria nei pazienti con incontinenza??</vt:lpstr>
      <vt:lpstr>Uroflussometria normale</vt:lpstr>
      <vt:lpstr>Esame urodinamico: quando e perché?</vt:lpstr>
      <vt:lpstr>Fasi dello studio urodinamico</vt:lpstr>
      <vt:lpstr>Reperti urodinamici</vt:lpstr>
      <vt:lpstr>Iperattività del detrusore:  INCONTINENZA URINARIA DA URGENZA</vt:lpstr>
      <vt:lpstr>Test provocativi per evidenziare una incontinenza urinaria da sforzo</vt:lpstr>
      <vt:lpstr>V.L.P.P. (Valsalva Leak Point Pressure)</vt:lpstr>
      <vt:lpstr>Presentazione di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minafra</dc:creator>
  <cp:lastModifiedBy>Utente di Microsoft Office</cp:lastModifiedBy>
  <cp:revision>107</cp:revision>
  <dcterms:created xsi:type="dcterms:W3CDTF">2017-03-02T23:17:39Z</dcterms:created>
  <dcterms:modified xsi:type="dcterms:W3CDTF">2017-07-20T10:05:55Z</dcterms:modified>
</cp:coreProperties>
</file>