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DA524-6D9F-4CC6-9D88-22CA0A1F29C9}" type="datetimeFigureOut">
              <a:rPr lang="it-IT" smtClean="0"/>
              <a:t>17/05/2017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3F12FB-2851-4A73-ADAB-2FEB83A611C4}" type="slidenum">
              <a:rPr lang="it-IT" smtClean="0"/>
              <a:t>‹N›</a:t>
            </a:fld>
            <a:endParaRPr lang="it-IT"/>
          </a:p>
        </p:txBody>
      </p:sp>
    </p:spTree>
    <p:extLst>
      <p:ext uri="{BB962C8B-B14F-4D97-AF65-F5344CB8AC3E}">
        <p14:creationId xmlns:p14="http://schemas.microsoft.com/office/powerpoint/2010/main" val="1058004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224914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121613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00378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53770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24188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170185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38337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166400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1735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422128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86800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33000" b="-33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CADD5-6682-46CA-9B4E-50B5A8056616}" type="datetimeFigureOut">
              <a:rPr lang="it-IT" smtClean="0"/>
              <a:t>17/05/2017</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4C146-9D57-4523-B7B8-88824602564B}" type="slidenum">
              <a:rPr lang="it-IT" smtClean="0"/>
              <a:t>‹N›</a:t>
            </a:fld>
            <a:endParaRPr lang="it-IT" dirty="0"/>
          </a:p>
        </p:txBody>
      </p:sp>
    </p:spTree>
    <p:extLst>
      <p:ext uri="{BB962C8B-B14F-4D97-AF65-F5344CB8AC3E}">
        <p14:creationId xmlns:p14="http://schemas.microsoft.com/office/powerpoint/2010/main" val="3203828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2882164"/>
            <a:ext cx="9144000" cy="769441"/>
          </a:xfrm>
          <a:prstGeom prst="rect">
            <a:avLst/>
          </a:prstGeom>
          <a:noFill/>
        </p:spPr>
        <p:txBody>
          <a:bodyPr wrap="square" rtlCol="0">
            <a:spAutoFit/>
          </a:bodyPr>
          <a:lstStyle/>
          <a:p>
            <a:pPr algn="ctr"/>
            <a:r>
              <a:rPr lang="it-IT" sz="44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Il Diabete Mellito</a:t>
            </a:r>
            <a:endParaRPr lang="it-IT" sz="44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3" name="Rettangolo 2"/>
          <p:cNvSpPr/>
          <p:nvPr/>
        </p:nvSpPr>
        <p:spPr>
          <a:xfrm>
            <a:off x="0" y="-33486"/>
            <a:ext cx="9144000" cy="2308324"/>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b="1" dirty="0">
                <a:solidFill>
                  <a:srgbClr val="C00000"/>
                </a:solidFill>
                <a:latin typeface="Andalus" panose="02020603050405020304" pitchFamily="18" charset="-78"/>
                <a:cs typeface="Andalus" panose="02020603050405020304" pitchFamily="18" charset="-78"/>
              </a:rPr>
              <a:t>Università degli Studi di Bari </a:t>
            </a:r>
            <a:r>
              <a:rPr lang="it-IT" b="1" i="1" dirty="0">
                <a:solidFill>
                  <a:srgbClr val="C00000"/>
                </a:solidFill>
                <a:latin typeface="Andalus" panose="02020603050405020304" pitchFamily="18" charset="-78"/>
                <a:cs typeface="Andalus" panose="02020603050405020304" pitchFamily="18" charset="-78"/>
              </a:rPr>
              <a:t>Aldo Moro</a:t>
            </a:r>
          </a:p>
          <a:p>
            <a:pPr algn="ctr"/>
            <a:r>
              <a:rPr lang="it-IT" b="1" dirty="0">
                <a:solidFill>
                  <a:srgbClr val="C00000"/>
                </a:solidFill>
                <a:latin typeface="Andalus" panose="02020603050405020304" pitchFamily="18" charset="-78"/>
                <a:cs typeface="Andalus" panose="02020603050405020304" pitchFamily="18" charset="-78"/>
              </a:rPr>
              <a:t>A.A. </a:t>
            </a:r>
            <a:r>
              <a:rPr lang="it-IT" b="1" dirty="0" smtClean="0">
                <a:solidFill>
                  <a:srgbClr val="C00000"/>
                </a:solidFill>
                <a:latin typeface="Andalus" panose="02020603050405020304" pitchFamily="18" charset="-78"/>
                <a:cs typeface="Andalus" panose="02020603050405020304" pitchFamily="18" charset="-78"/>
              </a:rPr>
              <a:t>2016/2017</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Facoltà di Medicina e Chirurgia</a:t>
            </a:r>
          </a:p>
          <a:p>
            <a:pPr algn="ctr"/>
            <a:r>
              <a:rPr lang="it-IT" b="1" dirty="0">
                <a:solidFill>
                  <a:srgbClr val="C00000"/>
                </a:solidFill>
                <a:latin typeface="Andalus" panose="02020603050405020304" pitchFamily="18" charset="-78"/>
                <a:cs typeface="Andalus" panose="02020603050405020304" pitchFamily="18" charset="-78"/>
              </a:rPr>
              <a:t>Corso di Laurea in  </a:t>
            </a:r>
            <a:r>
              <a:rPr lang="it-IT" b="1" dirty="0" smtClean="0">
                <a:solidFill>
                  <a:srgbClr val="C00000"/>
                </a:solidFill>
                <a:latin typeface="Andalus" panose="02020603050405020304" pitchFamily="18" charset="-78"/>
                <a:cs typeface="Andalus" panose="02020603050405020304" pitchFamily="18" charset="-78"/>
              </a:rPr>
              <a:t>Infermieristica</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Sede Lecce, Ospedale </a:t>
            </a:r>
            <a:r>
              <a:rPr lang="it-IT" b="1" i="1" dirty="0">
                <a:solidFill>
                  <a:srgbClr val="C00000"/>
                </a:solidFill>
                <a:latin typeface="Andalus" panose="02020603050405020304" pitchFamily="18" charset="-78"/>
                <a:cs typeface="Andalus" panose="02020603050405020304" pitchFamily="18" charset="-78"/>
              </a:rPr>
              <a:t>Vito </a:t>
            </a:r>
            <a:r>
              <a:rPr lang="it-IT" b="1" i="1" dirty="0" err="1">
                <a:solidFill>
                  <a:srgbClr val="C00000"/>
                </a:solidFill>
                <a:latin typeface="Andalus" panose="02020603050405020304" pitchFamily="18" charset="-78"/>
                <a:cs typeface="Andalus" panose="02020603050405020304" pitchFamily="18" charset="-78"/>
              </a:rPr>
              <a:t>Fazzi</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C.I. di </a:t>
            </a:r>
            <a:r>
              <a:rPr lang="it-IT" b="1" dirty="0" smtClean="0">
                <a:solidFill>
                  <a:srgbClr val="C00000"/>
                </a:solidFill>
                <a:latin typeface="Andalus" panose="02020603050405020304" pitchFamily="18" charset="-78"/>
                <a:cs typeface="Andalus" panose="02020603050405020304" pitchFamily="18" charset="-78"/>
              </a:rPr>
              <a:t>«Assistenza Specialistica in Medicina», </a:t>
            </a:r>
            <a:r>
              <a:rPr lang="it-IT" b="1" dirty="0">
                <a:solidFill>
                  <a:srgbClr val="C00000"/>
                </a:solidFill>
                <a:latin typeface="Andalus" panose="02020603050405020304" pitchFamily="18" charset="-78"/>
                <a:cs typeface="Andalus" panose="02020603050405020304" pitchFamily="18" charset="-78"/>
              </a:rPr>
              <a:t>II Anno, II Semestre</a:t>
            </a:r>
          </a:p>
          <a:p>
            <a:pPr algn="ctr"/>
            <a:r>
              <a:rPr lang="it-IT" b="1" dirty="0" smtClean="0">
                <a:solidFill>
                  <a:srgbClr val="C00000"/>
                </a:solidFill>
                <a:latin typeface="Andalus" panose="02020603050405020304" pitchFamily="18" charset="-78"/>
                <a:cs typeface="Andalus" panose="02020603050405020304" pitchFamily="18" charset="-78"/>
              </a:rPr>
              <a:t>Modulo di Endocrinologia </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Docente: Prof.ssa Vincenza D’</a:t>
            </a:r>
            <a:r>
              <a:rPr lang="it-IT" b="1" dirty="0" err="1">
                <a:solidFill>
                  <a:srgbClr val="C00000"/>
                </a:solidFill>
                <a:latin typeface="Andalus" panose="02020603050405020304" pitchFamily="18" charset="-78"/>
                <a:cs typeface="Andalus" panose="02020603050405020304" pitchFamily="18" charset="-78"/>
              </a:rPr>
              <a:t>Onghia</a:t>
            </a:r>
            <a:endParaRPr lang="it-IT" b="1" dirty="0">
              <a:solidFill>
                <a:srgbClr val="C00000"/>
              </a:solidFill>
              <a:latin typeface="Andalus" panose="02020603050405020304" pitchFamily="18" charset="-78"/>
              <a:cs typeface="Andalus" panose="02020603050405020304"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263" y="0"/>
            <a:ext cx="132873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8662"/>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48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36" y="0"/>
            <a:ext cx="8136904" cy="1077218"/>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La Curva da Carico Orale di Glucosio (OGTT)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113" y="3242714"/>
            <a:ext cx="4141885" cy="3080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2189"/>
            <a:ext cx="2553072" cy="2042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0667" b="8753"/>
          <a:stretch/>
        </p:blipFill>
        <p:spPr bwMode="auto">
          <a:xfrm>
            <a:off x="2553072" y="1257645"/>
            <a:ext cx="1895006" cy="1527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945" r="2973" b="21177"/>
          <a:stretch/>
        </p:blipFill>
        <p:spPr bwMode="auto">
          <a:xfrm>
            <a:off x="0" y="3242714"/>
            <a:ext cx="4896544" cy="3080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3356" y="742189"/>
            <a:ext cx="3051820" cy="2311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29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36" y="0"/>
            <a:ext cx="8136904"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Diabete Gestazionale</a:t>
            </a:r>
          </a:p>
        </p:txBody>
      </p:sp>
      <p:sp>
        <p:nvSpPr>
          <p:cNvPr id="3" name="CasellaDiTesto 2"/>
          <p:cNvSpPr txBox="1"/>
          <p:nvPr/>
        </p:nvSpPr>
        <p:spPr>
          <a:xfrm>
            <a:off x="-32697" y="476672"/>
            <a:ext cx="9144000" cy="5755422"/>
          </a:xfrm>
          <a:prstGeom prst="rect">
            <a:avLst/>
          </a:prstGeom>
          <a:noFill/>
        </p:spPr>
        <p:txBody>
          <a:bodyPr wrap="square" rtlCol="0">
            <a:spAutoFit/>
          </a:bodyPr>
          <a:lstStyle/>
          <a:p>
            <a:pPr algn="just"/>
            <a:r>
              <a:rPr lang="it-IT" sz="1600" b="1" dirty="0" smtClean="0">
                <a:solidFill>
                  <a:srgbClr val="C00000"/>
                </a:solidFill>
                <a:latin typeface="Book Antiqua" panose="02040602050305030304" pitchFamily="18" charset="0"/>
                <a:cs typeface="Andalus" panose="02020603050405020304" pitchFamily="18" charset="-78"/>
              </a:rPr>
              <a:t>Una ridotta tolleranza glucidica si può sviluppare  ed essere riconosciuta per la prima volta durante la gravidanza: La resistenza insulinica correlata alle alterazioni metaboliche dell’ultimo periodo della gravidanza aumenta le richieste di insulina e può condurre a iperglicemia o alterata tolleranza glucidica. Il diabete mellito gestazionale è presenta in circa il 4% delle gravide negli Stati Uniti; la maggior parte delle donne recupera la normale tolleranza glucidica dopo il parto ma conserva un rischio del 30-60% di sviluppare DM successivamente. In Italia sembra che attualmente una donna su 10 presenti GDM; sono più a rischio donne : </a:t>
            </a:r>
          </a:p>
          <a:p>
            <a:pPr marL="285750" indent="-285750" algn="just">
              <a:buFont typeface="Arial" panose="020B0604020202020204" pitchFamily="34" charset="0"/>
              <a:buChar char="•"/>
            </a:pPr>
            <a:r>
              <a:rPr lang="it-IT" sz="1600" b="1" i="1" dirty="0" smtClean="0">
                <a:solidFill>
                  <a:srgbClr val="C00000"/>
                </a:solidFill>
                <a:latin typeface="Book Antiqua" panose="02040602050305030304" pitchFamily="18" charset="0"/>
                <a:cs typeface="Andalus" panose="02020603050405020304" pitchFamily="18" charset="-78"/>
              </a:rPr>
              <a:t>obese o in sovrappeso</a:t>
            </a:r>
          </a:p>
          <a:p>
            <a:pPr marL="285750" indent="-285750" algn="just">
              <a:buFont typeface="Arial" panose="020B0604020202020204" pitchFamily="34" charset="0"/>
              <a:buChar char="•"/>
            </a:pPr>
            <a:r>
              <a:rPr lang="it-IT" sz="1600" b="1" i="1" dirty="0" smtClean="0">
                <a:solidFill>
                  <a:srgbClr val="C00000"/>
                </a:solidFill>
                <a:latin typeface="Book Antiqua" panose="02040602050305030304" pitchFamily="18" charset="0"/>
                <a:cs typeface="Andalus" panose="02020603050405020304" pitchFamily="18" charset="-78"/>
              </a:rPr>
              <a:t>&gt;35 anni di età</a:t>
            </a:r>
          </a:p>
          <a:p>
            <a:pPr marL="285750" indent="-285750" algn="just">
              <a:buFont typeface="Arial" panose="020B0604020202020204" pitchFamily="34" charset="0"/>
              <a:buChar char="•"/>
            </a:pPr>
            <a:r>
              <a:rPr lang="it-IT" sz="1600" b="1" i="1" dirty="0" smtClean="0">
                <a:solidFill>
                  <a:srgbClr val="C00000"/>
                </a:solidFill>
                <a:latin typeface="Book Antiqua" panose="02040602050305030304" pitchFamily="18" charset="0"/>
                <a:cs typeface="Andalus" panose="02020603050405020304" pitchFamily="18" charset="-78"/>
              </a:rPr>
              <a:t>con un parente di primo grado diabetico</a:t>
            </a:r>
          </a:p>
          <a:p>
            <a:pPr marL="285750" indent="-285750" algn="just">
              <a:buFont typeface="Arial" panose="020B0604020202020204" pitchFamily="34" charset="0"/>
              <a:buChar char="•"/>
            </a:pPr>
            <a:r>
              <a:rPr lang="it-IT" sz="1600" b="1" i="1" dirty="0" smtClean="0">
                <a:solidFill>
                  <a:srgbClr val="C00000"/>
                </a:solidFill>
                <a:latin typeface="Book Antiqua" panose="02040602050305030304" pitchFamily="18" charset="0"/>
                <a:cs typeface="Andalus" panose="02020603050405020304" pitchFamily="18" charset="-78"/>
              </a:rPr>
              <a:t>che hanno avuto la malattia nelle gravidanze precedenti</a:t>
            </a:r>
          </a:p>
          <a:p>
            <a:pPr marL="285750" indent="-285750" algn="just">
              <a:buFont typeface="Arial" panose="020B0604020202020204" pitchFamily="34" charset="0"/>
              <a:buChar char="•"/>
            </a:pPr>
            <a:r>
              <a:rPr lang="it-IT" sz="1600" b="1" i="1" dirty="0" smtClean="0">
                <a:solidFill>
                  <a:srgbClr val="C00000"/>
                </a:solidFill>
                <a:latin typeface="Book Antiqua" panose="02040602050305030304" pitchFamily="18" charset="0"/>
                <a:cs typeface="Andalus" panose="02020603050405020304" pitchFamily="18" charset="-78"/>
              </a:rPr>
              <a:t>che hanno partorito un neonato &gt; 4,5 Kg</a:t>
            </a:r>
          </a:p>
          <a:p>
            <a:pPr marL="285750" indent="-285750" algn="just">
              <a:buFont typeface="Arial" panose="020B0604020202020204" pitchFamily="34" charset="0"/>
              <a:buChar char="•"/>
            </a:pPr>
            <a:r>
              <a:rPr lang="it-IT" sz="1600" b="1" i="1" dirty="0">
                <a:solidFill>
                  <a:srgbClr val="C00000"/>
                </a:solidFill>
                <a:latin typeface="Book Antiqua" panose="02040602050305030304" pitchFamily="18" charset="0"/>
                <a:cs typeface="Andalus" panose="02020603050405020304" pitchFamily="18" charset="-78"/>
              </a:rPr>
              <a:t>p</a:t>
            </a:r>
            <a:r>
              <a:rPr lang="it-IT" sz="1600" b="1" i="1" dirty="0" smtClean="0">
                <a:solidFill>
                  <a:srgbClr val="C00000"/>
                </a:solidFill>
                <a:latin typeface="Book Antiqua" panose="02040602050305030304" pitchFamily="18" charset="0"/>
                <a:cs typeface="Andalus" panose="02020603050405020304" pitchFamily="18" charset="-78"/>
              </a:rPr>
              <a:t>roveniente dall’Asia Meridionale o da Medio-Oriente</a:t>
            </a:r>
          </a:p>
          <a:p>
            <a:pPr algn="just"/>
            <a:r>
              <a:rPr lang="it-IT" sz="1600" b="1" dirty="0" smtClean="0">
                <a:solidFill>
                  <a:srgbClr val="C00000"/>
                </a:solidFill>
                <a:latin typeface="Book Antiqua" panose="02040602050305030304" pitchFamily="18" charset="0"/>
                <a:cs typeface="Andalus" panose="02020603050405020304" pitchFamily="18" charset="-78"/>
              </a:rPr>
              <a:t>La macrosomi</a:t>
            </a:r>
            <a:r>
              <a:rPr lang="it-IT" sz="1600" b="1" dirty="0">
                <a:solidFill>
                  <a:srgbClr val="C00000"/>
                </a:solidFill>
                <a:latin typeface="Book Antiqua" panose="02040602050305030304" pitchFamily="18" charset="0"/>
                <a:cs typeface="Andalus" panose="02020603050405020304" pitchFamily="18" charset="-78"/>
              </a:rPr>
              <a:t>a</a:t>
            </a:r>
            <a:r>
              <a:rPr lang="it-IT" sz="1600" b="1" dirty="0" smtClean="0">
                <a:solidFill>
                  <a:srgbClr val="C00000"/>
                </a:solidFill>
                <a:latin typeface="Book Antiqua" panose="02040602050305030304" pitchFamily="18" charset="0"/>
                <a:cs typeface="Andalus" panose="02020603050405020304" pitchFamily="18" charset="-78"/>
              </a:rPr>
              <a:t> fetale è una delle complicanze più frequenti del GDM , condizione che richiede spesso il ricorso al taglio cesareo. Lo screening è molto semplice: basta eseguire una OGTT.  In genere una dieta bilanciata e un’adeguata attività fisica indicata dal personale sanitario sono sufficienti a controllare la malattia e solo raramente è necessario ricorrere all’insulina. Tuttavia  è consigliabile  prevenire l’insorgenza di questa condizione adottando uno stile di vita sano ed una dieta equilibrata associata a costante attività fisica già prima della gravidanza, limitando il consumo di zuccheri e grassi e consumando una quantità adeguata di frutta, verdura, legumi e pesce per evitare sovrappeso ed obesità.</a:t>
            </a:r>
            <a:endParaRPr lang="it-IT" sz="1600" b="1" dirty="0" smtClean="0">
              <a:solidFill>
                <a:srgbClr val="C00000"/>
              </a:solidFill>
              <a:latin typeface="Book Antiqua" panose="02040602050305030304" pitchFamily="18" charset="0"/>
              <a:cs typeface="Andalus" panose="02020603050405020304" pitchFamily="18" charset="-78"/>
            </a:endParaRPr>
          </a:p>
          <a:p>
            <a:pPr algn="just"/>
            <a:endParaRPr lang="it-IT" sz="1600" b="1" dirty="0" smtClean="0">
              <a:solidFill>
                <a:srgbClr val="C00000"/>
              </a:solidFill>
              <a:latin typeface="Book Antiqua" panose="02040602050305030304" pitchFamily="18" charset="0"/>
              <a:cs typeface="Andalus" panose="02020603050405020304" pitchFamily="18" charset="-78"/>
            </a:endParaRPr>
          </a:p>
          <a:p>
            <a:pPr marL="285750" indent="-285750" algn="just">
              <a:buFont typeface="Arial" panose="020B0604020202020204" pitchFamily="34" charset="0"/>
              <a:buChar char="•"/>
            </a:pPr>
            <a:endParaRPr lang="it-IT" sz="1600" b="1" dirty="0">
              <a:solidFill>
                <a:srgbClr val="C00000"/>
              </a:solidFill>
              <a:latin typeface="Book Antiqua" panose="02040602050305030304" pitchFamily="18" charset="0"/>
              <a:cs typeface="Andalus" panose="02020603050405020304"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400838"/>
            <a:ext cx="1908212" cy="143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422" b="9121"/>
          <a:stretch/>
        </p:blipFill>
        <p:spPr bwMode="auto">
          <a:xfrm>
            <a:off x="3851920" y="5460397"/>
            <a:ext cx="2438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0777" b="6081"/>
          <a:stretch/>
        </p:blipFill>
        <p:spPr bwMode="auto">
          <a:xfrm>
            <a:off x="827584" y="5704871"/>
            <a:ext cx="2123728" cy="1153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8353" y="2204864"/>
            <a:ext cx="2520280" cy="148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31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36" y="0"/>
            <a:ext cx="8136904"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Trattamento del Diabete</a:t>
            </a:r>
            <a:endPar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endParaRPr>
          </a:p>
        </p:txBody>
      </p:sp>
      <p:sp>
        <p:nvSpPr>
          <p:cNvPr id="5" name="CasellaDiTesto 4"/>
          <p:cNvSpPr txBox="1"/>
          <p:nvPr/>
        </p:nvSpPr>
        <p:spPr>
          <a:xfrm>
            <a:off x="-32697" y="476672"/>
            <a:ext cx="9144000" cy="6386364"/>
          </a:xfrm>
          <a:prstGeom prst="rect">
            <a:avLst/>
          </a:prstGeom>
          <a:noFill/>
        </p:spPr>
        <p:txBody>
          <a:bodyPr wrap="square" rtlCol="0">
            <a:spAutoFit/>
          </a:bodyPr>
          <a:lstStyle/>
          <a:p>
            <a:pPr algn="just"/>
            <a:r>
              <a:rPr lang="it-IT" sz="1600" b="1" dirty="0" smtClean="0">
                <a:solidFill>
                  <a:srgbClr val="C00000"/>
                </a:solidFill>
                <a:latin typeface="Book Antiqua" panose="02040602050305030304" pitchFamily="18" charset="0"/>
                <a:cs typeface="Andalus" panose="02020603050405020304" pitchFamily="18" charset="-78"/>
              </a:rPr>
              <a:t>Il trattamento del DM deve coniugare il controllo della glicemia con identificazione e cura  tempestiva delle complicanze, modificando nel contempo i fattori di rischio delle patologie ad esso associate.  I pazienti devono essere orientati per quanto riguarda la nutrizione, l’attività fisica, la cura del diabete </a:t>
            </a:r>
            <a:r>
              <a:rPr lang="it-IT" sz="1600" b="1" dirty="0" smtClean="0">
                <a:solidFill>
                  <a:srgbClr val="C00000"/>
                </a:solidFill>
                <a:latin typeface="Book Antiqua" panose="02040602050305030304" pitchFamily="18" charset="0"/>
                <a:cs typeface="Andalus" panose="02020603050405020304" pitchFamily="18" charset="-78"/>
              </a:rPr>
              <a:t>durante </a:t>
            </a:r>
            <a:r>
              <a:rPr lang="it-IT" sz="1600" b="1" dirty="0" smtClean="0">
                <a:solidFill>
                  <a:srgbClr val="C00000"/>
                </a:solidFill>
                <a:latin typeface="Book Antiqua" panose="02040602050305030304" pitchFamily="18" charset="0"/>
                <a:cs typeface="Andalus" panose="02020603050405020304" pitchFamily="18" charset="-78"/>
              </a:rPr>
              <a:t>malattie intercorrenti e sui farmaci per ridurre la glicemia. In generale, l’obiettivo della terapia è ridurre l’emoglobina </a:t>
            </a:r>
            <a:r>
              <a:rPr lang="it-IT" sz="1600" b="1" dirty="0" err="1" smtClean="0">
                <a:solidFill>
                  <a:srgbClr val="C00000"/>
                </a:solidFill>
                <a:latin typeface="Book Antiqua" panose="02040602050305030304" pitchFamily="18" charset="0"/>
                <a:cs typeface="Andalus" panose="02020603050405020304" pitchFamily="18" charset="-78"/>
              </a:rPr>
              <a:t>glicosilata</a:t>
            </a:r>
            <a:r>
              <a:rPr lang="it-IT" sz="1600" b="1" dirty="0" smtClean="0">
                <a:solidFill>
                  <a:srgbClr val="C00000"/>
                </a:solidFill>
                <a:latin typeface="Book Antiqua" panose="02040602050305030304" pitchFamily="18" charset="0"/>
                <a:cs typeface="Andalus" panose="02020603050405020304" pitchFamily="18" charset="-78"/>
              </a:rPr>
              <a:t> al di sotto del </a:t>
            </a:r>
            <a:r>
              <a:rPr lang="it-IT" sz="1600" b="1" dirty="0">
                <a:solidFill>
                  <a:srgbClr val="C00000"/>
                </a:solidFill>
                <a:latin typeface="Book Antiqua" panose="02040602050305030304" pitchFamily="18" charset="0"/>
                <a:cs typeface="Andalus" panose="02020603050405020304" pitchFamily="18" charset="-78"/>
              </a:rPr>
              <a:t>7</a:t>
            </a:r>
            <a:r>
              <a:rPr lang="it-IT" sz="1600" b="1" dirty="0" smtClean="0">
                <a:solidFill>
                  <a:srgbClr val="C00000"/>
                </a:solidFill>
                <a:latin typeface="Book Antiqua" panose="02040602050305030304" pitchFamily="18" charset="0"/>
                <a:cs typeface="Andalus" panose="02020603050405020304" pitchFamily="18" charset="-78"/>
              </a:rPr>
              <a:t>% e mantenere la glicemia tra  70-130 mg/</a:t>
            </a:r>
            <a:r>
              <a:rPr lang="it-IT" sz="1600" b="1" dirty="0" err="1" smtClean="0">
                <a:solidFill>
                  <a:srgbClr val="C00000"/>
                </a:solidFill>
                <a:latin typeface="Book Antiqua" panose="02040602050305030304" pitchFamily="18" charset="0"/>
                <a:cs typeface="Andalus" panose="02020603050405020304" pitchFamily="18" charset="-78"/>
              </a:rPr>
              <a:t>dL</a:t>
            </a:r>
            <a:r>
              <a:rPr lang="it-IT" sz="1600" b="1" dirty="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prima dei pasti e &lt; 180 mg/</a:t>
            </a:r>
            <a:r>
              <a:rPr lang="it-IT" sz="1600" b="1" dirty="0" err="1" smtClean="0">
                <a:solidFill>
                  <a:srgbClr val="C00000"/>
                </a:solidFill>
                <a:latin typeface="Book Antiqua" panose="02040602050305030304" pitchFamily="18" charset="0"/>
                <a:cs typeface="Andalus" panose="02020603050405020304" pitchFamily="18" charset="-78"/>
              </a:rPr>
              <a:t>dL</a:t>
            </a:r>
            <a:r>
              <a:rPr lang="it-IT" sz="1600" b="1" dirty="0" smtClean="0">
                <a:solidFill>
                  <a:srgbClr val="C00000"/>
                </a:solidFill>
                <a:latin typeface="Book Antiqua" panose="02040602050305030304" pitchFamily="18" charset="0"/>
                <a:cs typeface="Andalus" panose="02020603050405020304" pitchFamily="18" charset="-78"/>
              </a:rPr>
              <a:t>  1-2 h dopo i pasti, tenendo in considerazione </a:t>
            </a:r>
            <a:r>
              <a:rPr lang="it-IT" sz="1600" b="1" dirty="0" smtClean="0">
                <a:solidFill>
                  <a:srgbClr val="C00000"/>
                </a:solidFill>
                <a:latin typeface="Book Antiqua" panose="02040602050305030304" pitchFamily="18" charset="0"/>
                <a:cs typeface="Andalus" panose="02020603050405020304" pitchFamily="18" charset="-78"/>
              </a:rPr>
              <a:t>fattori individuali come età, </a:t>
            </a:r>
            <a:r>
              <a:rPr lang="it-IT" sz="1600" b="1" i="1" dirty="0" err="1" smtClean="0">
                <a:solidFill>
                  <a:srgbClr val="C00000"/>
                </a:solidFill>
                <a:latin typeface="Book Antiqua" panose="02040602050305030304" pitchFamily="18" charset="0"/>
                <a:cs typeface="Andalus" panose="02020603050405020304" pitchFamily="18" charset="-78"/>
              </a:rPr>
              <a:t>compliance</a:t>
            </a:r>
            <a:r>
              <a:rPr lang="it-IT" sz="1600" b="1" i="1" dirty="0" smtClean="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del paziente  e patologie concomitanti. </a:t>
            </a:r>
          </a:p>
          <a:p>
            <a:pPr marL="285750" indent="-285750" algn="just">
              <a:buFont typeface="Arial" panose="020B0604020202020204" pitchFamily="34" charset="0"/>
              <a:buChar char="•"/>
            </a:pPr>
            <a:r>
              <a:rPr lang="it-IT" sz="1400" b="1" i="1" u="sng" dirty="0" smtClean="0">
                <a:solidFill>
                  <a:srgbClr val="C00000"/>
                </a:solidFill>
                <a:latin typeface="Book Antiqua" panose="02040602050305030304" pitchFamily="18" charset="0"/>
                <a:cs typeface="Andalus" panose="02020603050405020304" pitchFamily="18" charset="-78"/>
              </a:rPr>
              <a:t>Diabete Mellito di Tipo I</a:t>
            </a:r>
          </a:p>
          <a:p>
            <a:pPr algn="just"/>
            <a:r>
              <a:rPr lang="it-IT" sz="1400" b="1" dirty="0" smtClean="0">
                <a:solidFill>
                  <a:srgbClr val="C00000"/>
                </a:solidFill>
                <a:latin typeface="Book Antiqua" panose="02040602050305030304" pitchFamily="18" charset="0"/>
                <a:cs typeface="Andalus" panose="02020603050405020304" pitchFamily="18" charset="-78"/>
              </a:rPr>
              <a:t>0,5-1 UI/Kg/die di Insulina frazionata in dosi multiple. Vengono combinate preparazioni diverse per durata d’azione e tempi di inizio. Uno degli schemi più utilizzati prevede un’iniezione di </a:t>
            </a:r>
            <a:r>
              <a:rPr lang="it-IT" sz="1400" b="1" i="1" dirty="0" err="1" smtClean="0">
                <a:solidFill>
                  <a:srgbClr val="C00000"/>
                </a:solidFill>
                <a:latin typeface="Book Antiqua" panose="02040602050305030304" pitchFamily="18" charset="0"/>
                <a:cs typeface="Andalus" panose="02020603050405020304" pitchFamily="18" charset="-78"/>
              </a:rPr>
              <a:t>glargina</a:t>
            </a:r>
            <a:r>
              <a:rPr lang="it-IT" sz="1400" b="1" dirty="0" smtClean="0">
                <a:solidFill>
                  <a:srgbClr val="C00000"/>
                </a:solidFill>
                <a:latin typeface="Book Antiqua" panose="02040602050305030304" pitchFamily="18" charset="0"/>
                <a:cs typeface="Andalus" panose="02020603050405020304" pitchFamily="18" charset="-78"/>
              </a:rPr>
              <a:t> prima di coricarsi (durata d’azione fino a 24 ore) e </a:t>
            </a:r>
            <a:r>
              <a:rPr lang="it-IT" sz="1400" b="1" i="1" dirty="0" err="1" smtClean="0">
                <a:solidFill>
                  <a:srgbClr val="C00000"/>
                </a:solidFill>
                <a:latin typeface="Book Antiqua" panose="02040602050305030304" pitchFamily="18" charset="0"/>
                <a:cs typeface="Andalus" panose="02020603050405020304" pitchFamily="18" charset="-78"/>
              </a:rPr>
              <a:t>lispro</a:t>
            </a:r>
            <a:r>
              <a:rPr lang="it-IT" sz="1400" b="1" i="1" dirty="0" smtClean="0">
                <a:solidFill>
                  <a:srgbClr val="C00000"/>
                </a:solidFill>
                <a:latin typeface="Book Antiqua" panose="02040602050305030304" pitchFamily="18" charset="0"/>
                <a:cs typeface="Andalus" panose="02020603050405020304" pitchFamily="18" charset="-78"/>
              </a:rPr>
              <a:t>, </a:t>
            </a:r>
            <a:r>
              <a:rPr lang="it-IT" sz="1400" b="1" i="1" dirty="0" err="1" smtClean="0">
                <a:solidFill>
                  <a:srgbClr val="C00000"/>
                </a:solidFill>
                <a:latin typeface="Book Antiqua" panose="02040602050305030304" pitchFamily="18" charset="0"/>
                <a:cs typeface="Andalus" panose="02020603050405020304" pitchFamily="18" charset="-78"/>
              </a:rPr>
              <a:t>glulisina</a:t>
            </a:r>
            <a:r>
              <a:rPr lang="it-IT" sz="1400" b="1" i="1" dirty="0" smtClean="0">
                <a:solidFill>
                  <a:srgbClr val="C00000"/>
                </a:solidFill>
                <a:latin typeface="Book Antiqua" panose="02040602050305030304" pitchFamily="18" charset="0"/>
                <a:cs typeface="Andalus" panose="02020603050405020304" pitchFamily="18" charset="-78"/>
              </a:rPr>
              <a:t> </a:t>
            </a:r>
            <a:r>
              <a:rPr lang="it-IT" sz="1400" b="1" dirty="0" smtClean="0">
                <a:solidFill>
                  <a:srgbClr val="C00000"/>
                </a:solidFill>
                <a:latin typeface="Book Antiqua" panose="02040602050305030304" pitchFamily="18" charset="0"/>
                <a:cs typeface="Andalus" panose="02020603050405020304" pitchFamily="18" charset="-78"/>
              </a:rPr>
              <a:t> o </a:t>
            </a:r>
            <a:r>
              <a:rPr lang="it-IT" sz="1400" b="1" i="1" dirty="0" err="1" smtClean="0">
                <a:solidFill>
                  <a:srgbClr val="C00000"/>
                </a:solidFill>
                <a:latin typeface="Book Antiqua" panose="02040602050305030304" pitchFamily="18" charset="0"/>
                <a:cs typeface="Andalus" panose="02020603050405020304" pitchFamily="18" charset="-78"/>
              </a:rPr>
              <a:t>aspart</a:t>
            </a:r>
            <a:r>
              <a:rPr lang="it-IT" sz="1400" b="1" i="1" dirty="0" smtClean="0">
                <a:solidFill>
                  <a:srgbClr val="C00000"/>
                </a:solidFill>
                <a:latin typeface="Book Antiqua" panose="02040602050305030304" pitchFamily="18" charset="0"/>
                <a:cs typeface="Andalus" panose="02020603050405020304" pitchFamily="18" charset="-78"/>
              </a:rPr>
              <a:t> </a:t>
            </a:r>
            <a:r>
              <a:rPr lang="it-IT" sz="1400" b="1" dirty="0" smtClean="0">
                <a:solidFill>
                  <a:srgbClr val="C00000"/>
                </a:solidFill>
                <a:latin typeface="Book Antiqua" panose="02040602050305030304" pitchFamily="18" charset="0"/>
                <a:cs typeface="Andalus" panose="02020603050405020304" pitchFamily="18" charset="-78"/>
              </a:rPr>
              <a:t> prima dei pasti ( durata d’azione 3-4 ore) oppure la somministrazione  sottocutanea continua di insulina  utilizzando un dispositivo di infusione.  Il </a:t>
            </a:r>
            <a:r>
              <a:rPr lang="it-IT" sz="1400" b="1" i="1" dirty="0" err="1" smtClean="0">
                <a:solidFill>
                  <a:srgbClr val="C00000"/>
                </a:solidFill>
                <a:latin typeface="Book Antiqua" panose="02040602050305030304" pitchFamily="18" charset="0"/>
                <a:cs typeface="Andalus" panose="02020603050405020304" pitchFamily="18" charset="-78"/>
              </a:rPr>
              <a:t>pram</a:t>
            </a:r>
            <a:r>
              <a:rPr lang="it-IT" sz="1400" b="1" i="1" dirty="0" err="1" smtClean="0">
                <a:solidFill>
                  <a:srgbClr val="C00000"/>
                </a:solidFill>
                <a:latin typeface="Book Antiqua" panose="02040602050305030304" pitchFamily="18" charset="0"/>
                <a:cs typeface="Andalus" panose="02020603050405020304" pitchFamily="18" charset="-78"/>
              </a:rPr>
              <a:t>lintide</a:t>
            </a:r>
            <a:r>
              <a:rPr lang="it-IT" sz="1400" b="1" i="1" dirty="0" smtClean="0">
                <a:solidFill>
                  <a:srgbClr val="C00000"/>
                </a:solidFill>
                <a:latin typeface="Book Antiqua" panose="02040602050305030304" pitchFamily="18" charset="0"/>
                <a:cs typeface="Andalus" panose="02020603050405020304" pitchFamily="18" charset="-78"/>
              </a:rPr>
              <a:t> </a:t>
            </a:r>
            <a:r>
              <a:rPr lang="it-IT" sz="1400" b="1" dirty="0" smtClean="0">
                <a:solidFill>
                  <a:srgbClr val="C00000"/>
                </a:solidFill>
                <a:latin typeface="Book Antiqua" panose="02040602050305030304" pitchFamily="18" charset="0"/>
                <a:cs typeface="Andalus" panose="02020603050405020304" pitchFamily="18" charset="-78"/>
              </a:rPr>
              <a:t>, analogo iniettabile dell’</a:t>
            </a:r>
            <a:r>
              <a:rPr lang="it-IT" sz="1400" b="1" i="1" dirty="0" err="1" smtClean="0">
                <a:solidFill>
                  <a:srgbClr val="C00000"/>
                </a:solidFill>
                <a:latin typeface="Book Antiqua" panose="02040602050305030304" pitchFamily="18" charset="0"/>
                <a:cs typeface="Andalus" panose="02020603050405020304" pitchFamily="18" charset="-78"/>
              </a:rPr>
              <a:t>amilina</a:t>
            </a:r>
            <a:r>
              <a:rPr lang="it-IT" sz="1400" b="1" dirty="0" smtClean="0">
                <a:solidFill>
                  <a:srgbClr val="C00000"/>
                </a:solidFill>
                <a:latin typeface="Book Antiqua" panose="02040602050305030304" pitchFamily="18" charset="0"/>
                <a:cs typeface="Andalus" panose="02020603050405020304" pitchFamily="18" charset="-78"/>
              </a:rPr>
              <a:t>, può essere somministrato in aggiunta per controllare i picchi di glicemia postprandiale.</a:t>
            </a:r>
          </a:p>
          <a:p>
            <a:pPr marL="285750" indent="-285750" algn="just">
              <a:buFont typeface="Arial" panose="020B0604020202020204" pitchFamily="34" charset="0"/>
              <a:buChar char="•"/>
            </a:pPr>
            <a:r>
              <a:rPr lang="it-IT" sz="1400" b="1" i="1" u="sng" dirty="0" smtClean="0">
                <a:solidFill>
                  <a:srgbClr val="C00000"/>
                </a:solidFill>
                <a:latin typeface="Book Antiqua" panose="02040602050305030304" pitchFamily="18" charset="0"/>
                <a:cs typeface="Andalus" panose="02020603050405020304" pitchFamily="18" charset="-78"/>
              </a:rPr>
              <a:t>Diabete Mellito di Tipo II</a:t>
            </a:r>
          </a:p>
          <a:p>
            <a:pPr algn="just"/>
            <a:r>
              <a:rPr lang="it-IT" sz="1400" b="1" dirty="0" smtClean="0">
                <a:solidFill>
                  <a:srgbClr val="C00000"/>
                </a:solidFill>
                <a:latin typeface="Book Antiqua" panose="02040602050305030304" pitchFamily="18" charset="0"/>
                <a:cs typeface="Andalus" panose="02020603050405020304" pitchFamily="18" charset="-78"/>
              </a:rPr>
              <a:t>Solo dieta e attività fisica oppure in combinazione con </a:t>
            </a:r>
            <a:r>
              <a:rPr lang="it-IT" sz="1400" b="1" i="1" dirty="0" smtClean="0">
                <a:solidFill>
                  <a:srgbClr val="C00000"/>
                </a:solidFill>
                <a:latin typeface="Book Antiqua" panose="02040602050305030304" pitchFamily="18" charset="0"/>
                <a:cs typeface="Andalus" panose="02020603050405020304" pitchFamily="18" charset="-78"/>
              </a:rPr>
              <a:t>ipoglicemizzanti orali</a:t>
            </a:r>
            <a:r>
              <a:rPr lang="it-IT" sz="1400" b="1" dirty="0" smtClean="0">
                <a:solidFill>
                  <a:srgbClr val="C00000"/>
                </a:solidFill>
                <a:latin typeface="Book Antiqua" panose="02040602050305030304" pitchFamily="18" charset="0"/>
                <a:cs typeface="Andalus" panose="02020603050405020304" pitchFamily="18" charset="-78"/>
              </a:rPr>
              <a:t> e </a:t>
            </a:r>
            <a:r>
              <a:rPr lang="it-IT" sz="1400" b="1" i="1" dirty="0" smtClean="0">
                <a:solidFill>
                  <a:srgbClr val="C00000"/>
                </a:solidFill>
                <a:latin typeface="Book Antiqua" panose="02040602050305030304" pitchFamily="18" charset="0"/>
                <a:cs typeface="Andalus" panose="02020603050405020304" pitchFamily="18" charset="-78"/>
              </a:rPr>
              <a:t>insulina, </a:t>
            </a:r>
            <a:r>
              <a:rPr lang="it-IT" sz="1400" b="1" dirty="0" smtClean="0">
                <a:solidFill>
                  <a:srgbClr val="C00000"/>
                </a:solidFill>
                <a:latin typeface="Book Antiqua" panose="02040602050305030304" pitchFamily="18" charset="0"/>
                <a:cs typeface="Andalus" panose="02020603050405020304" pitchFamily="18" charset="-78"/>
              </a:rPr>
              <a:t>da soli o in associazione. L</a:t>
            </a:r>
            <a:r>
              <a:rPr lang="it-IT" sz="1400" b="1" i="1" dirty="0" smtClean="0">
                <a:solidFill>
                  <a:srgbClr val="C00000"/>
                </a:solidFill>
                <a:latin typeface="Book Antiqua" panose="02040602050305030304" pitchFamily="18" charset="0"/>
                <a:cs typeface="Andalus" panose="02020603050405020304" pitchFamily="18" charset="-78"/>
              </a:rPr>
              <a:t>’</a:t>
            </a:r>
            <a:r>
              <a:rPr lang="it-IT" sz="1400" b="1" i="1" dirty="0" err="1" smtClean="0">
                <a:solidFill>
                  <a:srgbClr val="C00000"/>
                </a:solidFill>
                <a:latin typeface="Book Antiqua" panose="02040602050305030304" pitchFamily="18" charset="0"/>
                <a:cs typeface="Andalus" panose="02020603050405020304" pitchFamily="18" charset="-78"/>
              </a:rPr>
              <a:t>exenatide</a:t>
            </a:r>
            <a:r>
              <a:rPr lang="it-IT" sz="1400" b="1" dirty="0" smtClean="0">
                <a:solidFill>
                  <a:srgbClr val="C00000"/>
                </a:solidFill>
                <a:latin typeface="Book Antiqua" panose="02040602050305030304" pitchFamily="18" charset="0"/>
                <a:cs typeface="Andalus" panose="02020603050405020304" pitchFamily="18" charset="-78"/>
              </a:rPr>
              <a:t> e il </a:t>
            </a:r>
            <a:r>
              <a:rPr lang="it-IT" sz="1400" b="1" i="1" dirty="0" err="1" smtClean="0">
                <a:solidFill>
                  <a:srgbClr val="C00000"/>
                </a:solidFill>
                <a:latin typeface="Book Antiqua" panose="02040602050305030304" pitchFamily="18" charset="0"/>
                <a:cs typeface="Andalus" panose="02020603050405020304" pitchFamily="18" charset="-78"/>
              </a:rPr>
              <a:t>liraglutide</a:t>
            </a:r>
            <a:r>
              <a:rPr lang="it-IT" sz="1400" b="1" dirty="0" smtClean="0">
                <a:solidFill>
                  <a:srgbClr val="C00000"/>
                </a:solidFill>
                <a:latin typeface="Book Antiqua" panose="02040602050305030304" pitchFamily="18" charset="0"/>
                <a:cs typeface="Andalus" panose="02020603050405020304" pitchFamily="18" charset="-78"/>
              </a:rPr>
              <a:t> sono analoghi iniettabili di un’</a:t>
            </a:r>
            <a:r>
              <a:rPr lang="it-IT" sz="1400" b="1" dirty="0" err="1" smtClean="0">
                <a:solidFill>
                  <a:srgbClr val="C00000"/>
                </a:solidFill>
                <a:latin typeface="Book Antiqua" panose="02040602050305030304" pitchFamily="18" charset="0"/>
                <a:cs typeface="Andalus" panose="02020603050405020304" pitchFamily="18" charset="-78"/>
              </a:rPr>
              <a:t>incretina</a:t>
            </a:r>
            <a:r>
              <a:rPr lang="it-IT" sz="1400" b="1" dirty="0" smtClean="0">
                <a:solidFill>
                  <a:srgbClr val="C00000"/>
                </a:solidFill>
                <a:latin typeface="Book Antiqua" panose="02040602050305030304" pitchFamily="18" charset="0"/>
                <a:cs typeface="Andalus" panose="02020603050405020304" pitchFamily="18" charset="-78"/>
              </a:rPr>
              <a:t>, il peptide </a:t>
            </a:r>
            <a:r>
              <a:rPr lang="it-IT" sz="1400" b="1" dirty="0" err="1" smtClean="0">
                <a:solidFill>
                  <a:srgbClr val="C00000"/>
                </a:solidFill>
                <a:latin typeface="Book Antiqua" panose="02040602050305030304" pitchFamily="18" charset="0"/>
                <a:cs typeface="Andalus" panose="02020603050405020304" pitchFamily="18" charset="-78"/>
              </a:rPr>
              <a:t>simil-glucagone</a:t>
            </a:r>
            <a:r>
              <a:rPr lang="it-IT" sz="1400" b="1" dirty="0" smtClean="0">
                <a:solidFill>
                  <a:srgbClr val="C00000"/>
                </a:solidFill>
                <a:latin typeface="Book Antiqua" panose="02040602050305030304" pitchFamily="18" charset="0"/>
                <a:cs typeface="Andalus" panose="02020603050405020304" pitchFamily="18" charset="-78"/>
              </a:rPr>
              <a:t> 1 (</a:t>
            </a:r>
            <a:r>
              <a:rPr lang="it-IT" sz="1400" b="1" i="1" dirty="0" smtClean="0">
                <a:solidFill>
                  <a:srgbClr val="C00000"/>
                </a:solidFill>
                <a:latin typeface="Book Antiqua" panose="02040602050305030304" pitchFamily="18" charset="0"/>
                <a:cs typeface="Andalus" panose="02020603050405020304" pitchFamily="18" charset="-78"/>
              </a:rPr>
              <a:t>GLP-1)</a:t>
            </a:r>
            <a:r>
              <a:rPr lang="it-IT" sz="1400" b="1" dirty="0" smtClean="0">
                <a:solidFill>
                  <a:srgbClr val="C00000"/>
                </a:solidFill>
                <a:latin typeface="Book Antiqua" panose="02040602050305030304" pitchFamily="18" charset="0"/>
                <a:cs typeface="Andalus" panose="02020603050405020304" pitchFamily="18" charset="-78"/>
              </a:rPr>
              <a:t> che possono essere somministrati con la </a:t>
            </a:r>
            <a:r>
              <a:rPr lang="it-IT" sz="1400" b="1" i="1" dirty="0" err="1" smtClean="0">
                <a:solidFill>
                  <a:srgbClr val="C00000"/>
                </a:solidFill>
                <a:latin typeface="Book Antiqua" panose="02040602050305030304" pitchFamily="18" charset="0"/>
                <a:cs typeface="Andalus" panose="02020603050405020304" pitchFamily="18" charset="-78"/>
              </a:rPr>
              <a:t>metformina</a:t>
            </a:r>
            <a:r>
              <a:rPr lang="it-IT" sz="1400" b="1" i="1" dirty="0" smtClean="0">
                <a:solidFill>
                  <a:srgbClr val="C00000"/>
                </a:solidFill>
                <a:latin typeface="Book Antiqua" panose="02040602050305030304" pitchFamily="18" charset="0"/>
                <a:cs typeface="Andalus" panose="02020603050405020304" pitchFamily="18" charset="-78"/>
              </a:rPr>
              <a:t> </a:t>
            </a:r>
            <a:r>
              <a:rPr lang="it-IT" sz="1400" b="1" dirty="0" smtClean="0">
                <a:solidFill>
                  <a:srgbClr val="C00000"/>
                </a:solidFill>
                <a:latin typeface="Book Antiqua" panose="02040602050305030304" pitchFamily="18" charset="0"/>
                <a:cs typeface="Andalus" panose="02020603050405020304" pitchFamily="18" charset="-78"/>
              </a:rPr>
              <a:t> o una </a:t>
            </a:r>
            <a:r>
              <a:rPr lang="it-IT" sz="1400" b="1" i="1" dirty="0" err="1" smtClean="0">
                <a:solidFill>
                  <a:srgbClr val="C00000"/>
                </a:solidFill>
                <a:latin typeface="Book Antiqua" panose="02040602050305030304" pitchFamily="18" charset="0"/>
                <a:cs typeface="Andalus" panose="02020603050405020304" pitchFamily="18" charset="-78"/>
              </a:rPr>
              <a:t>sulfanilurea</a:t>
            </a:r>
            <a:r>
              <a:rPr lang="it-IT" sz="1400" b="1" dirty="0" smtClean="0">
                <a:solidFill>
                  <a:srgbClr val="C00000"/>
                </a:solidFill>
                <a:latin typeface="Book Antiqua" panose="02040602050305030304" pitchFamily="18" charset="0"/>
                <a:cs typeface="Andalus" panose="02020603050405020304" pitchFamily="18" charset="-78"/>
              </a:rPr>
              <a:t>. Un algoritmo terapeutico iniziale ragionevole prevede la somministrazione di </a:t>
            </a:r>
            <a:r>
              <a:rPr lang="it-IT" sz="1400" b="1" i="1" dirty="0" err="1" smtClean="0">
                <a:solidFill>
                  <a:srgbClr val="C00000"/>
                </a:solidFill>
                <a:latin typeface="Book Antiqua" panose="02040602050305030304" pitchFamily="18" charset="0"/>
                <a:cs typeface="Andalus" panose="02020603050405020304" pitchFamily="18" charset="-78"/>
              </a:rPr>
              <a:t>metformina</a:t>
            </a:r>
            <a:r>
              <a:rPr lang="it-IT" sz="1400" b="1" dirty="0" smtClean="0">
                <a:solidFill>
                  <a:srgbClr val="C00000"/>
                </a:solidFill>
                <a:latin typeface="Book Antiqua" panose="02040602050305030304" pitchFamily="18" charset="0"/>
                <a:cs typeface="Andalus" panose="02020603050405020304" pitchFamily="18" charset="-78"/>
              </a:rPr>
              <a:t>, molto efficace ( riduzione della HbA</a:t>
            </a:r>
            <a:r>
              <a:rPr lang="it-IT" sz="1400" b="1" baseline="-25000" dirty="0" smtClean="0">
                <a:solidFill>
                  <a:srgbClr val="C00000"/>
                </a:solidFill>
                <a:latin typeface="Book Antiqua" panose="02040602050305030304" pitchFamily="18" charset="0"/>
                <a:cs typeface="Andalus" panose="02020603050405020304" pitchFamily="18" charset="-78"/>
              </a:rPr>
              <a:t>1c</a:t>
            </a:r>
            <a:r>
              <a:rPr lang="it-IT" sz="1400" b="1" dirty="0" smtClean="0">
                <a:solidFill>
                  <a:srgbClr val="C00000"/>
                </a:solidFill>
                <a:latin typeface="Book Antiqua" panose="02040602050305030304" pitchFamily="18" charset="0"/>
                <a:cs typeface="Andalus" panose="02020603050405020304" pitchFamily="18" charset="-78"/>
              </a:rPr>
              <a:t> dell’1-2%) e caratterizzata da un costo contenuto e scarsi effetti collaterali. Inoltre, è in grado di determinare un lieve calo ponderale, ridurre i livelli di insulina, migliorare il profilo lipidico e ridurre il rischio di tumore senza determinare ipoglicemia quando in </a:t>
            </a:r>
            <a:r>
              <a:rPr lang="it-IT" sz="1400" b="1" dirty="0" err="1" smtClean="0">
                <a:solidFill>
                  <a:srgbClr val="C00000"/>
                </a:solidFill>
                <a:latin typeface="Book Antiqua" panose="02040602050305030304" pitchFamily="18" charset="0"/>
                <a:cs typeface="Andalus" panose="02020603050405020304" pitchFamily="18" charset="-78"/>
              </a:rPr>
              <a:t>monoterapia</a:t>
            </a:r>
            <a:r>
              <a:rPr lang="it-IT" sz="1400" b="1" dirty="0" smtClean="0">
                <a:solidFill>
                  <a:srgbClr val="C00000"/>
                </a:solidFill>
                <a:latin typeface="Book Antiqua" panose="02040602050305030304" pitchFamily="18" charset="0"/>
                <a:cs typeface="Andalus" panose="02020603050405020304" pitchFamily="18" charset="-78"/>
              </a:rPr>
              <a:t>. Controindicazioni sono l’insufficienza renale, l’insufficienza cardiaca congestizia, l’acidosi, l’ipossia e le epatopatie (come le </a:t>
            </a:r>
            <a:r>
              <a:rPr lang="it-IT" sz="1400" b="1" i="1" dirty="0" err="1" smtClean="0">
                <a:solidFill>
                  <a:srgbClr val="C00000"/>
                </a:solidFill>
                <a:latin typeface="Book Antiqua" panose="02040602050305030304" pitchFamily="18" charset="0"/>
                <a:cs typeface="Andalus" panose="02020603050405020304" pitchFamily="18" charset="-78"/>
              </a:rPr>
              <a:t>Biguanidi</a:t>
            </a:r>
            <a:r>
              <a:rPr lang="it-IT" sz="1400" b="1" dirty="0" smtClean="0">
                <a:solidFill>
                  <a:srgbClr val="C00000"/>
                </a:solidFill>
                <a:latin typeface="Book Antiqua" panose="02040602050305030304" pitchFamily="18" charset="0"/>
                <a:cs typeface="Andalus" panose="02020603050405020304" pitchFamily="18" charset="-78"/>
              </a:rPr>
              <a:t>) mentre deve essere temporaneamente sospesa nelle gravi malattie acute e quando si utilizzano mezzi di contrasto radiologici</a:t>
            </a:r>
            <a:r>
              <a:rPr lang="it-IT" sz="1500" b="1" dirty="0" smtClean="0">
                <a:solidFill>
                  <a:srgbClr val="C00000"/>
                </a:solidFill>
                <a:latin typeface="Book Antiqua" panose="02040602050305030304" pitchFamily="18" charset="0"/>
                <a:cs typeface="Andalus" panose="02020603050405020304" pitchFamily="18" charset="-78"/>
              </a:rPr>
              <a:t>. </a:t>
            </a:r>
            <a:r>
              <a:rPr lang="it-IT" sz="1400" b="1" dirty="0" smtClean="0">
                <a:solidFill>
                  <a:srgbClr val="C00000"/>
                </a:solidFill>
                <a:latin typeface="Book Antiqua" panose="02040602050305030304" pitchFamily="18" charset="0"/>
                <a:cs typeface="Andalus" panose="02020603050405020304" pitchFamily="18" charset="-78"/>
              </a:rPr>
              <a:t>Alla </a:t>
            </a:r>
            <a:r>
              <a:rPr lang="it-IT" sz="1400" b="1" dirty="0" err="1" smtClean="0">
                <a:solidFill>
                  <a:srgbClr val="C00000"/>
                </a:solidFill>
                <a:latin typeface="Book Antiqua" panose="02040602050305030304" pitchFamily="18" charset="0"/>
                <a:cs typeface="Andalus" panose="02020603050405020304" pitchFamily="18" charset="-78"/>
              </a:rPr>
              <a:t>metformina</a:t>
            </a:r>
            <a:r>
              <a:rPr lang="it-IT" sz="1400" b="1" dirty="0" smtClean="0">
                <a:solidFill>
                  <a:srgbClr val="C00000"/>
                </a:solidFill>
                <a:latin typeface="Book Antiqua" panose="02040602050305030304" pitchFamily="18" charset="0"/>
                <a:cs typeface="Andalus" panose="02020603050405020304" pitchFamily="18" charset="-78"/>
              </a:rPr>
              <a:t> può essere aggiunto un </a:t>
            </a:r>
            <a:r>
              <a:rPr lang="it-IT" sz="1400" b="1" i="1" dirty="0" smtClean="0">
                <a:solidFill>
                  <a:srgbClr val="C00000"/>
                </a:solidFill>
                <a:latin typeface="Book Antiqua" panose="02040602050305030304" pitchFamily="18" charset="0"/>
                <a:cs typeface="Andalus" panose="02020603050405020304" pitchFamily="18" charset="-78"/>
              </a:rPr>
              <a:t>secretagogo dell’insulina (</a:t>
            </a:r>
            <a:r>
              <a:rPr lang="it-IT" sz="1400" b="1" i="1" dirty="0" err="1">
                <a:solidFill>
                  <a:srgbClr val="C00000"/>
                </a:solidFill>
                <a:latin typeface="Book Antiqua" panose="02040602050305030304" pitchFamily="18" charset="0"/>
                <a:cs typeface="Andalus" panose="02020603050405020304" pitchFamily="18" charset="-78"/>
              </a:rPr>
              <a:t>R</a:t>
            </a:r>
            <a:r>
              <a:rPr lang="it-IT" sz="1400" b="1" i="1" dirty="0" err="1" smtClean="0">
                <a:solidFill>
                  <a:srgbClr val="C00000"/>
                </a:solidFill>
                <a:latin typeface="Book Antiqua" panose="02040602050305030304" pitchFamily="18" charset="0"/>
                <a:cs typeface="Andalus" panose="02020603050405020304" pitchFamily="18" charset="-78"/>
              </a:rPr>
              <a:t>epaglinide</a:t>
            </a:r>
            <a:r>
              <a:rPr lang="it-IT" sz="1400" b="1" i="1" dirty="0" smtClean="0">
                <a:solidFill>
                  <a:srgbClr val="C00000"/>
                </a:solidFill>
                <a:latin typeface="Book Antiqua" panose="02040602050305030304" pitchFamily="18" charset="0"/>
                <a:cs typeface="Andalus" panose="02020603050405020304" pitchFamily="18" charset="-78"/>
              </a:rPr>
              <a:t>, </a:t>
            </a:r>
            <a:r>
              <a:rPr lang="it-IT" sz="1400" b="1" i="1" dirty="0" err="1">
                <a:solidFill>
                  <a:srgbClr val="C00000"/>
                </a:solidFill>
                <a:latin typeface="Book Antiqua" panose="02040602050305030304" pitchFamily="18" charset="0"/>
                <a:cs typeface="Andalus" panose="02020603050405020304" pitchFamily="18" charset="-78"/>
              </a:rPr>
              <a:t>N</a:t>
            </a:r>
            <a:r>
              <a:rPr lang="it-IT" sz="1400" b="1" i="1" dirty="0" err="1" smtClean="0">
                <a:solidFill>
                  <a:srgbClr val="C00000"/>
                </a:solidFill>
                <a:latin typeface="Book Antiqua" panose="02040602050305030304" pitchFamily="18" charset="0"/>
                <a:cs typeface="Andalus" panose="02020603050405020304" pitchFamily="18" charset="-78"/>
              </a:rPr>
              <a:t>etaglinide</a:t>
            </a:r>
            <a:r>
              <a:rPr lang="it-IT" sz="1400" b="1" i="1" dirty="0" smtClean="0">
                <a:solidFill>
                  <a:srgbClr val="C00000"/>
                </a:solidFill>
                <a:latin typeface="Book Antiqua" panose="02040602050305030304" pitchFamily="18" charset="0"/>
                <a:cs typeface="Andalus" panose="02020603050405020304" pitchFamily="18" charset="-78"/>
              </a:rPr>
              <a:t>), </a:t>
            </a:r>
            <a:r>
              <a:rPr lang="it-IT" sz="1400" b="1" dirty="0" smtClean="0">
                <a:solidFill>
                  <a:srgbClr val="C00000"/>
                </a:solidFill>
                <a:latin typeface="Book Antiqua" panose="02040602050305030304" pitchFamily="18" charset="0"/>
                <a:cs typeface="Andalus" panose="02020603050405020304" pitchFamily="18" charset="-78"/>
              </a:rPr>
              <a:t>un </a:t>
            </a:r>
            <a:r>
              <a:rPr lang="it-IT" sz="1400" b="1" i="1" dirty="0" smtClean="0">
                <a:solidFill>
                  <a:srgbClr val="C00000"/>
                </a:solidFill>
                <a:latin typeface="Book Antiqua" panose="02040602050305030304" pitchFamily="18" charset="0"/>
                <a:cs typeface="Andalus" panose="02020603050405020304" pitchFamily="18" charset="-78"/>
              </a:rPr>
              <a:t>inibitore di </a:t>
            </a:r>
            <a:r>
              <a:rPr lang="it-IT" sz="1400" b="1" i="1" dirty="0" err="1" smtClean="0">
                <a:solidFill>
                  <a:srgbClr val="C00000"/>
                </a:solidFill>
                <a:latin typeface="Book Antiqua" panose="02040602050305030304" pitchFamily="18" charset="0"/>
                <a:cs typeface="Andalus" panose="02020603050405020304" pitchFamily="18" charset="-78"/>
              </a:rPr>
              <a:t>dipeptidil</a:t>
            </a:r>
            <a:r>
              <a:rPr lang="it-IT" sz="1400" b="1" i="1" dirty="0" smtClean="0">
                <a:solidFill>
                  <a:srgbClr val="C00000"/>
                </a:solidFill>
                <a:latin typeface="Book Antiqua" panose="02040602050305030304" pitchFamily="18" charset="0"/>
                <a:cs typeface="Andalus" panose="02020603050405020304" pitchFamily="18" charset="-78"/>
              </a:rPr>
              <a:t>-peptidasi IV o dell’alfa-glucosidasi </a:t>
            </a:r>
            <a:r>
              <a:rPr lang="it-IT" sz="1400" b="1" dirty="0" smtClean="0">
                <a:solidFill>
                  <a:srgbClr val="C00000"/>
                </a:solidFill>
                <a:latin typeface="Book Antiqua" panose="02040602050305030304" pitchFamily="18" charset="0"/>
                <a:cs typeface="Andalus" panose="02020603050405020304" pitchFamily="18" charset="-78"/>
              </a:rPr>
              <a:t>(controindicato nelle IBD) o </a:t>
            </a:r>
            <a:r>
              <a:rPr lang="it-IT" sz="1400" b="1" i="1" dirty="0" err="1" smtClean="0">
                <a:solidFill>
                  <a:srgbClr val="C00000"/>
                </a:solidFill>
                <a:latin typeface="Book Antiqua" panose="02040602050305030304" pitchFamily="18" charset="0"/>
                <a:cs typeface="Andalus" panose="02020603050405020304" pitchFamily="18" charset="-78"/>
              </a:rPr>
              <a:t>tiazolidinedione</a:t>
            </a:r>
            <a:r>
              <a:rPr lang="it-IT" sz="1400" b="1" dirty="0" smtClean="0">
                <a:solidFill>
                  <a:srgbClr val="C00000"/>
                </a:solidFill>
                <a:latin typeface="Book Antiqua" panose="02040602050305030304" pitchFamily="18" charset="0"/>
                <a:cs typeface="Andalus" panose="02020603050405020304" pitchFamily="18" charset="-78"/>
              </a:rPr>
              <a:t> con effetti additivi con la possibilità di aggiungere alla sera insulina o un terzo ipoglicemizzante orale  dove necessario.</a:t>
            </a:r>
            <a:endParaRPr lang="it-IT" sz="1400" b="1" dirty="0">
              <a:solidFill>
                <a:srgbClr val="C00000"/>
              </a:solidFill>
              <a:latin typeface="Book Antiqua" panose="02040602050305030304" pitchFamily="18" charset="0"/>
              <a:cs typeface="Andalus" panose="02020603050405020304" pitchFamily="18" charset="-78"/>
            </a:endParaRPr>
          </a:p>
        </p:txBody>
      </p:sp>
    </p:spTree>
    <p:extLst>
      <p:ext uri="{BB962C8B-B14F-4D97-AF65-F5344CB8AC3E}">
        <p14:creationId xmlns:p14="http://schemas.microsoft.com/office/powerpoint/2010/main" val="396248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36" y="0"/>
            <a:ext cx="8136904"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Gestione delle Complicanze</a:t>
            </a:r>
            <a:endPar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endParaRPr>
          </a:p>
        </p:txBody>
      </p:sp>
      <p:sp>
        <p:nvSpPr>
          <p:cNvPr id="5" name="CasellaDiTesto 4"/>
          <p:cNvSpPr txBox="1"/>
          <p:nvPr/>
        </p:nvSpPr>
        <p:spPr>
          <a:xfrm>
            <a:off x="-32697" y="584775"/>
            <a:ext cx="9144000" cy="6740307"/>
          </a:xfrm>
          <a:prstGeom prst="rect">
            <a:avLst/>
          </a:prstGeom>
          <a:noFill/>
        </p:spPr>
        <p:txBody>
          <a:bodyPr wrap="square" rtlCol="0">
            <a:spAutoFit/>
          </a:bodyPr>
          <a:lstStyle/>
          <a:p>
            <a:pPr algn="just"/>
            <a:r>
              <a:rPr lang="it-IT" sz="1600" b="1" dirty="0" smtClean="0">
                <a:solidFill>
                  <a:srgbClr val="C00000"/>
                </a:solidFill>
                <a:latin typeface="Book Antiqua" panose="02040602050305030304" pitchFamily="18" charset="0"/>
                <a:cs typeface="Andalus" panose="02020603050405020304" pitchFamily="18" charset="-78"/>
              </a:rPr>
              <a:t>L’incidenza e le conseguenze delle complicanze vengono significativamente ridotte da programmi di </a:t>
            </a:r>
            <a:r>
              <a:rPr lang="it-IT" sz="1600" b="1" u="sng" dirty="0" smtClean="0">
                <a:solidFill>
                  <a:srgbClr val="C00000"/>
                </a:solidFill>
                <a:latin typeface="Book Antiqua" panose="02040602050305030304" pitchFamily="18" charset="0"/>
                <a:cs typeface="Andalus" panose="02020603050405020304" pitchFamily="18" charset="-78"/>
              </a:rPr>
              <a:t>sorveglianza periodica</a:t>
            </a:r>
            <a:r>
              <a:rPr lang="it-IT" sz="1600" b="1" dirty="0" smtClean="0">
                <a:solidFill>
                  <a:srgbClr val="C00000"/>
                </a:solidFill>
                <a:latin typeface="Book Antiqua" panose="02040602050305030304" pitchFamily="18" charset="0"/>
                <a:cs typeface="Andalus" panose="02020603050405020304" pitchFamily="18" charset="-78"/>
              </a:rPr>
              <a:t> che comprendano un </a:t>
            </a:r>
            <a:r>
              <a:rPr lang="it-IT" sz="1600" b="1" i="1" dirty="0" smtClean="0">
                <a:solidFill>
                  <a:srgbClr val="C00000"/>
                </a:solidFill>
                <a:latin typeface="Book Antiqua" panose="02040602050305030304" pitchFamily="18" charset="0"/>
                <a:cs typeface="Andalus" panose="02020603050405020304" pitchFamily="18" charset="-78"/>
              </a:rPr>
              <a:t>esame delle urine </a:t>
            </a:r>
            <a:r>
              <a:rPr lang="it-IT" sz="1600" b="1" dirty="0" smtClean="0">
                <a:solidFill>
                  <a:srgbClr val="C00000"/>
                </a:solidFill>
                <a:latin typeface="Book Antiqua" panose="02040602050305030304" pitchFamily="18" charset="0"/>
                <a:cs typeface="Andalus" panose="02020603050405020304" pitchFamily="18" charset="-78"/>
              </a:rPr>
              <a:t>per lo screening iniziale della </a:t>
            </a:r>
            <a:r>
              <a:rPr lang="it-IT" sz="1600" b="1" i="1" dirty="0" smtClean="0">
                <a:solidFill>
                  <a:srgbClr val="C00000"/>
                </a:solidFill>
                <a:latin typeface="Book Antiqua" panose="02040602050305030304" pitchFamily="18" charset="0"/>
                <a:cs typeface="Andalus" panose="02020603050405020304" pitchFamily="18" charset="-78"/>
              </a:rPr>
              <a:t>nefropatia diabetica</a:t>
            </a:r>
            <a:r>
              <a:rPr lang="it-IT" sz="1600" b="1" dirty="0" smtClean="0">
                <a:solidFill>
                  <a:srgbClr val="C00000"/>
                </a:solidFill>
                <a:latin typeface="Book Antiqua" panose="02040602050305030304" pitchFamily="18" charset="0"/>
                <a:cs typeface="Andalus" panose="02020603050405020304" pitchFamily="18" charset="-78"/>
              </a:rPr>
              <a:t> (se negativo per proteine, controllo della </a:t>
            </a:r>
            <a:r>
              <a:rPr lang="it-IT" sz="1600" b="1" i="1" dirty="0" err="1" smtClean="0">
                <a:solidFill>
                  <a:srgbClr val="C00000"/>
                </a:solidFill>
                <a:latin typeface="Book Antiqua" panose="02040602050305030304" pitchFamily="18" charset="0"/>
                <a:cs typeface="Andalus" panose="02020603050405020304" pitchFamily="18" charset="-78"/>
              </a:rPr>
              <a:t>microalbuminuria</a:t>
            </a:r>
            <a:r>
              <a:rPr lang="it-IT" sz="1600" b="1" dirty="0" smtClean="0">
                <a:solidFill>
                  <a:srgbClr val="C00000"/>
                </a:solidFill>
                <a:latin typeface="Book Antiqua" panose="02040602050305030304" pitchFamily="18" charset="0"/>
                <a:cs typeface="Andalus" panose="02020603050405020304" pitchFamily="18" charset="-78"/>
              </a:rPr>
              <a:t>, presente se si rilevano 30-300 </a:t>
            </a:r>
            <a:r>
              <a:rPr lang="it-IT" sz="1600" b="1" dirty="0" smtClean="0">
                <a:solidFill>
                  <a:srgbClr val="C00000"/>
                </a:solidFill>
                <a:latin typeface="Book Antiqua" panose="02040602050305030304" pitchFamily="18" charset="0"/>
                <a:cs typeface="Andalus" panose="02020603050405020304" pitchFamily="18" charset="-78"/>
                <a:sym typeface="Symbol"/>
              </a:rPr>
              <a:t>g/mg di creatinina in 2-3 esami in un periodo di 3-6 mesi), un </a:t>
            </a:r>
            <a:r>
              <a:rPr lang="it-IT" sz="1600" b="1" i="1" dirty="0" smtClean="0">
                <a:solidFill>
                  <a:srgbClr val="C00000"/>
                </a:solidFill>
                <a:latin typeface="Book Antiqua" panose="02040602050305030304" pitchFamily="18" charset="0"/>
                <a:cs typeface="Andalus" panose="02020603050405020304" pitchFamily="18" charset="-78"/>
                <a:sym typeface="Symbol"/>
              </a:rPr>
              <a:t>ECG</a:t>
            </a:r>
            <a:r>
              <a:rPr lang="it-IT" sz="1600" b="1" dirty="0" smtClean="0">
                <a:solidFill>
                  <a:srgbClr val="C00000"/>
                </a:solidFill>
                <a:latin typeface="Book Antiqua" panose="02040602050305030304" pitchFamily="18" charset="0"/>
                <a:cs typeface="Andalus" panose="02020603050405020304" pitchFamily="18" charset="-78"/>
                <a:sym typeface="Symbol"/>
              </a:rPr>
              <a:t> a riposo e, nei soggetti ad alto rischio una </a:t>
            </a:r>
            <a:r>
              <a:rPr lang="it-IT" sz="1600" b="1" i="1" dirty="0" smtClean="0">
                <a:solidFill>
                  <a:srgbClr val="C00000"/>
                </a:solidFill>
                <a:latin typeface="Book Antiqua" panose="02040602050305030304" pitchFamily="18" charset="0"/>
                <a:cs typeface="Andalus" panose="02020603050405020304" pitchFamily="18" charset="-78"/>
                <a:sym typeface="Symbol"/>
              </a:rPr>
              <a:t>valutazione cardiologica completa</a:t>
            </a:r>
            <a:r>
              <a:rPr lang="it-IT" sz="1600" b="1" dirty="0" smtClean="0">
                <a:solidFill>
                  <a:srgbClr val="C00000"/>
                </a:solidFill>
                <a:latin typeface="Book Antiqua" panose="02040602050305030304" pitchFamily="18" charset="0"/>
                <a:cs typeface="Andalus" panose="02020603050405020304" pitchFamily="18" charset="-78"/>
                <a:sym typeface="Symbol"/>
              </a:rPr>
              <a:t>.  Gli obiettivi terapeutici per prevenire le complicanze sono il </a:t>
            </a:r>
            <a:r>
              <a:rPr lang="it-IT" sz="1600" b="1" u="sng" dirty="0" smtClean="0">
                <a:solidFill>
                  <a:srgbClr val="C00000"/>
                </a:solidFill>
                <a:latin typeface="Book Antiqua" panose="02040602050305030304" pitchFamily="18" charset="0"/>
                <a:cs typeface="Andalus" panose="02020603050405020304" pitchFamily="18" charset="-78"/>
                <a:sym typeface="Symbol"/>
              </a:rPr>
              <a:t>controllo della proteinuria </a:t>
            </a:r>
            <a:r>
              <a:rPr lang="it-IT" sz="1600" b="1" dirty="0" smtClean="0">
                <a:solidFill>
                  <a:srgbClr val="C00000"/>
                </a:solidFill>
                <a:latin typeface="Book Antiqua" panose="02040602050305030304" pitchFamily="18" charset="0"/>
                <a:cs typeface="Andalus" panose="02020603050405020304" pitchFamily="18" charset="-78"/>
                <a:sym typeface="Symbol"/>
              </a:rPr>
              <a:t>mediante </a:t>
            </a:r>
            <a:r>
              <a:rPr lang="it-IT" sz="1600" b="1" i="1" dirty="0" smtClean="0">
                <a:solidFill>
                  <a:srgbClr val="C00000"/>
                </a:solidFill>
                <a:latin typeface="Book Antiqua" panose="02040602050305030304" pitchFamily="18" charset="0"/>
                <a:cs typeface="Andalus" panose="02020603050405020304" pitchFamily="18" charset="-78"/>
                <a:sym typeface="Symbol"/>
              </a:rPr>
              <a:t>ACE-inibitori o bloccanti del recettore per l’</a:t>
            </a:r>
            <a:r>
              <a:rPr lang="it-IT" sz="1600" b="1" i="1" dirty="0" err="1" smtClean="0">
                <a:solidFill>
                  <a:srgbClr val="C00000"/>
                </a:solidFill>
                <a:latin typeface="Book Antiqua" panose="02040602050305030304" pitchFamily="18" charset="0"/>
                <a:cs typeface="Andalus" panose="02020603050405020304" pitchFamily="18" charset="-78"/>
                <a:sym typeface="Symbol"/>
              </a:rPr>
              <a:t>angiotensina</a:t>
            </a:r>
            <a:r>
              <a:rPr lang="it-IT" sz="1600" b="1" i="1" dirty="0" smtClean="0">
                <a:solidFill>
                  <a:srgbClr val="C00000"/>
                </a:solidFill>
                <a:latin typeface="Book Antiqua" panose="02040602050305030304" pitchFamily="18" charset="0"/>
                <a:cs typeface="Andalus" panose="02020603050405020304" pitchFamily="18" charset="-78"/>
                <a:sym typeface="Symbol"/>
              </a:rPr>
              <a:t>,  </a:t>
            </a:r>
            <a:r>
              <a:rPr lang="it-IT" sz="1600" b="1" dirty="0" smtClean="0">
                <a:solidFill>
                  <a:srgbClr val="C00000"/>
                </a:solidFill>
                <a:latin typeface="Book Antiqua" panose="02040602050305030304" pitchFamily="18" charset="0"/>
                <a:cs typeface="Andalus" panose="02020603050405020304" pitchFamily="18" charset="-78"/>
                <a:sym typeface="Symbol"/>
              </a:rPr>
              <a:t>il </a:t>
            </a:r>
            <a:r>
              <a:rPr lang="it-IT" sz="1600" b="1" u="sng" dirty="0" smtClean="0">
                <a:solidFill>
                  <a:srgbClr val="C00000"/>
                </a:solidFill>
                <a:latin typeface="Book Antiqua" panose="02040602050305030304" pitchFamily="18" charset="0"/>
                <a:cs typeface="Andalus" panose="02020603050405020304" pitchFamily="18" charset="-78"/>
                <a:sym typeface="Symbol"/>
              </a:rPr>
              <a:t>controllo della PA</a:t>
            </a:r>
            <a:r>
              <a:rPr lang="it-IT" sz="1600" b="1" dirty="0" smtClean="0">
                <a:solidFill>
                  <a:srgbClr val="C00000"/>
                </a:solidFill>
                <a:latin typeface="Book Antiqua" panose="02040602050305030304" pitchFamily="18" charset="0"/>
                <a:cs typeface="Andalus" panose="02020603050405020304" pitchFamily="18" charset="-78"/>
                <a:sym typeface="Symbol"/>
              </a:rPr>
              <a:t> (&lt; 130/80 </a:t>
            </a:r>
            <a:r>
              <a:rPr lang="it-IT" sz="1600" b="1" dirty="0" err="1" smtClean="0">
                <a:solidFill>
                  <a:srgbClr val="C00000"/>
                </a:solidFill>
                <a:latin typeface="Book Antiqua" panose="02040602050305030304" pitchFamily="18" charset="0"/>
                <a:cs typeface="Andalus" panose="02020603050405020304" pitchFamily="18" charset="-78"/>
                <a:sym typeface="Symbol"/>
              </a:rPr>
              <a:t>mmHg</a:t>
            </a:r>
            <a:r>
              <a:rPr lang="it-IT" sz="1600" b="1" dirty="0" smtClean="0">
                <a:solidFill>
                  <a:srgbClr val="C00000"/>
                </a:solidFill>
                <a:latin typeface="Book Antiqua" panose="02040602050305030304" pitchFamily="18" charset="0"/>
                <a:cs typeface="Andalus" panose="02020603050405020304" pitchFamily="18" charset="-78"/>
                <a:sym typeface="Symbol"/>
              </a:rPr>
              <a:t>  o &lt; 125/75 rispettivamente in assenza o presenza di proteinuria) e il </a:t>
            </a:r>
            <a:r>
              <a:rPr lang="it-IT" sz="1600" b="1" u="sng" dirty="0" smtClean="0">
                <a:solidFill>
                  <a:srgbClr val="C00000"/>
                </a:solidFill>
                <a:latin typeface="Book Antiqua" panose="02040602050305030304" pitchFamily="18" charset="0"/>
                <a:cs typeface="Andalus" panose="02020603050405020304" pitchFamily="18" charset="-78"/>
                <a:sym typeface="Symbol"/>
              </a:rPr>
              <a:t>trattamento della dislipidemia </a:t>
            </a:r>
            <a:r>
              <a:rPr lang="it-IT" sz="1600" b="1" dirty="0" smtClean="0">
                <a:solidFill>
                  <a:srgbClr val="C00000"/>
                </a:solidFill>
                <a:latin typeface="Book Antiqua" panose="02040602050305030304" pitchFamily="18" charset="0"/>
                <a:cs typeface="Andalus" panose="02020603050405020304" pitchFamily="18" charset="-78"/>
                <a:sym typeface="Symbol"/>
              </a:rPr>
              <a:t>(LDL &lt; 100 mg/</a:t>
            </a:r>
            <a:r>
              <a:rPr lang="it-IT" sz="1600" b="1" dirty="0" err="1" smtClean="0">
                <a:solidFill>
                  <a:srgbClr val="C00000"/>
                </a:solidFill>
                <a:latin typeface="Book Antiqua" panose="02040602050305030304" pitchFamily="18" charset="0"/>
                <a:cs typeface="Andalus" panose="02020603050405020304" pitchFamily="18" charset="-78"/>
                <a:sym typeface="Symbol"/>
              </a:rPr>
              <a:t>dL</a:t>
            </a:r>
            <a:r>
              <a:rPr lang="it-IT" sz="1600" b="1" dirty="0" smtClean="0">
                <a:solidFill>
                  <a:srgbClr val="C00000"/>
                </a:solidFill>
                <a:latin typeface="Book Antiqua" panose="02040602050305030304" pitchFamily="18" charset="0"/>
                <a:cs typeface="Andalus" panose="02020603050405020304" pitchFamily="18" charset="-78"/>
                <a:sym typeface="Symbol"/>
              </a:rPr>
              <a:t> e HDL &gt; 40 mg/</a:t>
            </a:r>
            <a:r>
              <a:rPr lang="it-IT" sz="1600" b="1" dirty="0" err="1" smtClean="0">
                <a:solidFill>
                  <a:srgbClr val="C00000"/>
                </a:solidFill>
                <a:latin typeface="Book Antiqua" panose="02040602050305030304" pitchFamily="18" charset="0"/>
                <a:cs typeface="Andalus" panose="02020603050405020304" pitchFamily="18" charset="-78"/>
                <a:sym typeface="Symbol"/>
              </a:rPr>
              <a:t>dL</a:t>
            </a:r>
            <a:r>
              <a:rPr lang="it-IT" sz="1600" b="1" dirty="0" smtClean="0">
                <a:solidFill>
                  <a:srgbClr val="C00000"/>
                </a:solidFill>
                <a:latin typeface="Book Antiqua" panose="02040602050305030304" pitchFamily="18" charset="0"/>
                <a:cs typeface="Andalus" panose="02020603050405020304" pitchFamily="18" charset="-78"/>
                <a:sym typeface="Symbol"/>
              </a:rPr>
              <a:t> e &gt; 50 mg/</a:t>
            </a:r>
            <a:r>
              <a:rPr lang="it-IT" sz="1600" b="1" dirty="0" err="1" smtClean="0">
                <a:solidFill>
                  <a:srgbClr val="C00000"/>
                </a:solidFill>
                <a:latin typeface="Book Antiqua" panose="02040602050305030304" pitchFamily="18" charset="0"/>
                <a:cs typeface="Andalus" panose="02020603050405020304" pitchFamily="18" charset="-78"/>
                <a:sym typeface="Symbol"/>
              </a:rPr>
              <a:t>dL</a:t>
            </a:r>
            <a:r>
              <a:rPr lang="it-IT" sz="1600" b="1" dirty="0" smtClean="0">
                <a:solidFill>
                  <a:srgbClr val="C00000"/>
                </a:solidFill>
                <a:latin typeface="Book Antiqua" panose="02040602050305030304" pitchFamily="18" charset="0"/>
                <a:cs typeface="Andalus" panose="02020603050405020304" pitchFamily="18" charset="-78"/>
                <a:sym typeface="Symbol"/>
              </a:rPr>
              <a:t> negli uomini e nelle donne; TG &lt; 150 mg/</a:t>
            </a:r>
            <a:r>
              <a:rPr lang="it-IT" sz="1600" b="1" dirty="0" err="1" smtClean="0">
                <a:solidFill>
                  <a:srgbClr val="C00000"/>
                </a:solidFill>
                <a:latin typeface="Book Antiqua" panose="02040602050305030304" pitchFamily="18" charset="0"/>
                <a:cs typeface="Andalus" panose="02020603050405020304" pitchFamily="18" charset="-78"/>
                <a:sym typeface="Symbol"/>
              </a:rPr>
              <a:t>dL</a:t>
            </a:r>
            <a:r>
              <a:rPr lang="it-IT" sz="1600" b="1" dirty="0" smtClean="0">
                <a:solidFill>
                  <a:srgbClr val="C00000"/>
                </a:solidFill>
                <a:latin typeface="Book Antiqua" panose="02040602050305030304" pitchFamily="18" charset="0"/>
                <a:cs typeface="Andalus" panose="02020603050405020304" pitchFamily="18" charset="-78"/>
                <a:sym typeface="Symbol"/>
              </a:rPr>
              <a:t>), prescrivendo una </a:t>
            </a:r>
            <a:r>
              <a:rPr lang="it-IT" sz="1600" b="1" i="1" dirty="0" smtClean="0">
                <a:solidFill>
                  <a:srgbClr val="C00000"/>
                </a:solidFill>
                <a:latin typeface="Book Antiqua" panose="02040602050305030304" pitchFamily="18" charset="0"/>
                <a:cs typeface="Andalus" panose="02020603050405020304" pitchFamily="18" charset="-78"/>
                <a:sym typeface="Symbol"/>
              </a:rPr>
              <a:t>statina</a:t>
            </a:r>
            <a:r>
              <a:rPr lang="it-IT" sz="1600" b="1" dirty="0" smtClean="0">
                <a:solidFill>
                  <a:srgbClr val="C00000"/>
                </a:solidFill>
                <a:latin typeface="Book Antiqua" panose="02040602050305030304" pitchFamily="18" charset="0"/>
                <a:cs typeface="Andalus" panose="02020603050405020304" pitchFamily="18" charset="-78"/>
                <a:sym typeface="Symbol"/>
              </a:rPr>
              <a:t> a tutti i diabetici di età &gt; 40 aa indipendentemente dalla concentrazione delle LDL e tentando di mantenere quest’ultima &lt; 70 mg/</a:t>
            </a:r>
            <a:r>
              <a:rPr lang="it-IT" sz="1600" b="1" dirty="0" err="1" smtClean="0">
                <a:solidFill>
                  <a:srgbClr val="C00000"/>
                </a:solidFill>
                <a:latin typeface="Book Antiqua" panose="02040602050305030304" pitchFamily="18" charset="0"/>
                <a:cs typeface="Andalus" panose="02020603050405020304" pitchFamily="18" charset="-78"/>
                <a:sym typeface="Symbol"/>
              </a:rPr>
              <a:t>dL</a:t>
            </a:r>
            <a:r>
              <a:rPr lang="it-IT" sz="1600" b="1" dirty="0" smtClean="0">
                <a:solidFill>
                  <a:srgbClr val="C00000"/>
                </a:solidFill>
                <a:latin typeface="Book Antiqua" panose="02040602050305030304" pitchFamily="18" charset="0"/>
                <a:cs typeface="Andalus" panose="02020603050405020304" pitchFamily="18" charset="-78"/>
                <a:sym typeface="Symbol"/>
              </a:rPr>
              <a:t> nei soggetti affetti da patologie cardiovascolari.</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cs typeface="Andalus" panose="02020603050405020304" pitchFamily="18" charset="-78"/>
                <a:sym typeface="Symbol"/>
              </a:rPr>
              <a:t>Linee guida per l’assistenza continua dei pazienti diabetici</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Automonitoraggio della glicemia (frequenza personalizzata)</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Determinazione dell’Emoglobina </a:t>
            </a:r>
            <a:r>
              <a:rPr lang="it-IT" sz="1600" b="1" dirty="0" err="1" smtClean="0">
                <a:solidFill>
                  <a:srgbClr val="C00000"/>
                </a:solidFill>
                <a:latin typeface="Book Antiqua" panose="02040602050305030304" pitchFamily="18" charset="0"/>
                <a:cs typeface="Andalus" panose="02020603050405020304" pitchFamily="18" charset="-78"/>
                <a:sym typeface="Symbol"/>
              </a:rPr>
              <a:t>Glicosilata</a:t>
            </a:r>
            <a:r>
              <a:rPr lang="it-IT" sz="1600" b="1" dirty="0" smtClean="0">
                <a:solidFill>
                  <a:srgbClr val="C00000"/>
                </a:solidFill>
                <a:latin typeface="Book Antiqua" panose="02040602050305030304" pitchFamily="18" charset="0"/>
                <a:cs typeface="Andalus" panose="02020603050405020304" pitchFamily="18" charset="-78"/>
                <a:sym typeface="Symbol"/>
              </a:rPr>
              <a:t> 2-4 </a:t>
            </a:r>
            <a:r>
              <a:rPr lang="it-IT" sz="1600" b="1" dirty="0" err="1" smtClean="0">
                <a:solidFill>
                  <a:srgbClr val="C00000"/>
                </a:solidFill>
                <a:latin typeface="Book Antiqua" panose="02040602050305030304" pitchFamily="18" charset="0"/>
                <a:cs typeface="Andalus" panose="02020603050405020304" pitchFamily="18" charset="-78"/>
                <a:sym typeface="Symbol"/>
              </a:rPr>
              <a:t>vv</a:t>
            </a:r>
            <a:r>
              <a:rPr lang="it-IT" sz="1600" b="1" dirty="0" smtClean="0">
                <a:solidFill>
                  <a:srgbClr val="C00000"/>
                </a:solidFill>
                <a:latin typeface="Book Antiqua" panose="02040602050305030304" pitchFamily="18" charset="0"/>
                <a:cs typeface="Andalus" panose="02020603050405020304" pitchFamily="18" charset="-78"/>
                <a:sym typeface="Symbol"/>
              </a:rPr>
              <a:t>/anno</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Educazione sulla gestione del diabete (annuale)</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Terapia medica nutrizionale e educazione alimentare (annuale, se il paziente non è seguito anche per il controllo del Sovrappeso o dell’Obesità)</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Visita oculistica (annuale)</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Esame del piede (1-2 </a:t>
            </a:r>
            <a:r>
              <a:rPr lang="it-IT" sz="1600" b="1" dirty="0" err="1" smtClean="0">
                <a:solidFill>
                  <a:srgbClr val="C00000"/>
                </a:solidFill>
                <a:latin typeface="Book Antiqua" panose="02040602050305030304" pitchFamily="18" charset="0"/>
                <a:cs typeface="Andalus" panose="02020603050405020304" pitchFamily="18" charset="-78"/>
                <a:sym typeface="Symbol"/>
              </a:rPr>
              <a:t>vv</a:t>
            </a:r>
            <a:r>
              <a:rPr lang="it-IT" sz="1600" b="1" dirty="0" smtClean="0">
                <a:solidFill>
                  <a:srgbClr val="C00000"/>
                </a:solidFill>
                <a:latin typeface="Book Antiqua" panose="02040602050305030304" pitchFamily="18" charset="0"/>
                <a:cs typeface="Andalus" panose="02020603050405020304" pitchFamily="18" charset="-78"/>
                <a:sym typeface="Symbol"/>
              </a:rPr>
              <a:t>/anno dal medico; quotidianamente dal paziente)</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Screening per la nefropatia diabetica (annuale)</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Misurazione della PA (ogni 3 mesi)</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Profilo lipidico e creatinina serica (annuale)</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Vaccinazione antinfluenzale/ </a:t>
            </a:r>
            <a:r>
              <a:rPr lang="it-IT" sz="1600" b="1" dirty="0" err="1" smtClean="0">
                <a:solidFill>
                  <a:srgbClr val="C00000"/>
                </a:solidFill>
                <a:latin typeface="Book Antiqua" panose="02040602050305030304" pitchFamily="18" charset="0"/>
                <a:cs typeface="Andalus" panose="02020603050405020304" pitchFamily="18" charset="-78"/>
                <a:sym typeface="Symbol"/>
              </a:rPr>
              <a:t>antipneumococcica</a:t>
            </a:r>
            <a:endParaRPr lang="it-IT" sz="1600" b="1" dirty="0" smtClean="0">
              <a:solidFill>
                <a:srgbClr val="C00000"/>
              </a:solidFill>
              <a:latin typeface="Book Antiqua" panose="02040602050305030304" pitchFamily="18" charset="0"/>
              <a:cs typeface="Andalus" panose="02020603050405020304" pitchFamily="18" charset="-78"/>
              <a:sym typeface="Symbol"/>
            </a:endParaRP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Valutazione per terapia antiaggregante.</a:t>
            </a:r>
            <a:endParaRPr lang="it-IT" sz="1600" b="1" dirty="0" smtClean="0">
              <a:solidFill>
                <a:srgbClr val="C00000"/>
              </a:solidFill>
              <a:latin typeface="Book Antiqua" panose="02040602050305030304" pitchFamily="18" charset="0"/>
              <a:cs typeface="Andalus" panose="02020603050405020304" pitchFamily="18" charset="-78"/>
              <a:sym typeface="Symbol"/>
            </a:endParaRPr>
          </a:p>
          <a:p>
            <a:pPr marL="342900" indent="-342900" algn="just">
              <a:buFont typeface="+mj-lt"/>
              <a:buAutoNum type="arabicPeriod"/>
            </a:pPr>
            <a:endParaRPr lang="it-IT" sz="1600" b="1" dirty="0">
              <a:solidFill>
                <a:srgbClr val="C00000"/>
              </a:solidFill>
              <a:latin typeface="Book Antiqua" panose="02040602050305030304" pitchFamily="18" charset="0"/>
              <a:cs typeface="Andalus" panose="02020603050405020304" pitchFamily="18" charset="-78"/>
              <a:sym typeface="Symbol"/>
            </a:endParaRPr>
          </a:p>
        </p:txBody>
      </p:sp>
    </p:spTree>
    <p:extLst>
      <p:ext uri="{BB962C8B-B14F-4D97-AF65-F5344CB8AC3E}">
        <p14:creationId xmlns:p14="http://schemas.microsoft.com/office/powerpoint/2010/main" val="3905453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36" y="0"/>
            <a:ext cx="8136904"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IL Diabetico Ricoverato</a:t>
            </a:r>
            <a:endPar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endParaRPr>
          </a:p>
        </p:txBody>
      </p:sp>
      <p:sp>
        <p:nvSpPr>
          <p:cNvPr id="5" name="CasellaDiTesto 4"/>
          <p:cNvSpPr txBox="1"/>
          <p:nvPr/>
        </p:nvSpPr>
        <p:spPr>
          <a:xfrm>
            <a:off x="-32697" y="584775"/>
            <a:ext cx="9144000" cy="4031873"/>
          </a:xfrm>
          <a:prstGeom prst="rect">
            <a:avLst/>
          </a:prstGeom>
          <a:noFill/>
        </p:spPr>
        <p:txBody>
          <a:bodyPr wrap="square" rtlCol="0">
            <a:spAutoFit/>
          </a:bodyPr>
          <a:lstStyle/>
          <a:p>
            <a:pPr algn="just"/>
            <a:r>
              <a:rPr lang="it-IT" sz="1600" b="1" dirty="0" smtClean="0">
                <a:solidFill>
                  <a:srgbClr val="C00000"/>
                </a:solidFill>
                <a:latin typeface="Book Antiqua" panose="02040602050305030304" pitchFamily="18" charset="0"/>
                <a:cs typeface="Andalus" panose="02020603050405020304" pitchFamily="18" charset="-78"/>
              </a:rPr>
              <a:t>Gli obiettivi del trattamento del diabetico ospedalizzato sono </a:t>
            </a:r>
            <a:r>
              <a:rPr lang="it-IT" sz="1600" b="1" i="1" dirty="0" smtClean="0">
                <a:solidFill>
                  <a:srgbClr val="C00000"/>
                </a:solidFill>
                <a:latin typeface="Book Antiqua" panose="02040602050305030304" pitchFamily="18" charset="0"/>
                <a:cs typeface="Andalus" panose="02020603050405020304" pitchFamily="18" charset="-78"/>
              </a:rPr>
              <a:t>il mantenimento della glicemia a livelli il più vicini possibile alla normalità,  evitare l’ipoglicemia, ritornare allo schema terapeutico ambulatoriale. </a:t>
            </a:r>
            <a:r>
              <a:rPr lang="it-IT" sz="1600" b="1" dirty="0" smtClean="0">
                <a:solidFill>
                  <a:srgbClr val="C00000"/>
                </a:solidFill>
                <a:latin typeface="Book Antiqua" panose="02040602050305030304" pitchFamily="18" charset="0"/>
                <a:cs typeface="Andalus" panose="02020603050405020304" pitchFamily="18" charset="-78"/>
              </a:rPr>
              <a:t>I soggetti con DM di tipo I sottoposti ad anestesia totale e intervento chirurgico o affetti da gravi malattie, devono essere trattati con infusione continua di insulina si </a:t>
            </a:r>
            <a:r>
              <a:rPr lang="it-IT" sz="1600" b="1" dirty="0" err="1" smtClean="0">
                <a:solidFill>
                  <a:srgbClr val="C00000"/>
                </a:solidFill>
                <a:latin typeface="Book Antiqua" panose="02040602050305030304" pitchFamily="18" charset="0"/>
                <a:cs typeface="Andalus" panose="02020603050405020304" pitchFamily="18" charset="-78"/>
              </a:rPr>
              <a:t>ev</a:t>
            </a:r>
            <a:r>
              <a:rPr lang="it-IT" sz="1600" b="1" dirty="0" smtClean="0">
                <a:solidFill>
                  <a:srgbClr val="C00000"/>
                </a:solidFill>
                <a:latin typeface="Book Antiqua" panose="02040602050305030304" pitchFamily="18" charset="0"/>
                <a:cs typeface="Andalus" panose="02020603050405020304" pitchFamily="18" charset="-78"/>
              </a:rPr>
              <a:t> che con somministrazione sc di una dose ridotta di insulina ad azione prolungata. L’insulina a breve durata d’azione non è sufficiente per prevenire la </a:t>
            </a:r>
            <a:r>
              <a:rPr lang="it-IT" sz="1600" b="1" i="1" dirty="0" err="1" smtClean="0">
                <a:solidFill>
                  <a:srgbClr val="C00000"/>
                </a:solidFill>
                <a:latin typeface="Book Antiqua" panose="02040602050305030304" pitchFamily="18" charset="0"/>
                <a:cs typeface="Andalus" panose="02020603050405020304" pitchFamily="18" charset="-78"/>
              </a:rPr>
              <a:t>chetoacidosi</a:t>
            </a:r>
            <a:r>
              <a:rPr lang="it-IT" sz="1600" b="1" i="1" dirty="0" smtClean="0">
                <a:solidFill>
                  <a:srgbClr val="C00000"/>
                </a:solidFill>
                <a:latin typeface="Book Antiqua" panose="02040602050305030304" pitchFamily="18" charset="0"/>
                <a:cs typeface="Andalus" panose="02020603050405020304" pitchFamily="18" charset="-78"/>
              </a:rPr>
              <a:t> diabetica</a:t>
            </a:r>
            <a:r>
              <a:rPr lang="it-IT" sz="1600" b="1" dirty="0" smtClean="0">
                <a:solidFill>
                  <a:srgbClr val="C00000"/>
                </a:solidFill>
                <a:latin typeface="Book Antiqua" panose="02040602050305030304" pitchFamily="18" charset="0"/>
                <a:cs typeface="Andalus" panose="02020603050405020304" pitchFamily="18" charset="-78"/>
              </a:rPr>
              <a:t>.  Nei soggetti con DM di tipo II ospedalizzati devono essere sospesi gli ipoglicemizzanti orali. Se i pazienti sono a digiuno per un esame deve essere somministrata un’infusione di insulina </a:t>
            </a:r>
            <a:r>
              <a:rPr lang="it-IT" sz="1600" b="1" i="1" dirty="0" smtClean="0">
                <a:solidFill>
                  <a:srgbClr val="C00000"/>
                </a:solidFill>
                <a:latin typeface="Book Antiqua" panose="02040602050305030304" pitchFamily="18" charset="0"/>
                <a:cs typeface="Andalus" panose="02020603050405020304" pitchFamily="18" charset="-78"/>
              </a:rPr>
              <a:t>pronta</a:t>
            </a:r>
            <a:r>
              <a:rPr lang="it-IT" sz="1600" b="1" dirty="0" smtClean="0">
                <a:solidFill>
                  <a:srgbClr val="C00000"/>
                </a:solidFill>
                <a:latin typeface="Book Antiqua" panose="02040602050305030304" pitchFamily="18" charset="0"/>
                <a:cs typeface="Andalus" panose="02020603050405020304" pitchFamily="18" charset="-78"/>
              </a:rPr>
              <a:t> (0,05-0,15 UI/Kg/h) o una dose ridotta del 30-50% di un’ insulina ad azione prolungata ed una a breve durata d’azione (alla dose consueta o ridotta del 30-50%) con una glucosata al 5%. Nei pazienti affetti da DM tipo II che si alimentano, deve essere applicato un regime a base di insulina ad azione prolungata e a breve durata d’azione per via sottocutanea. L’obiettivo glicemico nei diabetici ospedalizzati è una </a:t>
            </a:r>
            <a:r>
              <a:rPr lang="it-IT" sz="1600" b="1" u="sng" dirty="0" smtClean="0">
                <a:solidFill>
                  <a:srgbClr val="C00000"/>
                </a:solidFill>
                <a:latin typeface="Book Antiqua" panose="02040602050305030304" pitchFamily="18" charset="0"/>
                <a:cs typeface="Andalus" panose="02020603050405020304" pitchFamily="18" charset="-78"/>
              </a:rPr>
              <a:t>glicemia </a:t>
            </a:r>
            <a:r>
              <a:rPr lang="it-IT" sz="1600" b="1" u="sng" dirty="0" err="1" smtClean="0">
                <a:solidFill>
                  <a:srgbClr val="C00000"/>
                </a:solidFill>
                <a:latin typeface="Book Antiqua" panose="02040602050305030304" pitchFamily="18" charset="0"/>
                <a:cs typeface="Andalus" panose="02020603050405020304" pitchFamily="18" charset="-78"/>
              </a:rPr>
              <a:t>preprandiale</a:t>
            </a:r>
            <a:r>
              <a:rPr lang="it-IT" sz="1600" b="1" u="sng" dirty="0" smtClean="0">
                <a:solidFill>
                  <a:srgbClr val="C00000"/>
                </a:solidFill>
                <a:latin typeface="Book Antiqua" panose="02040602050305030304" pitchFamily="18" charset="0"/>
                <a:cs typeface="Andalus" panose="02020603050405020304" pitchFamily="18" charset="-78"/>
              </a:rPr>
              <a:t> &lt; 140 mg/</a:t>
            </a:r>
            <a:r>
              <a:rPr lang="it-IT" sz="1600" b="1" u="sng" dirty="0" err="1" smtClean="0">
                <a:solidFill>
                  <a:srgbClr val="C00000"/>
                </a:solidFill>
                <a:latin typeface="Book Antiqua" panose="02040602050305030304" pitchFamily="18" charset="0"/>
                <a:cs typeface="Andalus" panose="02020603050405020304" pitchFamily="18" charset="-78"/>
              </a:rPr>
              <a:t>dL</a:t>
            </a:r>
            <a:r>
              <a:rPr lang="it-IT" sz="1600" b="1" u="sng" dirty="0" smtClean="0">
                <a:solidFill>
                  <a:srgbClr val="C00000"/>
                </a:solidFill>
                <a:latin typeface="Book Antiqua" panose="02040602050305030304" pitchFamily="18" charset="0"/>
                <a:cs typeface="Andalus" panose="02020603050405020304" pitchFamily="18" charset="-78"/>
              </a:rPr>
              <a:t> e postprandiale &lt; 180 mg/</a:t>
            </a:r>
            <a:r>
              <a:rPr lang="it-IT" sz="1600" b="1" u="sng" dirty="0" err="1" smtClean="0">
                <a:solidFill>
                  <a:srgbClr val="C00000"/>
                </a:solidFill>
                <a:latin typeface="Book Antiqua" panose="02040602050305030304" pitchFamily="18" charset="0"/>
                <a:cs typeface="Andalus" panose="02020603050405020304" pitchFamily="18" charset="-78"/>
              </a:rPr>
              <a:t>dL</a:t>
            </a:r>
            <a:r>
              <a:rPr lang="it-IT" sz="1600" b="1" dirty="0" smtClean="0">
                <a:solidFill>
                  <a:srgbClr val="C00000"/>
                </a:solidFill>
                <a:latin typeface="Book Antiqua" panose="02040602050305030304" pitchFamily="18" charset="0"/>
                <a:cs typeface="Andalus" panose="02020603050405020304" pitchFamily="18" charset="-78"/>
              </a:rPr>
              <a:t>. Nei </a:t>
            </a:r>
            <a:r>
              <a:rPr lang="it-IT" sz="1600" b="1" i="1" dirty="0" smtClean="0">
                <a:solidFill>
                  <a:srgbClr val="C00000"/>
                </a:solidFill>
                <a:latin typeface="Book Antiqua" panose="02040602050305030304" pitchFamily="18" charset="0"/>
                <a:cs typeface="Andalus" panose="02020603050405020304" pitchFamily="18" charset="-78"/>
              </a:rPr>
              <a:t>pazienti critici </a:t>
            </a:r>
            <a:r>
              <a:rPr lang="it-IT" sz="1600" b="1" dirty="0" smtClean="0">
                <a:solidFill>
                  <a:srgbClr val="C00000"/>
                </a:solidFill>
                <a:latin typeface="Book Antiqua" panose="02040602050305030304" pitchFamily="18" charset="0"/>
                <a:cs typeface="Andalus" panose="02020603050405020304" pitchFamily="18" charset="-78"/>
              </a:rPr>
              <a:t>sono consigliabili valori di glicemia </a:t>
            </a:r>
            <a:r>
              <a:rPr lang="it-IT" sz="1600" b="1" u="sng" dirty="0" smtClean="0">
                <a:solidFill>
                  <a:srgbClr val="C00000"/>
                </a:solidFill>
                <a:latin typeface="Book Antiqua" panose="02040602050305030304" pitchFamily="18" charset="0"/>
                <a:cs typeface="Andalus" panose="02020603050405020304" pitchFamily="18" charset="-78"/>
              </a:rPr>
              <a:t>compresi tra 140-180 mg/</a:t>
            </a:r>
            <a:r>
              <a:rPr lang="it-IT" sz="1600" b="1" u="sng" dirty="0" err="1" smtClean="0">
                <a:solidFill>
                  <a:srgbClr val="C00000"/>
                </a:solidFill>
                <a:latin typeface="Book Antiqua" panose="02040602050305030304" pitchFamily="18" charset="0"/>
                <a:cs typeface="Andalus" panose="02020603050405020304" pitchFamily="18" charset="-78"/>
              </a:rPr>
              <a:t>dL</a:t>
            </a:r>
            <a:r>
              <a:rPr lang="it-IT" sz="1600" b="1" u="sng" dirty="0" smtClean="0">
                <a:solidFill>
                  <a:srgbClr val="C00000"/>
                </a:solidFill>
                <a:latin typeface="Book Antiqua" panose="02040602050305030304" pitchFamily="18" charset="0"/>
                <a:cs typeface="Andalus" panose="02020603050405020304" pitchFamily="18" charset="-78"/>
              </a:rPr>
              <a:t>. </a:t>
            </a:r>
            <a:r>
              <a:rPr lang="it-IT" sz="1600" b="1" dirty="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I diabetici che devono essere sottoposti ad esami radiologici con mezzo di contrasto devono essere ben idratati prima e dopo l’esame; a fine procedura deve essere monitorata la creatinina serica.</a:t>
            </a:r>
            <a:endParaRPr lang="it-IT" sz="1600" b="1" i="1" u="sng" dirty="0">
              <a:solidFill>
                <a:srgbClr val="C00000"/>
              </a:solidFill>
              <a:latin typeface="Book Antiqua" panose="02040602050305030304" pitchFamily="18" charset="0"/>
              <a:cs typeface="Andalus" panose="02020603050405020304"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616648"/>
            <a:ext cx="4156234" cy="205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878" y="4616648"/>
            <a:ext cx="3096344" cy="206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92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36" y="0"/>
            <a:ext cx="8136904"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Il Pancreas endocrino- </a:t>
            </a:r>
            <a:r>
              <a:rPr lang="it-IT" sz="3200" b="1" cap="small" dirty="0" err="1"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Glucagone</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02995"/>
            <a:ext cx="2466975" cy="1847850"/>
          </a:xfrm>
          <a:prstGeom prst="rect">
            <a:avLst/>
          </a:prstGeom>
        </p:spPr>
      </p:pic>
      <p:sp>
        <p:nvSpPr>
          <p:cNvPr id="7" name="CasellaDiTesto 6"/>
          <p:cNvSpPr txBox="1"/>
          <p:nvPr/>
        </p:nvSpPr>
        <p:spPr>
          <a:xfrm>
            <a:off x="2696790" y="916558"/>
            <a:ext cx="6425505" cy="2000548"/>
          </a:xfrm>
          <a:prstGeom prst="rect">
            <a:avLst/>
          </a:prstGeom>
          <a:noFill/>
        </p:spPr>
        <p:txBody>
          <a:bodyPr wrap="square" rtlCol="0">
            <a:spAutoFit/>
          </a:bodyPr>
          <a:lstStyle/>
          <a:p>
            <a:pPr marL="285750" indent="-285750">
              <a:buFont typeface="Arial" panose="020B0604020202020204" pitchFamily="34" charset="0"/>
              <a:buChar char="•"/>
            </a:pPr>
            <a:r>
              <a:rPr lang="it-IT" b="1" dirty="0" smtClean="0">
                <a:solidFill>
                  <a:srgbClr val="C00000"/>
                </a:solidFill>
                <a:latin typeface="Book Antiqua" panose="02040602050305030304" pitchFamily="18" charset="0"/>
                <a:cs typeface="Andalus" panose="02020603050405020304" pitchFamily="18" charset="-78"/>
              </a:rPr>
              <a:t>Isole di </a:t>
            </a:r>
            <a:r>
              <a:rPr lang="it-IT" b="1" dirty="0" err="1" smtClean="0">
                <a:solidFill>
                  <a:srgbClr val="C00000"/>
                </a:solidFill>
                <a:latin typeface="Book Antiqua" panose="02040602050305030304" pitchFamily="18" charset="0"/>
                <a:cs typeface="Andalus" panose="02020603050405020304" pitchFamily="18" charset="-78"/>
              </a:rPr>
              <a:t>Langerhans</a:t>
            </a:r>
            <a:r>
              <a:rPr lang="it-IT" b="1" dirty="0" smtClean="0">
                <a:solidFill>
                  <a:srgbClr val="C00000"/>
                </a:solidFill>
                <a:latin typeface="Book Antiqua" panose="02040602050305030304" pitchFamily="18" charset="0"/>
                <a:cs typeface="Andalus" panose="02020603050405020304" pitchFamily="18" charset="-78"/>
              </a:rPr>
              <a:t> (1-2 milioni; diametro 0,3 mm)</a:t>
            </a:r>
          </a:p>
          <a:p>
            <a:pPr marL="285750" indent="-285750">
              <a:buFont typeface="Arial" panose="020B0604020202020204" pitchFamily="34" charset="0"/>
              <a:buChar char="•"/>
            </a:pPr>
            <a:r>
              <a:rPr lang="it-IT" b="1" dirty="0" smtClean="0">
                <a:solidFill>
                  <a:srgbClr val="C00000"/>
                </a:solidFill>
                <a:latin typeface="Book Antiqua" panose="02040602050305030304" pitchFamily="18" charset="0"/>
                <a:cs typeface="Andalus" panose="02020603050405020304" pitchFamily="18" charset="-78"/>
              </a:rPr>
              <a:t>Cellule </a:t>
            </a:r>
            <a:r>
              <a:rPr lang="it-IT" b="1" dirty="0" smtClean="0">
                <a:solidFill>
                  <a:srgbClr val="C00000"/>
                </a:solidFill>
                <a:latin typeface="Book Antiqua" panose="02040602050305030304" pitchFamily="18" charset="0"/>
                <a:cs typeface="Andalus" panose="02020603050405020304" pitchFamily="18" charset="-78"/>
                <a:sym typeface="Symbol"/>
              </a:rPr>
              <a:t> (60%): INSULINA</a:t>
            </a:r>
          </a:p>
          <a:p>
            <a:pPr marL="285750" indent="-285750">
              <a:buFont typeface="Arial" panose="020B0604020202020204" pitchFamily="34" charset="0"/>
              <a:buChar char="•"/>
            </a:pPr>
            <a:r>
              <a:rPr lang="it-IT" b="1" dirty="0" smtClean="0">
                <a:solidFill>
                  <a:srgbClr val="C00000"/>
                </a:solidFill>
                <a:latin typeface="Book Antiqua" panose="02040602050305030304" pitchFamily="18" charset="0"/>
                <a:cs typeface="Andalus" panose="02020603050405020304" pitchFamily="18" charset="-78"/>
                <a:sym typeface="Symbol"/>
              </a:rPr>
              <a:t>Cellule  (25%): GLUCAGONE</a:t>
            </a:r>
          </a:p>
          <a:p>
            <a:pPr marL="285750" indent="-285750">
              <a:buFont typeface="Arial" panose="020B0604020202020204" pitchFamily="34" charset="0"/>
              <a:buChar char="•"/>
            </a:pPr>
            <a:r>
              <a:rPr lang="it-IT" b="1" dirty="0" smtClean="0">
                <a:solidFill>
                  <a:srgbClr val="C00000"/>
                </a:solidFill>
                <a:latin typeface="Book Antiqua" panose="02040602050305030304" pitchFamily="18" charset="0"/>
                <a:cs typeface="Andalus" panose="02020603050405020304" pitchFamily="18" charset="-78"/>
                <a:sym typeface="Symbol"/>
              </a:rPr>
              <a:t>Cellule  (10%) : SOMATOSTATINA</a:t>
            </a:r>
          </a:p>
          <a:p>
            <a:pPr marL="285750" indent="-285750">
              <a:buFont typeface="Arial" panose="020B0604020202020204" pitchFamily="34" charset="0"/>
              <a:buChar char="•"/>
            </a:pPr>
            <a:r>
              <a:rPr lang="it-IT" b="1" dirty="0" smtClean="0">
                <a:solidFill>
                  <a:srgbClr val="C00000"/>
                </a:solidFill>
                <a:latin typeface="Book Antiqua" panose="02040602050305030304" pitchFamily="18" charset="0"/>
                <a:cs typeface="Andalus" panose="02020603050405020304" pitchFamily="18" charset="-78"/>
                <a:sym typeface="Symbol"/>
              </a:rPr>
              <a:t>Cellule PP: POLIPEPTIDE PANCREATICO</a:t>
            </a:r>
          </a:p>
          <a:p>
            <a:pPr marL="285750" indent="-285750">
              <a:buFont typeface="Arial" panose="020B0604020202020204" pitchFamily="34" charset="0"/>
              <a:buChar char="•"/>
            </a:pPr>
            <a:endParaRPr lang="it-IT" b="1" dirty="0" smtClean="0">
              <a:solidFill>
                <a:srgbClr val="C00000"/>
              </a:solidFill>
              <a:latin typeface="Book Antiqua" panose="02040602050305030304" pitchFamily="18" charset="0"/>
              <a:cs typeface="Andalus" panose="02020603050405020304" pitchFamily="18" charset="-78"/>
              <a:sym typeface="Symbol"/>
            </a:endParaRPr>
          </a:p>
          <a:p>
            <a:pPr marL="285750" indent="-285750">
              <a:buFont typeface="Arial" panose="020B0604020202020204" pitchFamily="34" charset="0"/>
              <a:buChar char="•"/>
            </a:pPr>
            <a:endParaRPr lang="it-IT" sz="1600" b="1" dirty="0">
              <a:solidFill>
                <a:srgbClr val="C00000"/>
              </a:solidFill>
              <a:latin typeface="Andalus" panose="02020603050405020304" pitchFamily="18" charset="-78"/>
              <a:cs typeface="Andalus" panose="02020603050405020304" pitchFamily="18" charset="-78"/>
            </a:endParaRPr>
          </a:p>
        </p:txBody>
      </p:sp>
      <p:cxnSp>
        <p:nvCxnSpPr>
          <p:cNvPr id="9" name="Connettore 2 8"/>
          <p:cNvCxnSpPr/>
          <p:nvPr/>
        </p:nvCxnSpPr>
        <p:spPr>
          <a:xfrm flipH="1">
            <a:off x="1323703" y="1157245"/>
            <a:ext cx="1358801" cy="1861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Connettore 2 10"/>
          <p:cNvCxnSpPr/>
          <p:nvPr/>
        </p:nvCxnSpPr>
        <p:spPr>
          <a:xfrm flipH="1">
            <a:off x="1776628" y="1474027"/>
            <a:ext cx="954807" cy="1750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Connettore 2 12"/>
          <p:cNvCxnSpPr/>
          <p:nvPr/>
        </p:nvCxnSpPr>
        <p:spPr>
          <a:xfrm flipH="1">
            <a:off x="1331639" y="1772816"/>
            <a:ext cx="1386855" cy="14401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Connettore 2 14"/>
          <p:cNvCxnSpPr/>
          <p:nvPr/>
        </p:nvCxnSpPr>
        <p:spPr>
          <a:xfrm flipH="1">
            <a:off x="1449016" y="2132856"/>
            <a:ext cx="123348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CasellaDiTesto 15"/>
          <p:cNvSpPr txBox="1"/>
          <p:nvPr/>
        </p:nvSpPr>
        <p:spPr>
          <a:xfrm>
            <a:off x="-11059" y="2622016"/>
            <a:ext cx="9144000" cy="3785652"/>
          </a:xfrm>
          <a:prstGeom prst="rect">
            <a:avLst/>
          </a:prstGeom>
          <a:noFill/>
        </p:spPr>
        <p:txBody>
          <a:bodyPr wrap="square" rtlCol="0">
            <a:spAutoFit/>
          </a:bodyPr>
          <a:lstStyle/>
          <a:p>
            <a:pPr marL="285750" indent="-285750" algn="just">
              <a:buFont typeface="Arial" panose="020B0604020202020204" pitchFamily="34" charset="0"/>
              <a:buChar char="•"/>
            </a:pPr>
            <a:r>
              <a:rPr lang="it-IT" sz="1600" b="1" i="1" u="sng" dirty="0" err="1" smtClean="0">
                <a:solidFill>
                  <a:srgbClr val="C00000"/>
                </a:solidFill>
                <a:latin typeface="Book Antiqua" panose="02040602050305030304" pitchFamily="18" charset="0"/>
                <a:cs typeface="Andalus" panose="02020603050405020304" pitchFamily="18" charset="-78"/>
              </a:rPr>
              <a:t>Glucagone</a:t>
            </a:r>
            <a:endParaRPr lang="it-IT" sz="1600" b="1" i="1" u="sng" dirty="0" smtClean="0">
              <a:solidFill>
                <a:srgbClr val="C00000"/>
              </a:solidFill>
              <a:latin typeface="Book Antiqua" panose="02040602050305030304" pitchFamily="18" charset="0"/>
              <a:cs typeface="Andalus" panose="02020603050405020304" pitchFamily="18" charset="-78"/>
            </a:endParaRPr>
          </a:p>
          <a:p>
            <a:pPr algn="just"/>
            <a:r>
              <a:rPr lang="it-IT" sz="1600" b="1" dirty="0" smtClean="0">
                <a:solidFill>
                  <a:srgbClr val="C00000"/>
                </a:solidFill>
                <a:latin typeface="Book Antiqua" panose="02040602050305030304" pitchFamily="18" charset="0"/>
                <a:cs typeface="Andalus" panose="02020603050405020304" pitchFamily="18" charset="-78"/>
              </a:rPr>
              <a:t>Peptide di PM di 3485, con 29 aa di sequenza nota; la sua secrezione è controllata dal glucosio ematico ed ha un’emivita di 10 minuti. La secrezione da parte delle cellule </a:t>
            </a:r>
            <a:r>
              <a:rPr lang="it-IT" sz="1600" b="1" dirty="0" smtClean="0">
                <a:solidFill>
                  <a:srgbClr val="C00000"/>
                </a:solidFill>
                <a:latin typeface="Book Antiqua" panose="02040602050305030304" pitchFamily="18" charset="0"/>
                <a:cs typeface="Andalus" panose="02020603050405020304" pitchFamily="18" charset="-78"/>
                <a:sym typeface="Symbol"/>
              </a:rPr>
              <a:t> pancreatiche sotto controllo umorale e nervoso, è innescata da stimoli di partenza intestinale per la presenza di materiale glucidico nel lume (non avviene in caso di somministrazione endovenosa di glucosio). Gli organi bersaglio sono il </a:t>
            </a:r>
            <a:r>
              <a:rPr lang="it-IT" sz="1600" b="1" i="1" dirty="0" smtClean="0">
                <a:solidFill>
                  <a:srgbClr val="C00000"/>
                </a:solidFill>
                <a:latin typeface="Book Antiqua" panose="02040602050305030304" pitchFamily="18" charset="0"/>
                <a:cs typeface="Andalus" panose="02020603050405020304" pitchFamily="18" charset="-78"/>
                <a:sym typeface="Symbol"/>
              </a:rPr>
              <a:t>fegato</a:t>
            </a:r>
            <a:r>
              <a:rPr lang="it-IT" sz="1600" b="1" dirty="0" smtClean="0">
                <a:solidFill>
                  <a:srgbClr val="C00000"/>
                </a:solidFill>
                <a:latin typeface="Book Antiqua" panose="02040602050305030304" pitchFamily="18" charset="0"/>
                <a:cs typeface="Andalus" panose="02020603050405020304" pitchFamily="18" charset="-78"/>
                <a:sym typeface="Symbol"/>
              </a:rPr>
              <a:t> ed il </a:t>
            </a:r>
            <a:r>
              <a:rPr lang="it-IT" sz="1600" b="1" i="1" dirty="0" smtClean="0">
                <a:solidFill>
                  <a:srgbClr val="C00000"/>
                </a:solidFill>
                <a:latin typeface="Book Antiqua" panose="02040602050305030304" pitchFamily="18" charset="0"/>
                <a:cs typeface="Andalus" panose="02020603050405020304" pitchFamily="18" charset="-78"/>
                <a:sym typeface="Symbol"/>
              </a:rPr>
              <a:t>tessuto adiposo</a:t>
            </a:r>
            <a:r>
              <a:rPr lang="it-IT" sz="1600" b="1" dirty="0" smtClean="0">
                <a:solidFill>
                  <a:srgbClr val="C00000"/>
                </a:solidFill>
                <a:latin typeface="Book Antiqua" panose="02040602050305030304" pitchFamily="18" charset="0"/>
                <a:cs typeface="Andalus" panose="02020603050405020304" pitchFamily="18" charset="-78"/>
                <a:sym typeface="Symbol"/>
              </a:rPr>
              <a:t>. </a:t>
            </a:r>
            <a:r>
              <a:rPr lang="it-IT" sz="1600" b="1" dirty="0">
                <a:solidFill>
                  <a:srgbClr val="C00000"/>
                </a:solidFill>
                <a:latin typeface="Book Antiqua" panose="02040602050305030304" pitchFamily="18" charset="0"/>
                <a:cs typeface="Andalus" panose="02020603050405020304" pitchFamily="18" charset="-78"/>
                <a:sym typeface="Symbol"/>
              </a:rPr>
              <a:t>N</a:t>
            </a:r>
            <a:r>
              <a:rPr lang="it-IT" sz="1600" b="1" dirty="0" smtClean="0">
                <a:solidFill>
                  <a:srgbClr val="C00000"/>
                </a:solidFill>
                <a:latin typeface="Book Antiqua" panose="02040602050305030304" pitchFamily="18" charset="0"/>
                <a:cs typeface="Andalus" panose="02020603050405020304" pitchFamily="18" charset="-78"/>
                <a:sym typeface="Symbol"/>
              </a:rPr>
              <a:t>el primo stimola la formazione di </a:t>
            </a:r>
            <a:r>
              <a:rPr lang="it-IT" sz="1600" b="1" dirty="0" err="1" smtClean="0">
                <a:solidFill>
                  <a:srgbClr val="C00000"/>
                </a:solidFill>
                <a:latin typeface="Book Antiqua" panose="02040602050305030304" pitchFamily="18" charset="0"/>
                <a:cs typeface="Andalus" panose="02020603050405020304" pitchFamily="18" charset="-78"/>
                <a:sym typeface="Symbol"/>
              </a:rPr>
              <a:t>AMPc</a:t>
            </a:r>
            <a:r>
              <a:rPr lang="it-IT" sz="1600" b="1" dirty="0" smtClean="0">
                <a:solidFill>
                  <a:srgbClr val="C00000"/>
                </a:solidFill>
                <a:latin typeface="Book Antiqua" panose="02040602050305030304" pitchFamily="18" charset="0"/>
                <a:cs typeface="Andalus" panose="02020603050405020304" pitchFamily="18" charset="-78"/>
                <a:sym typeface="Symbol"/>
              </a:rPr>
              <a:t> con attivazione della proteina </a:t>
            </a:r>
            <a:r>
              <a:rPr lang="it-IT" sz="1600" b="1" i="1" dirty="0" err="1" smtClean="0">
                <a:solidFill>
                  <a:srgbClr val="C00000"/>
                </a:solidFill>
                <a:latin typeface="Book Antiqua" panose="02040602050305030304" pitchFamily="18" charset="0"/>
                <a:cs typeface="Andalus" panose="02020603050405020304" pitchFamily="18" charset="-78"/>
                <a:sym typeface="Symbol"/>
              </a:rPr>
              <a:t>cinasi</a:t>
            </a:r>
            <a:r>
              <a:rPr lang="it-IT" sz="1600" b="1" i="1" dirty="0" smtClean="0">
                <a:solidFill>
                  <a:srgbClr val="C00000"/>
                </a:solidFill>
                <a:latin typeface="Book Antiqua" panose="02040602050305030304" pitchFamily="18" charset="0"/>
                <a:cs typeface="Andalus" panose="02020603050405020304" pitchFamily="18" charset="-78"/>
                <a:sym typeface="Symbol"/>
              </a:rPr>
              <a:t> </a:t>
            </a:r>
            <a:r>
              <a:rPr lang="it-IT" sz="1600" b="1" dirty="0" smtClean="0">
                <a:solidFill>
                  <a:srgbClr val="C00000"/>
                </a:solidFill>
                <a:latin typeface="Book Antiqua" panose="02040602050305030304" pitchFamily="18" charset="0"/>
                <a:cs typeface="Andalus" panose="02020603050405020304" pitchFamily="18" charset="-78"/>
                <a:sym typeface="Symbol"/>
              </a:rPr>
              <a:t> e conseguente </a:t>
            </a:r>
            <a:r>
              <a:rPr lang="it-IT" sz="1600" b="1" dirty="0" err="1" smtClean="0">
                <a:solidFill>
                  <a:srgbClr val="C00000"/>
                </a:solidFill>
                <a:latin typeface="Book Antiqua" panose="02040602050305030304" pitchFamily="18" charset="0"/>
                <a:cs typeface="Andalus" panose="02020603050405020304" pitchFamily="18" charset="-78"/>
                <a:sym typeface="Symbol"/>
              </a:rPr>
              <a:t>glicogenolisi</a:t>
            </a:r>
            <a:r>
              <a:rPr lang="it-IT" sz="1600" b="1" dirty="0" smtClean="0">
                <a:solidFill>
                  <a:srgbClr val="C00000"/>
                </a:solidFill>
                <a:latin typeface="Book Antiqua" panose="02040602050305030304" pitchFamily="18" charset="0"/>
                <a:cs typeface="Andalus" panose="02020603050405020304" pitchFamily="18" charset="-78"/>
                <a:sym typeface="Symbol"/>
              </a:rPr>
              <a:t> ed iperglicemia. L’effetto iperglicemizzante del </a:t>
            </a:r>
            <a:r>
              <a:rPr lang="it-IT" sz="1600" b="1" dirty="0" err="1" smtClean="0">
                <a:solidFill>
                  <a:srgbClr val="C00000"/>
                </a:solidFill>
                <a:latin typeface="Book Antiqua" panose="02040602050305030304" pitchFamily="18" charset="0"/>
                <a:cs typeface="Andalus" panose="02020603050405020304" pitchFamily="18" charset="-78"/>
                <a:sym typeface="Symbol"/>
              </a:rPr>
              <a:t>glucagone</a:t>
            </a:r>
            <a:r>
              <a:rPr lang="it-IT" sz="1600" b="1" dirty="0" smtClean="0">
                <a:solidFill>
                  <a:srgbClr val="C00000"/>
                </a:solidFill>
                <a:latin typeface="Book Antiqua" panose="02040602050305030304" pitchFamily="18" charset="0"/>
                <a:cs typeface="Andalus" panose="02020603050405020304" pitchFamily="18" charset="-78"/>
                <a:sym typeface="Symbol"/>
              </a:rPr>
              <a:t> è anche dovuto ad un effetto catabolico sulle proteine, con trasporto di amminoacidi al fegato e aumento della </a:t>
            </a:r>
            <a:r>
              <a:rPr lang="it-IT" sz="1600" b="1" dirty="0" err="1" smtClean="0">
                <a:solidFill>
                  <a:srgbClr val="C00000"/>
                </a:solidFill>
                <a:latin typeface="Book Antiqua" panose="02040602050305030304" pitchFamily="18" charset="0"/>
                <a:cs typeface="Andalus" panose="02020603050405020304" pitchFamily="18" charset="-78"/>
                <a:sym typeface="Symbol"/>
              </a:rPr>
              <a:t>gluconeogenesi</a:t>
            </a:r>
            <a:r>
              <a:rPr lang="it-IT" sz="1600" b="1" dirty="0" smtClean="0">
                <a:solidFill>
                  <a:srgbClr val="C00000"/>
                </a:solidFill>
                <a:latin typeface="Book Antiqua" panose="02040602050305030304" pitchFamily="18" charset="0"/>
                <a:cs typeface="Andalus" panose="02020603050405020304" pitchFamily="18" charset="-78"/>
                <a:sym typeface="Symbol"/>
              </a:rPr>
              <a:t>.  Nel tessuto adiposo, invece, l’ormone attiva la </a:t>
            </a:r>
            <a:r>
              <a:rPr lang="it-IT" sz="1600" b="1" i="1" dirty="0" smtClean="0">
                <a:solidFill>
                  <a:srgbClr val="C00000"/>
                </a:solidFill>
                <a:latin typeface="Book Antiqua" panose="02040602050305030304" pitchFamily="18" charset="0"/>
                <a:cs typeface="Andalus" panose="02020603050405020304" pitchFamily="18" charset="-78"/>
                <a:sym typeface="Symbol"/>
              </a:rPr>
              <a:t>trigliceride lipasi </a:t>
            </a:r>
            <a:r>
              <a:rPr lang="it-IT" sz="1600" b="1" dirty="0" smtClean="0">
                <a:solidFill>
                  <a:srgbClr val="C00000"/>
                </a:solidFill>
                <a:latin typeface="Book Antiqua" panose="02040602050305030304" pitchFamily="18" charset="0"/>
                <a:cs typeface="Andalus" panose="02020603050405020304" pitchFamily="18" charset="-78"/>
                <a:sym typeface="Symbol"/>
              </a:rPr>
              <a:t> con lipolisi e mobilizzazione degli acidi grassi che vengono inviati al fegato e metabolizzati. Si attiva così la </a:t>
            </a:r>
            <a:r>
              <a:rPr lang="it-IT" sz="1600" b="1" i="1" dirty="0" smtClean="0">
                <a:solidFill>
                  <a:srgbClr val="C00000"/>
                </a:solidFill>
                <a:latin typeface="Book Antiqua" panose="02040602050305030304" pitchFamily="18" charset="0"/>
                <a:cs typeface="Andalus" panose="02020603050405020304" pitchFamily="18" charset="-78"/>
                <a:sym typeface="Symbol"/>
              </a:rPr>
              <a:t>chetogenesi</a:t>
            </a:r>
            <a:r>
              <a:rPr lang="it-IT" sz="1600" b="1" dirty="0" smtClean="0">
                <a:solidFill>
                  <a:srgbClr val="C00000"/>
                </a:solidFill>
                <a:latin typeface="Book Antiqua" panose="02040602050305030304" pitchFamily="18" charset="0"/>
                <a:cs typeface="Andalus" panose="02020603050405020304" pitchFamily="18" charset="-78"/>
                <a:sym typeface="Symbol"/>
              </a:rPr>
              <a:t> mentre si blocca la sintesi epatica di colesterolo e di acidi grassi. Sia direttamente che attraverso l’iperglicemia determinata, il </a:t>
            </a:r>
            <a:r>
              <a:rPr lang="it-IT" sz="1600" b="1" dirty="0" err="1" smtClean="0">
                <a:solidFill>
                  <a:srgbClr val="C00000"/>
                </a:solidFill>
                <a:latin typeface="Book Antiqua" panose="02040602050305030304" pitchFamily="18" charset="0"/>
                <a:cs typeface="Andalus" panose="02020603050405020304" pitchFamily="18" charset="-78"/>
                <a:sym typeface="Symbol"/>
              </a:rPr>
              <a:t>glucagone</a:t>
            </a:r>
            <a:r>
              <a:rPr lang="it-IT" sz="1600" b="1" dirty="0" smtClean="0">
                <a:solidFill>
                  <a:srgbClr val="C00000"/>
                </a:solidFill>
                <a:latin typeface="Book Antiqua" panose="02040602050305030304" pitchFamily="18" charset="0"/>
                <a:cs typeface="Andalus" panose="02020603050405020304" pitchFamily="18" charset="-78"/>
                <a:sym typeface="Symbol"/>
              </a:rPr>
              <a:t> stimola le cellule  del pancreas a secernere insulina con conseguente </a:t>
            </a:r>
            <a:r>
              <a:rPr lang="it-IT" sz="1600" b="1" i="1" dirty="0" smtClean="0">
                <a:solidFill>
                  <a:srgbClr val="C00000"/>
                </a:solidFill>
                <a:latin typeface="Book Antiqua" panose="02040602050305030304" pitchFamily="18" charset="0"/>
                <a:cs typeface="Andalus" panose="02020603050405020304" pitchFamily="18" charset="-78"/>
                <a:sym typeface="Symbol"/>
              </a:rPr>
              <a:t>ipoglicemia. </a:t>
            </a:r>
            <a:r>
              <a:rPr lang="it-IT" sz="1600" b="1" dirty="0" smtClean="0">
                <a:solidFill>
                  <a:srgbClr val="C00000"/>
                </a:solidFill>
                <a:latin typeface="Book Antiqua" panose="02040602050305030304" pitchFamily="18" charset="0"/>
                <a:cs typeface="Andalus" panose="02020603050405020304" pitchFamily="18" charset="-78"/>
                <a:sym typeface="Symbol"/>
              </a:rPr>
              <a:t>Alte concentrazioni di aa  nel sangue (specie alanina ed arginina ) dopo un pasto ricco di proteine e l’attività fisica intensa stimolano la secrezione di </a:t>
            </a:r>
            <a:r>
              <a:rPr lang="it-IT" sz="1600" b="1" dirty="0" err="1" smtClean="0">
                <a:solidFill>
                  <a:srgbClr val="C00000"/>
                </a:solidFill>
                <a:latin typeface="Book Antiqua" panose="02040602050305030304" pitchFamily="18" charset="0"/>
                <a:cs typeface="Andalus" panose="02020603050405020304" pitchFamily="18" charset="-78"/>
                <a:sym typeface="Symbol"/>
              </a:rPr>
              <a:t>glucagone</a:t>
            </a:r>
            <a:r>
              <a:rPr lang="it-IT" sz="1600" b="1" dirty="0" smtClean="0">
                <a:solidFill>
                  <a:srgbClr val="C00000"/>
                </a:solidFill>
                <a:latin typeface="Book Antiqua" panose="02040602050305030304" pitchFamily="18" charset="0"/>
                <a:cs typeface="Andalus" panose="02020603050405020304" pitchFamily="18" charset="-78"/>
                <a:sym typeface="Symbol"/>
              </a:rPr>
              <a:t>.</a:t>
            </a:r>
            <a:endParaRPr lang="it-IT" sz="1600" b="1" i="1" dirty="0">
              <a:solidFill>
                <a:srgbClr val="C00000"/>
              </a:solidFill>
              <a:latin typeface="Book Antiqua" panose="02040602050305030304" pitchFamily="18" charset="0"/>
              <a:cs typeface="Andalus" panose="02020603050405020304" pitchFamily="18" charset="-78"/>
            </a:endParaRPr>
          </a:p>
        </p:txBody>
      </p:sp>
    </p:spTree>
    <p:extLst>
      <p:ext uri="{BB962C8B-B14F-4D97-AF65-F5344CB8AC3E}">
        <p14:creationId xmlns:p14="http://schemas.microsoft.com/office/powerpoint/2010/main" val="1177564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584775"/>
            <a:ext cx="9144000" cy="6001643"/>
          </a:xfrm>
          <a:prstGeom prst="rect">
            <a:avLst/>
          </a:prstGeom>
          <a:noFill/>
        </p:spPr>
        <p:txBody>
          <a:bodyPr wrap="square" rtlCol="0">
            <a:spAutoFit/>
          </a:bodyPr>
          <a:lstStyle/>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cs typeface="Andalus" panose="02020603050405020304" pitchFamily="18" charset="-78"/>
              </a:rPr>
              <a:t>Insulina</a:t>
            </a:r>
          </a:p>
          <a:p>
            <a:pPr algn="just"/>
            <a:r>
              <a:rPr lang="it-IT" sz="1600" b="1" dirty="0" smtClean="0">
                <a:solidFill>
                  <a:srgbClr val="C00000"/>
                </a:solidFill>
                <a:latin typeface="Book Antiqua" panose="02040602050305030304" pitchFamily="18" charset="0"/>
                <a:cs typeface="Andalus" panose="02020603050405020304" pitchFamily="18" charset="-78"/>
              </a:rPr>
              <a:t>Prodotta dalle cellule </a:t>
            </a:r>
            <a:r>
              <a:rPr lang="it-IT" sz="1600" b="1" dirty="0" smtClean="0">
                <a:solidFill>
                  <a:srgbClr val="C00000"/>
                </a:solidFill>
                <a:latin typeface="Book Antiqua" panose="02040602050305030304" pitchFamily="18" charset="0"/>
                <a:cs typeface="Andalus" panose="02020603050405020304" pitchFamily="18" charset="-78"/>
                <a:sym typeface="Symbol"/>
              </a:rPr>
              <a:t> pancreatiche, l’insulina viene elaborata prima come </a:t>
            </a:r>
            <a:r>
              <a:rPr lang="it-IT" sz="1600" b="1" i="1" dirty="0" err="1" smtClean="0">
                <a:solidFill>
                  <a:srgbClr val="C00000"/>
                </a:solidFill>
                <a:latin typeface="Book Antiqua" panose="02040602050305030304" pitchFamily="18" charset="0"/>
                <a:cs typeface="Andalus" panose="02020603050405020304" pitchFamily="18" charset="-78"/>
                <a:sym typeface="Symbol"/>
              </a:rPr>
              <a:t>preproinsulina</a:t>
            </a:r>
            <a:r>
              <a:rPr lang="it-IT" sz="1600" b="1" dirty="0" smtClean="0">
                <a:solidFill>
                  <a:srgbClr val="C00000"/>
                </a:solidFill>
                <a:latin typeface="Book Antiqua" panose="02040602050305030304" pitchFamily="18" charset="0"/>
                <a:cs typeface="Andalus" panose="02020603050405020304" pitchFamily="18" charset="-78"/>
                <a:sym typeface="Symbol"/>
              </a:rPr>
              <a:t>, poi convertita a </a:t>
            </a:r>
            <a:r>
              <a:rPr lang="it-IT" sz="1600" b="1" i="1" dirty="0" smtClean="0">
                <a:solidFill>
                  <a:srgbClr val="C00000"/>
                </a:solidFill>
                <a:latin typeface="Book Antiqua" panose="02040602050305030304" pitchFamily="18" charset="0"/>
                <a:cs typeface="Andalus" panose="02020603050405020304" pitchFamily="18" charset="-78"/>
                <a:sym typeface="Symbol"/>
              </a:rPr>
              <a:t>proinsulina </a:t>
            </a:r>
            <a:r>
              <a:rPr lang="it-IT" sz="1600" b="1" dirty="0" smtClean="0">
                <a:solidFill>
                  <a:srgbClr val="C00000"/>
                </a:solidFill>
                <a:latin typeface="Book Antiqua" panose="02040602050305030304" pitchFamily="18" charset="0"/>
                <a:cs typeface="Andalus" panose="02020603050405020304" pitchFamily="18" charset="-78"/>
                <a:sym typeface="Symbol"/>
              </a:rPr>
              <a:t>(84 aa), seguita dall’intervento di una peptidasi  che stacca un frammento, il </a:t>
            </a:r>
            <a:r>
              <a:rPr lang="it-IT" sz="1600" b="1" i="1" dirty="0" smtClean="0">
                <a:solidFill>
                  <a:srgbClr val="C00000"/>
                </a:solidFill>
                <a:latin typeface="Book Antiqua" panose="02040602050305030304" pitchFamily="18" charset="0"/>
                <a:cs typeface="Andalus" panose="02020603050405020304" pitchFamily="18" charset="-78"/>
                <a:sym typeface="Symbol"/>
              </a:rPr>
              <a:t>Peptide C</a:t>
            </a:r>
            <a:r>
              <a:rPr lang="it-IT" sz="1600" b="1" dirty="0" smtClean="0">
                <a:solidFill>
                  <a:srgbClr val="C00000"/>
                </a:solidFill>
                <a:latin typeface="Book Antiqua" panose="02040602050305030304" pitchFamily="18" charset="0"/>
                <a:cs typeface="Andalus" panose="02020603050405020304" pitchFamily="18" charset="-78"/>
                <a:sym typeface="Symbol"/>
              </a:rPr>
              <a:t>  con formazione di due catene A e B di 21 e 30 aa, unite da due ponti disolfuro, indispensabili per l’attività biologica. L’ormone ha PM di 5734 ma forma facilmente dimeri, </a:t>
            </a:r>
            <a:r>
              <a:rPr lang="it-IT" sz="1600" b="1" dirty="0" err="1" smtClean="0">
                <a:solidFill>
                  <a:srgbClr val="C00000"/>
                </a:solidFill>
                <a:latin typeface="Book Antiqua" panose="02040602050305030304" pitchFamily="18" charset="0"/>
                <a:cs typeface="Andalus" panose="02020603050405020304" pitchFamily="18" charset="-78"/>
                <a:sym typeface="Symbol"/>
              </a:rPr>
              <a:t>trimeri</a:t>
            </a:r>
            <a:r>
              <a:rPr lang="it-IT" sz="1600" b="1" dirty="0" smtClean="0">
                <a:solidFill>
                  <a:srgbClr val="C00000"/>
                </a:solidFill>
                <a:latin typeface="Book Antiqua" panose="02040602050305030304" pitchFamily="18" charset="0"/>
                <a:cs typeface="Andalus" panose="02020603050405020304" pitchFamily="18" charset="-78"/>
                <a:sym typeface="Symbol"/>
              </a:rPr>
              <a:t> e polimeri più elevati. Non attiva per via orale perché rapidamente inattivata dalle peptidasi gastroenteriche, ha numerosissimi effetti biochimici e biologici e la sua carenza, assoluta e relativa determina il </a:t>
            </a:r>
            <a:r>
              <a:rPr lang="it-IT" sz="1600" b="1" i="1" dirty="0" smtClean="0">
                <a:solidFill>
                  <a:srgbClr val="C00000"/>
                </a:solidFill>
                <a:latin typeface="Book Antiqua" panose="02040602050305030304" pitchFamily="18" charset="0"/>
                <a:cs typeface="Andalus" panose="02020603050405020304" pitchFamily="18" charset="-78"/>
                <a:sym typeface="Symbol"/>
              </a:rPr>
              <a:t>Diabete Mellito</a:t>
            </a:r>
            <a:r>
              <a:rPr lang="it-IT" sz="1600" b="1" dirty="0" smtClean="0">
                <a:solidFill>
                  <a:srgbClr val="C00000"/>
                </a:solidFill>
                <a:latin typeface="Book Antiqua" panose="02040602050305030304" pitchFamily="18" charset="0"/>
                <a:cs typeface="Andalus" panose="02020603050405020304" pitchFamily="18" charset="-78"/>
                <a:sym typeface="Symbol"/>
              </a:rPr>
              <a:t>, caratterizzato da iperglicemia, ridotta assunzione cellulare del glucosio, acidosi  metabolica da </a:t>
            </a:r>
            <a:r>
              <a:rPr lang="it-IT" sz="1600" b="1" i="1" dirty="0" smtClean="0">
                <a:solidFill>
                  <a:srgbClr val="C00000"/>
                </a:solidFill>
                <a:latin typeface="Book Antiqua" panose="02040602050305030304" pitchFamily="18" charset="0"/>
                <a:cs typeface="Andalus" panose="02020603050405020304" pitchFamily="18" charset="-78"/>
                <a:sym typeface="Symbol"/>
              </a:rPr>
              <a:t>corpi chetonici , </a:t>
            </a:r>
            <a:r>
              <a:rPr lang="it-IT" sz="1600" b="1" dirty="0" smtClean="0">
                <a:solidFill>
                  <a:srgbClr val="C00000"/>
                </a:solidFill>
                <a:latin typeface="Book Antiqua" panose="02040602050305030304" pitchFamily="18" charset="0"/>
                <a:cs typeface="Andalus" panose="02020603050405020304" pitchFamily="18" charset="-78"/>
                <a:sym typeface="Symbol"/>
              </a:rPr>
              <a:t>accumulo di glicoproteine con turbe e sclerosi vasali fino al coma diabetico. L’azione dell’insulina è antagonista a quella del </a:t>
            </a:r>
            <a:r>
              <a:rPr lang="it-IT" sz="1600" b="1" dirty="0" err="1" smtClean="0">
                <a:solidFill>
                  <a:srgbClr val="C00000"/>
                </a:solidFill>
                <a:latin typeface="Book Antiqua" panose="02040602050305030304" pitchFamily="18" charset="0"/>
                <a:cs typeface="Andalus" panose="02020603050405020304" pitchFamily="18" charset="-78"/>
                <a:sym typeface="Symbol"/>
              </a:rPr>
              <a:t>glucagone</a:t>
            </a:r>
            <a:r>
              <a:rPr lang="it-IT" sz="1600" b="1" dirty="0" smtClean="0">
                <a:solidFill>
                  <a:srgbClr val="C00000"/>
                </a:solidFill>
                <a:latin typeface="Book Antiqua" panose="02040602050305030304" pitchFamily="18" charset="0"/>
                <a:cs typeface="Andalus" panose="02020603050405020304" pitchFamily="18" charset="-78"/>
                <a:sym typeface="Symbol"/>
              </a:rPr>
              <a:t>, adrenalina e </a:t>
            </a:r>
            <a:r>
              <a:rPr lang="it-IT" sz="1600" b="1" dirty="0" err="1" smtClean="0">
                <a:solidFill>
                  <a:srgbClr val="C00000"/>
                </a:solidFill>
                <a:latin typeface="Book Antiqua" panose="02040602050305030304" pitchFamily="18" charset="0"/>
                <a:cs typeface="Andalus" panose="02020603050405020304" pitchFamily="18" charset="-78"/>
                <a:sym typeface="Symbol"/>
              </a:rPr>
              <a:t>glicocorticoidi</a:t>
            </a:r>
            <a:r>
              <a:rPr lang="it-IT" sz="1600" b="1" dirty="0" smtClean="0">
                <a:solidFill>
                  <a:srgbClr val="C00000"/>
                </a:solidFill>
                <a:latin typeface="Book Antiqua" panose="02040602050305030304" pitchFamily="18" charset="0"/>
                <a:cs typeface="Andalus" panose="02020603050405020304" pitchFamily="18" charset="-78"/>
                <a:sym typeface="Symbol"/>
              </a:rPr>
              <a:t>. L’emivita  è di 6-9 minuti.</a:t>
            </a:r>
          </a:p>
          <a:p>
            <a:pPr marL="285750" indent="-285750" algn="just">
              <a:buFont typeface="Wingdings" panose="05000000000000000000" pitchFamily="2" charset="2"/>
              <a:buChar char="q"/>
            </a:pPr>
            <a:r>
              <a:rPr lang="it-IT" sz="1600" b="1" u="sng" dirty="0" smtClean="0">
                <a:solidFill>
                  <a:srgbClr val="C00000"/>
                </a:solidFill>
                <a:latin typeface="Book Antiqua" panose="02040602050305030304" pitchFamily="18" charset="0"/>
                <a:cs typeface="Andalus" panose="02020603050405020304" pitchFamily="18" charset="-78"/>
                <a:sym typeface="Symbol"/>
              </a:rPr>
              <a:t>Meccanismo d’azione </a:t>
            </a:r>
            <a:r>
              <a:rPr lang="it-IT" sz="1600" b="1" dirty="0" smtClean="0">
                <a:solidFill>
                  <a:srgbClr val="C00000"/>
                </a:solidFill>
                <a:latin typeface="Book Antiqua" panose="02040602050305030304" pitchFamily="18" charset="0"/>
                <a:cs typeface="Andalus" panose="02020603050405020304" pitchFamily="18" charset="-78"/>
                <a:sym typeface="Symbol"/>
              </a:rPr>
              <a:t>L’insulina agisce a 4 livelli:</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Sulle membrane cellulari favorisce la permeabilità al glucosio tramite trasportatori cellulari specifici, tutti di 500 residui riuniti in un’unica catena polipeptidica con 12 segmenti </a:t>
            </a:r>
            <a:r>
              <a:rPr lang="it-IT" sz="1600" b="1" dirty="0" err="1" smtClean="0">
                <a:solidFill>
                  <a:srgbClr val="C00000"/>
                </a:solidFill>
                <a:latin typeface="Book Antiqua" panose="02040602050305030304" pitchFamily="18" charset="0"/>
                <a:cs typeface="Andalus" panose="02020603050405020304" pitchFamily="18" charset="-78"/>
                <a:sym typeface="Symbol"/>
              </a:rPr>
              <a:t>transmembrana</a:t>
            </a:r>
            <a:r>
              <a:rPr lang="it-IT" sz="1600" b="1" dirty="0">
                <a:solidFill>
                  <a:srgbClr val="C00000"/>
                </a:solidFill>
                <a:latin typeface="Book Antiqua" panose="02040602050305030304" pitchFamily="18" charset="0"/>
                <a:cs typeface="Andalus" panose="02020603050405020304" pitchFamily="18" charset="-78"/>
                <a:sym typeface="Symbol"/>
              </a:rPr>
              <a:t> </a:t>
            </a:r>
            <a:r>
              <a:rPr lang="it-IT" sz="1600" b="1" dirty="0" smtClean="0">
                <a:solidFill>
                  <a:srgbClr val="C00000"/>
                </a:solidFill>
                <a:latin typeface="Book Antiqua" panose="02040602050305030304" pitchFamily="18" charset="0"/>
                <a:cs typeface="Andalus" panose="02020603050405020304" pitchFamily="18" charset="-78"/>
                <a:sym typeface="Symbol"/>
              </a:rPr>
              <a:t>ma differenziati per varie proprietà e per la K</a:t>
            </a:r>
            <a:r>
              <a:rPr lang="it-IT" sz="1600" b="1" baseline="-25000" dirty="0" smtClean="0">
                <a:solidFill>
                  <a:srgbClr val="C00000"/>
                </a:solidFill>
                <a:latin typeface="Book Antiqua" panose="02040602050305030304" pitchFamily="18" charset="0"/>
                <a:cs typeface="Andalus" panose="02020603050405020304" pitchFamily="18" charset="-78"/>
                <a:sym typeface="Symbol"/>
              </a:rPr>
              <a:t>m</a:t>
            </a:r>
            <a:r>
              <a:rPr lang="it-IT" sz="1600" b="1" dirty="0" smtClean="0">
                <a:solidFill>
                  <a:srgbClr val="C00000"/>
                </a:solidFill>
                <a:latin typeface="Book Antiqua" panose="02040602050305030304" pitchFamily="18" charset="0"/>
                <a:cs typeface="Andalus" panose="02020603050405020304" pitchFamily="18" charset="-78"/>
                <a:sym typeface="Symbol"/>
              </a:rPr>
              <a:t>. Sono noti: GLUT 1 e 3 (ubiquitari), GLUT 5 (tenue), GLUT 2 (fegato, cellule ), GLUT 4(muscolo, tessuto adiposo). I trasportatori del cervello sono meno noti ma hanno una K</a:t>
            </a:r>
            <a:r>
              <a:rPr lang="it-IT" sz="1600" b="1" baseline="-25000" dirty="0" smtClean="0">
                <a:solidFill>
                  <a:srgbClr val="C00000"/>
                </a:solidFill>
                <a:latin typeface="Book Antiqua" panose="02040602050305030304" pitchFamily="18" charset="0"/>
                <a:cs typeface="Andalus" panose="02020603050405020304" pitchFamily="18" charset="-78"/>
                <a:sym typeface="Symbol"/>
              </a:rPr>
              <a:t>m </a:t>
            </a:r>
            <a:r>
              <a:rPr lang="it-IT" sz="1600" b="1" dirty="0">
                <a:solidFill>
                  <a:srgbClr val="C00000"/>
                </a:solidFill>
                <a:latin typeface="Book Antiqua" panose="02040602050305030304" pitchFamily="18" charset="0"/>
                <a:cs typeface="Andalus" panose="02020603050405020304" pitchFamily="18" charset="-78"/>
                <a:sym typeface="Symbol"/>
              </a:rPr>
              <a:t> </a:t>
            </a:r>
            <a:r>
              <a:rPr lang="it-IT" sz="1600" b="1" dirty="0" smtClean="0">
                <a:solidFill>
                  <a:srgbClr val="C00000"/>
                </a:solidFill>
                <a:latin typeface="Book Antiqua" panose="02040602050305030304" pitchFamily="18" charset="0"/>
                <a:cs typeface="Andalus" panose="02020603050405020304" pitchFamily="18" charset="-78"/>
                <a:sym typeface="Symbol"/>
              </a:rPr>
              <a:t>più bassa di quella epatica.</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A livello genico stimola o reprime l’attività di alcuni geni</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Diminuisce la concentrazione intracellulare di </a:t>
            </a:r>
            <a:r>
              <a:rPr lang="it-IT" sz="1600" b="1" dirty="0" err="1" smtClean="0">
                <a:solidFill>
                  <a:srgbClr val="C00000"/>
                </a:solidFill>
                <a:latin typeface="Book Antiqua" panose="02040602050305030304" pitchFamily="18" charset="0"/>
                <a:cs typeface="Andalus" panose="02020603050405020304" pitchFamily="18" charset="-78"/>
                <a:sym typeface="Symbol"/>
              </a:rPr>
              <a:t>AMPc</a:t>
            </a:r>
            <a:r>
              <a:rPr lang="it-IT" sz="1600" b="1" dirty="0" smtClean="0">
                <a:solidFill>
                  <a:srgbClr val="C00000"/>
                </a:solidFill>
                <a:latin typeface="Book Antiqua" panose="02040602050305030304" pitchFamily="18" charset="0"/>
                <a:cs typeface="Andalus" panose="02020603050405020304" pitchFamily="18" charset="-78"/>
                <a:sym typeface="Symbol"/>
              </a:rPr>
              <a:t> inibendo l’</a:t>
            </a:r>
            <a:r>
              <a:rPr lang="it-IT" sz="1600" b="1" i="1" dirty="0" err="1" smtClean="0">
                <a:solidFill>
                  <a:srgbClr val="C00000"/>
                </a:solidFill>
                <a:latin typeface="Book Antiqua" panose="02040602050305030304" pitchFamily="18" charset="0"/>
                <a:cs typeface="Andalus" panose="02020603050405020304" pitchFamily="18" charset="-78"/>
                <a:sym typeface="Symbol"/>
              </a:rPr>
              <a:t>adenilato</a:t>
            </a:r>
            <a:r>
              <a:rPr lang="it-IT" sz="1600" b="1" i="1" dirty="0" smtClean="0">
                <a:solidFill>
                  <a:srgbClr val="C00000"/>
                </a:solidFill>
                <a:latin typeface="Book Antiqua" panose="02040602050305030304" pitchFamily="18" charset="0"/>
                <a:cs typeface="Andalus" panose="02020603050405020304" pitchFamily="18" charset="-78"/>
                <a:sym typeface="Symbol"/>
              </a:rPr>
              <a:t> </a:t>
            </a:r>
            <a:r>
              <a:rPr lang="it-IT" sz="1600" b="1" i="1" dirty="0" err="1" smtClean="0">
                <a:solidFill>
                  <a:srgbClr val="C00000"/>
                </a:solidFill>
                <a:latin typeface="Book Antiqua" panose="02040602050305030304" pitchFamily="18" charset="0"/>
                <a:cs typeface="Andalus" panose="02020603050405020304" pitchFamily="18" charset="-78"/>
                <a:sym typeface="Symbol"/>
              </a:rPr>
              <a:t>ciclasi</a:t>
            </a:r>
            <a:r>
              <a:rPr lang="it-IT" sz="1600" b="1" dirty="0" smtClean="0">
                <a:solidFill>
                  <a:srgbClr val="C00000"/>
                </a:solidFill>
                <a:latin typeface="Book Antiqua" panose="02040602050305030304" pitchFamily="18" charset="0"/>
                <a:cs typeface="Andalus" panose="02020603050405020304" pitchFamily="18" charset="-78"/>
                <a:sym typeface="Symbol"/>
              </a:rPr>
              <a:t> o attivando le </a:t>
            </a:r>
            <a:r>
              <a:rPr lang="it-IT" sz="1600" b="1" i="1" dirty="0" err="1" smtClean="0">
                <a:solidFill>
                  <a:srgbClr val="C00000"/>
                </a:solidFill>
                <a:latin typeface="Book Antiqua" panose="02040602050305030304" pitchFamily="18" charset="0"/>
                <a:cs typeface="Andalus" panose="02020603050405020304" pitchFamily="18" charset="-78"/>
                <a:sym typeface="Symbol"/>
              </a:rPr>
              <a:t>fosfodiesterasi</a:t>
            </a:r>
            <a:r>
              <a:rPr lang="it-IT" sz="1600" b="1" i="1" dirty="0" smtClean="0">
                <a:solidFill>
                  <a:srgbClr val="C00000"/>
                </a:solidFill>
                <a:latin typeface="Book Antiqua" panose="02040602050305030304" pitchFamily="18" charset="0"/>
                <a:cs typeface="Andalus" panose="02020603050405020304" pitchFamily="18" charset="-78"/>
                <a:sym typeface="Symbol"/>
              </a:rPr>
              <a:t> </a:t>
            </a:r>
            <a:r>
              <a:rPr lang="it-IT" sz="1600" b="1" dirty="0" smtClean="0">
                <a:solidFill>
                  <a:srgbClr val="C00000"/>
                </a:solidFill>
                <a:latin typeface="Book Antiqua" panose="02040602050305030304" pitchFamily="18" charset="0"/>
                <a:cs typeface="Andalus" panose="02020603050405020304" pitchFamily="18" charset="-78"/>
                <a:sym typeface="Symbol"/>
              </a:rPr>
              <a:t>che lo idrolizzano</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Sulla membrana cellulare tramite recettori specifici</a:t>
            </a:r>
          </a:p>
          <a:p>
            <a:pPr algn="just"/>
            <a:r>
              <a:rPr lang="it-IT" sz="1600" b="1" dirty="0" smtClean="0">
                <a:solidFill>
                  <a:srgbClr val="C00000"/>
                </a:solidFill>
                <a:latin typeface="Book Antiqua" panose="02040602050305030304" pitchFamily="18" charset="0"/>
                <a:cs typeface="Andalus" panose="02020603050405020304" pitchFamily="18" charset="-78"/>
                <a:sym typeface="Symbol"/>
              </a:rPr>
              <a:t>La secrezione di insulina è stimolata dal livello della glicemia (&gt;100 mg/dl aumenta 10-25 </a:t>
            </a:r>
            <a:r>
              <a:rPr lang="it-IT" sz="1600" b="1" dirty="0" err="1" smtClean="0">
                <a:solidFill>
                  <a:srgbClr val="C00000"/>
                </a:solidFill>
                <a:latin typeface="Book Antiqua" panose="02040602050305030304" pitchFamily="18" charset="0"/>
                <a:cs typeface="Andalus" panose="02020603050405020304" pitchFamily="18" charset="-78"/>
                <a:sym typeface="Symbol"/>
              </a:rPr>
              <a:t>vv</a:t>
            </a:r>
            <a:r>
              <a:rPr lang="it-IT" sz="1600" b="1" dirty="0" smtClean="0">
                <a:solidFill>
                  <a:srgbClr val="C00000"/>
                </a:solidFill>
                <a:latin typeface="Book Antiqua" panose="02040602050305030304" pitchFamily="18" charset="0"/>
                <a:cs typeface="Andalus" panose="02020603050405020304" pitchFamily="18" charset="-78"/>
                <a:sym typeface="Symbol"/>
              </a:rPr>
              <a:t>),</a:t>
            </a:r>
          </a:p>
          <a:p>
            <a:pPr algn="just"/>
            <a:r>
              <a:rPr lang="it-IT" sz="1600" b="1" dirty="0" smtClean="0">
                <a:solidFill>
                  <a:srgbClr val="C00000"/>
                </a:solidFill>
                <a:latin typeface="Book Antiqua" panose="02040602050305030304" pitchFamily="18" charset="0"/>
                <a:cs typeface="Andalus" panose="02020603050405020304" pitchFamily="18" charset="-78"/>
                <a:sym typeface="Symbol"/>
              </a:rPr>
              <a:t>dal GH, </a:t>
            </a:r>
            <a:r>
              <a:rPr lang="it-IT" sz="1600" b="1" dirty="0" err="1" smtClean="0">
                <a:solidFill>
                  <a:srgbClr val="C00000"/>
                </a:solidFill>
                <a:latin typeface="Book Antiqua" panose="02040602050305030304" pitchFamily="18" charset="0"/>
                <a:cs typeface="Andalus" panose="02020603050405020304" pitchFamily="18" charset="-78"/>
                <a:sym typeface="Symbol"/>
              </a:rPr>
              <a:t>glicocorticoidi</a:t>
            </a:r>
            <a:r>
              <a:rPr lang="it-IT" sz="1600" b="1" dirty="0" smtClean="0">
                <a:solidFill>
                  <a:srgbClr val="C00000"/>
                </a:solidFill>
                <a:latin typeface="Book Antiqua" panose="02040602050305030304" pitchFamily="18" charset="0"/>
                <a:cs typeface="Andalus" panose="02020603050405020304" pitchFamily="18" charset="-78"/>
                <a:sym typeface="Symbol"/>
              </a:rPr>
              <a:t>, presenza di aa nel sangue, estrogeni e progestinici , gastrina, secretina, CCK e GIP , stimoli simpatici e parasimpatici mentre è inibita dall’adrenalina.</a:t>
            </a:r>
            <a:endParaRPr lang="it-IT" sz="1600" b="1" dirty="0">
              <a:solidFill>
                <a:srgbClr val="C00000"/>
              </a:solidFill>
              <a:latin typeface="Book Antiqua" panose="02040602050305030304" pitchFamily="18" charset="0"/>
              <a:cs typeface="Andalus" panose="02020603050405020304" pitchFamily="18" charset="-78"/>
            </a:endParaRPr>
          </a:p>
        </p:txBody>
      </p:sp>
      <p:sp>
        <p:nvSpPr>
          <p:cNvPr id="6" name="CasellaDiTesto 5"/>
          <p:cNvSpPr txBox="1"/>
          <p:nvPr/>
        </p:nvSpPr>
        <p:spPr>
          <a:xfrm>
            <a:off x="395536" y="0"/>
            <a:ext cx="8136904"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Il Pancreas endocrino- Insulina</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endParaRPr>
          </a:p>
        </p:txBody>
      </p:sp>
    </p:spTree>
    <p:extLst>
      <p:ext uri="{BB962C8B-B14F-4D97-AF65-F5344CB8AC3E}">
        <p14:creationId xmlns:p14="http://schemas.microsoft.com/office/powerpoint/2010/main" val="3848015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476672"/>
            <a:ext cx="9144000" cy="6247864"/>
          </a:xfrm>
          <a:prstGeom prst="rect">
            <a:avLst/>
          </a:prstGeom>
          <a:noFill/>
        </p:spPr>
        <p:txBody>
          <a:bodyPr wrap="square" rtlCol="0">
            <a:spAutoFit/>
          </a:bodyPr>
          <a:lstStyle/>
          <a:p>
            <a:pPr marL="285750" indent="-285750" algn="just">
              <a:buFont typeface="Wingdings" panose="05000000000000000000" pitchFamily="2" charset="2"/>
              <a:buChar char="q"/>
            </a:pPr>
            <a:r>
              <a:rPr lang="it-IT" sz="1600" b="1" u="sng" dirty="0" smtClean="0">
                <a:solidFill>
                  <a:srgbClr val="C00000"/>
                </a:solidFill>
                <a:latin typeface="Book Antiqua" panose="02040602050305030304" pitchFamily="18" charset="0"/>
                <a:cs typeface="Andalus" panose="02020603050405020304" pitchFamily="18" charset="-78"/>
                <a:sym typeface="Symbol"/>
              </a:rPr>
              <a:t>Recettore per l’insulina</a:t>
            </a:r>
          </a:p>
          <a:p>
            <a:pPr algn="just"/>
            <a:r>
              <a:rPr lang="it-IT" sz="1600" b="1" dirty="0" smtClean="0">
                <a:solidFill>
                  <a:srgbClr val="C00000"/>
                </a:solidFill>
                <a:latin typeface="Book Antiqua" panose="02040602050305030304" pitchFamily="18" charset="0"/>
                <a:cs typeface="Andalus" panose="02020603050405020304" pitchFamily="18" charset="-78"/>
                <a:sym typeface="Symbol"/>
              </a:rPr>
              <a:t>Costituito da 4 </a:t>
            </a:r>
            <a:r>
              <a:rPr lang="it-IT" sz="1600" b="1" dirty="0" err="1" smtClean="0">
                <a:solidFill>
                  <a:srgbClr val="C00000"/>
                </a:solidFill>
                <a:latin typeface="Book Antiqua" panose="02040602050305030304" pitchFamily="18" charset="0"/>
                <a:cs typeface="Andalus" panose="02020603050405020304" pitchFamily="18" charset="-78"/>
                <a:sym typeface="Symbol"/>
              </a:rPr>
              <a:t>subunità</a:t>
            </a:r>
            <a:r>
              <a:rPr lang="it-IT" sz="1600" b="1" dirty="0" smtClean="0">
                <a:solidFill>
                  <a:srgbClr val="C00000"/>
                </a:solidFill>
                <a:latin typeface="Book Antiqua" panose="02040602050305030304" pitchFamily="18" charset="0"/>
                <a:cs typeface="Andalus" panose="02020603050405020304" pitchFamily="18" charset="-78"/>
                <a:sym typeface="Symbol"/>
              </a:rPr>
              <a:t>, di cui 2 esterne alla membrana e legate da un ponte disolfuro (</a:t>
            </a:r>
            <a:r>
              <a:rPr lang="it-IT" sz="1600" b="1" i="1" dirty="0" smtClean="0">
                <a:solidFill>
                  <a:srgbClr val="C00000"/>
                </a:solidFill>
                <a:latin typeface="Book Antiqua" panose="02040602050305030304" pitchFamily="18" charset="0"/>
                <a:cs typeface="Andalus" panose="02020603050405020304" pitchFamily="18" charset="-78"/>
                <a:sym typeface="Symbol"/>
              </a:rPr>
              <a:t>dominio extracellulare</a:t>
            </a:r>
            <a:r>
              <a:rPr lang="it-IT" sz="1600" b="1" dirty="0" smtClean="0">
                <a:solidFill>
                  <a:srgbClr val="C00000"/>
                </a:solidFill>
                <a:latin typeface="Book Antiqua" panose="02040602050305030304" pitchFamily="18" charset="0"/>
                <a:cs typeface="Andalus" panose="02020603050405020304" pitchFamily="18" charset="-78"/>
                <a:sym typeface="Symbol"/>
              </a:rPr>
              <a:t>) e 2, sporgenti dalla membrana, legate alle precedenti da 2 ponti disolfuro e con una porzione </a:t>
            </a:r>
            <a:r>
              <a:rPr lang="it-IT" sz="1600" b="1" dirty="0" err="1" smtClean="0">
                <a:solidFill>
                  <a:srgbClr val="C00000"/>
                </a:solidFill>
                <a:latin typeface="Book Antiqua" panose="02040602050305030304" pitchFamily="18" charset="0"/>
                <a:cs typeface="Andalus" panose="02020603050405020304" pitchFamily="18" charset="-78"/>
                <a:sym typeface="Symbol"/>
              </a:rPr>
              <a:t>citosolica</a:t>
            </a:r>
            <a:r>
              <a:rPr lang="it-IT" sz="1600" b="1" dirty="0">
                <a:solidFill>
                  <a:srgbClr val="C00000"/>
                </a:solidFill>
                <a:latin typeface="Book Antiqua" panose="02040602050305030304" pitchFamily="18" charset="0"/>
                <a:cs typeface="Andalus" panose="02020603050405020304" pitchFamily="18" charset="-78"/>
                <a:sym typeface="Symbol"/>
              </a:rPr>
              <a:t> </a:t>
            </a:r>
            <a:r>
              <a:rPr lang="it-IT" sz="1600" b="1" dirty="0" smtClean="0">
                <a:solidFill>
                  <a:srgbClr val="C00000"/>
                </a:solidFill>
                <a:latin typeface="Book Antiqua" panose="02040602050305030304" pitchFamily="18" charset="0"/>
                <a:cs typeface="Andalus" panose="02020603050405020304" pitchFamily="18" charset="-78"/>
                <a:sym typeface="Symbol"/>
              </a:rPr>
              <a:t>–COOH (</a:t>
            </a:r>
            <a:r>
              <a:rPr lang="it-IT" sz="1600" b="1" i="1" dirty="0" smtClean="0">
                <a:solidFill>
                  <a:srgbClr val="C00000"/>
                </a:solidFill>
                <a:latin typeface="Book Antiqua" panose="02040602050305030304" pitchFamily="18" charset="0"/>
                <a:cs typeface="Andalus" panose="02020603050405020304" pitchFamily="18" charset="-78"/>
                <a:sym typeface="Symbol"/>
              </a:rPr>
              <a:t>dominio </a:t>
            </a:r>
            <a:r>
              <a:rPr lang="it-IT" sz="1600" b="1" i="1" dirty="0" err="1" smtClean="0">
                <a:solidFill>
                  <a:srgbClr val="C00000"/>
                </a:solidFill>
                <a:latin typeface="Book Antiqua" panose="02040602050305030304" pitchFamily="18" charset="0"/>
                <a:cs typeface="Andalus" panose="02020603050405020304" pitchFamily="18" charset="-78"/>
                <a:sym typeface="Symbol"/>
              </a:rPr>
              <a:t>citosolico</a:t>
            </a:r>
            <a:r>
              <a:rPr lang="it-IT" sz="1600" b="1" dirty="0" smtClean="0">
                <a:solidFill>
                  <a:srgbClr val="C00000"/>
                </a:solidFill>
                <a:latin typeface="Book Antiqua" panose="02040602050305030304" pitchFamily="18" charset="0"/>
                <a:cs typeface="Andalus" panose="02020603050405020304" pitchFamily="18" charset="-78"/>
                <a:sym typeface="Symbol"/>
              </a:rPr>
              <a:t>), contenente due residui di tirosina, dotati di attività di </a:t>
            </a:r>
            <a:r>
              <a:rPr lang="it-IT" sz="1600" b="1" i="1" dirty="0" err="1" smtClean="0">
                <a:solidFill>
                  <a:srgbClr val="C00000"/>
                </a:solidFill>
                <a:latin typeface="Book Antiqua" panose="02040602050305030304" pitchFamily="18" charset="0"/>
                <a:cs typeface="Andalus" panose="02020603050405020304" pitchFamily="18" charset="-78"/>
                <a:sym typeface="Symbol"/>
              </a:rPr>
              <a:t>autofosforilazione</a:t>
            </a:r>
            <a:r>
              <a:rPr lang="it-IT" sz="1600" b="1" i="1" dirty="0" smtClean="0">
                <a:solidFill>
                  <a:srgbClr val="C00000"/>
                </a:solidFill>
                <a:latin typeface="Book Antiqua" panose="02040602050305030304" pitchFamily="18" charset="0"/>
                <a:cs typeface="Andalus" panose="02020603050405020304" pitchFamily="18" charset="-78"/>
                <a:sym typeface="Symbol"/>
              </a:rPr>
              <a:t> tirosina </a:t>
            </a:r>
            <a:r>
              <a:rPr lang="it-IT" sz="1600" b="1" i="1" dirty="0" err="1" smtClean="0">
                <a:solidFill>
                  <a:srgbClr val="C00000"/>
                </a:solidFill>
                <a:latin typeface="Book Antiqua" panose="02040602050305030304" pitchFamily="18" charset="0"/>
                <a:cs typeface="Andalus" panose="02020603050405020304" pitchFamily="18" charset="-78"/>
                <a:sym typeface="Symbol"/>
              </a:rPr>
              <a:t>cinasica</a:t>
            </a:r>
            <a:r>
              <a:rPr lang="it-IT" sz="1600" b="1" i="1" dirty="0" smtClean="0">
                <a:solidFill>
                  <a:srgbClr val="C00000"/>
                </a:solidFill>
                <a:latin typeface="Book Antiqua" panose="02040602050305030304" pitchFamily="18" charset="0"/>
                <a:cs typeface="Andalus" panose="02020603050405020304" pitchFamily="18" charset="-78"/>
                <a:sym typeface="Symbol"/>
              </a:rPr>
              <a:t>.</a:t>
            </a:r>
            <a:r>
              <a:rPr lang="it-IT" sz="1600" b="1" dirty="0" smtClean="0">
                <a:solidFill>
                  <a:srgbClr val="C00000"/>
                </a:solidFill>
                <a:latin typeface="Book Antiqua" panose="02040602050305030304" pitchFamily="18" charset="0"/>
                <a:cs typeface="Andalus" panose="02020603050405020304" pitchFamily="18" charset="-78"/>
                <a:sym typeface="Symbol"/>
              </a:rPr>
              <a:t> Quando l’insulina si lega al recettore, esso si fosforila con un meccanismo ATP dipendente </a:t>
            </a:r>
            <a:r>
              <a:rPr lang="it-IT" sz="1600" b="1" dirty="0" err="1" smtClean="0">
                <a:solidFill>
                  <a:srgbClr val="C00000"/>
                </a:solidFill>
                <a:latin typeface="Book Antiqua" panose="02040602050305030304" pitchFamily="18" charset="0"/>
                <a:cs typeface="Andalus" panose="02020603050405020304" pitchFamily="18" charset="-78"/>
                <a:sym typeface="Symbol"/>
              </a:rPr>
              <a:t>autocatalitico</a:t>
            </a:r>
            <a:r>
              <a:rPr lang="it-IT" sz="1600" b="1" dirty="0" smtClean="0">
                <a:solidFill>
                  <a:srgbClr val="C00000"/>
                </a:solidFill>
                <a:latin typeface="Book Antiqua" panose="02040602050305030304" pitchFamily="18" charset="0"/>
                <a:cs typeface="Andalus" panose="02020603050405020304" pitchFamily="18" charset="-78"/>
                <a:sym typeface="Symbol"/>
              </a:rPr>
              <a:t>, assume la capacità di fosforilare  una serie di altre proteine, interagisce con le </a:t>
            </a:r>
            <a:r>
              <a:rPr lang="it-IT" sz="1600" b="1" dirty="0" err="1" smtClean="0">
                <a:solidFill>
                  <a:srgbClr val="C00000"/>
                </a:solidFill>
                <a:latin typeface="Book Antiqua" panose="02040602050305030304" pitchFamily="18" charset="0"/>
                <a:cs typeface="Andalus" panose="02020603050405020304" pitchFamily="18" charset="-78"/>
                <a:sym typeface="Symbol"/>
              </a:rPr>
              <a:t>cinasi</a:t>
            </a:r>
            <a:r>
              <a:rPr lang="it-IT" sz="1600" b="1" dirty="0" smtClean="0">
                <a:solidFill>
                  <a:srgbClr val="C00000"/>
                </a:solidFill>
                <a:latin typeface="Book Antiqua" panose="02040602050305030304" pitchFamily="18" charset="0"/>
                <a:cs typeface="Andalus" panose="02020603050405020304" pitchFamily="18" charset="-78"/>
                <a:sym typeface="Symbol"/>
              </a:rPr>
              <a:t> A e C, con la cascata dell’</a:t>
            </a:r>
            <a:r>
              <a:rPr lang="it-IT" sz="1600" b="1" dirty="0" err="1" smtClean="0">
                <a:solidFill>
                  <a:srgbClr val="C00000"/>
                </a:solidFill>
                <a:latin typeface="Book Antiqua" panose="02040602050305030304" pitchFamily="18" charset="0"/>
                <a:cs typeface="Andalus" panose="02020603050405020304" pitchFamily="18" charset="-78"/>
                <a:sym typeface="Symbol"/>
              </a:rPr>
              <a:t>AMPc</a:t>
            </a:r>
            <a:r>
              <a:rPr lang="it-IT" sz="1600" b="1" dirty="0" smtClean="0">
                <a:solidFill>
                  <a:srgbClr val="C00000"/>
                </a:solidFill>
                <a:latin typeface="Book Antiqua" panose="02040602050305030304" pitchFamily="18" charset="0"/>
                <a:cs typeface="Andalus" panose="02020603050405020304" pitchFamily="18" charset="-78"/>
                <a:sym typeface="Symbol"/>
              </a:rPr>
              <a:t> e con quella dell’inositolo innescando una serie di effetti che raggiungono il DNA (</a:t>
            </a:r>
            <a:r>
              <a:rPr lang="it-IT" sz="1600" b="1" i="1" dirty="0" smtClean="0">
                <a:solidFill>
                  <a:srgbClr val="C00000"/>
                </a:solidFill>
                <a:latin typeface="Book Antiqua" panose="02040602050305030304" pitchFamily="18" charset="0"/>
                <a:cs typeface="Andalus" panose="02020603050405020304" pitchFamily="18" charset="-78"/>
                <a:sym typeface="Symbol"/>
              </a:rPr>
              <a:t>trasduzione del segnale)</a:t>
            </a:r>
            <a:r>
              <a:rPr lang="it-IT" sz="1600" b="1" dirty="0" smtClean="0">
                <a:solidFill>
                  <a:srgbClr val="C00000"/>
                </a:solidFill>
                <a:latin typeface="Book Antiqua" panose="02040602050305030304" pitchFamily="18" charset="0"/>
                <a:cs typeface="Andalus" panose="02020603050405020304" pitchFamily="18" charset="-78"/>
                <a:sym typeface="Symbol"/>
              </a:rPr>
              <a:t>. </a:t>
            </a:r>
          </a:p>
          <a:p>
            <a:pPr algn="just"/>
            <a:endParaRPr lang="it-IT" sz="1600" b="1" dirty="0">
              <a:solidFill>
                <a:srgbClr val="C00000"/>
              </a:solidFill>
              <a:latin typeface="Book Antiqua" panose="02040602050305030304" pitchFamily="18" charset="0"/>
              <a:cs typeface="Andalus" panose="02020603050405020304" pitchFamily="18" charset="-78"/>
              <a:sym typeface="Symbol"/>
            </a:endParaRPr>
          </a:p>
          <a:p>
            <a:pPr algn="just"/>
            <a:endParaRPr lang="it-IT" sz="1600" b="1" dirty="0" smtClean="0">
              <a:solidFill>
                <a:srgbClr val="C00000"/>
              </a:solidFill>
              <a:latin typeface="Book Antiqua" panose="02040602050305030304" pitchFamily="18" charset="0"/>
              <a:cs typeface="Andalus" panose="02020603050405020304" pitchFamily="18" charset="-78"/>
              <a:sym typeface="Symbol"/>
            </a:endParaRPr>
          </a:p>
          <a:p>
            <a:pPr algn="just"/>
            <a:endParaRPr lang="it-IT" sz="1600" b="1" dirty="0">
              <a:solidFill>
                <a:srgbClr val="C00000"/>
              </a:solidFill>
              <a:latin typeface="Book Antiqua" panose="02040602050305030304" pitchFamily="18" charset="0"/>
              <a:cs typeface="Andalus" panose="02020603050405020304" pitchFamily="18" charset="-78"/>
              <a:sym typeface="Symbol"/>
            </a:endParaRPr>
          </a:p>
          <a:p>
            <a:pPr algn="just"/>
            <a:endParaRPr lang="it-IT" sz="1600" b="1" dirty="0" smtClean="0">
              <a:solidFill>
                <a:srgbClr val="C00000"/>
              </a:solidFill>
              <a:latin typeface="Book Antiqua" panose="02040602050305030304" pitchFamily="18" charset="0"/>
              <a:cs typeface="Andalus" panose="02020603050405020304" pitchFamily="18" charset="-78"/>
              <a:sym typeface="Symbol"/>
            </a:endParaRPr>
          </a:p>
          <a:p>
            <a:pPr algn="just"/>
            <a:endParaRPr lang="it-IT" sz="1600" b="1" dirty="0" smtClean="0">
              <a:solidFill>
                <a:srgbClr val="C00000"/>
              </a:solidFill>
              <a:latin typeface="Book Antiqua" panose="02040602050305030304" pitchFamily="18" charset="0"/>
              <a:cs typeface="Andalus" panose="02020603050405020304" pitchFamily="18" charset="-78"/>
              <a:sym typeface="Symbol"/>
            </a:endParaRPr>
          </a:p>
          <a:p>
            <a:pPr algn="just"/>
            <a:endParaRPr lang="it-IT" sz="1600" b="1" dirty="0">
              <a:solidFill>
                <a:srgbClr val="C00000"/>
              </a:solidFill>
              <a:latin typeface="Book Antiqua" panose="02040602050305030304" pitchFamily="18" charset="0"/>
              <a:cs typeface="Andalus" panose="02020603050405020304" pitchFamily="18" charset="-78"/>
              <a:sym typeface="Symbol"/>
            </a:endParaRPr>
          </a:p>
          <a:p>
            <a:pPr algn="just"/>
            <a:endParaRPr lang="it-IT" sz="1600" b="1" dirty="0" smtClean="0">
              <a:solidFill>
                <a:srgbClr val="C00000"/>
              </a:solidFill>
              <a:latin typeface="Book Antiqua" panose="02040602050305030304" pitchFamily="18" charset="0"/>
              <a:cs typeface="Andalus" panose="02020603050405020304" pitchFamily="18" charset="-78"/>
              <a:sym typeface="Symbol"/>
            </a:endParaRPr>
          </a:p>
          <a:p>
            <a:pPr algn="just"/>
            <a:endParaRPr lang="it-IT" sz="1600" b="1" dirty="0">
              <a:solidFill>
                <a:srgbClr val="C00000"/>
              </a:solidFill>
              <a:latin typeface="Book Antiqua" panose="02040602050305030304" pitchFamily="18" charset="0"/>
              <a:cs typeface="Andalus" panose="02020603050405020304" pitchFamily="18" charset="-78"/>
              <a:sym typeface="Symbol"/>
            </a:endParaRPr>
          </a:p>
          <a:p>
            <a:pPr algn="just"/>
            <a:endParaRPr lang="it-IT" sz="1600" b="1" dirty="0" smtClean="0">
              <a:solidFill>
                <a:srgbClr val="C00000"/>
              </a:solidFill>
              <a:latin typeface="Book Antiqua" panose="02040602050305030304" pitchFamily="18" charset="0"/>
              <a:cs typeface="Andalus" panose="02020603050405020304" pitchFamily="18" charset="-78"/>
              <a:sym typeface="Symbol"/>
            </a:endParaRPr>
          </a:p>
          <a:p>
            <a:pPr marL="285750" indent="-285750" algn="just">
              <a:buFont typeface="Wingdings" panose="05000000000000000000" pitchFamily="2" charset="2"/>
              <a:buChar char="q"/>
            </a:pPr>
            <a:r>
              <a:rPr lang="it-IT" sz="1600" b="1" u="sng" dirty="0" smtClean="0">
                <a:solidFill>
                  <a:srgbClr val="C00000"/>
                </a:solidFill>
                <a:latin typeface="Book Antiqua" panose="02040602050305030304" pitchFamily="18" charset="0"/>
                <a:cs typeface="Andalus" panose="02020603050405020304" pitchFamily="18" charset="-78"/>
                <a:sym typeface="Symbol"/>
              </a:rPr>
              <a:t>Effetti principali dell’insulina sul metabolismo</a:t>
            </a:r>
            <a:endParaRPr lang="it-IT" sz="1600" b="1" dirty="0" smtClean="0">
              <a:solidFill>
                <a:srgbClr val="C00000"/>
              </a:solidFill>
              <a:latin typeface="Book Antiqua" panose="02040602050305030304" pitchFamily="18" charset="0"/>
              <a:cs typeface="Andalus" panose="02020603050405020304" pitchFamily="18" charset="-78"/>
              <a:sym typeface="Symbol"/>
            </a:endParaRP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Facilitazione del trasporto del glucosio nelle cellule</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Stimolo della sintesi di glicogeno</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Aumento della glicolisi con produzione di lattato e CO</a:t>
            </a:r>
            <a:r>
              <a:rPr lang="it-IT" sz="1600" b="1" baseline="-25000" dirty="0" smtClean="0">
                <a:solidFill>
                  <a:srgbClr val="C00000"/>
                </a:solidFill>
                <a:latin typeface="Book Antiqua" panose="02040602050305030304" pitchFamily="18" charset="0"/>
                <a:cs typeface="Andalus" panose="02020603050405020304" pitchFamily="18" charset="-78"/>
                <a:sym typeface="Symbol"/>
              </a:rPr>
              <a:t>2</a:t>
            </a:r>
            <a:r>
              <a:rPr lang="it-IT" sz="1600" b="1" dirty="0" smtClean="0">
                <a:solidFill>
                  <a:srgbClr val="C00000"/>
                </a:solidFill>
                <a:latin typeface="Book Antiqua" panose="02040602050305030304" pitchFamily="18" charset="0"/>
                <a:cs typeface="Andalus" panose="02020603050405020304" pitchFamily="18" charset="-78"/>
                <a:sym typeface="Symbol"/>
              </a:rPr>
              <a:t> da glucosio</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Riduzione della </a:t>
            </a:r>
            <a:r>
              <a:rPr lang="it-IT" sz="1600" b="1" dirty="0" err="1" smtClean="0">
                <a:solidFill>
                  <a:srgbClr val="C00000"/>
                </a:solidFill>
                <a:latin typeface="Book Antiqua" panose="02040602050305030304" pitchFamily="18" charset="0"/>
                <a:cs typeface="Andalus" panose="02020603050405020304" pitchFamily="18" charset="-78"/>
                <a:sym typeface="Symbol"/>
              </a:rPr>
              <a:t>gluconeogenesi</a:t>
            </a:r>
            <a:r>
              <a:rPr lang="it-IT" sz="1600" b="1" dirty="0" smtClean="0">
                <a:solidFill>
                  <a:srgbClr val="C00000"/>
                </a:solidFill>
                <a:latin typeface="Book Antiqua" panose="02040602050305030304" pitchFamily="18" charset="0"/>
                <a:cs typeface="Andalus" panose="02020603050405020304" pitchFamily="18" charset="-78"/>
                <a:sym typeface="Symbol"/>
              </a:rPr>
              <a:t> da protidi con incorporazione di aa nelle proteine</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Stimolo dell’incorporazione dei precursori negli acidi nucleici e della sintesi di </a:t>
            </a:r>
            <a:r>
              <a:rPr lang="it-IT" sz="1600" b="1" dirty="0" err="1" smtClean="0">
                <a:solidFill>
                  <a:srgbClr val="C00000"/>
                </a:solidFill>
                <a:latin typeface="Book Antiqua" panose="02040602050305030304" pitchFamily="18" charset="0"/>
                <a:cs typeface="Andalus" panose="02020603050405020304" pitchFamily="18" charset="-78"/>
                <a:sym typeface="Symbol"/>
              </a:rPr>
              <a:t>mRNA</a:t>
            </a:r>
            <a:endParaRPr lang="it-IT" sz="1600" b="1" dirty="0" smtClean="0">
              <a:solidFill>
                <a:srgbClr val="C00000"/>
              </a:solidFill>
              <a:latin typeface="Book Antiqua" panose="02040602050305030304" pitchFamily="18" charset="0"/>
              <a:cs typeface="Andalus" panose="02020603050405020304" pitchFamily="18" charset="-78"/>
              <a:sym typeface="Symbol"/>
            </a:endParaRP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Aumento del consumo di ossigeno muscolare </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sym typeface="Symbol"/>
              </a:rPr>
              <a:t>Aumento della sintesi di acidi grassi da glucosio.</a:t>
            </a:r>
            <a:endParaRPr lang="it-IT" sz="1600" b="1" dirty="0">
              <a:solidFill>
                <a:srgbClr val="C00000"/>
              </a:solidFill>
              <a:latin typeface="Book Antiqua" panose="02040602050305030304" pitchFamily="18" charset="0"/>
              <a:cs typeface="Andalus" panose="02020603050405020304" pitchFamily="18" charset="-78"/>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353" y="2596646"/>
            <a:ext cx="3540705" cy="2388460"/>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596646"/>
            <a:ext cx="2088232" cy="2007915"/>
          </a:xfrm>
          <a:prstGeom prst="rect">
            <a:avLst/>
          </a:prstGeom>
        </p:spPr>
      </p:pic>
      <p:sp>
        <p:nvSpPr>
          <p:cNvPr id="8" name="CasellaDiTesto 7"/>
          <p:cNvSpPr txBox="1"/>
          <p:nvPr/>
        </p:nvSpPr>
        <p:spPr>
          <a:xfrm>
            <a:off x="395536" y="0"/>
            <a:ext cx="8136904"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Meccanismo d’azione dell’Insulina</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endParaRPr>
          </a:p>
        </p:txBody>
      </p:sp>
    </p:spTree>
    <p:extLst>
      <p:ext uri="{BB962C8B-B14F-4D97-AF65-F5344CB8AC3E}">
        <p14:creationId xmlns:p14="http://schemas.microsoft.com/office/powerpoint/2010/main" val="593972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5984" y="692696"/>
            <a:ext cx="9144000" cy="6247864"/>
          </a:xfrm>
          <a:prstGeom prst="rect">
            <a:avLst/>
          </a:prstGeom>
          <a:noFill/>
        </p:spPr>
        <p:txBody>
          <a:bodyPr wrap="square" rtlCol="0">
            <a:spAutoFit/>
          </a:bodyPr>
          <a:lstStyle/>
          <a:p>
            <a:pPr marL="285750" indent="-285750" algn="just">
              <a:buFont typeface="Wingdings" panose="05000000000000000000" pitchFamily="2" charset="2"/>
              <a:buChar char="q"/>
            </a:pPr>
            <a:r>
              <a:rPr lang="it-IT" sz="1600" b="1" u="sng" dirty="0" smtClean="0">
                <a:solidFill>
                  <a:srgbClr val="C00000"/>
                </a:solidFill>
                <a:latin typeface="Book Antiqua" panose="02040602050305030304" pitchFamily="18" charset="0"/>
                <a:cs typeface="Andalus" panose="02020603050405020304" pitchFamily="18" charset="-78"/>
              </a:rPr>
              <a:t>Insulina e metabolismo glucidico</a:t>
            </a:r>
          </a:p>
          <a:p>
            <a:pPr algn="just"/>
            <a:r>
              <a:rPr lang="it-IT" sz="1600" b="1" dirty="0" smtClean="0">
                <a:solidFill>
                  <a:srgbClr val="C00000"/>
                </a:solidFill>
                <a:latin typeface="Book Antiqua" panose="02040602050305030304" pitchFamily="18" charset="0"/>
                <a:cs typeface="Andalus" panose="02020603050405020304" pitchFamily="18" charset="-78"/>
              </a:rPr>
              <a:t>L’insulina favorisce l’utilizzazione del glucosio, </a:t>
            </a:r>
            <a:r>
              <a:rPr lang="it-IT" sz="1600" b="1" dirty="0">
                <a:solidFill>
                  <a:srgbClr val="C00000"/>
                </a:solidFill>
                <a:latin typeface="Book Antiqua" panose="02040602050305030304" pitchFamily="18" charset="0"/>
                <a:cs typeface="Andalus" panose="02020603050405020304" pitchFamily="18" charset="-78"/>
              </a:rPr>
              <a:t>legandosi a recettori </a:t>
            </a:r>
            <a:r>
              <a:rPr lang="it-IT" sz="1600" b="1" dirty="0" smtClean="0">
                <a:solidFill>
                  <a:srgbClr val="C00000"/>
                </a:solidFill>
                <a:latin typeface="Book Antiqua" panose="02040602050305030304" pitchFamily="18" charset="0"/>
                <a:cs typeface="Andalus" panose="02020603050405020304" pitchFamily="18" charset="-78"/>
              </a:rPr>
              <a:t>specifici, a livello del tessuto muscolare, epatico, adiposo e nervoso, favorendo la permeabilità cellulare ad esso,. L’ormone agisce anche sugli enzimi glicolitici,  ha effetti positivi sulla sintesi degli enzimi demolitivi nei confronti del glucosio come </a:t>
            </a:r>
            <a:r>
              <a:rPr lang="it-IT" sz="1600" b="1" i="1" dirty="0" err="1" smtClean="0">
                <a:solidFill>
                  <a:srgbClr val="C00000"/>
                </a:solidFill>
                <a:latin typeface="Book Antiqua" panose="02040602050305030304" pitchFamily="18" charset="0"/>
                <a:cs typeface="Andalus" panose="02020603050405020304" pitchFamily="18" charset="-78"/>
              </a:rPr>
              <a:t>esocinasi</a:t>
            </a:r>
            <a:r>
              <a:rPr lang="it-IT" sz="1600" b="1" i="1" dirty="0" smtClean="0">
                <a:solidFill>
                  <a:srgbClr val="C00000"/>
                </a:solidFill>
                <a:latin typeface="Book Antiqua" panose="02040602050305030304" pitchFamily="18" charset="0"/>
                <a:cs typeface="Andalus" panose="02020603050405020304" pitchFamily="18" charset="-78"/>
              </a:rPr>
              <a:t>, </a:t>
            </a:r>
            <a:r>
              <a:rPr lang="it-IT" sz="1600" b="1" i="1" dirty="0" err="1" smtClean="0">
                <a:solidFill>
                  <a:srgbClr val="C00000"/>
                </a:solidFill>
                <a:latin typeface="Book Antiqua" panose="02040602050305030304" pitchFamily="18" charset="0"/>
                <a:cs typeface="Andalus" panose="02020603050405020304" pitchFamily="18" charset="-78"/>
              </a:rPr>
              <a:t>fosfofruttocinasi</a:t>
            </a:r>
            <a:r>
              <a:rPr lang="it-IT" sz="1600" b="1" i="1" dirty="0" smtClean="0">
                <a:solidFill>
                  <a:srgbClr val="C00000"/>
                </a:solidFill>
                <a:latin typeface="Book Antiqua" panose="02040602050305030304" pitchFamily="18" charset="0"/>
                <a:cs typeface="Andalus" panose="02020603050405020304" pitchFamily="18" charset="-78"/>
              </a:rPr>
              <a:t> muscolare </a:t>
            </a:r>
            <a:r>
              <a:rPr lang="it-IT" sz="1600" b="1" dirty="0" smtClean="0">
                <a:solidFill>
                  <a:srgbClr val="C00000"/>
                </a:solidFill>
                <a:latin typeface="Book Antiqua" panose="02040602050305030304" pitchFamily="18" charset="0"/>
                <a:cs typeface="Andalus" panose="02020603050405020304" pitchFamily="18" charset="-78"/>
              </a:rPr>
              <a:t>e</a:t>
            </a:r>
            <a:r>
              <a:rPr lang="it-IT" sz="1600" b="1" i="1" dirty="0" smtClean="0">
                <a:solidFill>
                  <a:srgbClr val="C00000"/>
                </a:solidFill>
                <a:latin typeface="Book Antiqua" panose="02040602050305030304" pitchFamily="18" charset="0"/>
                <a:cs typeface="Andalus" panose="02020603050405020304" pitchFamily="18" charset="-78"/>
              </a:rPr>
              <a:t> </a:t>
            </a:r>
            <a:r>
              <a:rPr lang="it-IT" sz="1600" b="1" i="1" dirty="0" err="1" smtClean="0">
                <a:solidFill>
                  <a:srgbClr val="C00000"/>
                </a:solidFill>
                <a:latin typeface="Book Antiqua" panose="02040602050305030304" pitchFamily="18" charset="0"/>
                <a:cs typeface="Andalus" panose="02020603050405020304" pitchFamily="18" charset="-78"/>
              </a:rPr>
              <a:t>glucocinasi</a:t>
            </a:r>
            <a:r>
              <a:rPr lang="it-IT" sz="1600" b="1" i="1" dirty="0" smtClean="0">
                <a:solidFill>
                  <a:srgbClr val="C00000"/>
                </a:solidFill>
                <a:latin typeface="Book Antiqua" panose="02040602050305030304" pitchFamily="18" charset="0"/>
                <a:cs typeface="Andalus" panose="02020603050405020304" pitchFamily="18" charset="-78"/>
              </a:rPr>
              <a:t> epatica</a:t>
            </a:r>
            <a:r>
              <a:rPr lang="it-IT" sz="1600" b="1" dirty="0" smtClean="0">
                <a:solidFill>
                  <a:srgbClr val="C00000"/>
                </a:solidFill>
                <a:latin typeface="Book Antiqua" panose="02040602050305030304" pitchFamily="18" charset="0"/>
                <a:cs typeface="Andalus" panose="02020603050405020304" pitchFamily="18" charset="-78"/>
              </a:rPr>
              <a:t>  ed effetti negativi sulla sintesi di enzimi </a:t>
            </a:r>
            <a:r>
              <a:rPr lang="it-IT" sz="1600" b="1" dirty="0" err="1" smtClean="0">
                <a:solidFill>
                  <a:srgbClr val="C00000"/>
                </a:solidFill>
                <a:latin typeface="Book Antiqua" panose="02040602050305030304" pitchFamily="18" charset="0"/>
                <a:cs typeface="Andalus" panose="02020603050405020304" pitchFamily="18" charset="-78"/>
              </a:rPr>
              <a:t>gluconeogenetici</a:t>
            </a:r>
            <a:r>
              <a:rPr lang="it-IT" sz="1600" b="1" dirty="0" smtClean="0">
                <a:solidFill>
                  <a:srgbClr val="C00000"/>
                </a:solidFill>
                <a:latin typeface="Book Antiqua" panose="02040602050305030304" pitchFamily="18" charset="0"/>
                <a:cs typeface="Andalus" panose="02020603050405020304" pitchFamily="18" charset="-78"/>
              </a:rPr>
              <a:t> del fegato, </a:t>
            </a:r>
            <a:r>
              <a:rPr lang="it-IT" sz="1600" b="1" i="1" dirty="0" smtClean="0">
                <a:solidFill>
                  <a:srgbClr val="C00000"/>
                </a:solidFill>
                <a:latin typeface="Book Antiqua" panose="02040602050305030304" pitchFamily="18" charset="0"/>
                <a:cs typeface="Andalus" panose="02020603050405020304" pitchFamily="18" charset="-78"/>
              </a:rPr>
              <a:t>glucosio-6-fosofatasi, fruttosio 1, 6-difosfato fosfatasi, piruvico carbossilasi</a:t>
            </a:r>
            <a:r>
              <a:rPr lang="it-IT" sz="1600" b="1" dirty="0" smtClean="0">
                <a:solidFill>
                  <a:srgbClr val="C00000"/>
                </a:solidFill>
                <a:latin typeface="Book Antiqua" panose="02040602050305030304" pitchFamily="18" charset="0"/>
                <a:cs typeface="Andalus" panose="02020603050405020304" pitchFamily="18" charset="-78"/>
              </a:rPr>
              <a:t> e </a:t>
            </a:r>
            <a:r>
              <a:rPr lang="it-IT" sz="1600" b="1" i="1" dirty="0" err="1" smtClean="0">
                <a:solidFill>
                  <a:srgbClr val="C00000"/>
                </a:solidFill>
                <a:latin typeface="Book Antiqua" panose="02040602050305030304" pitchFamily="18" charset="0"/>
                <a:cs typeface="Andalus" panose="02020603050405020304" pitchFamily="18" charset="-78"/>
              </a:rPr>
              <a:t>fosfoenolpiruvico</a:t>
            </a:r>
            <a:r>
              <a:rPr lang="it-IT" sz="1600" b="1" i="1" dirty="0" smtClean="0">
                <a:solidFill>
                  <a:srgbClr val="C00000"/>
                </a:solidFill>
                <a:latin typeface="Book Antiqua" panose="02040602050305030304" pitchFamily="18" charset="0"/>
                <a:cs typeface="Andalus" panose="02020603050405020304" pitchFamily="18" charset="-78"/>
              </a:rPr>
              <a:t> </a:t>
            </a:r>
            <a:r>
              <a:rPr lang="it-IT" sz="1600" b="1" i="1" dirty="0" err="1" smtClean="0">
                <a:solidFill>
                  <a:srgbClr val="C00000"/>
                </a:solidFill>
                <a:latin typeface="Book Antiqua" panose="02040602050305030304" pitchFamily="18" charset="0"/>
                <a:cs typeface="Andalus" panose="02020603050405020304" pitchFamily="18" charset="-78"/>
              </a:rPr>
              <a:t>corbossicinasi</a:t>
            </a:r>
            <a:r>
              <a:rPr lang="it-IT" sz="1600" b="1" dirty="0" smtClean="0">
                <a:solidFill>
                  <a:srgbClr val="C00000"/>
                </a:solidFill>
                <a:latin typeface="Book Antiqua" panose="02040602050305030304" pitchFamily="18" charset="0"/>
                <a:cs typeface="Andalus" panose="02020603050405020304" pitchFamily="18" charset="-78"/>
              </a:rPr>
              <a:t>, i cui geni comuni sono repressi dall’insulina. Diminuendo la concentrazione di </a:t>
            </a:r>
            <a:r>
              <a:rPr lang="it-IT" sz="1600" b="1" dirty="0" err="1" smtClean="0">
                <a:solidFill>
                  <a:srgbClr val="C00000"/>
                </a:solidFill>
                <a:latin typeface="Book Antiqua" panose="02040602050305030304" pitchFamily="18" charset="0"/>
                <a:cs typeface="Andalus" panose="02020603050405020304" pitchFamily="18" charset="-78"/>
              </a:rPr>
              <a:t>AMPc</a:t>
            </a:r>
            <a:r>
              <a:rPr lang="it-IT" sz="1600" b="1" dirty="0" smtClean="0">
                <a:solidFill>
                  <a:srgbClr val="C00000"/>
                </a:solidFill>
                <a:latin typeface="Book Antiqua" panose="02040602050305030304" pitchFamily="18" charset="0"/>
                <a:cs typeface="Andalus" panose="02020603050405020304" pitchFamily="18" charset="-78"/>
              </a:rPr>
              <a:t>, attiva la </a:t>
            </a:r>
            <a:r>
              <a:rPr lang="it-IT" sz="1600" b="1" i="1" dirty="0" smtClean="0">
                <a:solidFill>
                  <a:srgbClr val="C00000"/>
                </a:solidFill>
                <a:latin typeface="Book Antiqua" panose="02040602050305030304" pitchFamily="18" charset="0"/>
                <a:cs typeface="Andalus" panose="02020603050405020304" pitchFamily="18" charset="-78"/>
              </a:rPr>
              <a:t>proteina </a:t>
            </a:r>
            <a:r>
              <a:rPr lang="it-IT" sz="1600" b="1" i="1" dirty="0" err="1" smtClean="0">
                <a:solidFill>
                  <a:srgbClr val="C00000"/>
                </a:solidFill>
                <a:latin typeface="Book Antiqua" panose="02040602050305030304" pitchFamily="18" charset="0"/>
                <a:cs typeface="Andalus" panose="02020603050405020304" pitchFamily="18" charset="-78"/>
              </a:rPr>
              <a:t>cinasi</a:t>
            </a:r>
            <a:r>
              <a:rPr lang="it-IT" sz="1600" b="1" i="1" dirty="0" smtClean="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 mentre stabilizza la </a:t>
            </a:r>
            <a:r>
              <a:rPr lang="it-IT" sz="1600" b="1" i="1" dirty="0" smtClean="0">
                <a:solidFill>
                  <a:srgbClr val="C00000"/>
                </a:solidFill>
                <a:latin typeface="Book Antiqua" panose="02040602050305030304" pitchFamily="18" charset="0"/>
                <a:cs typeface="Andalus" panose="02020603050405020304" pitchFamily="18" charset="-78"/>
              </a:rPr>
              <a:t>glicogeno </a:t>
            </a:r>
            <a:r>
              <a:rPr lang="it-IT" sz="1600" b="1" i="1" dirty="0" err="1" smtClean="0">
                <a:solidFill>
                  <a:srgbClr val="C00000"/>
                </a:solidFill>
                <a:latin typeface="Book Antiqua" panose="02040602050305030304" pitchFamily="18" charset="0"/>
                <a:cs typeface="Andalus" panose="02020603050405020304" pitchFamily="18" charset="-78"/>
              </a:rPr>
              <a:t>sintetasi</a:t>
            </a:r>
            <a:r>
              <a:rPr lang="it-IT" sz="1600" b="1" dirty="0" smtClean="0">
                <a:solidFill>
                  <a:srgbClr val="C00000"/>
                </a:solidFill>
                <a:latin typeface="Book Antiqua" panose="02040602050305030304" pitchFamily="18" charset="0"/>
                <a:cs typeface="Andalus" panose="02020603050405020304" pitchFamily="18" charset="-78"/>
              </a:rPr>
              <a:t>  nella forma attiva I.</a:t>
            </a:r>
          </a:p>
          <a:p>
            <a:pPr marL="285750" indent="-285750" algn="just">
              <a:buFont typeface="Wingdings" panose="05000000000000000000" pitchFamily="2" charset="2"/>
              <a:buChar char="q"/>
            </a:pPr>
            <a:r>
              <a:rPr lang="it-IT" sz="1600" b="1" u="sng" dirty="0" smtClean="0">
                <a:solidFill>
                  <a:srgbClr val="C00000"/>
                </a:solidFill>
                <a:latin typeface="Book Antiqua" panose="02040602050305030304" pitchFamily="18" charset="0"/>
                <a:cs typeface="Andalus" panose="02020603050405020304" pitchFamily="18" charset="-78"/>
              </a:rPr>
              <a:t>Insulina e metabolismo lipidico</a:t>
            </a:r>
          </a:p>
          <a:p>
            <a:pPr algn="just"/>
            <a:r>
              <a:rPr lang="it-IT" sz="1600" b="1" dirty="0" smtClean="0">
                <a:solidFill>
                  <a:srgbClr val="C00000"/>
                </a:solidFill>
                <a:latin typeface="Book Antiqua" panose="02040602050305030304" pitchFamily="18" charset="0"/>
                <a:cs typeface="Andalus" panose="02020603050405020304" pitchFamily="18" charset="-78"/>
              </a:rPr>
              <a:t>L’insulina è l’unico ormone </a:t>
            </a:r>
            <a:r>
              <a:rPr lang="it-IT" sz="1600" b="1" i="1" dirty="0" err="1" smtClean="0">
                <a:solidFill>
                  <a:srgbClr val="C00000"/>
                </a:solidFill>
                <a:latin typeface="Book Antiqua" panose="02040602050305030304" pitchFamily="18" charset="0"/>
                <a:cs typeface="Andalus" panose="02020603050405020304" pitchFamily="18" charset="-78"/>
              </a:rPr>
              <a:t>antilipolitico</a:t>
            </a:r>
            <a:r>
              <a:rPr lang="it-IT" sz="1600" b="1" dirty="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 negli </a:t>
            </a:r>
            <a:r>
              <a:rPr lang="it-IT" sz="1600" b="1" dirty="0" err="1" smtClean="0">
                <a:solidFill>
                  <a:srgbClr val="C00000"/>
                </a:solidFill>
                <a:latin typeface="Book Antiqua" panose="02040602050305030304" pitchFamily="18" charset="0"/>
                <a:cs typeface="Andalus" panose="02020603050405020304" pitchFamily="18" charset="-78"/>
              </a:rPr>
              <a:t>adipociti</a:t>
            </a:r>
            <a:r>
              <a:rPr lang="it-IT" sz="1600" b="1" dirty="0" smtClean="0">
                <a:solidFill>
                  <a:srgbClr val="C00000"/>
                </a:solidFill>
                <a:latin typeface="Book Antiqua" panose="02040602050305030304" pitchFamily="18" charset="0"/>
                <a:cs typeface="Andalus" panose="02020603050405020304" pitchFamily="18" charset="-78"/>
              </a:rPr>
              <a:t> abbassa la concentrazione di </a:t>
            </a:r>
            <a:r>
              <a:rPr lang="it-IT" sz="1600" b="1" dirty="0" err="1" smtClean="0">
                <a:solidFill>
                  <a:srgbClr val="C00000"/>
                </a:solidFill>
                <a:latin typeface="Book Antiqua" panose="02040602050305030304" pitchFamily="18" charset="0"/>
                <a:cs typeface="Andalus" panose="02020603050405020304" pitchFamily="18" charset="-78"/>
              </a:rPr>
              <a:t>AMPc</a:t>
            </a:r>
            <a:r>
              <a:rPr lang="it-IT" sz="1600" b="1" dirty="0" smtClean="0">
                <a:solidFill>
                  <a:srgbClr val="C00000"/>
                </a:solidFill>
                <a:latin typeface="Book Antiqua" panose="02040602050305030304" pitchFamily="18" charset="0"/>
                <a:cs typeface="Andalus" panose="02020603050405020304" pitchFamily="18" charset="-78"/>
              </a:rPr>
              <a:t> , inibisce la </a:t>
            </a:r>
            <a:r>
              <a:rPr lang="it-IT" sz="1600" b="1" i="1" dirty="0" smtClean="0">
                <a:solidFill>
                  <a:srgbClr val="C00000"/>
                </a:solidFill>
                <a:latin typeface="Book Antiqua" panose="02040602050305030304" pitchFamily="18" charset="0"/>
                <a:cs typeface="Andalus" panose="02020603050405020304" pitchFamily="18" charset="-78"/>
              </a:rPr>
              <a:t>trigliceride lipasi</a:t>
            </a:r>
            <a:r>
              <a:rPr lang="it-IT" sz="1600" b="1" dirty="0" smtClean="0">
                <a:solidFill>
                  <a:srgbClr val="C00000"/>
                </a:solidFill>
                <a:latin typeface="Book Antiqua" panose="02040602050305030304" pitchFamily="18" charset="0"/>
                <a:cs typeface="Andalus" panose="02020603050405020304" pitchFamily="18" charset="-78"/>
              </a:rPr>
              <a:t> diminuendo la mobilizzazione degli acidi grassi e favorendo la sintesi di questi ultimi e dei trigliceridi da glucosio e il loro accumulo.</a:t>
            </a:r>
          </a:p>
          <a:p>
            <a:pPr marL="342900" indent="-342900" algn="just">
              <a:buFont typeface="Wingdings" panose="05000000000000000000" pitchFamily="2" charset="2"/>
              <a:buChar char="q"/>
            </a:pPr>
            <a:r>
              <a:rPr lang="it-IT" sz="1600" b="1" u="sng" dirty="0" smtClean="0">
                <a:solidFill>
                  <a:srgbClr val="C00000"/>
                </a:solidFill>
                <a:latin typeface="Book Antiqua" panose="02040602050305030304" pitchFamily="18" charset="0"/>
                <a:cs typeface="Andalus" panose="02020603050405020304" pitchFamily="18" charset="-78"/>
              </a:rPr>
              <a:t>L’insulina e il metabolismo proteico</a:t>
            </a:r>
          </a:p>
          <a:p>
            <a:pPr algn="just"/>
            <a:r>
              <a:rPr lang="it-IT" sz="1600" b="1" dirty="0" smtClean="0">
                <a:solidFill>
                  <a:srgbClr val="C00000"/>
                </a:solidFill>
                <a:latin typeface="Book Antiqua" panose="02040602050305030304" pitchFamily="18" charset="0"/>
                <a:cs typeface="Andalus" panose="02020603050405020304" pitchFamily="18" charset="-78"/>
              </a:rPr>
              <a:t>L’ormone favorisce l’</a:t>
            </a:r>
            <a:r>
              <a:rPr lang="it-IT" sz="1600" b="1" i="1" dirty="0" smtClean="0">
                <a:solidFill>
                  <a:srgbClr val="C00000"/>
                </a:solidFill>
                <a:latin typeface="Book Antiqua" panose="02040602050305030304" pitchFamily="18" charset="0"/>
                <a:cs typeface="Andalus" panose="02020603050405020304" pitchFamily="18" charset="-78"/>
              </a:rPr>
              <a:t>anabolismo</a:t>
            </a:r>
            <a:r>
              <a:rPr lang="it-IT" sz="1600" b="1" dirty="0" smtClean="0">
                <a:solidFill>
                  <a:srgbClr val="C00000"/>
                </a:solidFill>
                <a:latin typeface="Book Antiqua" panose="02040602050305030304" pitchFamily="18" charset="0"/>
                <a:cs typeface="Andalus" panose="02020603050405020304" pitchFamily="18" charset="-78"/>
              </a:rPr>
              <a:t> proteico, diminuendo il catabolismo e positivizzando il bilancio dell’azoto. L’azione sulla sintesi proteica è selettiva: stimola la sintesi di molti enzimi e ne reprime quella di altri. Favorisce la penetrazione intracellulare di aa aumentandone l’affinità per il sistema di trasporto e la sintesi delle proteine di quest’ultimo. Facilita lo scorrimento dell’</a:t>
            </a:r>
            <a:r>
              <a:rPr lang="it-IT" sz="1600" b="1" dirty="0" err="1" smtClean="0">
                <a:solidFill>
                  <a:srgbClr val="C00000"/>
                </a:solidFill>
                <a:latin typeface="Book Antiqua" panose="02040602050305030304" pitchFamily="18" charset="0"/>
                <a:cs typeface="Andalus" panose="02020603050405020304" pitchFamily="18" charset="-78"/>
              </a:rPr>
              <a:t>mRNA</a:t>
            </a:r>
            <a:r>
              <a:rPr lang="it-IT" sz="1600" b="1" dirty="0" smtClean="0">
                <a:solidFill>
                  <a:srgbClr val="C00000"/>
                </a:solidFill>
                <a:latin typeface="Book Antiqua" panose="02040602050305030304" pitchFamily="18" charset="0"/>
                <a:cs typeface="Andalus" panose="02020603050405020304" pitchFamily="18" charset="-78"/>
              </a:rPr>
              <a:t> sui ribosomi. In sinergia con il GH promuove la crescita.</a:t>
            </a:r>
          </a:p>
          <a:p>
            <a:pPr marL="285750" indent="-285750" algn="just">
              <a:buFont typeface="Arial" panose="020B0604020202020204" pitchFamily="34" charset="0"/>
              <a:buChar char="•"/>
            </a:pPr>
            <a:r>
              <a:rPr lang="it-IT" sz="1600" b="1" i="1" dirty="0" smtClean="0">
                <a:solidFill>
                  <a:srgbClr val="C00000"/>
                </a:solidFill>
                <a:latin typeface="Book Antiqua" panose="02040602050305030304" pitchFamily="18" charset="0"/>
                <a:cs typeface="Andalus" panose="02020603050405020304" pitchFamily="18" charset="-78"/>
              </a:rPr>
              <a:t>Importanza della regolazione della glicemia</a:t>
            </a:r>
          </a:p>
          <a:p>
            <a:pPr algn="just"/>
            <a:r>
              <a:rPr lang="it-IT" sz="1600" b="1" dirty="0" smtClean="0">
                <a:solidFill>
                  <a:srgbClr val="C00000"/>
                </a:solidFill>
                <a:latin typeface="Book Antiqua" panose="02040602050305030304" pitchFamily="18" charset="0"/>
                <a:cs typeface="Andalus" panose="02020603050405020304" pitchFamily="18" charset="-78"/>
              </a:rPr>
              <a:t>Il glucosio è l’unico substrato energetico utilizzabile sufficientemente da </a:t>
            </a:r>
            <a:r>
              <a:rPr lang="it-IT" sz="1600" b="1" i="1" dirty="0" smtClean="0">
                <a:solidFill>
                  <a:srgbClr val="C00000"/>
                </a:solidFill>
                <a:latin typeface="Book Antiqua" panose="02040602050305030304" pitchFamily="18" charset="0"/>
                <a:cs typeface="Andalus" panose="02020603050405020304" pitchFamily="18" charset="-78"/>
              </a:rPr>
              <a:t>cervello, retina</a:t>
            </a:r>
            <a:r>
              <a:rPr lang="it-IT" sz="1600" b="1" dirty="0" smtClean="0">
                <a:solidFill>
                  <a:srgbClr val="C00000"/>
                </a:solidFill>
                <a:latin typeface="Book Antiqua" panose="02040602050305030304" pitchFamily="18" charset="0"/>
                <a:cs typeface="Andalus" panose="02020603050405020304" pitchFamily="18" charset="-78"/>
              </a:rPr>
              <a:t>  ed</a:t>
            </a:r>
            <a:r>
              <a:rPr lang="it-IT" sz="1600" b="1" i="1" dirty="0" smtClean="0">
                <a:solidFill>
                  <a:srgbClr val="C00000"/>
                </a:solidFill>
                <a:latin typeface="Book Antiqua" panose="02040602050305030304" pitchFamily="18" charset="0"/>
                <a:cs typeface="Andalus" panose="02020603050405020304" pitchFamily="18" charset="-78"/>
              </a:rPr>
              <a:t> epitelio germinativo delle gonadi</a:t>
            </a:r>
            <a:r>
              <a:rPr lang="it-IT" sz="1600" b="1" dirty="0" smtClean="0">
                <a:solidFill>
                  <a:srgbClr val="C00000"/>
                </a:solidFill>
                <a:latin typeface="Book Antiqua" panose="02040602050305030304" pitchFamily="18" charset="0"/>
                <a:cs typeface="Andalus" panose="02020603050405020304" pitchFamily="18" charset="-78"/>
              </a:rPr>
              <a:t>. L’iperglicemia, d’altra parte, causa forte disidratazione cellulare, perdita di glucosio nelle urine e deplezione del patrimonio idrico attraverso il rene.</a:t>
            </a:r>
          </a:p>
          <a:p>
            <a:pPr algn="just"/>
            <a:endParaRPr lang="it-IT" sz="1600" i="1" dirty="0" smtClean="0">
              <a:solidFill>
                <a:srgbClr val="C00000"/>
              </a:solidFill>
              <a:latin typeface="Book Antiqua" panose="02040602050305030304" pitchFamily="18" charset="0"/>
              <a:cs typeface="Andalus" panose="02020603050405020304" pitchFamily="18" charset="-78"/>
            </a:endParaRPr>
          </a:p>
          <a:p>
            <a:pPr algn="just"/>
            <a:endParaRPr lang="it-IT" sz="1600" b="1" dirty="0">
              <a:solidFill>
                <a:srgbClr val="C00000"/>
              </a:solidFill>
              <a:latin typeface="Book Antiqua" panose="02040602050305030304" pitchFamily="18" charset="0"/>
              <a:cs typeface="Andalus" panose="02020603050405020304" pitchFamily="18" charset="-78"/>
            </a:endParaRPr>
          </a:p>
        </p:txBody>
      </p:sp>
      <p:sp>
        <p:nvSpPr>
          <p:cNvPr id="6" name="CasellaDiTesto 5"/>
          <p:cNvSpPr txBox="1"/>
          <p:nvPr/>
        </p:nvSpPr>
        <p:spPr>
          <a:xfrm>
            <a:off x="395536" y="0"/>
            <a:ext cx="8136904"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Insulina e Metabolismo</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endParaRPr>
          </a:p>
        </p:txBody>
      </p:sp>
    </p:spTree>
    <p:extLst>
      <p:ext uri="{BB962C8B-B14F-4D97-AF65-F5344CB8AC3E}">
        <p14:creationId xmlns:p14="http://schemas.microsoft.com/office/powerpoint/2010/main" val="207201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0" y="642925"/>
            <a:ext cx="9144000" cy="6494085"/>
          </a:xfrm>
          <a:prstGeom prst="rect">
            <a:avLst/>
          </a:prstGeom>
          <a:noFill/>
        </p:spPr>
        <p:txBody>
          <a:bodyPr wrap="square" rtlCol="0">
            <a:spAutoFit/>
          </a:bodyPr>
          <a:lstStyle/>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cs typeface="Andalus" panose="02020603050405020304" pitchFamily="18" charset="-78"/>
              </a:rPr>
              <a:t>Somatostatina</a:t>
            </a:r>
          </a:p>
          <a:p>
            <a:pPr algn="just"/>
            <a:r>
              <a:rPr lang="it-IT" sz="1600" b="1" dirty="0" smtClean="0">
                <a:solidFill>
                  <a:srgbClr val="C00000"/>
                </a:solidFill>
                <a:latin typeface="Book Antiqua" panose="02040602050305030304" pitchFamily="18" charset="0"/>
                <a:cs typeface="Andalus" panose="02020603050405020304" pitchFamily="18" charset="-78"/>
              </a:rPr>
              <a:t>Piccolo ormone di soli 14 aa ed emivita di 3 minuti prodotto dalla cellule </a:t>
            </a:r>
            <a:r>
              <a:rPr lang="it-IT" sz="1600" b="1" dirty="0" smtClean="0">
                <a:solidFill>
                  <a:srgbClr val="C00000"/>
                </a:solidFill>
                <a:latin typeface="Book Antiqua" panose="02040602050305030304" pitchFamily="18" charset="0"/>
                <a:cs typeface="Andalus" panose="02020603050405020304" pitchFamily="18" charset="-78"/>
                <a:sym typeface="Symbol"/>
              </a:rPr>
              <a:t> del pancreas in riposta all’aumento della glicemia, del tasso ematico degli aa, degli acidi grassi e della concentrazione di vari ormoni gastroenterici liberati in seguito ad un pasto, agisce all’interno delle stesse isole di </a:t>
            </a:r>
            <a:r>
              <a:rPr lang="it-IT" sz="1600" b="1" dirty="0" err="1" smtClean="0">
                <a:solidFill>
                  <a:srgbClr val="C00000"/>
                </a:solidFill>
                <a:latin typeface="Book Antiqua" panose="02040602050305030304" pitchFamily="18" charset="0"/>
                <a:cs typeface="Andalus" panose="02020603050405020304" pitchFamily="18" charset="-78"/>
                <a:sym typeface="Symbol"/>
              </a:rPr>
              <a:t>Langerhans</a:t>
            </a:r>
            <a:r>
              <a:rPr lang="it-IT" sz="1600" b="1" dirty="0" smtClean="0">
                <a:solidFill>
                  <a:srgbClr val="C00000"/>
                </a:solidFill>
                <a:latin typeface="Book Antiqua" panose="02040602050305030304" pitchFamily="18" charset="0"/>
                <a:cs typeface="Andalus" panose="02020603050405020304" pitchFamily="18" charset="-78"/>
                <a:sym typeface="Symbol"/>
              </a:rPr>
              <a:t> deprimendo la secrezione di insulina e </a:t>
            </a:r>
            <a:r>
              <a:rPr lang="it-IT" sz="1600" b="1" dirty="0" err="1" smtClean="0">
                <a:solidFill>
                  <a:srgbClr val="C00000"/>
                </a:solidFill>
                <a:latin typeface="Book Antiqua" panose="02040602050305030304" pitchFamily="18" charset="0"/>
                <a:cs typeface="Andalus" panose="02020603050405020304" pitchFamily="18" charset="-78"/>
                <a:sym typeface="Symbol"/>
              </a:rPr>
              <a:t>glucagone</a:t>
            </a:r>
            <a:r>
              <a:rPr lang="it-IT" sz="1600" b="1" dirty="0" smtClean="0">
                <a:solidFill>
                  <a:srgbClr val="C00000"/>
                </a:solidFill>
                <a:latin typeface="Book Antiqua" panose="02040602050305030304" pitchFamily="18" charset="0"/>
                <a:cs typeface="Andalus" panose="02020603050405020304" pitchFamily="18" charset="-78"/>
                <a:sym typeface="Symbol"/>
              </a:rPr>
              <a:t>, rallenta la motilità dello stomaco, del duodeno e della colecisti e riduce l’attività di assorbimento e secrezione del tubo digerente presumibilmente con il ruolo di prolungare il tempo di assorbimento dei nutrienti e ridurne l’utilizzazione impedendone un rapido esaurimento. Viene secreta a livello ipotalamico come inibitore della secrezione di GH da parte dell’ipofisi anteriore.</a:t>
            </a:r>
          </a:p>
          <a:p>
            <a:pPr marL="285750" indent="-285750" algn="just">
              <a:buFont typeface="Arial" panose="020B0604020202020204" pitchFamily="34" charset="0"/>
              <a:buChar char="•"/>
            </a:pPr>
            <a:r>
              <a:rPr lang="it-IT" sz="1600" b="1" i="1" dirty="0" smtClean="0">
                <a:solidFill>
                  <a:srgbClr val="C00000"/>
                </a:solidFill>
                <a:latin typeface="Book Antiqua" panose="02040602050305030304" pitchFamily="18" charset="0"/>
                <a:cs typeface="Andalus" panose="02020603050405020304" pitchFamily="18" charset="-78"/>
                <a:sym typeface="Symbol"/>
              </a:rPr>
              <a:t>Regolazione della glicemia</a:t>
            </a:r>
          </a:p>
          <a:p>
            <a:pPr algn="just"/>
            <a:r>
              <a:rPr lang="it-IT" sz="1600" b="1" dirty="0" smtClean="0">
                <a:solidFill>
                  <a:srgbClr val="C00000"/>
                </a:solidFill>
                <a:latin typeface="Book Antiqua" panose="02040602050305030304" pitchFamily="18" charset="0"/>
                <a:cs typeface="Andalus" panose="02020603050405020304" pitchFamily="18" charset="-78"/>
                <a:sym typeface="Symbol"/>
              </a:rPr>
              <a:t>La glicemia al mattino a digiuno viene mantenuta in un </a:t>
            </a:r>
            <a:r>
              <a:rPr lang="it-IT" sz="1600" b="1" i="1" dirty="0" err="1" smtClean="0">
                <a:solidFill>
                  <a:srgbClr val="C00000"/>
                </a:solidFill>
                <a:latin typeface="Book Antiqua" panose="02040602050305030304" pitchFamily="18" charset="0"/>
                <a:cs typeface="Andalus" panose="02020603050405020304" pitchFamily="18" charset="-78"/>
                <a:sym typeface="Symbol"/>
              </a:rPr>
              <a:t>range</a:t>
            </a:r>
            <a:r>
              <a:rPr lang="it-IT" sz="1600" b="1" i="1" dirty="0" smtClean="0">
                <a:solidFill>
                  <a:srgbClr val="C00000"/>
                </a:solidFill>
                <a:latin typeface="Book Antiqua" panose="02040602050305030304" pitchFamily="18" charset="0"/>
                <a:cs typeface="Andalus" panose="02020603050405020304" pitchFamily="18" charset="-78"/>
                <a:sym typeface="Symbol"/>
              </a:rPr>
              <a:t> </a:t>
            </a:r>
            <a:r>
              <a:rPr lang="it-IT" sz="1600" b="1" dirty="0" smtClean="0">
                <a:solidFill>
                  <a:srgbClr val="C00000"/>
                </a:solidFill>
                <a:latin typeface="Book Antiqua" panose="02040602050305030304" pitchFamily="18" charset="0"/>
                <a:cs typeface="Andalus" panose="02020603050405020304" pitchFamily="18" charset="-78"/>
                <a:sym typeface="Symbol"/>
              </a:rPr>
              <a:t> compreso tra 80 e 90 mg/dl. Aumenta a 120-140 mg/dl nella prima ora dopo un pasto ma ritorna ai valori di partenza entro 2 ore dall’assunzione di carboidrati. Nel digiuno, la </a:t>
            </a:r>
            <a:r>
              <a:rPr lang="it-IT" sz="1600" b="1" dirty="0" err="1" smtClean="0">
                <a:solidFill>
                  <a:srgbClr val="C00000"/>
                </a:solidFill>
                <a:latin typeface="Book Antiqua" panose="02040602050305030304" pitchFamily="18" charset="0"/>
                <a:cs typeface="Andalus" panose="02020603050405020304" pitchFamily="18" charset="-78"/>
                <a:sym typeface="Symbol"/>
              </a:rPr>
              <a:t>gluconeogenesi</a:t>
            </a:r>
            <a:r>
              <a:rPr lang="it-IT" sz="1600" b="1" dirty="0" smtClean="0">
                <a:solidFill>
                  <a:srgbClr val="C00000"/>
                </a:solidFill>
                <a:latin typeface="Book Antiqua" panose="02040602050305030304" pitchFamily="18" charset="0"/>
                <a:cs typeface="Andalus" panose="02020603050405020304" pitchFamily="18" charset="-78"/>
                <a:sym typeface="Symbol"/>
              </a:rPr>
              <a:t> epatica provvede a fornire il glucosio necessario per mantenere la glicemia. Nell’alimentazione normale, la regolazione avviene con questi meccanismi:</a:t>
            </a:r>
          </a:p>
          <a:p>
            <a:pPr marL="342900" indent="-342900" algn="just">
              <a:buFont typeface="+mj-lt"/>
              <a:buAutoNum type="arabicPeriod"/>
            </a:pPr>
            <a:r>
              <a:rPr lang="it-IT" sz="1600" b="1" i="1" dirty="0" smtClean="0">
                <a:solidFill>
                  <a:srgbClr val="C00000"/>
                </a:solidFill>
                <a:latin typeface="Book Antiqua" panose="02040602050305030304" pitchFamily="18" charset="0"/>
                <a:cs typeface="Andalus" panose="02020603050405020304" pitchFamily="18" charset="-78"/>
                <a:sym typeface="Symbol"/>
              </a:rPr>
              <a:t>Sistema tampone della glicemia</a:t>
            </a:r>
            <a:r>
              <a:rPr lang="it-IT" sz="1600" b="1" dirty="0" smtClean="0">
                <a:solidFill>
                  <a:srgbClr val="C00000"/>
                </a:solidFill>
                <a:latin typeface="Book Antiqua" panose="02040602050305030304" pitchFamily="18" charset="0"/>
                <a:cs typeface="Andalus" panose="02020603050405020304" pitchFamily="18" charset="-78"/>
                <a:sym typeface="Symbol"/>
              </a:rPr>
              <a:t>. </a:t>
            </a:r>
            <a:r>
              <a:rPr lang="it-IT" sz="1600" b="1" dirty="0">
                <a:solidFill>
                  <a:srgbClr val="C00000"/>
                </a:solidFill>
                <a:latin typeface="Book Antiqua" panose="02040602050305030304" pitchFamily="18" charset="0"/>
                <a:cs typeface="Andalus" panose="02020603050405020304" pitchFamily="18" charset="-78"/>
                <a:sym typeface="Symbol"/>
              </a:rPr>
              <a:t>D</a:t>
            </a:r>
            <a:r>
              <a:rPr lang="it-IT" sz="1600" b="1" dirty="0" smtClean="0">
                <a:solidFill>
                  <a:srgbClr val="C00000"/>
                </a:solidFill>
                <a:latin typeface="Book Antiqua" panose="02040602050305030304" pitchFamily="18" charset="0"/>
                <a:cs typeface="Andalus" panose="02020603050405020304" pitchFamily="18" charset="-78"/>
                <a:sym typeface="Symbol"/>
              </a:rPr>
              <a:t>opo un pasto, la glicemia e la secrezione di insulina aumentano e 2/3 del glucosio assorbito vengono immagazzinati come glicogeno nel fegato che provvede a reimmettere glucosio in circolo nelle ore successive.</a:t>
            </a:r>
          </a:p>
          <a:p>
            <a:pPr marL="342900" indent="-342900" algn="just">
              <a:buFont typeface="+mj-lt"/>
              <a:buAutoNum type="arabicPeriod"/>
            </a:pPr>
            <a:r>
              <a:rPr lang="it-IT" sz="1600" b="1" i="1" dirty="0" smtClean="0">
                <a:solidFill>
                  <a:srgbClr val="C00000"/>
                </a:solidFill>
                <a:latin typeface="Book Antiqua" panose="02040602050305030304" pitchFamily="18" charset="0"/>
                <a:cs typeface="Andalus" panose="02020603050405020304" pitchFamily="18" charset="-78"/>
                <a:sym typeface="Symbol"/>
              </a:rPr>
              <a:t>Secrezione di Insulina e </a:t>
            </a:r>
            <a:r>
              <a:rPr lang="it-IT" sz="1600" b="1" i="1" dirty="0" err="1" smtClean="0">
                <a:solidFill>
                  <a:srgbClr val="C00000"/>
                </a:solidFill>
                <a:latin typeface="Book Antiqua" panose="02040602050305030304" pitchFamily="18" charset="0"/>
                <a:cs typeface="Andalus" panose="02020603050405020304" pitchFamily="18" charset="-78"/>
                <a:sym typeface="Symbol"/>
              </a:rPr>
              <a:t>Glucagone</a:t>
            </a:r>
            <a:r>
              <a:rPr lang="it-IT" sz="1600" b="1" dirty="0" smtClean="0">
                <a:solidFill>
                  <a:srgbClr val="C00000"/>
                </a:solidFill>
                <a:latin typeface="Book Antiqua" panose="02040602050305030304" pitchFamily="18" charset="0"/>
                <a:cs typeface="Andalus" panose="02020603050405020304" pitchFamily="18" charset="-78"/>
                <a:sym typeface="Symbol"/>
              </a:rPr>
              <a:t> la glicemia si innalza o diminuisce, per una minore assunzione di glucosio o eccessiva utilizzazione</a:t>
            </a:r>
          </a:p>
          <a:p>
            <a:pPr marL="342900" indent="-342900" algn="just">
              <a:buFont typeface="+mj-lt"/>
              <a:buAutoNum type="arabicPeriod"/>
            </a:pPr>
            <a:r>
              <a:rPr lang="it-IT" sz="1600" b="1" i="1" dirty="0" smtClean="0">
                <a:solidFill>
                  <a:srgbClr val="C00000"/>
                </a:solidFill>
                <a:latin typeface="Book Antiqua" panose="02040602050305030304" pitchFamily="18" charset="0"/>
                <a:cs typeface="Andalus" panose="02020603050405020304" pitchFamily="18" charset="-78"/>
                <a:sym typeface="Symbol"/>
              </a:rPr>
              <a:t>Stimolazione del simpatico e  liberazione di adrenalina dai surreni</a:t>
            </a:r>
            <a:r>
              <a:rPr lang="it-IT" sz="1600" b="1" dirty="0" smtClean="0">
                <a:solidFill>
                  <a:srgbClr val="C00000"/>
                </a:solidFill>
                <a:latin typeface="Book Antiqua" panose="02040602050305030304" pitchFamily="18" charset="0"/>
                <a:cs typeface="Andalus" panose="02020603050405020304" pitchFamily="18" charset="-78"/>
                <a:sym typeface="Symbol"/>
              </a:rPr>
              <a:t> nell’ ipoglicemia avvertita dal sensore ipotalamico con immissione di glucosio in circolo dal fegato</a:t>
            </a:r>
          </a:p>
          <a:p>
            <a:pPr marL="342900" indent="-342900" algn="just">
              <a:buFont typeface="+mj-lt"/>
              <a:buAutoNum type="arabicPeriod"/>
            </a:pPr>
            <a:r>
              <a:rPr lang="it-IT" sz="1600" b="1" i="1" dirty="0" smtClean="0">
                <a:solidFill>
                  <a:srgbClr val="C00000"/>
                </a:solidFill>
                <a:latin typeface="Book Antiqua" panose="02040602050305030304" pitchFamily="18" charset="0"/>
                <a:cs typeface="Andalus" panose="02020603050405020304" pitchFamily="18" charset="-78"/>
                <a:sym typeface="Symbol"/>
              </a:rPr>
              <a:t>Secrezione di GH e cortisolo</a:t>
            </a:r>
            <a:r>
              <a:rPr lang="it-IT" sz="1600" b="1" dirty="0" smtClean="0">
                <a:solidFill>
                  <a:srgbClr val="C00000"/>
                </a:solidFill>
                <a:latin typeface="Book Antiqua" panose="02040602050305030304" pitchFamily="18" charset="0"/>
                <a:cs typeface="Andalus" panose="02020603050405020304" pitchFamily="18" charset="-78"/>
                <a:sym typeface="Symbol"/>
              </a:rPr>
              <a:t> in caso di ipoglicemia prolungata , dopo ore o giorni.</a:t>
            </a:r>
            <a:endParaRPr lang="it-IT" sz="1600" b="1" i="1" dirty="0" smtClean="0">
              <a:solidFill>
                <a:srgbClr val="C00000"/>
              </a:solidFill>
              <a:latin typeface="Book Antiqua" panose="02040602050305030304" pitchFamily="18" charset="0"/>
              <a:cs typeface="Andalus" panose="02020603050405020304" pitchFamily="18" charset="-78"/>
              <a:sym typeface="Symbol"/>
            </a:endParaRPr>
          </a:p>
          <a:p>
            <a:pPr marL="342900" indent="-342900" algn="just">
              <a:buFont typeface="+mj-lt"/>
              <a:buAutoNum type="arabicPeriod"/>
            </a:pPr>
            <a:endParaRPr lang="it-IT" sz="1600" b="1" i="1" dirty="0" smtClean="0">
              <a:solidFill>
                <a:srgbClr val="C00000"/>
              </a:solidFill>
              <a:latin typeface="Book Antiqua" panose="02040602050305030304" pitchFamily="18" charset="0"/>
              <a:cs typeface="Andalus" panose="02020603050405020304" pitchFamily="18" charset="-78"/>
            </a:endParaRPr>
          </a:p>
          <a:p>
            <a:pPr algn="just"/>
            <a:endParaRPr lang="it-IT" sz="1600" b="1" dirty="0">
              <a:solidFill>
                <a:srgbClr val="C00000"/>
              </a:solidFill>
              <a:latin typeface="Book Antiqua" panose="02040602050305030304" pitchFamily="18" charset="0"/>
              <a:cs typeface="Andalus" panose="02020603050405020304" pitchFamily="18" charset="-78"/>
            </a:endParaRPr>
          </a:p>
        </p:txBody>
      </p:sp>
      <p:sp>
        <p:nvSpPr>
          <p:cNvPr id="5" name="CasellaDiTesto 4"/>
          <p:cNvSpPr txBox="1"/>
          <p:nvPr/>
        </p:nvSpPr>
        <p:spPr>
          <a:xfrm>
            <a:off x="395536" y="0"/>
            <a:ext cx="8136904"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Regolazione della Glicemia</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endParaRPr>
          </a:p>
        </p:txBody>
      </p:sp>
    </p:spTree>
    <p:extLst>
      <p:ext uri="{BB962C8B-B14F-4D97-AF65-F5344CB8AC3E}">
        <p14:creationId xmlns:p14="http://schemas.microsoft.com/office/powerpoint/2010/main" val="3828854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36" y="0"/>
            <a:ext cx="8136904"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Classificazione del Diabete Mellito</a:t>
            </a:r>
          </a:p>
        </p:txBody>
      </p:sp>
      <p:sp>
        <p:nvSpPr>
          <p:cNvPr id="5" name="CasellaDiTesto 4"/>
          <p:cNvSpPr txBox="1"/>
          <p:nvPr/>
        </p:nvSpPr>
        <p:spPr>
          <a:xfrm>
            <a:off x="15090" y="908720"/>
            <a:ext cx="9144000" cy="5509200"/>
          </a:xfrm>
          <a:prstGeom prst="rect">
            <a:avLst/>
          </a:prstGeom>
          <a:noFill/>
        </p:spPr>
        <p:txBody>
          <a:bodyPr wrap="square" rtlCol="0">
            <a:spAutoFit/>
          </a:bodyPr>
          <a:lstStyle/>
          <a:p>
            <a:pPr algn="just"/>
            <a:r>
              <a:rPr lang="it-IT" sz="1600" b="1" dirty="0" smtClean="0">
                <a:solidFill>
                  <a:srgbClr val="C00000"/>
                </a:solidFill>
                <a:latin typeface="Book Antiqua" panose="02040602050305030304" pitchFamily="18" charset="0"/>
                <a:cs typeface="Andalus" panose="02020603050405020304" pitchFamily="18" charset="-78"/>
              </a:rPr>
              <a:t>Per </a:t>
            </a:r>
            <a:r>
              <a:rPr lang="it-IT" sz="1600" b="1" i="1" dirty="0" smtClean="0">
                <a:solidFill>
                  <a:srgbClr val="C00000"/>
                </a:solidFill>
                <a:latin typeface="Book Antiqua" panose="02040602050305030304" pitchFamily="18" charset="0"/>
                <a:cs typeface="Andalus" panose="02020603050405020304" pitchFamily="18" charset="-78"/>
              </a:rPr>
              <a:t>Diabete Mellito </a:t>
            </a:r>
            <a:r>
              <a:rPr lang="it-IT" sz="1600" b="1" dirty="0" smtClean="0">
                <a:solidFill>
                  <a:srgbClr val="C00000"/>
                </a:solidFill>
                <a:latin typeface="Book Antiqua" panose="02040602050305030304" pitchFamily="18" charset="0"/>
                <a:cs typeface="Andalus" panose="02020603050405020304" pitchFamily="18" charset="-78"/>
              </a:rPr>
              <a:t>(DM) si intende un gruppo di alterazioni metaboliche il cui segno patognomonico è </a:t>
            </a:r>
            <a:r>
              <a:rPr lang="it-IT" sz="1600" b="1" u="sng" dirty="0" smtClean="0">
                <a:solidFill>
                  <a:srgbClr val="C00000"/>
                </a:solidFill>
                <a:latin typeface="Book Antiqua" panose="02040602050305030304" pitchFamily="18" charset="0"/>
                <a:cs typeface="Andalus" panose="02020603050405020304" pitchFamily="18" charset="-78"/>
              </a:rPr>
              <a:t>l’iperglicemia</a:t>
            </a:r>
            <a:r>
              <a:rPr lang="it-IT" sz="1600" b="1" dirty="0" smtClean="0">
                <a:solidFill>
                  <a:srgbClr val="C00000"/>
                </a:solidFill>
                <a:latin typeface="Book Antiqua" panose="02040602050305030304" pitchFamily="18" charset="0"/>
                <a:cs typeface="Andalus" panose="02020603050405020304" pitchFamily="18" charset="-78"/>
              </a:rPr>
              <a:t>. Se ne riconoscono essenzialmente due tipi:</a:t>
            </a:r>
          </a:p>
          <a:p>
            <a:pPr marL="285750" indent="-285750" algn="just">
              <a:buFont typeface="Wingdings" panose="05000000000000000000" pitchFamily="2" charset="2"/>
              <a:buChar char="q"/>
            </a:pPr>
            <a:r>
              <a:rPr lang="it-IT" sz="1600" b="1" i="1" dirty="0" smtClean="0">
                <a:solidFill>
                  <a:srgbClr val="C00000"/>
                </a:solidFill>
                <a:latin typeface="Book Antiqua" panose="02040602050305030304" pitchFamily="18" charset="0"/>
                <a:cs typeface="Andalus" panose="02020603050405020304" pitchFamily="18" charset="-78"/>
              </a:rPr>
              <a:t>TIPO I: </a:t>
            </a:r>
            <a:r>
              <a:rPr lang="it-IT" sz="1600" b="1" dirty="0" smtClean="0">
                <a:solidFill>
                  <a:srgbClr val="C00000"/>
                </a:solidFill>
                <a:latin typeface="Book Antiqua" panose="02040602050305030304" pitchFamily="18" charset="0"/>
                <a:cs typeface="Andalus" panose="02020603050405020304" pitchFamily="18" charset="-78"/>
              </a:rPr>
              <a:t>deficit di insulina e tendenza alla chetosi, conseguenza delle distruzione autoimmunitaria delle cellule beta pancreatiche, noto come </a:t>
            </a:r>
            <a:r>
              <a:rPr lang="it-IT" sz="1600" b="1" i="1" dirty="0" smtClean="0">
                <a:solidFill>
                  <a:srgbClr val="C00000"/>
                </a:solidFill>
                <a:latin typeface="Book Antiqua" panose="02040602050305030304" pitchFamily="18" charset="0"/>
                <a:cs typeface="Andalus" panose="02020603050405020304" pitchFamily="18" charset="-78"/>
              </a:rPr>
              <a:t>giovanile</a:t>
            </a:r>
            <a:r>
              <a:rPr lang="it-IT" sz="1600" b="1" dirty="0" smtClean="0">
                <a:solidFill>
                  <a:srgbClr val="C00000"/>
                </a:solidFill>
                <a:latin typeface="Book Antiqua" panose="02040602050305030304" pitchFamily="18" charset="0"/>
                <a:cs typeface="Andalus" panose="02020603050405020304" pitchFamily="18" charset="-78"/>
              </a:rPr>
              <a:t>, in quanto in picco di incidenza si ha tra bambini e adolescenti</a:t>
            </a:r>
          </a:p>
          <a:p>
            <a:pPr marL="285750" indent="-285750" algn="just">
              <a:buFont typeface="Wingdings" panose="05000000000000000000" pitchFamily="2" charset="2"/>
              <a:buChar char="q"/>
            </a:pPr>
            <a:r>
              <a:rPr lang="it-IT" sz="1600" b="1" i="1" dirty="0" smtClean="0">
                <a:solidFill>
                  <a:srgbClr val="C00000"/>
                </a:solidFill>
                <a:latin typeface="Book Antiqua" panose="02040602050305030304" pitchFamily="18" charset="0"/>
                <a:cs typeface="Andalus" panose="02020603050405020304" pitchFamily="18" charset="-78"/>
              </a:rPr>
              <a:t>TIPO II: </a:t>
            </a:r>
            <a:r>
              <a:rPr lang="it-IT" sz="1600" b="1" dirty="0" smtClean="0">
                <a:solidFill>
                  <a:srgbClr val="C00000"/>
                </a:solidFill>
                <a:latin typeface="Book Antiqua" panose="02040602050305030304" pitchFamily="18" charset="0"/>
                <a:cs typeface="Andalus" panose="02020603050405020304" pitchFamily="18" charset="-78"/>
              </a:rPr>
              <a:t>gruppo si disturbi eterogenei caratterizzati da </a:t>
            </a:r>
            <a:r>
              <a:rPr lang="it-IT" sz="1600" b="1" dirty="0" err="1" smtClean="0">
                <a:solidFill>
                  <a:srgbClr val="C00000"/>
                </a:solidFill>
                <a:latin typeface="Book Antiqua" panose="02040602050305030304" pitchFamily="18" charset="0"/>
                <a:cs typeface="Andalus" panose="02020603050405020304" pitchFamily="18" charset="-78"/>
              </a:rPr>
              <a:t>insulino</a:t>
            </a:r>
            <a:r>
              <a:rPr lang="it-IT" sz="1600" b="1" dirty="0" smtClean="0">
                <a:solidFill>
                  <a:srgbClr val="C00000"/>
                </a:solidFill>
                <a:latin typeface="Book Antiqua" panose="02040602050305030304" pitchFamily="18" charset="0"/>
                <a:cs typeface="Andalus" panose="02020603050405020304" pitchFamily="18" charset="-78"/>
              </a:rPr>
              <a:t>-resistenza, alterata secrezione di insulina ed eccessiva produzione epatica di glucosio. </a:t>
            </a:r>
          </a:p>
          <a:p>
            <a:pPr marL="285750" indent="-285750" algn="just">
              <a:buFont typeface="Wingdings" panose="05000000000000000000" pitchFamily="2" charset="2"/>
              <a:buChar char="q"/>
            </a:pPr>
            <a:r>
              <a:rPr lang="it-IT" sz="1600" b="1" i="1" dirty="0" smtClean="0">
                <a:solidFill>
                  <a:srgbClr val="C00000"/>
                </a:solidFill>
                <a:latin typeface="Book Antiqua" panose="02040602050305030304" pitchFamily="18" charset="0"/>
                <a:cs typeface="Andalus" panose="02020603050405020304" pitchFamily="18" charset="-78"/>
              </a:rPr>
              <a:t>MODY (</a:t>
            </a:r>
            <a:r>
              <a:rPr lang="it-IT" sz="1600" b="1" i="1" dirty="0" err="1" smtClean="0">
                <a:solidFill>
                  <a:srgbClr val="C00000"/>
                </a:solidFill>
                <a:latin typeface="Book Antiqua" panose="02040602050305030304" pitchFamily="18" charset="0"/>
                <a:cs typeface="Andalus" panose="02020603050405020304" pitchFamily="18" charset="-78"/>
              </a:rPr>
              <a:t>maturity-onset</a:t>
            </a:r>
            <a:r>
              <a:rPr lang="it-IT" sz="1600" b="1" i="1" dirty="0" smtClean="0">
                <a:solidFill>
                  <a:srgbClr val="C00000"/>
                </a:solidFill>
                <a:latin typeface="Book Antiqua" panose="02040602050305030304" pitchFamily="18" charset="0"/>
                <a:cs typeface="Andalus" panose="02020603050405020304" pitchFamily="18" charset="-78"/>
              </a:rPr>
              <a:t> </a:t>
            </a:r>
            <a:r>
              <a:rPr lang="it-IT" sz="1600" b="1" i="1" dirty="0" err="1" smtClean="0">
                <a:solidFill>
                  <a:srgbClr val="C00000"/>
                </a:solidFill>
                <a:latin typeface="Book Antiqua" panose="02040602050305030304" pitchFamily="18" charset="0"/>
                <a:cs typeface="Andalus" panose="02020603050405020304" pitchFamily="18" charset="-78"/>
              </a:rPr>
              <a:t>diabetes</a:t>
            </a:r>
            <a:r>
              <a:rPr lang="it-IT" sz="1600" b="1" i="1" dirty="0" smtClean="0">
                <a:solidFill>
                  <a:srgbClr val="C00000"/>
                </a:solidFill>
                <a:latin typeface="Book Antiqua" panose="02040602050305030304" pitchFamily="18" charset="0"/>
                <a:cs typeface="Andalus" panose="02020603050405020304" pitchFamily="18" charset="-78"/>
              </a:rPr>
              <a:t> of the </a:t>
            </a:r>
            <a:r>
              <a:rPr lang="it-IT" sz="1600" b="1" i="1" dirty="0" err="1" smtClean="0">
                <a:solidFill>
                  <a:srgbClr val="C00000"/>
                </a:solidFill>
                <a:latin typeface="Book Antiqua" panose="02040602050305030304" pitchFamily="18" charset="0"/>
                <a:cs typeface="Andalus" panose="02020603050405020304" pitchFamily="18" charset="-78"/>
              </a:rPr>
              <a:t>young</a:t>
            </a:r>
            <a:r>
              <a:rPr lang="it-IT" sz="1600" b="1" i="1" dirty="0" smtClean="0">
                <a:solidFill>
                  <a:srgbClr val="C00000"/>
                </a:solidFill>
                <a:latin typeface="Book Antiqua" panose="02040602050305030304" pitchFamily="18" charset="0"/>
                <a:cs typeface="Andalus" panose="02020603050405020304" pitchFamily="18" charset="-78"/>
              </a:rPr>
              <a:t>) e altre rare alterazioni monogeniche </a:t>
            </a:r>
            <a:r>
              <a:rPr lang="it-IT" sz="1600" b="1" dirty="0" smtClean="0">
                <a:solidFill>
                  <a:srgbClr val="C00000"/>
                </a:solidFill>
                <a:latin typeface="Book Antiqua" panose="02040602050305030304" pitchFamily="18" charset="0"/>
                <a:cs typeface="Andalus" panose="02020603050405020304" pitchFamily="18" charset="-78"/>
              </a:rPr>
              <a:t>(causati da difetti genetici)</a:t>
            </a:r>
          </a:p>
          <a:p>
            <a:pPr marL="285750" indent="-285750" algn="just">
              <a:buFont typeface="Wingdings" panose="05000000000000000000" pitchFamily="2" charset="2"/>
              <a:buChar char="q"/>
            </a:pPr>
            <a:r>
              <a:rPr lang="it-IT" sz="1600" b="1" i="1" dirty="0" smtClean="0">
                <a:solidFill>
                  <a:srgbClr val="C00000"/>
                </a:solidFill>
                <a:latin typeface="Book Antiqua" panose="02040602050305030304" pitchFamily="18" charset="0"/>
                <a:cs typeface="Andalus" panose="02020603050405020304" pitchFamily="18" charset="-78"/>
              </a:rPr>
              <a:t>Diabete secondario</a:t>
            </a:r>
            <a:r>
              <a:rPr lang="it-IT" sz="1600" b="1" dirty="0" smtClean="0">
                <a:solidFill>
                  <a:srgbClr val="C00000"/>
                </a:solidFill>
                <a:latin typeface="Book Antiqua" panose="02040602050305030304" pitchFamily="18" charset="0"/>
                <a:cs typeface="Andalus" panose="02020603050405020304" pitchFamily="18" charset="-78"/>
              </a:rPr>
              <a:t> da malattie del pancreas esocrino (pancreatite cronica, fibrosi cistica, </a:t>
            </a:r>
            <a:r>
              <a:rPr lang="it-IT" sz="1600" b="1" dirty="0" err="1" smtClean="0">
                <a:solidFill>
                  <a:srgbClr val="C00000"/>
                </a:solidFill>
                <a:latin typeface="Book Antiqua" panose="02040602050305030304" pitchFamily="18" charset="0"/>
                <a:cs typeface="Andalus" panose="02020603050405020304" pitchFamily="18" charset="-78"/>
              </a:rPr>
              <a:t>emocromatosi</a:t>
            </a:r>
            <a:r>
              <a:rPr lang="it-IT" sz="1600" b="1" dirty="0" smtClean="0">
                <a:solidFill>
                  <a:srgbClr val="C00000"/>
                </a:solidFill>
                <a:latin typeface="Book Antiqua" panose="02040602050305030304" pitchFamily="18" charset="0"/>
                <a:cs typeface="Andalus" panose="02020603050405020304" pitchFamily="18" charset="-78"/>
              </a:rPr>
              <a:t>), </a:t>
            </a:r>
            <a:r>
              <a:rPr lang="it-IT" sz="1600" b="1" dirty="0" err="1">
                <a:solidFill>
                  <a:srgbClr val="C00000"/>
                </a:solidFill>
                <a:latin typeface="Book Antiqua" panose="02040602050305030304" pitchFamily="18" charset="0"/>
                <a:cs typeface="Andalus" panose="02020603050405020304" pitchFamily="18" charset="-78"/>
              </a:rPr>
              <a:t>e</a:t>
            </a:r>
            <a:r>
              <a:rPr lang="it-IT" sz="1600" b="1" dirty="0" err="1" smtClean="0">
                <a:solidFill>
                  <a:srgbClr val="C00000"/>
                </a:solidFill>
                <a:latin typeface="Book Antiqua" panose="02040602050305030304" pitchFamily="18" charset="0"/>
                <a:cs typeface="Andalus" panose="02020603050405020304" pitchFamily="18" charset="-78"/>
              </a:rPr>
              <a:t>ndocrinopatie</a:t>
            </a:r>
            <a:r>
              <a:rPr lang="it-IT" sz="1600" b="1" dirty="0" smtClean="0">
                <a:solidFill>
                  <a:srgbClr val="C00000"/>
                </a:solidFill>
                <a:latin typeface="Book Antiqua" panose="02040602050305030304" pitchFamily="18" charset="0"/>
                <a:cs typeface="Andalus" panose="02020603050405020304" pitchFamily="18" charset="-78"/>
              </a:rPr>
              <a:t>,  farmaci e gravidanza.</a:t>
            </a:r>
          </a:p>
          <a:p>
            <a:pPr algn="just"/>
            <a:r>
              <a:rPr lang="it-IT" sz="1600" b="1" dirty="0" smtClean="0">
                <a:solidFill>
                  <a:srgbClr val="C00000"/>
                </a:solidFill>
                <a:latin typeface="Book Antiqua" panose="02040602050305030304" pitchFamily="18" charset="0"/>
                <a:cs typeface="Andalus" panose="02020603050405020304" pitchFamily="18" charset="-78"/>
              </a:rPr>
              <a:t>Le forme di DM monogeniche e secondarie ricordano in genere il DM di tipo II e la gravità dipende dal grado di disfunzione delle cellule beta e dalla resistenza all’insulina.</a:t>
            </a:r>
          </a:p>
          <a:p>
            <a:pPr algn="just"/>
            <a:r>
              <a:rPr lang="it-IT" sz="1600" b="1" dirty="0" smtClean="0">
                <a:solidFill>
                  <a:srgbClr val="C00000"/>
                </a:solidFill>
                <a:latin typeface="Book Antiqua" panose="02040602050305030304" pitchFamily="18" charset="0"/>
                <a:cs typeface="Andalus" panose="02020603050405020304" pitchFamily="18" charset="-78"/>
              </a:rPr>
              <a:t>La Prevalenza del DM è in progressivo incremento (tra il 1985 e il 2010  di circa 10 volte, da 30 a 285 milioni di casi!), parallelamente, per quanto riguarda il DM di tipo II, a quella della Sindrome Metabolica e dell’Obesità.  Negli USA nel 2010, interessava l’8,4% della popolazione, ossia 26 milioni di persone. Se consideriamo infine che una significativa percentuale di casi non è diagnosticata, ci rendiamo conto di quanto il DM rappresenti un’emergenza sanitaria, essendo questa patologia gravata da una considerevole morbilità che la rende la </a:t>
            </a:r>
            <a:r>
              <a:rPr lang="it-IT" sz="1600" b="1" u="sng" dirty="0" smtClean="0">
                <a:solidFill>
                  <a:srgbClr val="C00000"/>
                </a:solidFill>
                <a:latin typeface="Book Antiqua" panose="02040602050305030304" pitchFamily="18" charset="0"/>
                <a:cs typeface="Andalus" panose="02020603050405020304" pitchFamily="18" charset="-78"/>
              </a:rPr>
              <a:t>quinta causa di morte al mondo.</a:t>
            </a:r>
          </a:p>
          <a:p>
            <a:pPr algn="just"/>
            <a:endParaRPr lang="it-IT" sz="1600" b="1" u="sng" dirty="0" smtClean="0">
              <a:solidFill>
                <a:srgbClr val="C00000"/>
              </a:solidFill>
              <a:latin typeface="Book Antiqua" panose="02040602050305030304" pitchFamily="18" charset="0"/>
              <a:cs typeface="Andalus" panose="02020603050405020304" pitchFamily="18" charset="-78"/>
            </a:endParaRPr>
          </a:p>
          <a:p>
            <a:pPr algn="just"/>
            <a:endParaRPr lang="it-IT" sz="1600" b="1" dirty="0">
              <a:solidFill>
                <a:srgbClr val="C00000"/>
              </a:solidFill>
              <a:latin typeface="Book Antiqua" panose="02040602050305030304" pitchFamily="18" charset="0"/>
              <a:cs typeface="Andalus" panose="02020603050405020304" pitchFamily="18" charset="-78"/>
            </a:endParaRPr>
          </a:p>
        </p:txBody>
      </p:sp>
    </p:spTree>
    <p:extLst>
      <p:ext uri="{BB962C8B-B14F-4D97-AF65-F5344CB8AC3E}">
        <p14:creationId xmlns:p14="http://schemas.microsoft.com/office/powerpoint/2010/main" val="426704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36" y="0"/>
            <a:ext cx="8136904"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Caratteristiche cliniche del Diabete</a:t>
            </a:r>
          </a:p>
        </p:txBody>
      </p:sp>
      <p:sp>
        <p:nvSpPr>
          <p:cNvPr id="5" name="CasellaDiTesto 4"/>
          <p:cNvSpPr txBox="1"/>
          <p:nvPr/>
        </p:nvSpPr>
        <p:spPr>
          <a:xfrm>
            <a:off x="-32697" y="476672"/>
            <a:ext cx="9144000" cy="6740307"/>
          </a:xfrm>
          <a:prstGeom prst="rect">
            <a:avLst/>
          </a:prstGeom>
          <a:noFill/>
        </p:spPr>
        <p:txBody>
          <a:bodyPr wrap="square" rtlCol="0">
            <a:spAutoFit/>
          </a:bodyPr>
          <a:lstStyle/>
          <a:p>
            <a:pPr algn="just"/>
            <a:r>
              <a:rPr lang="it-IT" sz="1600" b="1" dirty="0" smtClean="0">
                <a:solidFill>
                  <a:srgbClr val="C00000"/>
                </a:solidFill>
                <a:latin typeface="Book Antiqua" panose="02040602050305030304" pitchFamily="18" charset="0"/>
                <a:cs typeface="Andalus" panose="02020603050405020304" pitchFamily="18" charset="-78"/>
              </a:rPr>
              <a:t>I sintomi più comuni sono </a:t>
            </a:r>
            <a:r>
              <a:rPr lang="it-IT" sz="1600" b="1" i="1" dirty="0" smtClean="0">
                <a:solidFill>
                  <a:srgbClr val="C00000"/>
                </a:solidFill>
                <a:latin typeface="Book Antiqua" panose="02040602050305030304" pitchFamily="18" charset="0"/>
                <a:cs typeface="Andalus" panose="02020603050405020304" pitchFamily="18" charset="-78"/>
              </a:rPr>
              <a:t>poliuria, polidipsia, calo ponderale, affaticamento, astenia, visione confusa, frequenti infezioni superficiali, scarsa tendenza alla guarigione delle ferite. </a:t>
            </a:r>
            <a:r>
              <a:rPr lang="it-IT" sz="1600" b="1" dirty="0" smtClean="0">
                <a:solidFill>
                  <a:srgbClr val="C00000"/>
                </a:solidFill>
                <a:latin typeface="Book Antiqua" panose="02040602050305030304" pitchFamily="18" charset="0"/>
                <a:cs typeface="Andalus" panose="02020603050405020304" pitchFamily="18" charset="-78"/>
              </a:rPr>
              <a:t> Il DM di Tipo II può presentarsi in maniera più subdola e aspecifica con astenia, difficoltà nella guarigione delle ferite e parestesie e ciò rende molto difficile e tardiva la diagnosi.  L’anamnesi deve essere molto accurata con attenzione a peso, attività fisica, assunzione di alcolici, familiarità per DM e fattori di rischio per Malattia Cardiovascolare. Nel caso di un paziente con diagnosi pregressa di DM, bisogna documentarsi su precedenti cure intraprese, sui livelli di </a:t>
            </a:r>
            <a:r>
              <a:rPr lang="it-IT" sz="1600" b="1" dirty="0" err="1" smtClean="0">
                <a:solidFill>
                  <a:srgbClr val="C00000"/>
                </a:solidFill>
                <a:latin typeface="Book Antiqua" panose="02040602050305030304" pitchFamily="18" charset="0"/>
                <a:cs typeface="Andalus" panose="02020603050405020304" pitchFamily="18" charset="-78"/>
              </a:rPr>
              <a:t>Hb</a:t>
            </a:r>
            <a:r>
              <a:rPr lang="it-IT" sz="1600" b="1" dirty="0" smtClean="0">
                <a:solidFill>
                  <a:srgbClr val="C00000"/>
                </a:solidFill>
                <a:latin typeface="Book Antiqua" panose="02040602050305030304" pitchFamily="18" charset="0"/>
                <a:cs typeface="Andalus" panose="02020603050405020304" pitchFamily="18" charset="-78"/>
              </a:rPr>
              <a:t> A</a:t>
            </a:r>
            <a:r>
              <a:rPr lang="it-IT" sz="1600" b="1" baseline="-25000" dirty="0" smtClean="0">
                <a:solidFill>
                  <a:srgbClr val="C00000"/>
                </a:solidFill>
                <a:latin typeface="Book Antiqua" panose="02040602050305030304" pitchFamily="18" charset="0"/>
                <a:cs typeface="Andalus" panose="02020603050405020304" pitchFamily="18" charset="-78"/>
              </a:rPr>
              <a:t>1</a:t>
            </a:r>
            <a:r>
              <a:rPr lang="it-IT" sz="1600" b="1" dirty="0" smtClean="0">
                <a:solidFill>
                  <a:srgbClr val="C00000"/>
                </a:solidFill>
                <a:latin typeface="Book Antiqua" panose="02040602050305030304" pitchFamily="18" charset="0"/>
                <a:cs typeface="Andalus" panose="02020603050405020304" pitchFamily="18" charset="-78"/>
              </a:rPr>
              <a:t> e i risultati dell’automonitoraggio della glicemia, episodi di ipoglicemia e educazione del paziente sulla gestione del problema. L’E.O. deve comprendere la misurazione della pressione, la valutazione della retina e dei polsi periferici e l’esame del piede (sensibilità vibratoria e test con </a:t>
            </a:r>
            <a:r>
              <a:rPr lang="it-IT" sz="1600" b="1" dirty="0" err="1" smtClean="0">
                <a:solidFill>
                  <a:srgbClr val="C00000"/>
                </a:solidFill>
                <a:latin typeface="Book Antiqua" panose="02040602050305030304" pitchFamily="18" charset="0"/>
                <a:cs typeface="Andalus" panose="02020603050405020304" pitchFamily="18" charset="-78"/>
              </a:rPr>
              <a:t>monofilamento</a:t>
            </a:r>
            <a:r>
              <a:rPr lang="it-IT" sz="1600" b="1" dirty="0" smtClean="0">
                <a:solidFill>
                  <a:srgbClr val="C00000"/>
                </a:solidFill>
                <a:latin typeface="Book Antiqua" panose="02040602050305030304" pitchFamily="18" charset="0"/>
                <a:cs typeface="Andalus" panose="02020603050405020304" pitchFamily="18" charset="-78"/>
              </a:rPr>
              <a:t>) e delle sedi di iniezione dell’insulina. Le complicanze </a:t>
            </a:r>
            <a:r>
              <a:rPr lang="it-IT" sz="1600" b="1" u="sng" dirty="0" smtClean="0">
                <a:solidFill>
                  <a:srgbClr val="C00000"/>
                </a:solidFill>
                <a:latin typeface="Book Antiqua" panose="02040602050305030304" pitchFamily="18" charset="0"/>
                <a:cs typeface="Andalus" panose="02020603050405020304" pitchFamily="18" charset="-78"/>
              </a:rPr>
              <a:t>acute </a:t>
            </a:r>
            <a:r>
              <a:rPr lang="it-IT" sz="1600" b="1" dirty="0" smtClean="0">
                <a:solidFill>
                  <a:srgbClr val="C00000"/>
                </a:solidFill>
                <a:latin typeface="Book Antiqua" panose="02040602050305030304" pitchFamily="18" charset="0"/>
                <a:cs typeface="Andalus" panose="02020603050405020304" pitchFamily="18" charset="-78"/>
              </a:rPr>
              <a:t>che possono essere presenti alla diagnosi sono la </a:t>
            </a:r>
            <a:r>
              <a:rPr lang="it-IT" sz="1600" b="1" i="1" dirty="0" err="1" smtClean="0">
                <a:solidFill>
                  <a:srgbClr val="C00000"/>
                </a:solidFill>
                <a:latin typeface="Book Antiqua" panose="02040602050305030304" pitchFamily="18" charset="0"/>
                <a:cs typeface="Andalus" panose="02020603050405020304" pitchFamily="18" charset="-78"/>
              </a:rPr>
              <a:t>chetoacidosi</a:t>
            </a:r>
            <a:r>
              <a:rPr lang="it-IT" sz="1600" b="1" i="1" dirty="0" smtClean="0">
                <a:solidFill>
                  <a:srgbClr val="C00000"/>
                </a:solidFill>
                <a:latin typeface="Book Antiqua" panose="02040602050305030304" pitchFamily="18" charset="0"/>
                <a:cs typeface="Andalus" panose="02020603050405020304" pitchFamily="18" charset="-78"/>
              </a:rPr>
              <a:t> diabetica (CAD)</a:t>
            </a:r>
            <a:r>
              <a:rPr lang="it-IT" sz="1600" b="1" dirty="0" smtClean="0">
                <a:solidFill>
                  <a:srgbClr val="C00000"/>
                </a:solidFill>
                <a:latin typeface="Book Antiqua" panose="02040602050305030304" pitchFamily="18" charset="0"/>
                <a:cs typeface="Andalus" panose="02020603050405020304" pitchFamily="18" charset="-78"/>
              </a:rPr>
              <a:t> per il DM di Tipo I e lo </a:t>
            </a:r>
            <a:r>
              <a:rPr lang="it-IT" sz="1600" b="1" i="1" dirty="0" smtClean="0">
                <a:solidFill>
                  <a:srgbClr val="C00000"/>
                </a:solidFill>
                <a:latin typeface="Book Antiqua" panose="02040602050305030304" pitchFamily="18" charset="0"/>
                <a:cs typeface="Andalus" panose="02020603050405020304" pitchFamily="18" charset="-78"/>
              </a:rPr>
              <a:t>Stato </a:t>
            </a:r>
            <a:r>
              <a:rPr lang="it-IT" sz="1600" b="1" i="1" dirty="0" err="1" smtClean="0">
                <a:solidFill>
                  <a:srgbClr val="C00000"/>
                </a:solidFill>
                <a:latin typeface="Book Antiqua" panose="02040602050305030304" pitchFamily="18" charset="0"/>
                <a:cs typeface="Andalus" panose="02020603050405020304" pitchFamily="18" charset="-78"/>
              </a:rPr>
              <a:t>iperosmolare</a:t>
            </a:r>
            <a:r>
              <a:rPr lang="it-IT" sz="1600" b="1" i="1" dirty="0" smtClean="0">
                <a:solidFill>
                  <a:srgbClr val="C00000"/>
                </a:solidFill>
                <a:latin typeface="Book Antiqua" panose="02040602050305030304" pitchFamily="18" charset="0"/>
                <a:cs typeface="Andalus" panose="02020603050405020304" pitchFamily="18" charset="-78"/>
              </a:rPr>
              <a:t> iperglicemico</a:t>
            </a:r>
            <a:r>
              <a:rPr lang="it-IT" sz="1600" b="1" dirty="0" smtClean="0">
                <a:solidFill>
                  <a:srgbClr val="C00000"/>
                </a:solidFill>
                <a:latin typeface="Book Antiqua" panose="02040602050305030304" pitchFamily="18" charset="0"/>
                <a:cs typeface="Andalus" panose="02020603050405020304" pitchFamily="18" charset="-78"/>
              </a:rPr>
              <a:t>  per il DM di Tipo II. Le complicanze </a:t>
            </a:r>
            <a:r>
              <a:rPr lang="it-IT" sz="1600" b="1" u="sng" dirty="0" smtClean="0">
                <a:solidFill>
                  <a:srgbClr val="C00000"/>
                </a:solidFill>
                <a:latin typeface="Book Antiqua" panose="02040602050305030304" pitchFamily="18" charset="0"/>
                <a:cs typeface="Andalus" panose="02020603050405020304" pitchFamily="18" charset="-78"/>
              </a:rPr>
              <a:t>croniche</a:t>
            </a:r>
            <a:r>
              <a:rPr lang="it-IT" sz="1600" b="1" dirty="0" smtClean="0">
                <a:solidFill>
                  <a:srgbClr val="C00000"/>
                </a:solidFill>
                <a:latin typeface="Book Antiqua" panose="02040602050305030304" pitchFamily="18" charset="0"/>
                <a:cs typeface="Andalus" panose="02020603050405020304" pitchFamily="18" charset="-78"/>
              </a:rPr>
              <a:t> possono essere:</a:t>
            </a:r>
          </a:p>
          <a:p>
            <a:pPr marL="285750" indent="-285750" algn="just">
              <a:buFont typeface="Wingdings" panose="05000000000000000000" pitchFamily="2" charset="2"/>
              <a:buChar char="Ø"/>
            </a:pPr>
            <a:r>
              <a:rPr lang="it-IT" sz="1600" b="1" i="1" dirty="0" smtClean="0">
                <a:solidFill>
                  <a:srgbClr val="C00000"/>
                </a:solidFill>
                <a:latin typeface="Book Antiqua" panose="02040602050305030304" pitchFamily="18" charset="0"/>
                <a:cs typeface="Andalus" panose="02020603050405020304" pitchFamily="18" charset="-78"/>
              </a:rPr>
              <a:t>Oftalmologiche: </a:t>
            </a:r>
            <a:r>
              <a:rPr lang="it-IT" sz="1600" b="1" dirty="0" smtClean="0">
                <a:solidFill>
                  <a:srgbClr val="C00000"/>
                </a:solidFill>
                <a:latin typeface="Book Antiqua" panose="02040602050305030304" pitchFamily="18" charset="0"/>
                <a:cs typeface="Andalus" panose="02020603050405020304" pitchFamily="18" charset="-78"/>
              </a:rPr>
              <a:t>retinopatia diabetica non proliferativa o proliferativa, edema maculare, </a:t>
            </a:r>
            <a:r>
              <a:rPr lang="it-IT" sz="1600" b="1" dirty="0" err="1" smtClean="0">
                <a:solidFill>
                  <a:srgbClr val="C00000"/>
                </a:solidFill>
                <a:latin typeface="Book Antiqua" panose="02040602050305030304" pitchFamily="18" charset="0"/>
                <a:cs typeface="Andalus" panose="02020603050405020304" pitchFamily="18" charset="-78"/>
              </a:rPr>
              <a:t>rubeosi</a:t>
            </a:r>
            <a:r>
              <a:rPr lang="it-IT" sz="1600" b="1" dirty="0" smtClean="0">
                <a:solidFill>
                  <a:srgbClr val="C00000"/>
                </a:solidFill>
                <a:latin typeface="Book Antiqua" panose="02040602050305030304" pitchFamily="18" charset="0"/>
                <a:cs typeface="Andalus" panose="02020603050405020304" pitchFamily="18" charset="-78"/>
              </a:rPr>
              <a:t> dell’iride, glaucoma, cataratta.</a:t>
            </a:r>
          </a:p>
          <a:p>
            <a:pPr marL="285750" indent="-285750" algn="just">
              <a:buFont typeface="Wingdings" panose="05000000000000000000" pitchFamily="2" charset="2"/>
              <a:buChar char="Ø"/>
            </a:pPr>
            <a:r>
              <a:rPr lang="it-IT" sz="1600" b="1" i="1" dirty="0" smtClean="0">
                <a:solidFill>
                  <a:srgbClr val="C00000"/>
                </a:solidFill>
                <a:latin typeface="Book Antiqua" panose="02040602050305030304" pitchFamily="18" charset="0"/>
                <a:cs typeface="Andalus" panose="02020603050405020304" pitchFamily="18" charset="-78"/>
              </a:rPr>
              <a:t>Renali: </a:t>
            </a:r>
            <a:r>
              <a:rPr lang="it-IT" sz="1600" b="1" dirty="0" smtClean="0">
                <a:solidFill>
                  <a:srgbClr val="C00000"/>
                </a:solidFill>
                <a:latin typeface="Book Antiqua" panose="02040602050305030304" pitchFamily="18" charset="0"/>
                <a:cs typeface="Andalus" panose="02020603050405020304" pitchFamily="18" charset="-78"/>
              </a:rPr>
              <a:t>proteinuria, insufficienza renale terminale, acidosi tubulare renale di tipo IV</a:t>
            </a:r>
          </a:p>
          <a:p>
            <a:pPr marL="285750" indent="-285750" algn="just">
              <a:buFont typeface="Wingdings" panose="05000000000000000000" pitchFamily="2" charset="2"/>
              <a:buChar char="Ø"/>
            </a:pPr>
            <a:r>
              <a:rPr lang="it-IT" sz="1600" b="1" i="1" dirty="0" smtClean="0">
                <a:solidFill>
                  <a:srgbClr val="C00000"/>
                </a:solidFill>
                <a:latin typeface="Book Antiqua" panose="02040602050305030304" pitchFamily="18" charset="0"/>
                <a:cs typeface="Andalus" panose="02020603050405020304" pitchFamily="18" charset="-78"/>
              </a:rPr>
              <a:t>Neurologiche: </a:t>
            </a:r>
            <a:r>
              <a:rPr lang="it-IT" sz="1600" b="1" dirty="0" smtClean="0">
                <a:solidFill>
                  <a:srgbClr val="C00000"/>
                </a:solidFill>
                <a:latin typeface="Book Antiqua" panose="02040602050305030304" pitchFamily="18" charset="0"/>
                <a:cs typeface="Andalus" panose="02020603050405020304" pitchFamily="18" charset="-78"/>
              </a:rPr>
              <a:t>polineuropatia simmetrica distale, </a:t>
            </a:r>
            <a:r>
              <a:rPr lang="it-IT" sz="1600" b="1" dirty="0" err="1" smtClean="0">
                <a:solidFill>
                  <a:srgbClr val="C00000"/>
                </a:solidFill>
                <a:latin typeface="Book Antiqua" panose="02040602050305030304" pitchFamily="18" charset="0"/>
                <a:cs typeface="Andalus" panose="02020603050405020304" pitchFamily="18" charset="-78"/>
              </a:rPr>
              <a:t>poliradiculopatia</a:t>
            </a:r>
            <a:r>
              <a:rPr lang="it-IT" sz="1600" b="1" dirty="0" smtClean="0">
                <a:solidFill>
                  <a:srgbClr val="C00000"/>
                </a:solidFill>
                <a:latin typeface="Book Antiqua" panose="02040602050305030304" pitchFamily="18" charset="0"/>
                <a:cs typeface="Andalus" panose="02020603050405020304" pitchFamily="18" charset="-78"/>
              </a:rPr>
              <a:t>, </a:t>
            </a:r>
            <a:r>
              <a:rPr lang="it-IT" sz="1600" b="1" dirty="0" err="1" smtClean="0">
                <a:solidFill>
                  <a:srgbClr val="C00000"/>
                </a:solidFill>
                <a:latin typeface="Book Antiqua" panose="02040602050305030304" pitchFamily="18" charset="0"/>
                <a:cs typeface="Andalus" panose="02020603050405020304" pitchFamily="18" charset="-78"/>
              </a:rPr>
              <a:t>mononeuropatia</a:t>
            </a:r>
            <a:r>
              <a:rPr lang="it-IT" sz="1600" b="1" dirty="0" smtClean="0">
                <a:solidFill>
                  <a:srgbClr val="C00000"/>
                </a:solidFill>
                <a:latin typeface="Book Antiqua" panose="02040602050305030304" pitchFamily="18" charset="0"/>
                <a:cs typeface="Andalus" panose="02020603050405020304" pitchFamily="18" charset="-78"/>
              </a:rPr>
              <a:t>, neuropatia </a:t>
            </a:r>
            <a:r>
              <a:rPr lang="it-IT" sz="1600" b="1" dirty="0" err="1" smtClean="0">
                <a:solidFill>
                  <a:srgbClr val="C00000"/>
                </a:solidFill>
                <a:latin typeface="Book Antiqua" panose="02040602050305030304" pitchFamily="18" charset="0"/>
                <a:cs typeface="Andalus" panose="02020603050405020304" pitchFamily="18" charset="-78"/>
              </a:rPr>
              <a:t>autonomica</a:t>
            </a:r>
            <a:endParaRPr lang="it-IT" sz="1600" b="1" dirty="0" smtClean="0">
              <a:solidFill>
                <a:srgbClr val="C00000"/>
              </a:solidFill>
              <a:latin typeface="Book Antiqua" panose="02040602050305030304" pitchFamily="18" charset="0"/>
              <a:cs typeface="Andalus" panose="02020603050405020304" pitchFamily="18" charset="-78"/>
            </a:endParaRPr>
          </a:p>
          <a:p>
            <a:pPr marL="285750" indent="-285750" algn="just">
              <a:buFont typeface="Wingdings" panose="05000000000000000000" pitchFamily="2" charset="2"/>
              <a:buChar char="Ø"/>
            </a:pPr>
            <a:r>
              <a:rPr lang="it-IT" sz="1600" b="1" i="1" dirty="0" smtClean="0">
                <a:solidFill>
                  <a:srgbClr val="C00000"/>
                </a:solidFill>
                <a:latin typeface="Book Antiqua" panose="02040602050305030304" pitchFamily="18" charset="0"/>
                <a:cs typeface="Andalus" panose="02020603050405020304" pitchFamily="18" charset="-78"/>
              </a:rPr>
              <a:t>Gastrointestinali: </a:t>
            </a:r>
            <a:r>
              <a:rPr lang="it-IT" sz="1600" b="1" dirty="0" err="1" smtClean="0">
                <a:solidFill>
                  <a:srgbClr val="C00000"/>
                </a:solidFill>
                <a:latin typeface="Book Antiqua" panose="02040602050305030304" pitchFamily="18" charset="0"/>
                <a:cs typeface="Andalus" panose="02020603050405020304" pitchFamily="18" charset="-78"/>
              </a:rPr>
              <a:t>gastroparesi</a:t>
            </a:r>
            <a:r>
              <a:rPr lang="it-IT" sz="1600" b="1" dirty="0" smtClean="0">
                <a:solidFill>
                  <a:srgbClr val="C00000"/>
                </a:solidFill>
                <a:latin typeface="Book Antiqua" panose="02040602050305030304" pitchFamily="18" charset="0"/>
                <a:cs typeface="Andalus" panose="02020603050405020304" pitchFamily="18" charset="-78"/>
              </a:rPr>
              <a:t>, diarrea, stipsi</a:t>
            </a:r>
          </a:p>
          <a:p>
            <a:pPr marL="285750" indent="-285750" algn="just">
              <a:buFont typeface="Wingdings" panose="05000000000000000000" pitchFamily="2" charset="2"/>
              <a:buChar char="Ø"/>
            </a:pPr>
            <a:r>
              <a:rPr lang="it-IT" sz="1600" b="1" i="1" dirty="0" smtClean="0">
                <a:solidFill>
                  <a:srgbClr val="C00000"/>
                </a:solidFill>
                <a:latin typeface="Book Antiqua" panose="02040602050305030304" pitchFamily="18" charset="0"/>
                <a:cs typeface="Andalus" panose="02020603050405020304" pitchFamily="18" charset="-78"/>
              </a:rPr>
              <a:t>Genitourinarie: </a:t>
            </a:r>
            <a:r>
              <a:rPr lang="it-IT" sz="1600" b="1" dirty="0" err="1" smtClean="0">
                <a:solidFill>
                  <a:srgbClr val="C00000"/>
                </a:solidFill>
                <a:latin typeface="Book Antiqua" panose="02040602050305030304" pitchFamily="18" charset="0"/>
                <a:cs typeface="Andalus" panose="02020603050405020304" pitchFamily="18" charset="-78"/>
              </a:rPr>
              <a:t>cistopatia</a:t>
            </a:r>
            <a:r>
              <a:rPr lang="it-IT" sz="1600" b="1" dirty="0" smtClean="0">
                <a:solidFill>
                  <a:srgbClr val="C00000"/>
                </a:solidFill>
                <a:latin typeface="Book Antiqua" panose="02040602050305030304" pitchFamily="18" charset="0"/>
                <a:cs typeface="Andalus" panose="02020603050405020304" pitchFamily="18" charset="-78"/>
              </a:rPr>
              <a:t>, disfunzione erettile, disfunzione sessuale femminile, candidosi</a:t>
            </a:r>
          </a:p>
          <a:p>
            <a:pPr marL="285750" indent="-285750" algn="just">
              <a:buFont typeface="Wingdings" panose="05000000000000000000" pitchFamily="2" charset="2"/>
              <a:buChar char="Ø"/>
            </a:pPr>
            <a:r>
              <a:rPr lang="it-IT" sz="1600" b="1" i="1" dirty="0" smtClean="0">
                <a:solidFill>
                  <a:srgbClr val="C00000"/>
                </a:solidFill>
                <a:latin typeface="Book Antiqua" panose="02040602050305030304" pitchFamily="18" charset="0"/>
                <a:cs typeface="Andalus" panose="02020603050405020304" pitchFamily="18" charset="-78"/>
              </a:rPr>
              <a:t>Cardiovascolari: </a:t>
            </a:r>
            <a:r>
              <a:rPr lang="it-IT" sz="1600" b="1" dirty="0" smtClean="0">
                <a:solidFill>
                  <a:srgbClr val="C00000"/>
                </a:solidFill>
                <a:latin typeface="Book Antiqua" panose="02040602050305030304" pitchFamily="18" charset="0"/>
                <a:cs typeface="Andalus" panose="02020603050405020304" pitchFamily="18" charset="-78"/>
              </a:rPr>
              <a:t>coronaropatia, insufficienza cardiaca congestizia, </a:t>
            </a:r>
            <a:r>
              <a:rPr lang="it-IT" sz="1600" b="1" dirty="0" err="1" smtClean="0">
                <a:solidFill>
                  <a:srgbClr val="C00000"/>
                </a:solidFill>
                <a:latin typeface="Book Antiqua" panose="02040602050305030304" pitchFamily="18" charset="0"/>
                <a:cs typeface="Andalus" panose="02020603050405020304" pitchFamily="18" charset="-78"/>
              </a:rPr>
              <a:t>vasculopatia</a:t>
            </a:r>
            <a:r>
              <a:rPr lang="it-IT" sz="1600" b="1" dirty="0" smtClean="0">
                <a:solidFill>
                  <a:srgbClr val="C00000"/>
                </a:solidFill>
                <a:latin typeface="Book Antiqua" panose="02040602050305030304" pitchFamily="18" charset="0"/>
                <a:cs typeface="Andalus" panose="02020603050405020304" pitchFamily="18" charset="-78"/>
              </a:rPr>
              <a:t> periferica, ictus</a:t>
            </a:r>
          </a:p>
          <a:p>
            <a:pPr marL="285750" indent="-285750" algn="just">
              <a:buFont typeface="Wingdings" panose="05000000000000000000" pitchFamily="2" charset="2"/>
              <a:buChar char="Ø"/>
            </a:pPr>
            <a:r>
              <a:rPr lang="it-IT" sz="1600" b="1" i="1" dirty="0" smtClean="0">
                <a:solidFill>
                  <a:srgbClr val="C00000"/>
                </a:solidFill>
                <a:latin typeface="Book Antiqua" panose="02040602050305030304" pitchFamily="18" charset="0"/>
                <a:cs typeface="Andalus" panose="02020603050405020304" pitchFamily="18" charset="-78"/>
              </a:rPr>
              <a:t>Arti Inferiori: </a:t>
            </a:r>
            <a:r>
              <a:rPr lang="it-IT" sz="1600" b="1" dirty="0" smtClean="0">
                <a:solidFill>
                  <a:srgbClr val="C00000"/>
                </a:solidFill>
                <a:latin typeface="Book Antiqua" panose="02040602050305030304" pitchFamily="18" charset="0"/>
                <a:cs typeface="Andalus" panose="02020603050405020304" pitchFamily="18" charset="-78"/>
              </a:rPr>
              <a:t>deformazioni del piede (dita a martello, dita ad artiglio, piede di </a:t>
            </a:r>
            <a:r>
              <a:rPr lang="it-IT" sz="1600" b="1" dirty="0" err="1" smtClean="0">
                <a:solidFill>
                  <a:srgbClr val="C00000"/>
                </a:solidFill>
                <a:latin typeface="Book Antiqua" panose="02040602050305030304" pitchFamily="18" charset="0"/>
                <a:cs typeface="Andalus" panose="02020603050405020304" pitchFamily="18" charset="-78"/>
              </a:rPr>
              <a:t>Charcot</a:t>
            </a:r>
            <a:r>
              <a:rPr lang="it-IT" sz="1600" b="1" dirty="0" smtClean="0">
                <a:solidFill>
                  <a:srgbClr val="C00000"/>
                </a:solidFill>
                <a:latin typeface="Book Antiqua" panose="02040602050305030304" pitchFamily="18" charset="0"/>
                <a:cs typeface="Andalus" panose="02020603050405020304" pitchFamily="18" charset="-78"/>
              </a:rPr>
              <a:t>), ulcerazione, amputazione</a:t>
            </a:r>
          </a:p>
          <a:p>
            <a:pPr marL="285750" indent="-285750" algn="just">
              <a:buFont typeface="Wingdings" panose="05000000000000000000" pitchFamily="2" charset="2"/>
              <a:buChar char="Ø"/>
            </a:pPr>
            <a:r>
              <a:rPr lang="it-IT" sz="1600" b="1" i="1" dirty="0" smtClean="0">
                <a:solidFill>
                  <a:srgbClr val="C00000"/>
                </a:solidFill>
                <a:latin typeface="Book Antiqua" panose="02040602050305030304" pitchFamily="18" charset="0"/>
                <a:cs typeface="Andalus" panose="02020603050405020304" pitchFamily="18" charset="-78"/>
              </a:rPr>
              <a:t>Dermatologiche: </a:t>
            </a:r>
            <a:r>
              <a:rPr lang="it-IT" sz="1600" b="1" dirty="0" smtClean="0">
                <a:solidFill>
                  <a:srgbClr val="C00000"/>
                </a:solidFill>
                <a:latin typeface="Book Antiqua" panose="02040602050305030304" pitchFamily="18" charset="0"/>
                <a:cs typeface="Andalus" panose="02020603050405020304" pitchFamily="18" charset="-78"/>
              </a:rPr>
              <a:t>infezioni, necrobiosi, difficile guarigione delle ferite, ulcere, gangrena.</a:t>
            </a:r>
          </a:p>
          <a:p>
            <a:pPr marL="285750" indent="-285750" algn="just">
              <a:buFont typeface="Wingdings" panose="05000000000000000000" pitchFamily="2" charset="2"/>
              <a:buChar char="Ø"/>
            </a:pPr>
            <a:r>
              <a:rPr lang="it-IT" sz="1600" b="1" i="1" dirty="0" smtClean="0">
                <a:solidFill>
                  <a:srgbClr val="C00000"/>
                </a:solidFill>
                <a:latin typeface="Book Antiqua" panose="02040602050305030304" pitchFamily="18" charset="0"/>
                <a:cs typeface="Andalus" panose="02020603050405020304" pitchFamily="18" charset="-78"/>
              </a:rPr>
              <a:t>Dentali: </a:t>
            </a:r>
            <a:r>
              <a:rPr lang="it-IT" sz="1600" b="1" dirty="0" smtClean="0">
                <a:solidFill>
                  <a:srgbClr val="C00000"/>
                </a:solidFill>
                <a:latin typeface="Book Antiqua" panose="02040602050305030304" pitchFamily="18" charset="0"/>
                <a:cs typeface="Andalus" panose="02020603050405020304" pitchFamily="18" charset="-78"/>
              </a:rPr>
              <a:t>malattia periodontale</a:t>
            </a:r>
            <a:endParaRPr lang="it-IT" sz="1600" b="1" i="1" dirty="0" smtClean="0">
              <a:solidFill>
                <a:srgbClr val="C00000"/>
              </a:solidFill>
              <a:latin typeface="Book Antiqua" panose="02040602050305030304" pitchFamily="18" charset="0"/>
              <a:cs typeface="Andalus" panose="02020603050405020304" pitchFamily="18" charset="-78"/>
            </a:endParaRPr>
          </a:p>
          <a:p>
            <a:pPr algn="just"/>
            <a:endParaRPr lang="it-IT" sz="1600" b="1" u="sng" dirty="0">
              <a:solidFill>
                <a:srgbClr val="C00000"/>
              </a:solidFill>
              <a:latin typeface="Book Antiqua" panose="02040602050305030304" pitchFamily="18" charset="0"/>
              <a:cs typeface="Andalus" panose="02020603050405020304" pitchFamily="18" charset="-78"/>
            </a:endParaRPr>
          </a:p>
        </p:txBody>
      </p:sp>
    </p:spTree>
    <p:extLst>
      <p:ext uri="{BB962C8B-B14F-4D97-AF65-F5344CB8AC3E}">
        <p14:creationId xmlns:p14="http://schemas.microsoft.com/office/powerpoint/2010/main" val="3667563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36" y="0"/>
            <a:ext cx="8136904"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Diagnosi del Diabete</a:t>
            </a:r>
          </a:p>
        </p:txBody>
      </p:sp>
      <p:sp>
        <p:nvSpPr>
          <p:cNvPr id="5" name="CasellaDiTesto 4"/>
          <p:cNvSpPr txBox="1"/>
          <p:nvPr/>
        </p:nvSpPr>
        <p:spPr>
          <a:xfrm>
            <a:off x="0" y="476672"/>
            <a:ext cx="9144000" cy="6986528"/>
          </a:xfrm>
          <a:prstGeom prst="rect">
            <a:avLst/>
          </a:prstGeom>
          <a:noFill/>
        </p:spPr>
        <p:txBody>
          <a:bodyPr wrap="square" rtlCol="0">
            <a:spAutoFit/>
          </a:bodyPr>
          <a:lstStyle/>
          <a:p>
            <a:pPr algn="just"/>
            <a:r>
              <a:rPr lang="it-IT" sz="1600" b="1" dirty="0" smtClean="0">
                <a:solidFill>
                  <a:srgbClr val="C00000"/>
                </a:solidFill>
                <a:latin typeface="Book Antiqua" panose="02040602050305030304" pitchFamily="18" charset="0"/>
                <a:cs typeface="Andalus" panose="02020603050405020304" pitchFamily="18" charset="-78"/>
              </a:rPr>
              <a:t>Per la diagnosi di DM deve essere soddisfatto uno dei seguenti criteri:</a:t>
            </a:r>
          </a:p>
          <a:p>
            <a:pPr marL="285750" indent="-285750" algn="just">
              <a:buFont typeface="Arial" panose="020B0604020202020204" pitchFamily="34" charset="0"/>
              <a:buChar char="•"/>
            </a:pPr>
            <a:r>
              <a:rPr lang="it-IT" sz="1600" b="1" dirty="0" smtClean="0">
                <a:solidFill>
                  <a:srgbClr val="C00000"/>
                </a:solidFill>
                <a:latin typeface="Book Antiqua" panose="02040602050305030304" pitchFamily="18" charset="0"/>
                <a:cs typeface="Andalus" panose="02020603050405020304" pitchFamily="18" charset="-78"/>
              </a:rPr>
              <a:t>Glicemia a digiuno ≥ 7 </a:t>
            </a:r>
            <a:r>
              <a:rPr lang="it-IT" sz="1600" b="1" dirty="0" err="1" smtClean="0">
                <a:solidFill>
                  <a:srgbClr val="C00000"/>
                </a:solidFill>
                <a:latin typeface="Book Antiqua" panose="02040602050305030304" pitchFamily="18" charset="0"/>
                <a:cs typeface="Andalus" panose="02020603050405020304" pitchFamily="18" charset="-78"/>
              </a:rPr>
              <a:t>mmol</a:t>
            </a:r>
            <a:r>
              <a:rPr lang="it-IT" sz="1600" b="1" dirty="0" smtClean="0">
                <a:solidFill>
                  <a:srgbClr val="C00000"/>
                </a:solidFill>
                <a:latin typeface="Book Antiqua" panose="02040602050305030304" pitchFamily="18" charset="0"/>
                <a:cs typeface="Andalus" panose="02020603050405020304" pitchFamily="18" charset="-78"/>
              </a:rPr>
              <a:t>/L (</a:t>
            </a:r>
            <a:r>
              <a:rPr lang="it-IT" sz="1600" b="1" dirty="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126 mg/</a:t>
            </a:r>
            <a:r>
              <a:rPr lang="it-IT" sz="1600" b="1" dirty="0" err="1" smtClean="0">
                <a:solidFill>
                  <a:srgbClr val="C00000"/>
                </a:solidFill>
                <a:latin typeface="Book Antiqua" panose="02040602050305030304" pitchFamily="18" charset="0"/>
                <a:cs typeface="Andalus" panose="02020603050405020304" pitchFamily="18" charset="-78"/>
              </a:rPr>
              <a:t>dL</a:t>
            </a:r>
            <a:r>
              <a:rPr lang="it-IT" sz="1600" b="1" dirty="0" smtClean="0">
                <a:solidFill>
                  <a:srgbClr val="C00000"/>
                </a:solidFill>
                <a:latin typeface="Book Antiqua" panose="02040602050305030304" pitchFamily="18" charset="0"/>
                <a:cs typeface="Andalus" panose="02020603050405020304" pitchFamily="18" charset="-78"/>
              </a:rPr>
              <a:t>);</a:t>
            </a:r>
          </a:p>
          <a:p>
            <a:pPr marL="285750" indent="-285750" algn="just">
              <a:buFont typeface="Arial" panose="020B0604020202020204" pitchFamily="34" charset="0"/>
              <a:buChar char="•"/>
            </a:pPr>
            <a:r>
              <a:rPr lang="it-IT" sz="1600" b="1" dirty="0" smtClean="0">
                <a:solidFill>
                  <a:srgbClr val="C00000"/>
                </a:solidFill>
                <a:latin typeface="Book Antiqua" panose="02040602050305030304" pitchFamily="18" charset="0"/>
                <a:cs typeface="Andalus" panose="02020603050405020304" pitchFamily="18" charset="-78"/>
              </a:rPr>
              <a:t>Sintomi + glicemia </a:t>
            </a:r>
            <a:r>
              <a:rPr lang="it-IT" sz="1600" b="1" dirty="0">
                <a:solidFill>
                  <a:srgbClr val="C00000"/>
                </a:solidFill>
                <a:latin typeface="Book Antiqua" panose="02040602050305030304" pitchFamily="18" charset="0"/>
                <a:cs typeface="Andalus" panose="02020603050405020304" pitchFamily="18" charset="-78"/>
              </a:rPr>
              <a:t>random ≥ </a:t>
            </a:r>
            <a:r>
              <a:rPr lang="it-IT" sz="1600" b="1" dirty="0" smtClean="0">
                <a:solidFill>
                  <a:srgbClr val="C00000"/>
                </a:solidFill>
                <a:latin typeface="Book Antiqua" panose="02040602050305030304" pitchFamily="18" charset="0"/>
                <a:cs typeface="Andalus" panose="02020603050405020304" pitchFamily="18" charset="-78"/>
              </a:rPr>
              <a:t>11,1 </a:t>
            </a:r>
            <a:r>
              <a:rPr lang="it-IT" sz="1600" b="1" dirty="0" err="1" smtClean="0">
                <a:solidFill>
                  <a:srgbClr val="C00000"/>
                </a:solidFill>
                <a:latin typeface="Book Antiqua" panose="02040602050305030304" pitchFamily="18" charset="0"/>
                <a:cs typeface="Andalus" panose="02020603050405020304" pitchFamily="18" charset="-78"/>
              </a:rPr>
              <a:t>mmol</a:t>
            </a:r>
            <a:r>
              <a:rPr lang="it-IT" sz="1600" b="1" dirty="0" smtClean="0">
                <a:solidFill>
                  <a:srgbClr val="C00000"/>
                </a:solidFill>
                <a:latin typeface="Book Antiqua" panose="02040602050305030304" pitchFamily="18" charset="0"/>
                <a:cs typeface="Andalus" panose="02020603050405020304" pitchFamily="18" charset="-78"/>
              </a:rPr>
              <a:t>/L </a:t>
            </a:r>
            <a:r>
              <a:rPr lang="it-IT" sz="1600" b="1" dirty="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200 mg/</a:t>
            </a:r>
            <a:r>
              <a:rPr lang="it-IT" sz="1600" b="1" dirty="0" err="1" smtClean="0">
                <a:solidFill>
                  <a:srgbClr val="C00000"/>
                </a:solidFill>
                <a:latin typeface="Book Antiqua" panose="02040602050305030304" pitchFamily="18" charset="0"/>
                <a:cs typeface="Andalus" panose="02020603050405020304" pitchFamily="18" charset="-78"/>
              </a:rPr>
              <a:t>dL</a:t>
            </a:r>
            <a:r>
              <a:rPr lang="it-IT" sz="1600" b="1" dirty="0" smtClean="0">
                <a:solidFill>
                  <a:srgbClr val="C00000"/>
                </a:solidFill>
                <a:latin typeface="Book Antiqua" panose="02040602050305030304" pitchFamily="18" charset="0"/>
                <a:cs typeface="Andalus" panose="02020603050405020304" pitchFamily="18" charset="-78"/>
              </a:rPr>
              <a:t>);</a:t>
            </a:r>
          </a:p>
          <a:p>
            <a:pPr marL="285750" indent="-285750" algn="just">
              <a:buFont typeface="Arial" panose="020B0604020202020204" pitchFamily="34" charset="0"/>
              <a:buChar char="•"/>
            </a:pPr>
            <a:r>
              <a:rPr lang="it-IT" sz="1600" b="1" dirty="0" smtClean="0">
                <a:solidFill>
                  <a:srgbClr val="C00000"/>
                </a:solidFill>
                <a:latin typeface="Book Antiqua" panose="02040602050305030304" pitchFamily="18" charset="0"/>
                <a:cs typeface="Andalus" panose="02020603050405020304" pitchFamily="18" charset="-78"/>
              </a:rPr>
              <a:t>Glicemia dopo 2 ore </a:t>
            </a:r>
            <a:r>
              <a:rPr lang="it-IT" sz="1600" b="1" dirty="0">
                <a:solidFill>
                  <a:srgbClr val="C00000"/>
                </a:solidFill>
                <a:latin typeface="Book Antiqua" panose="02040602050305030304" pitchFamily="18" charset="0"/>
                <a:cs typeface="Andalus" panose="02020603050405020304" pitchFamily="18" charset="-78"/>
              </a:rPr>
              <a:t>≥ 11,1 </a:t>
            </a:r>
            <a:r>
              <a:rPr lang="it-IT" sz="1600" b="1" dirty="0" err="1">
                <a:solidFill>
                  <a:srgbClr val="C00000"/>
                </a:solidFill>
                <a:latin typeface="Book Antiqua" panose="02040602050305030304" pitchFamily="18" charset="0"/>
                <a:cs typeface="Andalus" panose="02020603050405020304" pitchFamily="18" charset="-78"/>
              </a:rPr>
              <a:t>mmol</a:t>
            </a:r>
            <a:r>
              <a:rPr lang="it-IT" sz="1600" b="1" dirty="0">
                <a:solidFill>
                  <a:srgbClr val="C00000"/>
                </a:solidFill>
                <a:latin typeface="Book Antiqua" panose="02040602050305030304" pitchFamily="18" charset="0"/>
                <a:cs typeface="Andalus" panose="02020603050405020304" pitchFamily="18" charset="-78"/>
              </a:rPr>
              <a:t>/L (≥ 200 mg/</a:t>
            </a:r>
            <a:r>
              <a:rPr lang="it-IT" sz="1600" b="1" dirty="0" err="1">
                <a:solidFill>
                  <a:srgbClr val="C00000"/>
                </a:solidFill>
                <a:latin typeface="Book Antiqua" panose="02040602050305030304" pitchFamily="18" charset="0"/>
                <a:cs typeface="Andalus" panose="02020603050405020304" pitchFamily="18" charset="-78"/>
              </a:rPr>
              <a:t>dL</a:t>
            </a:r>
            <a:r>
              <a:rPr lang="it-IT" sz="1600" b="1" dirty="0" smtClean="0">
                <a:solidFill>
                  <a:srgbClr val="C00000"/>
                </a:solidFill>
                <a:latin typeface="Book Antiqua" panose="02040602050305030304" pitchFamily="18" charset="0"/>
                <a:cs typeface="Andalus" panose="02020603050405020304" pitchFamily="18" charset="-78"/>
              </a:rPr>
              <a:t>) durante OGTT con 75 g di glucosio per </a:t>
            </a:r>
            <a:r>
              <a:rPr lang="it-IT" sz="1600" b="1" dirty="0" err="1" smtClean="0">
                <a:solidFill>
                  <a:srgbClr val="C00000"/>
                </a:solidFill>
                <a:latin typeface="Book Antiqua" panose="02040602050305030304" pitchFamily="18" charset="0"/>
                <a:cs typeface="Andalus" panose="02020603050405020304" pitchFamily="18" charset="-78"/>
              </a:rPr>
              <a:t>os</a:t>
            </a:r>
            <a:endParaRPr lang="it-IT" sz="1600" b="1" dirty="0" smtClean="0">
              <a:solidFill>
                <a:srgbClr val="C00000"/>
              </a:solidFill>
              <a:latin typeface="Book Antiqua" panose="02040602050305030304" pitchFamily="18" charset="0"/>
              <a:cs typeface="Andalus" panose="02020603050405020304" pitchFamily="18" charset="-78"/>
            </a:endParaRPr>
          </a:p>
          <a:p>
            <a:pPr marL="285750" indent="-285750" algn="just">
              <a:buFont typeface="Arial" panose="020B0604020202020204" pitchFamily="34" charset="0"/>
              <a:buChar char="•"/>
            </a:pPr>
            <a:r>
              <a:rPr lang="it-IT" sz="1600" b="1" dirty="0" smtClean="0">
                <a:solidFill>
                  <a:srgbClr val="C00000"/>
                </a:solidFill>
                <a:latin typeface="Book Antiqua" panose="02040602050305030304" pitchFamily="18" charset="0"/>
                <a:cs typeface="Andalus" panose="02020603050405020304" pitchFamily="18" charset="-78"/>
              </a:rPr>
              <a:t>Emoglobina </a:t>
            </a:r>
            <a:r>
              <a:rPr lang="it-IT" sz="1600" b="1" dirty="0" err="1" smtClean="0">
                <a:solidFill>
                  <a:srgbClr val="C00000"/>
                </a:solidFill>
                <a:latin typeface="Book Antiqua" panose="02040602050305030304" pitchFamily="18" charset="0"/>
                <a:cs typeface="Andalus" panose="02020603050405020304" pitchFamily="18" charset="-78"/>
              </a:rPr>
              <a:t>glicata</a:t>
            </a:r>
            <a:r>
              <a:rPr lang="it-IT" sz="1600" b="1" dirty="0">
                <a:solidFill>
                  <a:srgbClr val="C00000"/>
                </a:solidFill>
                <a:latin typeface="Book Antiqua" panose="02040602050305030304" pitchFamily="18" charset="0"/>
                <a:cs typeface="Andalus" panose="02020603050405020304" pitchFamily="18" charset="-78"/>
              </a:rPr>
              <a:t> A</a:t>
            </a:r>
            <a:r>
              <a:rPr lang="it-IT" sz="1600" b="1" baseline="-25000" dirty="0">
                <a:solidFill>
                  <a:srgbClr val="C00000"/>
                </a:solidFill>
                <a:latin typeface="Book Antiqua" panose="02040602050305030304" pitchFamily="18" charset="0"/>
                <a:cs typeface="Andalus" panose="02020603050405020304" pitchFamily="18" charset="-78"/>
              </a:rPr>
              <a:t>1</a:t>
            </a:r>
            <a:r>
              <a:rPr lang="it-IT" sz="1600" b="1" dirty="0" smtClean="0">
                <a:solidFill>
                  <a:srgbClr val="C00000"/>
                </a:solidFill>
                <a:latin typeface="Book Antiqua" panose="02040602050305030304" pitchFamily="18" charset="0"/>
                <a:cs typeface="Andalus" panose="02020603050405020304" pitchFamily="18" charset="-78"/>
              </a:rPr>
              <a:t> &gt; 6,5%</a:t>
            </a:r>
          </a:p>
          <a:p>
            <a:pPr algn="just"/>
            <a:r>
              <a:rPr lang="it-IT" sz="1600" b="1" dirty="0" smtClean="0">
                <a:solidFill>
                  <a:srgbClr val="C00000"/>
                </a:solidFill>
                <a:latin typeface="Book Antiqua" panose="02040602050305030304" pitchFamily="18" charset="0"/>
                <a:cs typeface="Andalus" panose="02020603050405020304" pitchFamily="18" charset="-78"/>
              </a:rPr>
              <a:t>Il test va ripetuto in una giornata diversa per confermare i criteri a meno che non vi sia un’evidente iperglicemia. Sono state definite due categorie intermedie di soggetti che non sono diabetici ma sono ad alto rischio di sviluppare negli anni un DM nel contesto di una </a:t>
            </a:r>
            <a:r>
              <a:rPr lang="it-IT" sz="1600" b="1" i="1" dirty="0" smtClean="0">
                <a:solidFill>
                  <a:srgbClr val="C00000"/>
                </a:solidFill>
                <a:latin typeface="Book Antiqua" panose="02040602050305030304" pitchFamily="18" charset="0"/>
                <a:cs typeface="Andalus" panose="02020603050405020304" pitchFamily="18" charset="-78"/>
              </a:rPr>
              <a:t>Sindrome Metabolica (Sindrome da resistenza all’insulina o Sindrome X:</a:t>
            </a:r>
            <a:r>
              <a:rPr lang="it-IT" sz="1600" b="1" dirty="0" smtClean="0">
                <a:solidFill>
                  <a:srgbClr val="C00000"/>
                </a:solidFill>
                <a:latin typeface="Book Antiqua" panose="02040602050305030304" pitchFamily="18" charset="0"/>
                <a:cs typeface="Andalus" panose="02020603050405020304" pitchFamily="18" charset="-78"/>
              </a:rPr>
              <a:t> complesso di squilibri metabolici comprendenti resistenza all’insulina con o senza diabete, ipertensione, dislipidemia, obesità centrale o viscerale e disfunzione endoteliale associata a malattia cardiovascolare accelerata):</a:t>
            </a:r>
          </a:p>
          <a:p>
            <a:pPr marL="285750" indent="-285750" algn="just">
              <a:buFont typeface="Arial" panose="020B0604020202020204" pitchFamily="34" charset="0"/>
              <a:buChar char="•"/>
            </a:pPr>
            <a:r>
              <a:rPr lang="it-IT" sz="1600" b="1" i="1" dirty="0" smtClean="0">
                <a:solidFill>
                  <a:srgbClr val="C00000"/>
                </a:solidFill>
                <a:latin typeface="Book Antiqua" panose="02040602050305030304" pitchFamily="18" charset="0"/>
                <a:cs typeface="Andalus" panose="02020603050405020304" pitchFamily="18" charset="-78"/>
              </a:rPr>
              <a:t>Alterata glicemia a digiuno ( </a:t>
            </a:r>
            <a:r>
              <a:rPr lang="it-IT" sz="1600" b="1" i="1" dirty="0" err="1" smtClean="0">
                <a:solidFill>
                  <a:srgbClr val="C00000"/>
                </a:solidFill>
                <a:latin typeface="Book Antiqua" panose="02040602050305030304" pitchFamily="18" charset="0"/>
                <a:cs typeface="Andalus" panose="02020603050405020304" pitchFamily="18" charset="-78"/>
              </a:rPr>
              <a:t>impaired</a:t>
            </a:r>
            <a:r>
              <a:rPr lang="it-IT" sz="1600" b="1" i="1" dirty="0" smtClean="0">
                <a:solidFill>
                  <a:srgbClr val="C00000"/>
                </a:solidFill>
                <a:latin typeface="Book Antiqua" panose="02040602050305030304" pitchFamily="18" charset="0"/>
                <a:cs typeface="Andalus" panose="02020603050405020304" pitchFamily="18" charset="-78"/>
              </a:rPr>
              <a:t> </a:t>
            </a:r>
            <a:r>
              <a:rPr lang="it-IT" sz="1600" b="1" i="1" dirty="0" err="1" smtClean="0">
                <a:solidFill>
                  <a:srgbClr val="C00000"/>
                </a:solidFill>
                <a:latin typeface="Book Antiqua" panose="02040602050305030304" pitchFamily="18" charset="0"/>
                <a:cs typeface="Andalus" panose="02020603050405020304" pitchFamily="18" charset="-78"/>
              </a:rPr>
              <a:t>fasting</a:t>
            </a:r>
            <a:r>
              <a:rPr lang="it-IT" sz="1600" b="1" i="1" dirty="0" smtClean="0">
                <a:solidFill>
                  <a:srgbClr val="C00000"/>
                </a:solidFill>
                <a:latin typeface="Book Antiqua" panose="02040602050305030304" pitchFamily="18" charset="0"/>
                <a:cs typeface="Andalus" panose="02020603050405020304" pitchFamily="18" charset="-78"/>
              </a:rPr>
              <a:t> </a:t>
            </a:r>
            <a:r>
              <a:rPr lang="it-IT" sz="1600" b="1" i="1" dirty="0" err="1" smtClean="0">
                <a:solidFill>
                  <a:srgbClr val="C00000"/>
                </a:solidFill>
                <a:latin typeface="Book Antiqua" panose="02040602050305030304" pitchFamily="18" charset="0"/>
                <a:cs typeface="Andalus" panose="02020603050405020304" pitchFamily="18" charset="-78"/>
              </a:rPr>
              <a:t>glucose</a:t>
            </a:r>
            <a:r>
              <a:rPr lang="it-IT" sz="1600" b="1" i="1" dirty="0" smtClean="0">
                <a:solidFill>
                  <a:srgbClr val="C00000"/>
                </a:solidFill>
                <a:latin typeface="Book Antiqua" panose="02040602050305030304" pitchFamily="18" charset="0"/>
                <a:cs typeface="Andalus" panose="02020603050405020304" pitchFamily="18" charset="-78"/>
              </a:rPr>
              <a:t> o IFG)</a:t>
            </a:r>
            <a:r>
              <a:rPr lang="it-IT" sz="1600" b="1" dirty="0" smtClean="0">
                <a:solidFill>
                  <a:srgbClr val="C00000"/>
                </a:solidFill>
                <a:latin typeface="Book Antiqua" panose="02040602050305030304" pitchFamily="18" charset="0"/>
                <a:cs typeface="Andalus" panose="02020603050405020304" pitchFamily="18" charset="-78"/>
              </a:rPr>
              <a:t> con glicemia a digiuno tra 5,6 e 6,9 </a:t>
            </a:r>
            <a:r>
              <a:rPr lang="it-IT" sz="1600" b="1" dirty="0" err="1" smtClean="0">
                <a:solidFill>
                  <a:srgbClr val="C00000"/>
                </a:solidFill>
                <a:latin typeface="Book Antiqua" panose="02040602050305030304" pitchFamily="18" charset="0"/>
                <a:cs typeface="Andalus" panose="02020603050405020304" pitchFamily="18" charset="-78"/>
              </a:rPr>
              <a:t>mmol</a:t>
            </a:r>
            <a:r>
              <a:rPr lang="it-IT" sz="1600" b="1" dirty="0" smtClean="0">
                <a:solidFill>
                  <a:srgbClr val="C00000"/>
                </a:solidFill>
                <a:latin typeface="Book Antiqua" panose="02040602050305030304" pitchFamily="18" charset="0"/>
                <a:cs typeface="Andalus" panose="02020603050405020304" pitchFamily="18" charset="-78"/>
              </a:rPr>
              <a:t>/L (110-125 mg/</a:t>
            </a:r>
            <a:r>
              <a:rPr lang="it-IT" sz="1600" b="1" dirty="0" err="1" smtClean="0">
                <a:solidFill>
                  <a:srgbClr val="C00000"/>
                </a:solidFill>
                <a:latin typeface="Book Antiqua" panose="02040602050305030304" pitchFamily="18" charset="0"/>
                <a:cs typeface="Andalus" panose="02020603050405020304" pitchFamily="18" charset="-78"/>
              </a:rPr>
              <a:t>dL</a:t>
            </a:r>
            <a:r>
              <a:rPr lang="it-IT" sz="1600" b="1" dirty="0" smtClean="0">
                <a:solidFill>
                  <a:srgbClr val="C00000"/>
                </a:solidFill>
                <a:latin typeface="Book Antiqua" panose="02040602050305030304" pitchFamily="18" charset="0"/>
                <a:cs typeface="Andalus" panose="02020603050405020304" pitchFamily="18" charset="-78"/>
              </a:rPr>
              <a:t>)</a:t>
            </a:r>
          </a:p>
          <a:p>
            <a:pPr marL="285750" indent="-285750" algn="just">
              <a:buFont typeface="Arial" panose="020B0604020202020204" pitchFamily="34" charset="0"/>
              <a:buChar char="•"/>
            </a:pPr>
            <a:r>
              <a:rPr lang="it-IT" sz="1600" b="1" i="1" dirty="0" smtClean="0">
                <a:solidFill>
                  <a:srgbClr val="C00000"/>
                </a:solidFill>
                <a:latin typeface="Book Antiqua" panose="02040602050305030304" pitchFamily="18" charset="0"/>
                <a:cs typeface="Andalus" panose="02020603050405020304" pitchFamily="18" charset="-78"/>
              </a:rPr>
              <a:t>Intolleranza glucidica (</a:t>
            </a:r>
            <a:r>
              <a:rPr lang="it-IT" sz="1600" b="1" i="1" dirty="0" err="1" smtClean="0">
                <a:solidFill>
                  <a:srgbClr val="C00000"/>
                </a:solidFill>
                <a:latin typeface="Book Antiqua" panose="02040602050305030304" pitchFamily="18" charset="0"/>
                <a:cs typeface="Andalus" panose="02020603050405020304" pitchFamily="18" charset="-78"/>
              </a:rPr>
              <a:t>impaired</a:t>
            </a:r>
            <a:r>
              <a:rPr lang="it-IT" sz="1600" b="1" i="1" dirty="0" smtClean="0">
                <a:solidFill>
                  <a:srgbClr val="C00000"/>
                </a:solidFill>
                <a:latin typeface="Book Antiqua" panose="02040602050305030304" pitchFamily="18" charset="0"/>
                <a:cs typeface="Andalus" panose="02020603050405020304" pitchFamily="18" charset="-78"/>
              </a:rPr>
              <a:t> </a:t>
            </a:r>
            <a:r>
              <a:rPr lang="it-IT" sz="1600" b="1" i="1" dirty="0" err="1" smtClean="0">
                <a:solidFill>
                  <a:srgbClr val="C00000"/>
                </a:solidFill>
                <a:latin typeface="Book Antiqua" panose="02040602050305030304" pitchFamily="18" charset="0"/>
                <a:cs typeface="Andalus" panose="02020603050405020304" pitchFamily="18" charset="-78"/>
              </a:rPr>
              <a:t>glucose</a:t>
            </a:r>
            <a:r>
              <a:rPr lang="it-IT" sz="1600" b="1" i="1" dirty="0" smtClean="0">
                <a:solidFill>
                  <a:srgbClr val="C00000"/>
                </a:solidFill>
                <a:latin typeface="Book Antiqua" panose="02040602050305030304" pitchFamily="18" charset="0"/>
                <a:cs typeface="Andalus" panose="02020603050405020304" pitchFamily="18" charset="-78"/>
              </a:rPr>
              <a:t> </a:t>
            </a:r>
            <a:r>
              <a:rPr lang="it-IT" sz="1600" b="1" i="1" dirty="0" err="1" smtClean="0">
                <a:solidFill>
                  <a:srgbClr val="C00000"/>
                </a:solidFill>
                <a:latin typeface="Book Antiqua" panose="02040602050305030304" pitchFamily="18" charset="0"/>
                <a:cs typeface="Andalus" panose="02020603050405020304" pitchFamily="18" charset="-78"/>
              </a:rPr>
              <a:t>tolerance</a:t>
            </a:r>
            <a:r>
              <a:rPr lang="it-IT" sz="1600" b="1" i="1" dirty="0">
                <a:solidFill>
                  <a:srgbClr val="C00000"/>
                </a:solidFill>
                <a:latin typeface="Book Antiqua" panose="02040602050305030304" pitchFamily="18" charset="0"/>
                <a:cs typeface="Andalus" panose="02020603050405020304" pitchFamily="18" charset="-78"/>
              </a:rPr>
              <a:t> </a:t>
            </a:r>
            <a:r>
              <a:rPr lang="it-IT" sz="1600" b="1" i="1" dirty="0" smtClean="0">
                <a:solidFill>
                  <a:srgbClr val="C00000"/>
                </a:solidFill>
                <a:latin typeface="Book Antiqua" panose="02040602050305030304" pitchFamily="18" charset="0"/>
                <a:cs typeface="Andalus" panose="02020603050405020304" pitchFamily="18" charset="-78"/>
              </a:rPr>
              <a:t>o IGT) </a:t>
            </a:r>
            <a:r>
              <a:rPr lang="it-IT" sz="1600" b="1" dirty="0" smtClean="0">
                <a:solidFill>
                  <a:srgbClr val="C00000"/>
                </a:solidFill>
                <a:latin typeface="Book Antiqua" panose="02040602050305030304" pitchFamily="18" charset="0"/>
                <a:cs typeface="Andalus" panose="02020603050405020304" pitchFamily="18" charset="-78"/>
              </a:rPr>
              <a:t>per glicemia tra 7,8 e 11,1 </a:t>
            </a:r>
            <a:r>
              <a:rPr lang="it-IT" sz="1600" b="1" dirty="0" err="1" smtClean="0">
                <a:solidFill>
                  <a:srgbClr val="C00000"/>
                </a:solidFill>
                <a:latin typeface="Book Antiqua" panose="02040602050305030304" pitchFamily="18" charset="0"/>
                <a:cs typeface="Andalus" panose="02020603050405020304" pitchFamily="18" charset="-78"/>
              </a:rPr>
              <a:t>mmol</a:t>
            </a:r>
            <a:r>
              <a:rPr lang="it-IT" sz="1600" b="1" dirty="0" smtClean="0">
                <a:solidFill>
                  <a:srgbClr val="C00000"/>
                </a:solidFill>
                <a:latin typeface="Book Antiqua" panose="02040602050305030304" pitchFamily="18" charset="0"/>
                <a:cs typeface="Andalus" panose="02020603050405020304" pitchFamily="18" charset="-78"/>
              </a:rPr>
              <a:t>/L (140-199 mg/</a:t>
            </a:r>
            <a:r>
              <a:rPr lang="it-IT" sz="1600" b="1" dirty="0" err="1" smtClean="0">
                <a:solidFill>
                  <a:srgbClr val="C00000"/>
                </a:solidFill>
                <a:latin typeface="Book Antiqua" panose="02040602050305030304" pitchFamily="18" charset="0"/>
                <a:cs typeface="Andalus" panose="02020603050405020304" pitchFamily="18" charset="-78"/>
              </a:rPr>
              <a:t>dL</a:t>
            </a:r>
            <a:r>
              <a:rPr lang="it-IT" sz="1600" b="1" dirty="0" smtClean="0">
                <a:solidFill>
                  <a:srgbClr val="C00000"/>
                </a:solidFill>
                <a:latin typeface="Book Antiqua" panose="02040602050305030304" pitchFamily="18" charset="0"/>
                <a:cs typeface="Andalus" panose="02020603050405020304" pitchFamily="18" charset="-78"/>
              </a:rPr>
              <a:t>) 2 ore dopo un carico orale di glucosio di 75 g.</a:t>
            </a:r>
          </a:p>
          <a:p>
            <a:pPr algn="just"/>
            <a:r>
              <a:rPr lang="it-IT" sz="1600" b="1" dirty="0" smtClean="0">
                <a:solidFill>
                  <a:srgbClr val="C00000"/>
                </a:solidFill>
                <a:latin typeface="Book Antiqua" panose="02040602050305030304" pitchFamily="18" charset="0"/>
                <a:cs typeface="Andalus" panose="02020603050405020304" pitchFamily="18" charset="-78"/>
              </a:rPr>
              <a:t> La glicemia a digiuno dovrebbe essere controllata ogni 3 anni a partire dai 45 anni e nei giovani che presentino un BMI </a:t>
            </a:r>
            <a:r>
              <a:rPr lang="it-IT" sz="1600" b="1" dirty="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25 kg/m</a:t>
            </a:r>
            <a:r>
              <a:rPr lang="it-IT" sz="1600" b="1" baseline="30000" dirty="0" smtClean="0">
                <a:solidFill>
                  <a:srgbClr val="C00000"/>
                </a:solidFill>
                <a:latin typeface="Book Antiqua" panose="02040602050305030304" pitchFamily="18" charset="0"/>
                <a:cs typeface="Andalus" panose="02020603050405020304" pitchFamily="18" charset="-78"/>
              </a:rPr>
              <a:t>2</a:t>
            </a:r>
            <a:r>
              <a:rPr lang="it-IT" sz="1600" b="1" dirty="0" smtClean="0">
                <a:solidFill>
                  <a:srgbClr val="C00000"/>
                </a:solidFill>
                <a:latin typeface="Book Antiqua" panose="02040602050305030304" pitchFamily="18" charset="0"/>
                <a:cs typeface="Andalus" panose="02020603050405020304" pitchFamily="18" charset="-78"/>
              </a:rPr>
              <a:t> con uno dei seguenti fattori di rischio aggiuntivi:</a:t>
            </a:r>
          </a:p>
          <a:p>
            <a:pPr marL="285750" indent="-285750" algn="just">
              <a:buFont typeface="Arial" panose="020B0604020202020204" pitchFamily="34" charset="0"/>
              <a:buChar char="•"/>
            </a:pPr>
            <a:r>
              <a:rPr lang="it-IT" sz="1600" b="1" dirty="0">
                <a:solidFill>
                  <a:srgbClr val="C00000"/>
                </a:solidFill>
                <a:latin typeface="Book Antiqua" panose="02040602050305030304" pitchFamily="18" charset="0"/>
                <a:cs typeface="Andalus" panose="02020603050405020304" pitchFamily="18" charset="-78"/>
              </a:rPr>
              <a:t>Precedente diagnosi di IFG, IGT e </a:t>
            </a:r>
            <a:r>
              <a:rPr lang="it-IT" sz="1600" b="1" dirty="0" err="1">
                <a:solidFill>
                  <a:srgbClr val="C00000"/>
                </a:solidFill>
                <a:latin typeface="Book Antiqua" panose="02040602050305030304" pitchFamily="18" charset="0"/>
                <a:cs typeface="Andalus" panose="02020603050405020304" pitchFamily="18" charset="-78"/>
              </a:rPr>
              <a:t>Hb</a:t>
            </a:r>
            <a:r>
              <a:rPr lang="it-IT" sz="1600" b="1" dirty="0">
                <a:solidFill>
                  <a:srgbClr val="C00000"/>
                </a:solidFill>
                <a:latin typeface="Book Antiqua" panose="02040602050305030304" pitchFamily="18" charset="0"/>
                <a:cs typeface="Andalus" panose="02020603050405020304" pitchFamily="18" charset="-78"/>
              </a:rPr>
              <a:t> A</a:t>
            </a:r>
            <a:r>
              <a:rPr lang="it-IT" sz="1600" b="1" baseline="-25000" dirty="0">
                <a:solidFill>
                  <a:srgbClr val="C00000"/>
                </a:solidFill>
                <a:latin typeface="Book Antiqua" panose="02040602050305030304" pitchFamily="18" charset="0"/>
                <a:cs typeface="Andalus" panose="02020603050405020304" pitchFamily="18" charset="-78"/>
              </a:rPr>
              <a:t>1= </a:t>
            </a:r>
            <a:r>
              <a:rPr lang="it-IT" sz="1600" b="1" dirty="0">
                <a:solidFill>
                  <a:srgbClr val="C00000"/>
                </a:solidFill>
                <a:latin typeface="Book Antiqua" panose="02040602050305030304" pitchFamily="18" charset="0"/>
                <a:cs typeface="Andalus" panose="02020603050405020304" pitchFamily="18" charset="-78"/>
              </a:rPr>
              <a:t>5,7-6,4%</a:t>
            </a:r>
          </a:p>
          <a:p>
            <a:pPr marL="285750" indent="-285750" algn="just">
              <a:buFont typeface="Arial" panose="020B0604020202020204" pitchFamily="34" charset="0"/>
              <a:buChar char="•"/>
            </a:pPr>
            <a:r>
              <a:rPr lang="it-IT" sz="1600" b="1" dirty="0">
                <a:solidFill>
                  <a:srgbClr val="C00000"/>
                </a:solidFill>
                <a:latin typeface="Book Antiqua" panose="02040602050305030304" pitchFamily="18" charset="0"/>
                <a:cs typeface="Andalus" panose="02020603050405020304" pitchFamily="18" charset="-78"/>
              </a:rPr>
              <a:t>Anamnesi di GDM o peso del neonato &gt;4 kg</a:t>
            </a:r>
          </a:p>
          <a:p>
            <a:pPr marL="285750" indent="-285750" algn="just">
              <a:buFont typeface="Arial" panose="020B0604020202020204" pitchFamily="34" charset="0"/>
              <a:buChar char="•"/>
            </a:pPr>
            <a:r>
              <a:rPr lang="it-IT" sz="1600" b="1" dirty="0">
                <a:solidFill>
                  <a:srgbClr val="C00000"/>
                </a:solidFill>
                <a:latin typeface="Book Antiqua" panose="02040602050305030304" pitchFamily="18" charset="0"/>
                <a:cs typeface="Andalus" panose="02020603050405020304" pitchFamily="18" charset="-78"/>
              </a:rPr>
              <a:t>HDL ≤35 mg/</a:t>
            </a:r>
            <a:r>
              <a:rPr lang="it-IT" sz="1600" b="1" dirty="0" err="1">
                <a:solidFill>
                  <a:srgbClr val="C00000"/>
                </a:solidFill>
                <a:latin typeface="Book Antiqua" panose="02040602050305030304" pitchFamily="18" charset="0"/>
                <a:cs typeface="Andalus" panose="02020603050405020304" pitchFamily="18" charset="-78"/>
              </a:rPr>
              <a:t>dL</a:t>
            </a:r>
            <a:r>
              <a:rPr lang="it-IT" sz="1600" b="1" dirty="0">
                <a:solidFill>
                  <a:srgbClr val="C00000"/>
                </a:solidFill>
                <a:latin typeface="Book Antiqua" panose="02040602050305030304" pitchFamily="18" charset="0"/>
                <a:cs typeface="Andalus" panose="02020603050405020304" pitchFamily="18" charset="-78"/>
              </a:rPr>
              <a:t> e TG ≤ 250 mg/</a:t>
            </a:r>
            <a:r>
              <a:rPr lang="it-IT" sz="1600" b="1" dirty="0" err="1">
                <a:solidFill>
                  <a:srgbClr val="C00000"/>
                </a:solidFill>
                <a:latin typeface="Book Antiqua" panose="02040602050305030304" pitchFamily="18" charset="0"/>
                <a:cs typeface="Andalus" panose="02020603050405020304" pitchFamily="18" charset="-78"/>
              </a:rPr>
              <a:t>dL</a:t>
            </a:r>
            <a:r>
              <a:rPr lang="it-IT" sz="1600" b="1" dirty="0">
                <a:solidFill>
                  <a:srgbClr val="C00000"/>
                </a:solidFill>
                <a:latin typeface="Book Antiqua" panose="02040602050305030304" pitchFamily="18" charset="0"/>
                <a:cs typeface="Andalus" panose="02020603050405020304" pitchFamily="18" charset="-78"/>
              </a:rPr>
              <a:t> </a:t>
            </a:r>
          </a:p>
          <a:p>
            <a:pPr marL="285750" indent="-285750" algn="just">
              <a:buFont typeface="Arial" panose="020B0604020202020204" pitchFamily="34" charset="0"/>
              <a:buChar char="•"/>
            </a:pPr>
            <a:r>
              <a:rPr lang="it-IT" sz="1600" b="1" dirty="0" smtClean="0">
                <a:solidFill>
                  <a:srgbClr val="C00000"/>
                </a:solidFill>
                <a:latin typeface="Book Antiqua" panose="02040602050305030304" pitchFamily="18" charset="0"/>
                <a:cs typeface="Andalus" panose="02020603050405020304" pitchFamily="18" charset="-78"/>
              </a:rPr>
              <a:t>Sedentarietà abituale</a:t>
            </a:r>
          </a:p>
          <a:p>
            <a:pPr marL="285750" indent="-285750" algn="just">
              <a:buFont typeface="Arial" panose="020B0604020202020204" pitchFamily="34" charset="0"/>
              <a:buChar char="•"/>
            </a:pPr>
            <a:r>
              <a:rPr lang="it-IT" sz="1600" b="1" dirty="0" smtClean="0">
                <a:solidFill>
                  <a:srgbClr val="C00000"/>
                </a:solidFill>
                <a:latin typeface="Book Antiqua" panose="02040602050305030304" pitchFamily="18" charset="0"/>
                <a:cs typeface="Andalus" panose="02020603050405020304" pitchFamily="18" charset="-78"/>
              </a:rPr>
              <a:t>Razza/etnia </a:t>
            </a:r>
          </a:p>
          <a:p>
            <a:pPr marL="285750" indent="-285750" algn="just">
              <a:buFont typeface="Arial" panose="020B0604020202020204" pitchFamily="34" charset="0"/>
              <a:buChar char="•"/>
            </a:pPr>
            <a:r>
              <a:rPr lang="it-IT" sz="1600" b="1" dirty="0">
                <a:solidFill>
                  <a:srgbClr val="C00000"/>
                </a:solidFill>
                <a:latin typeface="Book Antiqua" panose="02040602050305030304" pitchFamily="18" charset="0"/>
                <a:cs typeface="Andalus" panose="02020603050405020304" pitchFamily="18" charset="-78"/>
              </a:rPr>
              <a:t>Parenti di I grado diabetici</a:t>
            </a:r>
          </a:p>
          <a:p>
            <a:pPr marL="285750" indent="-285750" algn="just">
              <a:buFont typeface="Arial" panose="020B0604020202020204" pitchFamily="34" charset="0"/>
              <a:buChar char="•"/>
            </a:pPr>
            <a:r>
              <a:rPr lang="it-IT" sz="1600" b="1" dirty="0" smtClean="0">
                <a:solidFill>
                  <a:srgbClr val="C00000"/>
                </a:solidFill>
                <a:latin typeface="Book Antiqua" panose="02040602050305030304" pitchFamily="18" charset="0"/>
                <a:cs typeface="Andalus" panose="02020603050405020304" pitchFamily="18" charset="-78"/>
              </a:rPr>
              <a:t>Ipertensione (≥140/90 </a:t>
            </a:r>
            <a:r>
              <a:rPr lang="it-IT" sz="1600" b="1" dirty="0" err="1" smtClean="0">
                <a:solidFill>
                  <a:srgbClr val="C00000"/>
                </a:solidFill>
                <a:latin typeface="Book Antiqua" panose="02040602050305030304" pitchFamily="18" charset="0"/>
                <a:cs typeface="Andalus" panose="02020603050405020304" pitchFamily="18" charset="-78"/>
              </a:rPr>
              <a:t>mmHg</a:t>
            </a:r>
            <a:r>
              <a:rPr lang="it-IT" sz="1600" b="1" dirty="0" smtClean="0">
                <a:solidFill>
                  <a:srgbClr val="C00000"/>
                </a:solidFill>
                <a:latin typeface="Book Antiqua" panose="02040602050305030304" pitchFamily="18" charset="0"/>
                <a:cs typeface="Andalus" panose="02020603050405020304" pitchFamily="18" charset="-78"/>
              </a:rPr>
              <a:t>)</a:t>
            </a:r>
          </a:p>
          <a:p>
            <a:pPr marL="285750" indent="-285750" algn="just">
              <a:buFont typeface="Arial" panose="020B0604020202020204" pitchFamily="34" charset="0"/>
              <a:buChar char="•"/>
            </a:pPr>
            <a:r>
              <a:rPr lang="it-IT" sz="1600" b="1" dirty="0" smtClean="0">
                <a:solidFill>
                  <a:srgbClr val="C00000"/>
                </a:solidFill>
                <a:latin typeface="Book Antiqua" panose="02040602050305030304" pitchFamily="18" charset="0"/>
                <a:cs typeface="Andalus" panose="02020603050405020304" pitchFamily="18" charset="-78"/>
              </a:rPr>
              <a:t>PCOS o </a:t>
            </a:r>
            <a:r>
              <a:rPr lang="it-IT" sz="1600" b="1" dirty="0" err="1" smtClean="0">
                <a:solidFill>
                  <a:srgbClr val="C00000"/>
                </a:solidFill>
                <a:latin typeface="Book Antiqua" panose="02040602050305030304" pitchFamily="18" charset="0"/>
                <a:cs typeface="Andalus" panose="02020603050405020304" pitchFamily="18" charset="-78"/>
              </a:rPr>
              <a:t>acanthosis</a:t>
            </a:r>
            <a:r>
              <a:rPr lang="it-IT" sz="1600" b="1" dirty="0" smtClean="0">
                <a:solidFill>
                  <a:srgbClr val="C00000"/>
                </a:solidFill>
                <a:latin typeface="Book Antiqua" panose="02040602050305030304" pitchFamily="18" charset="0"/>
                <a:cs typeface="Andalus" panose="02020603050405020304" pitchFamily="18" charset="-78"/>
              </a:rPr>
              <a:t> </a:t>
            </a:r>
            <a:r>
              <a:rPr lang="it-IT" sz="1600" b="1" dirty="0" err="1" smtClean="0">
                <a:solidFill>
                  <a:srgbClr val="C00000"/>
                </a:solidFill>
                <a:latin typeface="Book Antiqua" panose="02040602050305030304" pitchFamily="18" charset="0"/>
                <a:cs typeface="Andalus" panose="02020603050405020304" pitchFamily="18" charset="-78"/>
              </a:rPr>
              <a:t>nigrans</a:t>
            </a:r>
            <a:endParaRPr lang="it-IT" sz="1600" b="1" dirty="0" smtClean="0">
              <a:solidFill>
                <a:srgbClr val="C00000"/>
              </a:solidFill>
              <a:latin typeface="Book Antiqua" panose="02040602050305030304" pitchFamily="18" charset="0"/>
              <a:cs typeface="Andalus" panose="02020603050405020304" pitchFamily="18" charset="-78"/>
            </a:endParaRPr>
          </a:p>
          <a:p>
            <a:pPr marL="285750" indent="-285750" algn="just">
              <a:buFont typeface="Arial" panose="020B0604020202020204" pitchFamily="34" charset="0"/>
              <a:buChar char="•"/>
            </a:pPr>
            <a:r>
              <a:rPr lang="it-IT" sz="1600" b="1" dirty="0" smtClean="0">
                <a:solidFill>
                  <a:srgbClr val="C00000"/>
                </a:solidFill>
                <a:latin typeface="Book Antiqua" panose="02040602050305030304" pitchFamily="18" charset="0"/>
                <a:cs typeface="Andalus" panose="02020603050405020304" pitchFamily="18" charset="-78"/>
              </a:rPr>
              <a:t>Anamnesi per disturbi psichici</a:t>
            </a:r>
          </a:p>
          <a:p>
            <a:pPr marL="285750" indent="-285750" algn="just">
              <a:buFont typeface="Arial" panose="020B0604020202020204" pitchFamily="34" charset="0"/>
              <a:buChar char="•"/>
            </a:pPr>
            <a:endParaRPr lang="it-IT" sz="1600" b="1" i="1" dirty="0">
              <a:solidFill>
                <a:srgbClr val="C00000"/>
              </a:solidFill>
              <a:latin typeface="Book Antiqua" panose="02040602050305030304" pitchFamily="18" charset="0"/>
              <a:cs typeface="Andalus" panose="02020603050405020304" pitchFamily="18" charset="-78"/>
            </a:endParaRPr>
          </a:p>
          <a:p>
            <a:pPr marL="285750" indent="-285750" algn="just">
              <a:buFont typeface="Arial" panose="020B0604020202020204" pitchFamily="34" charset="0"/>
              <a:buChar char="•"/>
            </a:pPr>
            <a:endParaRPr lang="it-IT" sz="1600" b="1" dirty="0">
              <a:solidFill>
                <a:srgbClr val="C00000"/>
              </a:solidFill>
              <a:latin typeface="Book Antiqua" panose="02040602050305030304" pitchFamily="18" charset="0"/>
              <a:cs typeface="Andalus" panose="02020603050405020304" pitchFamily="18"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1580" y="0"/>
            <a:ext cx="1950907" cy="11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972984"/>
            <a:ext cx="2675548" cy="188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801" y="4653136"/>
            <a:ext cx="1904200" cy="220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295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3514</Words>
  <Application>Microsoft Office PowerPoint</Application>
  <PresentationFormat>Presentazione su schermo (4:3)</PresentationFormat>
  <Paragraphs>135</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Vincenza_Pc</dc:creator>
  <cp:lastModifiedBy>Vincenza_Pc</cp:lastModifiedBy>
  <cp:revision>227</cp:revision>
  <dcterms:created xsi:type="dcterms:W3CDTF">2017-03-20T15:01:30Z</dcterms:created>
  <dcterms:modified xsi:type="dcterms:W3CDTF">2017-05-17T14:37:21Z</dcterms:modified>
</cp:coreProperties>
</file>