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4" r:id="rId14"/>
    <p:sldId id="268" r:id="rId15"/>
    <p:sldId id="271" r:id="rId16"/>
    <p:sldId id="269" r:id="rId17"/>
    <p:sldId id="270" r:id="rId18"/>
    <p:sldId id="272" r:id="rId19"/>
    <p:sldId id="273" r:id="rId20"/>
    <p:sldId id="275" r:id="rId21"/>
    <p:sldId id="276" r:id="rId2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8FF912-5AA6-419C-AFE4-920AA44C1B18}" type="doc">
      <dgm:prSet loTypeId="urn:microsoft.com/office/officeart/2005/8/layout/hierarchy2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it-IT"/>
        </a:p>
      </dgm:t>
    </dgm:pt>
    <dgm:pt modelId="{472BAAB2-E8D3-4E73-8711-DC14EEA44D42}">
      <dgm:prSet phldrT="[Testo]" custT="1"/>
      <dgm:spPr/>
      <dgm:t>
        <a:bodyPr/>
        <a:lstStyle/>
        <a:p>
          <a:r>
            <a:rPr lang="it-IT" sz="2000" b="1" dirty="0" smtClean="0">
              <a:latin typeface="Book Antiqua" panose="02040602050305030304" pitchFamily="18" charset="0"/>
            </a:rPr>
            <a:t>Processo Cognitivo-Decisionale</a:t>
          </a:r>
          <a:endParaRPr lang="it-IT" sz="2000" b="1" dirty="0">
            <a:latin typeface="Book Antiqua" panose="02040602050305030304" pitchFamily="18" charset="0"/>
          </a:endParaRPr>
        </a:p>
      </dgm:t>
    </dgm:pt>
    <dgm:pt modelId="{E2DE78A1-BCE1-490A-8BEB-FB24F0CA4606}" type="parTrans" cxnId="{91946CBC-4EC0-4F86-83DA-D83E2F2348FF}">
      <dgm:prSet/>
      <dgm:spPr/>
      <dgm:t>
        <a:bodyPr/>
        <a:lstStyle/>
        <a:p>
          <a:endParaRPr lang="it-IT"/>
        </a:p>
      </dgm:t>
    </dgm:pt>
    <dgm:pt modelId="{331B7CDA-2C5F-4A59-AF3D-8003CAC5D111}" type="sibTrans" cxnId="{91946CBC-4EC0-4F86-83DA-D83E2F2348FF}">
      <dgm:prSet/>
      <dgm:spPr/>
      <dgm:t>
        <a:bodyPr/>
        <a:lstStyle/>
        <a:p>
          <a:endParaRPr lang="it-IT"/>
        </a:p>
      </dgm:t>
    </dgm:pt>
    <dgm:pt modelId="{6B1476B7-2412-44D0-875A-33294FF16D4C}">
      <dgm:prSet phldrT="[Testo]" custT="1"/>
      <dgm:spPr/>
      <dgm:t>
        <a:bodyPr/>
        <a:lstStyle/>
        <a:p>
          <a:r>
            <a:rPr lang="it-IT" sz="1600" b="1" dirty="0" smtClean="0">
              <a:latin typeface="Book Antiqua" panose="02040602050305030304" pitchFamily="18" charset="0"/>
            </a:rPr>
            <a:t>Confermare l’Ipotesi Infermieristica di partenza </a:t>
          </a:r>
          <a:r>
            <a:rPr lang="it-IT" sz="1600" b="1" i="1" dirty="0" smtClean="0">
              <a:latin typeface="Book Antiqua" panose="02040602050305030304" pitchFamily="18" charset="0"/>
            </a:rPr>
            <a:t>(problema collaborativo</a:t>
          </a:r>
          <a:r>
            <a:rPr lang="it-IT" sz="1600" b="1" dirty="0" smtClean="0">
              <a:latin typeface="Book Antiqua" panose="02040602050305030304" pitchFamily="18" charset="0"/>
            </a:rPr>
            <a:t>)</a:t>
          </a:r>
          <a:endParaRPr lang="it-IT" sz="1600" b="1" dirty="0">
            <a:latin typeface="Book Antiqua" panose="02040602050305030304" pitchFamily="18" charset="0"/>
          </a:endParaRPr>
        </a:p>
      </dgm:t>
    </dgm:pt>
    <dgm:pt modelId="{466CC44C-E7AD-4EFE-81E0-4DF049FDDD47}" type="parTrans" cxnId="{2059F23E-BF90-4F7F-AEC7-60329B7825B0}">
      <dgm:prSet/>
      <dgm:spPr/>
      <dgm:t>
        <a:bodyPr/>
        <a:lstStyle/>
        <a:p>
          <a:endParaRPr lang="it-IT"/>
        </a:p>
      </dgm:t>
    </dgm:pt>
    <dgm:pt modelId="{9AF89B7F-F9B4-40C1-BB97-DC77BA5D266D}" type="sibTrans" cxnId="{2059F23E-BF90-4F7F-AEC7-60329B7825B0}">
      <dgm:prSet/>
      <dgm:spPr/>
      <dgm:t>
        <a:bodyPr/>
        <a:lstStyle/>
        <a:p>
          <a:endParaRPr lang="it-IT"/>
        </a:p>
      </dgm:t>
    </dgm:pt>
    <dgm:pt modelId="{21256133-F36D-4EE0-A4C2-F0CFC82B273F}">
      <dgm:prSet phldrT="[Testo]" custT="1"/>
      <dgm:spPr/>
      <dgm:t>
        <a:bodyPr/>
        <a:lstStyle/>
        <a:p>
          <a:r>
            <a:rPr lang="it-IT" sz="1600" b="1" dirty="0" smtClean="0">
              <a:latin typeface="Book Antiqua" panose="02040602050305030304" pitchFamily="18" charset="0"/>
            </a:rPr>
            <a:t>Approfondire l’Ipotesi Infermieristica di partenza (</a:t>
          </a:r>
          <a:r>
            <a:rPr lang="it-IT" sz="1600" b="1" i="1" dirty="0" smtClean="0">
              <a:latin typeface="Book Antiqua" panose="02040602050305030304" pitchFamily="18" charset="0"/>
            </a:rPr>
            <a:t>problema collaborativo</a:t>
          </a:r>
          <a:r>
            <a:rPr lang="it-IT" sz="1600" b="1" dirty="0" smtClean="0">
              <a:latin typeface="Book Antiqua" panose="02040602050305030304" pitchFamily="18" charset="0"/>
            </a:rPr>
            <a:t>)</a:t>
          </a:r>
          <a:endParaRPr lang="it-IT" sz="1600" b="1" dirty="0">
            <a:latin typeface="Book Antiqua" panose="02040602050305030304" pitchFamily="18" charset="0"/>
          </a:endParaRPr>
        </a:p>
      </dgm:t>
    </dgm:pt>
    <dgm:pt modelId="{46154BFF-AF60-4928-BD0B-B4209EE3540C}" type="parTrans" cxnId="{D9D46C87-D211-447A-98D0-C6F53A4F85F7}">
      <dgm:prSet/>
      <dgm:spPr/>
      <dgm:t>
        <a:bodyPr/>
        <a:lstStyle/>
        <a:p>
          <a:endParaRPr lang="it-IT"/>
        </a:p>
      </dgm:t>
    </dgm:pt>
    <dgm:pt modelId="{C6314AC5-4898-40D9-ABC1-F1006640D09A}" type="sibTrans" cxnId="{D9D46C87-D211-447A-98D0-C6F53A4F85F7}">
      <dgm:prSet/>
      <dgm:spPr/>
      <dgm:t>
        <a:bodyPr/>
        <a:lstStyle/>
        <a:p>
          <a:endParaRPr lang="it-IT"/>
        </a:p>
      </dgm:t>
    </dgm:pt>
    <dgm:pt modelId="{B98F770F-2760-4093-BCDA-3E25A971181C}">
      <dgm:prSet phldrT="[Testo]" custT="1"/>
      <dgm:spPr/>
      <dgm:t>
        <a:bodyPr/>
        <a:lstStyle/>
        <a:p>
          <a:r>
            <a:rPr lang="it-IT" sz="1600" b="1" dirty="0" smtClean="0">
              <a:latin typeface="Book Antiqua" panose="02040602050305030304" pitchFamily="18" charset="0"/>
            </a:rPr>
            <a:t>Effettuare o meno interventi immediati, in riferimento al piano di emergenza predisposto</a:t>
          </a:r>
          <a:endParaRPr lang="it-IT" sz="1600" b="1" dirty="0">
            <a:latin typeface="Book Antiqua" panose="02040602050305030304" pitchFamily="18" charset="0"/>
          </a:endParaRPr>
        </a:p>
      </dgm:t>
    </dgm:pt>
    <dgm:pt modelId="{54EE2464-2EFF-4FF8-AD8A-5CD924D82CC8}" type="parTrans" cxnId="{4F886C6A-A6EB-454A-AA0B-7307DECC8469}">
      <dgm:prSet/>
      <dgm:spPr/>
      <dgm:t>
        <a:bodyPr/>
        <a:lstStyle/>
        <a:p>
          <a:endParaRPr lang="it-IT"/>
        </a:p>
      </dgm:t>
    </dgm:pt>
    <dgm:pt modelId="{38713C70-C801-43E3-85F1-0763F5257F8F}" type="sibTrans" cxnId="{4F886C6A-A6EB-454A-AA0B-7307DECC8469}">
      <dgm:prSet/>
      <dgm:spPr/>
      <dgm:t>
        <a:bodyPr/>
        <a:lstStyle/>
        <a:p>
          <a:endParaRPr lang="it-IT"/>
        </a:p>
      </dgm:t>
    </dgm:pt>
    <dgm:pt modelId="{765F0669-9D38-4E60-90B3-BB297806DB5F}" type="pres">
      <dgm:prSet presAssocID="{208FF912-5AA6-419C-AFE4-920AA44C1B1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D0C6B79A-B342-40C1-B157-30802D78B33E}" type="pres">
      <dgm:prSet presAssocID="{472BAAB2-E8D3-4E73-8711-DC14EEA44D42}" presName="root1" presStyleCnt="0"/>
      <dgm:spPr/>
    </dgm:pt>
    <dgm:pt modelId="{7E32C5FA-1B6A-4FF8-8CD4-CCDAF24B4478}" type="pres">
      <dgm:prSet presAssocID="{472BAAB2-E8D3-4E73-8711-DC14EEA44D42}" presName="LevelOneTextNode" presStyleLbl="node0" presStyleIdx="0" presStyleCnt="1" custScaleX="167741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9415F991-A7FB-4378-8EB9-0A7D01579731}" type="pres">
      <dgm:prSet presAssocID="{472BAAB2-E8D3-4E73-8711-DC14EEA44D42}" presName="level2hierChild" presStyleCnt="0"/>
      <dgm:spPr/>
    </dgm:pt>
    <dgm:pt modelId="{E9E8CBC2-15A3-4546-836E-C54443E7750D}" type="pres">
      <dgm:prSet presAssocID="{466CC44C-E7AD-4EFE-81E0-4DF049FDDD47}" presName="conn2-1" presStyleLbl="parChTrans1D2" presStyleIdx="0" presStyleCnt="3"/>
      <dgm:spPr/>
      <dgm:t>
        <a:bodyPr/>
        <a:lstStyle/>
        <a:p>
          <a:endParaRPr lang="it-IT"/>
        </a:p>
      </dgm:t>
    </dgm:pt>
    <dgm:pt modelId="{9FCCC5A0-6362-4C5F-BA90-EEE08D65DD1C}" type="pres">
      <dgm:prSet presAssocID="{466CC44C-E7AD-4EFE-81E0-4DF049FDDD47}" presName="connTx" presStyleLbl="parChTrans1D2" presStyleIdx="0" presStyleCnt="3"/>
      <dgm:spPr/>
      <dgm:t>
        <a:bodyPr/>
        <a:lstStyle/>
        <a:p>
          <a:endParaRPr lang="it-IT"/>
        </a:p>
      </dgm:t>
    </dgm:pt>
    <dgm:pt modelId="{E13348DC-7BBF-4BD5-BBE3-D79D0C72EB1F}" type="pres">
      <dgm:prSet presAssocID="{6B1476B7-2412-44D0-875A-33294FF16D4C}" presName="root2" presStyleCnt="0"/>
      <dgm:spPr/>
    </dgm:pt>
    <dgm:pt modelId="{61B5B88D-1CBD-441E-B2EC-69D534736EF2}" type="pres">
      <dgm:prSet presAssocID="{6B1476B7-2412-44D0-875A-33294FF16D4C}" presName="LevelTwoTextNode" presStyleLbl="node2" presStyleIdx="0" presStyleCnt="3" custScaleX="261975" custScaleY="67846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F4A16733-C10B-4F73-AF67-903EF0E42938}" type="pres">
      <dgm:prSet presAssocID="{6B1476B7-2412-44D0-875A-33294FF16D4C}" presName="level3hierChild" presStyleCnt="0"/>
      <dgm:spPr/>
    </dgm:pt>
    <dgm:pt modelId="{CA43936F-27BB-4C5D-9BD3-4B587D356106}" type="pres">
      <dgm:prSet presAssocID="{46154BFF-AF60-4928-BD0B-B4209EE3540C}" presName="conn2-1" presStyleLbl="parChTrans1D2" presStyleIdx="1" presStyleCnt="3"/>
      <dgm:spPr/>
      <dgm:t>
        <a:bodyPr/>
        <a:lstStyle/>
        <a:p>
          <a:endParaRPr lang="it-IT"/>
        </a:p>
      </dgm:t>
    </dgm:pt>
    <dgm:pt modelId="{C6E123C5-A3BD-46BD-82AB-382974B5C810}" type="pres">
      <dgm:prSet presAssocID="{46154BFF-AF60-4928-BD0B-B4209EE3540C}" presName="connTx" presStyleLbl="parChTrans1D2" presStyleIdx="1" presStyleCnt="3"/>
      <dgm:spPr/>
      <dgm:t>
        <a:bodyPr/>
        <a:lstStyle/>
        <a:p>
          <a:endParaRPr lang="it-IT"/>
        </a:p>
      </dgm:t>
    </dgm:pt>
    <dgm:pt modelId="{9BF64648-CB3E-4064-B6BD-301F5A8C256C}" type="pres">
      <dgm:prSet presAssocID="{21256133-F36D-4EE0-A4C2-F0CFC82B273F}" presName="root2" presStyleCnt="0"/>
      <dgm:spPr/>
    </dgm:pt>
    <dgm:pt modelId="{D500AFC9-D8A9-40F5-B6B6-F657180C8796}" type="pres">
      <dgm:prSet presAssocID="{21256133-F36D-4EE0-A4C2-F0CFC82B273F}" presName="LevelTwoTextNode" presStyleLbl="node2" presStyleIdx="1" presStyleCnt="3" custScaleX="264665" custScaleY="72937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94047C19-56F6-42B3-9397-A8E4D672E4FD}" type="pres">
      <dgm:prSet presAssocID="{21256133-F36D-4EE0-A4C2-F0CFC82B273F}" presName="level3hierChild" presStyleCnt="0"/>
      <dgm:spPr/>
    </dgm:pt>
    <dgm:pt modelId="{CA5D69C2-C556-47C0-9594-40BA3A5C9075}" type="pres">
      <dgm:prSet presAssocID="{54EE2464-2EFF-4FF8-AD8A-5CD924D82CC8}" presName="conn2-1" presStyleLbl="parChTrans1D2" presStyleIdx="2" presStyleCnt="3"/>
      <dgm:spPr/>
      <dgm:t>
        <a:bodyPr/>
        <a:lstStyle/>
        <a:p>
          <a:endParaRPr lang="it-IT"/>
        </a:p>
      </dgm:t>
    </dgm:pt>
    <dgm:pt modelId="{F2EECC07-71CA-456B-B36D-AFE08C121CF4}" type="pres">
      <dgm:prSet presAssocID="{54EE2464-2EFF-4FF8-AD8A-5CD924D82CC8}" presName="connTx" presStyleLbl="parChTrans1D2" presStyleIdx="2" presStyleCnt="3"/>
      <dgm:spPr/>
      <dgm:t>
        <a:bodyPr/>
        <a:lstStyle/>
        <a:p>
          <a:endParaRPr lang="it-IT"/>
        </a:p>
      </dgm:t>
    </dgm:pt>
    <dgm:pt modelId="{BB8F1E08-0C85-44BA-87E8-4C3E544BF9AB}" type="pres">
      <dgm:prSet presAssocID="{B98F770F-2760-4093-BCDA-3E25A971181C}" presName="root2" presStyleCnt="0"/>
      <dgm:spPr/>
    </dgm:pt>
    <dgm:pt modelId="{C20E6B03-FE42-4031-A983-4268B17BC7DF}" type="pres">
      <dgm:prSet presAssocID="{B98F770F-2760-4093-BCDA-3E25A971181C}" presName="LevelTwoTextNode" presStyleLbl="node2" presStyleIdx="2" presStyleCnt="3" custScaleX="263705" custScaleY="84097" custLinFactNeighborX="-1357" custLinFactNeighborY="2653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21A7B39B-CDEB-4330-A306-077222D6E72E}" type="pres">
      <dgm:prSet presAssocID="{B98F770F-2760-4093-BCDA-3E25A971181C}" presName="level3hierChild" presStyleCnt="0"/>
      <dgm:spPr/>
    </dgm:pt>
  </dgm:ptLst>
  <dgm:cxnLst>
    <dgm:cxn modelId="{6ECE749A-551F-4EAF-9BDE-B283CEA3FF50}" type="presOf" srcId="{6B1476B7-2412-44D0-875A-33294FF16D4C}" destId="{61B5B88D-1CBD-441E-B2EC-69D534736EF2}" srcOrd="0" destOrd="0" presId="urn:microsoft.com/office/officeart/2005/8/layout/hierarchy2"/>
    <dgm:cxn modelId="{9CF037ED-6F99-4112-AD11-331B642864B6}" type="presOf" srcId="{46154BFF-AF60-4928-BD0B-B4209EE3540C}" destId="{CA43936F-27BB-4C5D-9BD3-4B587D356106}" srcOrd="0" destOrd="0" presId="urn:microsoft.com/office/officeart/2005/8/layout/hierarchy2"/>
    <dgm:cxn modelId="{5AF3285B-37E5-4672-84DB-25F550000FB8}" type="presOf" srcId="{208FF912-5AA6-419C-AFE4-920AA44C1B18}" destId="{765F0669-9D38-4E60-90B3-BB297806DB5F}" srcOrd="0" destOrd="0" presId="urn:microsoft.com/office/officeart/2005/8/layout/hierarchy2"/>
    <dgm:cxn modelId="{D9D46C87-D211-447A-98D0-C6F53A4F85F7}" srcId="{472BAAB2-E8D3-4E73-8711-DC14EEA44D42}" destId="{21256133-F36D-4EE0-A4C2-F0CFC82B273F}" srcOrd="1" destOrd="0" parTransId="{46154BFF-AF60-4928-BD0B-B4209EE3540C}" sibTransId="{C6314AC5-4898-40D9-ABC1-F1006640D09A}"/>
    <dgm:cxn modelId="{D92127EA-A55F-4FC2-B582-02270B823431}" type="presOf" srcId="{466CC44C-E7AD-4EFE-81E0-4DF049FDDD47}" destId="{9FCCC5A0-6362-4C5F-BA90-EEE08D65DD1C}" srcOrd="1" destOrd="0" presId="urn:microsoft.com/office/officeart/2005/8/layout/hierarchy2"/>
    <dgm:cxn modelId="{D161D858-D8C4-49A6-851E-A77A8BFC86AF}" type="presOf" srcId="{472BAAB2-E8D3-4E73-8711-DC14EEA44D42}" destId="{7E32C5FA-1B6A-4FF8-8CD4-CCDAF24B4478}" srcOrd="0" destOrd="0" presId="urn:microsoft.com/office/officeart/2005/8/layout/hierarchy2"/>
    <dgm:cxn modelId="{412BAB67-70D8-46B1-8F96-5FD09C82118F}" type="presOf" srcId="{46154BFF-AF60-4928-BD0B-B4209EE3540C}" destId="{C6E123C5-A3BD-46BD-82AB-382974B5C810}" srcOrd="1" destOrd="0" presId="urn:microsoft.com/office/officeart/2005/8/layout/hierarchy2"/>
    <dgm:cxn modelId="{2AD60B06-2791-471F-8F22-481AADEBEFFF}" type="presOf" srcId="{54EE2464-2EFF-4FF8-AD8A-5CD924D82CC8}" destId="{F2EECC07-71CA-456B-B36D-AFE08C121CF4}" srcOrd="1" destOrd="0" presId="urn:microsoft.com/office/officeart/2005/8/layout/hierarchy2"/>
    <dgm:cxn modelId="{1C94B1BF-6116-4B1A-9A94-2F367892146D}" type="presOf" srcId="{466CC44C-E7AD-4EFE-81E0-4DF049FDDD47}" destId="{E9E8CBC2-15A3-4546-836E-C54443E7750D}" srcOrd="0" destOrd="0" presId="urn:microsoft.com/office/officeart/2005/8/layout/hierarchy2"/>
    <dgm:cxn modelId="{C938D500-15FE-4CBD-ABE3-5AB17109EBFA}" type="presOf" srcId="{B98F770F-2760-4093-BCDA-3E25A971181C}" destId="{C20E6B03-FE42-4031-A983-4268B17BC7DF}" srcOrd="0" destOrd="0" presId="urn:microsoft.com/office/officeart/2005/8/layout/hierarchy2"/>
    <dgm:cxn modelId="{73A45FD8-A85C-4C4C-B9AB-0823829F1B5E}" type="presOf" srcId="{54EE2464-2EFF-4FF8-AD8A-5CD924D82CC8}" destId="{CA5D69C2-C556-47C0-9594-40BA3A5C9075}" srcOrd="0" destOrd="0" presId="urn:microsoft.com/office/officeart/2005/8/layout/hierarchy2"/>
    <dgm:cxn modelId="{B8227D9D-8F6F-4F1F-8D66-011901EBB095}" type="presOf" srcId="{21256133-F36D-4EE0-A4C2-F0CFC82B273F}" destId="{D500AFC9-D8A9-40F5-B6B6-F657180C8796}" srcOrd="0" destOrd="0" presId="urn:microsoft.com/office/officeart/2005/8/layout/hierarchy2"/>
    <dgm:cxn modelId="{4F886C6A-A6EB-454A-AA0B-7307DECC8469}" srcId="{472BAAB2-E8D3-4E73-8711-DC14EEA44D42}" destId="{B98F770F-2760-4093-BCDA-3E25A971181C}" srcOrd="2" destOrd="0" parTransId="{54EE2464-2EFF-4FF8-AD8A-5CD924D82CC8}" sibTransId="{38713C70-C801-43E3-85F1-0763F5257F8F}"/>
    <dgm:cxn modelId="{2059F23E-BF90-4F7F-AEC7-60329B7825B0}" srcId="{472BAAB2-E8D3-4E73-8711-DC14EEA44D42}" destId="{6B1476B7-2412-44D0-875A-33294FF16D4C}" srcOrd="0" destOrd="0" parTransId="{466CC44C-E7AD-4EFE-81E0-4DF049FDDD47}" sibTransId="{9AF89B7F-F9B4-40C1-BB97-DC77BA5D266D}"/>
    <dgm:cxn modelId="{91946CBC-4EC0-4F86-83DA-D83E2F2348FF}" srcId="{208FF912-5AA6-419C-AFE4-920AA44C1B18}" destId="{472BAAB2-E8D3-4E73-8711-DC14EEA44D42}" srcOrd="0" destOrd="0" parTransId="{E2DE78A1-BCE1-490A-8BEB-FB24F0CA4606}" sibTransId="{331B7CDA-2C5F-4A59-AF3D-8003CAC5D111}"/>
    <dgm:cxn modelId="{F7E9A9EA-8512-469A-B22C-9E84F9C5DFD2}" type="presParOf" srcId="{765F0669-9D38-4E60-90B3-BB297806DB5F}" destId="{D0C6B79A-B342-40C1-B157-30802D78B33E}" srcOrd="0" destOrd="0" presId="urn:microsoft.com/office/officeart/2005/8/layout/hierarchy2"/>
    <dgm:cxn modelId="{6F585F19-56C2-4834-9A2F-8F2F24305ACF}" type="presParOf" srcId="{D0C6B79A-B342-40C1-B157-30802D78B33E}" destId="{7E32C5FA-1B6A-4FF8-8CD4-CCDAF24B4478}" srcOrd="0" destOrd="0" presId="urn:microsoft.com/office/officeart/2005/8/layout/hierarchy2"/>
    <dgm:cxn modelId="{271A894D-56C0-4B77-9123-D99CEF8A5389}" type="presParOf" srcId="{D0C6B79A-B342-40C1-B157-30802D78B33E}" destId="{9415F991-A7FB-4378-8EB9-0A7D01579731}" srcOrd="1" destOrd="0" presId="urn:microsoft.com/office/officeart/2005/8/layout/hierarchy2"/>
    <dgm:cxn modelId="{75926595-EA77-4978-BFB8-6E9A1B99698F}" type="presParOf" srcId="{9415F991-A7FB-4378-8EB9-0A7D01579731}" destId="{E9E8CBC2-15A3-4546-836E-C54443E7750D}" srcOrd="0" destOrd="0" presId="urn:microsoft.com/office/officeart/2005/8/layout/hierarchy2"/>
    <dgm:cxn modelId="{FB6770A8-3C73-4655-A36F-8CA9A0170D17}" type="presParOf" srcId="{E9E8CBC2-15A3-4546-836E-C54443E7750D}" destId="{9FCCC5A0-6362-4C5F-BA90-EEE08D65DD1C}" srcOrd="0" destOrd="0" presId="urn:microsoft.com/office/officeart/2005/8/layout/hierarchy2"/>
    <dgm:cxn modelId="{366252FD-CBE9-4E2A-B7FA-ECF089E98CB7}" type="presParOf" srcId="{9415F991-A7FB-4378-8EB9-0A7D01579731}" destId="{E13348DC-7BBF-4BD5-BBE3-D79D0C72EB1F}" srcOrd="1" destOrd="0" presId="urn:microsoft.com/office/officeart/2005/8/layout/hierarchy2"/>
    <dgm:cxn modelId="{D861F328-97BC-4540-8600-6C343FEABF6E}" type="presParOf" srcId="{E13348DC-7BBF-4BD5-BBE3-D79D0C72EB1F}" destId="{61B5B88D-1CBD-441E-B2EC-69D534736EF2}" srcOrd="0" destOrd="0" presId="urn:microsoft.com/office/officeart/2005/8/layout/hierarchy2"/>
    <dgm:cxn modelId="{3DF580DF-BFAD-489F-BC12-A9D356ED9536}" type="presParOf" srcId="{E13348DC-7BBF-4BD5-BBE3-D79D0C72EB1F}" destId="{F4A16733-C10B-4F73-AF67-903EF0E42938}" srcOrd="1" destOrd="0" presId="urn:microsoft.com/office/officeart/2005/8/layout/hierarchy2"/>
    <dgm:cxn modelId="{1B5E454F-B336-42B3-B46A-3A89ECDBD2F2}" type="presParOf" srcId="{9415F991-A7FB-4378-8EB9-0A7D01579731}" destId="{CA43936F-27BB-4C5D-9BD3-4B587D356106}" srcOrd="2" destOrd="0" presId="urn:microsoft.com/office/officeart/2005/8/layout/hierarchy2"/>
    <dgm:cxn modelId="{77961C5F-9A62-4AA6-8D25-CCFBED46C3CC}" type="presParOf" srcId="{CA43936F-27BB-4C5D-9BD3-4B587D356106}" destId="{C6E123C5-A3BD-46BD-82AB-382974B5C810}" srcOrd="0" destOrd="0" presId="urn:microsoft.com/office/officeart/2005/8/layout/hierarchy2"/>
    <dgm:cxn modelId="{C3C02523-8AEB-4E12-82B3-438F229AF767}" type="presParOf" srcId="{9415F991-A7FB-4378-8EB9-0A7D01579731}" destId="{9BF64648-CB3E-4064-B6BD-301F5A8C256C}" srcOrd="3" destOrd="0" presId="urn:microsoft.com/office/officeart/2005/8/layout/hierarchy2"/>
    <dgm:cxn modelId="{6A154309-9AF8-45D1-806D-E08404520136}" type="presParOf" srcId="{9BF64648-CB3E-4064-B6BD-301F5A8C256C}" destId="{D500AFC9-D8A9-40F5-B6B6-F657180C8796}" srcOrd="0" destOrd="0" presId="urn:microsoft.com/office/officeart/2005/8/layout/hierarchy2"/>
    <dgm:cxn modelId="{B088C2BE-10B3-429B-841F-92EDDE1DE631}" type="presParOf" srcId="{9BF64648-CB3E-4064-B6BD-301F5A8C256C}" destId="{94047C19-56F6-42B3-9397-A8E4D672E4FD}" srcOrd="1" destOrd="0" presId="urn:microsoft.com/office/officeart/2005/8/layout/hierarchy2"/>
    <dgm:cxn modelId="{33426EC4-EF45-4315-BC42-255FC7D6B79E}" type="presParOf" srcId="{9415F991-A7FB-4378-8EB9-0A7D01579731}" destId="{CA5D69C2-C556-47C0-9594-40BA3A5C9075}" srcOrd="4" destOrd="0" presId="urn:microsoft.com/office/officeart/2005/8/layout/hierarchy2"/>
    <dgm:cxn modelId="{7E2F2C9E-B938-4A74-9C76-262210E65F87}" type="presParOf" srcId="{CA5D69C2-C556-47C0-9594-40BA3A5C9075}" destId="{F2EECC07-71CA-456B-B36D-AFE08C121CF4}" srcOrd="0" destOrd="0" presId="urn:microsoft.com/office/officeart/2005/8/layout/hierarchy2"/>
    <dgm:cxn modelId="{33CF8C6C-E805-4C00-8248-7F98BAEB0D37}" type="presParOf" srcId="{9415F991-A7FB-4378-8EB9-0A7D01579731}" destId="{BB8F1E08-0C85-44BA-87E8-4C3E544BF9AB}" srcOrd="5" destOrd="0" presId="urn:microsoft.com/office/officeart/2005/8/layout/hierarchy2"/>
    <dgm:cxn modelId="{EABA32C4-6A42-430F-BB08-F08741495F91}" type="presParOf" srcId="{BB8F1E08-0C85-44BA-87E8-4C3E544BF9AB}" destId="{C20E6B03-FE42-4031-A983-4268B17BC7DF}" srcOrd="0" destOrd="0" presId="urn:microsoft.com/office/officeart/2005/8/layout/hierarchy2"/>
    <dgm:cxn modelId="{7AD4B69F-AED1-41FC-9325-6AF126DB43BA}" type="presParOf" srcId="{BB8F1E08-0C85-44BA-87E8-4C3E544BF9AB}" destId="{21A7B39B-CDEB-4330-A306-077222D6E72E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9DA524-6D9F-4CC6-9D88-22CA0A1F29C9}" type="datetimeFigureOut">
              <a:rPr lang="it-IT" smtClean="0"/>
              <a:t>27/05/2017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3F12FB-2851-4A73-ADAB-2FEB83A611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8004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F12FB-2851-4A73-ADAB-2FEB83A611C4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80511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F12FB-2851-4A73-ADAB-2FEB83A611C4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48682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F12FB-2851-4A73-ADAB-2FEB83A611C4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19901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F12FB-2851-4A73-ADAB-2FEB83A611C4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95887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F12FB-2851-4A73-ADAB-2FEB83A611C4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25141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F12FB-2851-4A73-ADAB-2FEB83A611C4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63029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F12FB-2851-4A73-ADAB-2FEB83A611C4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8408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F12FB-2851-4A73-ADAB-2FEB83A611C4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08289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F12FB-2851-4A73-ADAB-2FEB83A611C4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49311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F12FB-2851-4A73-ADAB-2FEB83A611C4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46454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F12FB-2851-4A73-ADAB-2FEB83A611C4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2366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F12FB-2851-4A73-ADAB-2FEB83A611C4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52098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F12FB-2851-4A73-ADAB-2FEB83A611C4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61779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F12FB-2851-4A73-ADAB-2FEB83A611C4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32893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F12FB-2851-4A73-ADAB-2FEB83A611C4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47029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F12FB-2851-4A73-ADAB-2FEB83A611C4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95129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F12FB-2851-4A73-ADAB-2FEB83A611C4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13491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F12FB-2851-4A73-ADAB-2FEB83A611C4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78698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F12FB-2851-4A73-ADAB-2FEB83A611C4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14832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F12FB-2851-4A73-ADAB-2FEB83A611C4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16879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F12FB-2851-4A73-ADAB-2FEB83A611C4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9365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CADD5-6682-46CA-9B4E-50B5A8056616}" type="datetimeFigureOut">
              <a:rPr lang="it-IT" smtClean="0"/>
              <a:t>27/05/2017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4C146-9D57-4523-B7B8-88824602564B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49144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CADD5-6682-46CA-9B4E-50B5A8056616}" type="datetimeFigureOut">
              <a:rPr lang="it-IT" smtClean="0"/>
              <a:t>27/05/2017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4C146-9D57-4523-B7B8-88824602564B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16136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CADD5-6682-46CA-9B4E-50B5A8056616}" type="datetimeFigureOut">
              <a:rPr lang="it-IT" smtClean="0"/>
              <a:t>27/05/2017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4C146-9D57-4523-B7B8-88824602564B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03787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CADD5-6682-46CA-9B4E-50B5A8056616}" type="datetimeFigureOut">
              <a:rPr lang="it-IT" smtClean="0"/>
              <a:t>27/05/2017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4C146-9D57-4523-B7B8-88824602564B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37702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CADD5-6682-46CA-9B4E-50B5A8056616}" type="datetimeFigureOut">
              <a:rPr lang="it-IT" smtClean="0"/>
              <a:t>27/05/2017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4C146-9D57-4523-B7B8-88824602564B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41880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CADD5-6682-46CA-9B4E-50B5A8056616}" type="datetimeFigureOut">
              <a:rPr lang="it-IT" smtClean="0"/>
              <a:t>27/05/2017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4C146-9D57-4523-B7B8-88824602564B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01858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CADD5-6682-46CA-9B4E-50B5A8056616}" type="datetimeFigureOut">
              <a:rPr lang="it-IT" smtClean="0"/>
              <a:t>27/05/2017</a:t>
            </a:fld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4C146-9D57-4523-B7B8-88824602564B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83370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CADD5-6682-46CA-9B4E-50B5A8056616}" type="datetimeFigureOut">
              <a:rPr lang="it-IT" smtClean="0"/>
              <a:t>27/05/2017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4C146-9D57-4523-B7B8-88824602564B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64000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CADD5-6682-46CA-9B4E-50B5A8056616}" type="datetimeFigureOut">
              <a:rPr lang="it-IT" smtClean="0"/>
              <a:t>27/05/2017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4C146-9D57-4523-B7B8-88824602564B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7359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CADD5-6682-46CA-9B4E-50B5A8056616}" type="datetimeFigureOut">
              <a:rPr lang="it-IT" smtClean="0"/>
              <a:t>27/05/2017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4C146-9D57-4523-B7B8-88824602564B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21286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CADD5-6682-46CA-9B4E-50B5A8056616}" type="datetimeFigureOut">
              <a:rPr lang="it-IT" smtClean="0"/>
              <a:t>27/05/2017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4C146-9D57-4523-B7B8-88824602564B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68001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5000"/>
            <a:lum/>
          </a:blip>
          <a:srcRect/>
          <a:stretch>
            <a:fillRect t="-33000" b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CADD5-6682-46CA-9B4E-50B5A8056616}" type="datetimeFigureOut">
              <a:rPr lang="it-IT" smtClean="0"/>
              <a:t>27/05/2017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4C146-9D57-4523-B7B8-88824602564B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03828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0" y="2497444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b="1" cap="sm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L’Infermiere</a:t>
            </a:r>
          </a:p>
          <a:p>
            <a:pPr algn="ctr"/>
            <a:r>
              <a:rPr lang="it-IT" sz="4400" b="1" cap="sm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i</a:t>
            </a:r>
            <a:r>
              <a:rPr lang="it-IT" sz="4400" b="1" cap="sm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n</a:t>
            </a:r>
          </a:p>
          <a:p>
            <a:pPr algn="ctr"/>
            <a:r>
              <a:rPr lang="it-IT" sz="4400" b="1" cap="sm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Endocrinologia</a:t>
            </a:r>
            <a:endParaRPr lang="it-IT" sz="4400" b="1" cap="sm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0" y="-33486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b="1" dirty="0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Università degli Studi di Bari </a:t>
            </a:r>
            <a:r>
              <a:rPr lang="it-IT" b="1" i="1" dirty="0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Aldo Moro</a:t>
            </a:r>
          </a:p>
          <a:p>
            <a:pPr algn="ctr"/>
            <a:r>
              <a:rPr lang="it-IT" b="1" dirty="0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A.A. </a:t>
            </a:r>
            <a:r>
              <a:rPr lang="it-IT" b="1" dirty="0" smtClean="0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2016/2017</a:t>
            </a:r>
            <a:endParaRPr lang="it-IT" b="1" dirty="0">
              <a:solidFill>
                <a:srgbClr val="C0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ctr"/>
            <a:r>
              <a:rPr lang="it-IT" b="1" dirty="0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Facoltà di Medicina e Chirurgia</a:t>
            </a:r>
          </a:p>
          <a:p>
            <a:pPr algn="ctr"/>
            <a:r>
              <a:rPr lang="it-IT" b="1" dirty="0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Corso di Laurea in  </a:t>
            </a:r>
            <a:r>
              <a:rPr lang="it-IT" b="1" dirty="0" smtClean="0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Infermieristica</a:t>
            </a:r>
            <a:endParaRPr lang="it-IT" b="1" dirty="0">
              <a:solidFill>
                <a:srgbClr val="C0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ctr"/>
            <a:r>
              <a:rPr lang="it-IT" b="1" dirty="0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Sede Lecce, Ospedale </a:t>
            </a:r>
            <a:r>
              <a:rPr lang="it-IT" b="1" i="1" dirty="0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Vito </a:t>
            </a:r>
            <a:r>
              <a:rPr lang="it-IT" b="1" i="1" dirty="0" err="1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Fazzi</a:t>
            </a:r>
            <a:endParaRPr lang="it-IT" b="1" dirty="0">
              <a:solidFill>
                <a:srgbClr val="C0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ctr"/>
            <a:r>
              <a:rPr lang="it-IT" b="1" dirty="0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C.I. di </a:t>
            </a:r>
            <a:r>
              <a:rPr lang="it-IT" b="1" dirty="0" smtClean="0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«Assistenza Specialistica in Medicina», </a:t>
            </a:r>
            <a:r>
              <a:rPr lang="it-IT" b="1" dirty="0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II Anno, II Semestre</a:t>
            </a:r>
          </a:p>
          <a:p>
            <a:pPr algn="ctr"/>
            <a:r>
              <a:rPr lang="it-IT" b="1" dirty="0" smtClean="0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Modulo di Endocrinologia </a:t>
            </a:r>
            <a:endParaRPr lang="it-IT" b="1" dirty="0">
              <a:solidFill>
                <a:srgbClr val="C0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ctr"/>
            <a:r>
              <a:rPr lang="it-IT" b="1" dirty="0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Docente: Prof.ssa Vincenza D’</a:t>
            </a:r>
            <a:r>
              <a:rPr lang="it-IT" b="1" dirty="0" err="1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Onghia</a:t>
            </a:r>
            <a:endParaRPr lang="it-IT" b="1" dirty="0">
              <a:solidFill>
                <a:srgbClr val="C0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263" y="0"/>
            <a:ext cx="1328737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" y="5808663"/>
            <a:ext cx="9144000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64851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-26996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cap="sm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E in Italia?</a:t>
            </a:r>
            <a:endParaRPr lang="it-IT" sz="3200" b="1" cap="sm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0" y="1964353"/>
            <a:ext cx="9144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sz="24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In Italia la prescrizione di farmaci da parte degli infermieri è possibile solo se presenti </a:t>
            </a:r>
            <a:r>
              <a:rPr lang="it-IT" sz="2400" b="1" u="sng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specifici protocolli autorizzati. </a:t>
            </a:r>
            <a:endParaRPr lang="it-IT" sz="2400" b="1" u="sng" dirty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pPr algn="just"/>
            <a:endParaRPr lang="it-IT" sz="2400" b="1" u="sng" dirty="0" smtClean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sz="24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In alcune realtà è possibile la prescrizione di </a:t>
            </a:r>
            <a:r>
              <a:rPr lang="it-IT" sz="2400" b="1" u="sng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presidi e medicazioni</a:t>
            </a:r>
            <a:r>
              <a:rPr lang="it-IT" sz="24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it-IT" sz="2400" b="1" dirty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sz="24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È possibile in «STATO DI NECESSITA’» (</a:t>
            </a:r>
            <a:r>
              <a:rPr lang="it-IT" sz="2400" b="1" i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Art. 54 Codice Penale</a:t>
            </a:r>
            <a:r>
              <a:rPr lang="it-IT" sz="24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)</a:t>
            </a:r>
          </a:p>
          <a:p>
            <a:pPr algn="just"/>
            <a:r>
              <a:rPr lang="it-IT" sz="2400" b="1" i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«Non è punibile chi ha commesso il fatto per esservi stato costretto dalla necessità di salvare sé o altri dal pericolo attuale di un danno grave alla persona, pericolo da lui non volontariamente causato, né altrimenti evitabile, sempre che il fatto sia proporzionato al pericolo.»</a:t>
            </a:r>
            <a:endParaRPr lang="it-IT" sz="2400" b="1" i="1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5" y="130481"/>
            <a:ext cx="2834433" cy="1891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60" y="155244"/>
            <a:ext cx="2520280" cy="1891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7425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665507"/>
            <a:ext cx="9144000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it-IT" sz="2800" b="1" cap="sm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algn="ctr"/>
            <a:endParaRPr lang="it-IT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i="1" u="sng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I disturbi mestruali</a:t>
            </a:r>
            <a:endParaRPr lang="it-IT" b="1" i="1" u="sng" dirty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pPr algn="just"/>
            <a:r>
              <a:rPr lang="it-IT" b="1" dirty="0">
                <a:solidFill>
                  <a:srgbClr val="C00000"/>
                </a:solidFill>
                <a:latin typeface="Book Antiqua" panose="02040602050305030304" pitchFamily="18" charset="0"/>
              </a:rPr>
              <a:t>Le maggior parte delle donne con disturbi del </a:t>
            </a:r>
            <a:r>
              <a:rPr lang="it-IT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ciclo mestruale</a:t>
            </a:r>
            <a:r>
              <a:rPr lang="it-IT" b="1" dirty="0">
                <a:solidFill>
                  <a:srgbClr val="C00000"/>
                </a:solidFill>
                <a:latin typeface="Book Antiqua" panose="02040602050305030304" pitchFamily="18" charset="0"/>
              </a:rPr>
              <a:t>, che afferiscono all’ambulatorio </a:t>
            </a:r>
            <a:r>
              <a:rPr lang="it-IT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di endocrinologia</a:t>
            </a:r>
            <a:r>
              <a:rPr lang="it-IT" b="1" dirty="0">
                <a:solidFill>
                  <a:srgbClr val="C00000"/>
                </a:solidFill>
                <a:latin typeface="Book Antiqua" panose="02040602050305030304" pitchFamily="18" charset="0"/>
              </a:rPr>
              <a:t>, hanno un</a:t>
            </a:r>
            <a:r>
              <a:rPr lang="it-IT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’ età </a:t>
            </a:r>
            <a:r>
              <a:rPr lang="it-IT" b="1" dirty="0">
                <a:solidFill>
                  <a:srgbClr val="C00000"/>
                </a:solidFill>
                <a:latin typeface="Book Antiqua" panose="02040602050305030304" pitchFamily="18" charset="0"/>
              </a:rPr>
              <a:t>compresa tra i 20 ed i </a:t>
            </a:r>
            <a:r>
              <a:rPr lang="it-IT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30 anni. Più </a:t>
            </a:r>
            <a:r>
              <a:rPr lang="it-IT" b="1" dirty="0">
                <a:solidFill>
                  <a:srgbClr val="C00000"/>
                </a:solidFill>
                <a:latin typeface="Book Antiqua" panose="02040602050305030304" pitchFamily="18" charset="0"/>
              </a:rPr>
              <a:t>del 50% delle pazienti sono inviate al servizio da </a:t>
            </a:r>
            <a:r>
              <a:rPr lang="it-IT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un ginecologo. Le </a:t>
            </a:r>
            <a:r>
              <a:rPr lang="it-IT" b="1" dirty="0">
                <a:solidFill>
                  <a:srgbClr val="C00000"/>
                </a:solidFill>
                <a:latin typeface="Book Antiqua" panose="02040602050305030304" pitchFamily="18" charset="0"/>
              </a:rPr>
              <a:t>restanti pazienti vengono inviate dal medico </a:t>
            </a:r>
            <a:r>
              <a:rPr lang="it-IT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di medicina </a:t>
            </a:r>
            <a:r>
              <a:rPr lang="it-IT" b="1" dirty="0">
                <a:solidFill>
                  <a:srgbClr val="C00000"/>
                </a:solidFill>
                <a:latin typeface="Book Antiqua" panose="02040602050305030304" pitchFamily="18" charset="0"/>
              </a:rPr>
              <a:t>generale, alcune su indicazione medica, </a:t>
            </a:r>
            <a:r>
              <a:rPr lang="it-IT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altre su </a:t>
            </a:r>
            <a:r>
              <a:rPr lang="it-IT" b="1" dirty="0">
                <a:solidFill>
                  <a:srgbClr val="C00000"/>
                </a:solidFill>
                <a:latin typeface="Book Antiqua" panose="02040602050305030304" pitchFamily="18" charset="0"/>
              </a:rPr>
              <a:t>espressa richiesta delle assistite</a:t>
            </a:r>
            <a:r>
              <a:rPr lang="it-IT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.</a:t>
            </a:r>
            <a:r>
              <a:rPr lang="it-IT" dirty="0"/>
              <a:t> </a:t>
            </a:r>
            <a:endParaRPr lang="it-IT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b="1" i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Primo </a:t>
            </a:r>
            <a:r>
              <a:rPr lang="it-IT" b="1" i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step</a:t>
            </a:r>
            <a:r>
              <a:rPr lang="it-IT" b="1" dirty="0">
                <a:solidFill>
                  <a:srgbClr val="C00000"/>
                </a:solidFill>
                <a:latin typeface="Book Antiqua" panose="02040602050305030304" pitchFamily="18" charset="0"/>
              </a:rPr>
              <a:t>:</a:t>
            </a:r>
            <a:endParaRPr lang="it-IT" b="1" dirty="0" smtClean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r>
              <a:rPr lang="it-IT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la </a:t>
            </a:r>
            <a:r>
              <a:rPr lang="it-IT" b="1" dirty="0">
                <a:solidFill>
                  <a:srgbClr val="C00000"/>
                </a:solidFill>
                <a:latin typeface="Book Antiqua" panose="02040602050305030304" pitchFamily="18" charset="0"/>
              </a:rPr>
              <a:t>visita medica.</a:t>
            </a:r>
          </a:p>
          <a:p>
            <a:r>
              <a:rPr lang="it-IT" b="1" dirty="0">
                <a:solidFill>
                  <a:srgbClr val="C00000"/>
                </a:solidFill>
                <a:latin typeface="Book Antiqua" panose="02040602050305030304" pitchFamily="18" charset="0"/>
              </a:rPr>
              <a:t>Per le pazienti che devono essere sottoposte a </a:t>
            </a:r>
            <a:r>
              <a:rPr lang="it-IT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test diagnostico</a:t>
            </a:r>
            <a:r>
              <a:rPr lang="it-IT" b="1" dirty="0">
                <a:solidFill>
                  <a:srgbClr val="C00000"/>
                </a:solidFill>
                <a:latin typeface="Book Antiqua" panose="02040602050305030304" pitchFamily="18" charset="0"/>
              </a:rPr>
              <a:t>, l’endocrinologo:</a:t>
            </a:r>
          </a:p>
          <a:p>
            <a:r>
              <a:rPr lang="it-IT" b="1" dirty="0">
                <a:solidFill>
                  <a:srgbClr val="C00000"/>
                </a:solidFill>
                <a:latin typeface="Book Antiqua" panose="02040602050305030304" pitchFamily="18" charset="0"/>
              </a:rPr>
              <a:t>- compila il modulo di richiesta test;</a:t>
            </a:r>
          </a:p>
          <a:p>
            <a:r>
              <a:rPr lang="it-IT" b="1" dirty="0">
                <a:solidFill>
                  <a:srgbClr val="C00000"/>
                </a:solidFill>
                <a:latin typeface="Book Antiqua" panose="02040602050305030304" pitchFamily="18" charset="0"/>
              </a:rPr>
              <a:t>- informa la paziente;</a:t>
            </a:r>
          </a:p>
          <a:p>
            <a:r>
              <a:rPr lang="it-IT" b="1" dirty="0">
                <a:solidFill>
                  <a:srgbClr val="C00000"/>
                </a:solidFill>
                <a:latin typeface="Book Antiqua" panose="02040602050305030304" pitchFamily="18" charset="0"/>
              </a:rPr>
              <a:t>- provvede a fare firmare il consenso all’esecuzione </a:t>
            </a:r>
            <a:r>
              <a:rPr lang="it-IT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della procedura </a:t>
            </a:r>
            <a:r>
              <a:rPr lang="it-IT" b="1" dirty="0">
                <a:solidFill>
                  <a:srgbClr val="C00000"/>
                </a:solidFill>
                <a:latin typeface="Book Antiqua" panose="02040602050305030304" pitchFamily="18" charset="0"/>
              </a:rPr>
              <a:t>diagnostica.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b="1" i="1" dirty="0">
                <a:solidFill>
                  <a:srgbClr val="C00000"/>
                </a:solidFill>
                <a:latin typeface="Book Antiqua" panose="02040602050305030304" pitchFamily="18" charset="0"/>
              </a:rPr>
              <a:t>Secondo </a:t>
            </a:r>
            <a:r>
              <a:rPr lang="it-IT" b="1" i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step</a:t>
            </a:r>
            <a:r>
              <a:rPr lang="it-IT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: </a:t>
            </a:r>
          </a:p>
          <a:p>
            <a:r>
              <a:rPr lang="it-IT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la </a:t>
            </a:r>
            <a:r>
              <a:rPr lang="it-IT" b="1" dirty="0">
                <a:solidFill>
                  <a:srgbClr val="C00000"/>
                </a:solidFill>
                <a:latin typeface="Book Antiqua" panose="02040602050305030304" pitchFamily="18" charset="0"/>
              </a:rPr>
              <a:t>paziente viene inviata </a:t>
            </a:r>
            <a:r>
              <a:rPr lang="it-IT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all’ambulatorio infermieristico. L’infermiere </a:t>
            </a:r>
            <a:r>
              <a:rPr lang="it-IT" b="1" dirty="0">
                <a:solidFill>
                  <a:srgbClr val="C00000"/>
                </a:solidFill>
                <a:latin typeface="Book Antiqua" panose="02040602050305030304" pitchFamily="18" charset="0"/>
              </a:rPr>
              <a:t>che riceve la prescrizione medica, </a:t>
            </a:r>
            <a:r>
              <a:rPr lang="it-IT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dopo averla </a:t>
            </a:r>
            <a:r>
              <a:rPr lang="it-IT" b="1" dirty="0">
                <a:solidFill>
                  <a:srgbClr val="C00000"/>
                </a:solidFill>
                <a:latin typeface="Book Antiqua" panose="02040602050305030304" pitchFamily="18" charset="0"/>
              </a:rPr>
              <a:t>verificata:</a:t>
            </a:r>
          </a:p>
          <a:p>
            <a:r>
              <a:rPr lang="it-IT" b="1" dirty="0">
                <a:solidFill>
                  <a:srgbClr val="C00000"/>
                </a:solidFill>
                <a:latin typeface="Book Antiqua" panose="02040602050305030304" pitchFamily="18" charset="0"/>
              </a:rPr>
              <a:t>- si accerta che sia stata esclusa una gravidanza;</a:t>
            </a:r>
          </a:p>
          <a:p>
            <a:r>
              <a:rPr lang="it-IT" b="1" dirty="0">
                <a:solidFill>
                  <a:srgbClr val="C00000"/>
                </a:solidFill>
                <a:latin typeface="Book Antiqua" panose="02040602050305030304" pitchFamily="18" charset="0"/>
              </a:rPr>
              <a:t>- spiega alla paziente le </a:t>
            </a:r>
            <a:r>
              <a:rPr lang="it-IT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modalità </a:t>
            </a:r>
            <a:r>
              <a:rPr lang="it-IT" b="1" dirty="0">
                <a:solidFill>
                  <a:srgbClr val="C00000"/>
                </a:solidFill>
                <a:latin typeface="Book Antiqua" panose="02040602050305030304" pitchFamily="18" charset="0"/>
              </a:rPr>
              <a:t>di esecuzione del test;</a:t>
            </a:r>
          </a:p>
          <a:p>
            <a:r>
              <a:rPr lang="it-IT" b="1" dirty="0">
                <a:solidFill>
                  <a:srgbClr val="C00000"/>
                </a:solidFill>
                <a:latin typeface="Book Antiqua" panose="02040602050305030304" pitchFamily="18" charset="0"/>
              </a:rPr>
              <a:t>- gli eventuali effetti collaterali che </a:t>
            </a:r>
            <a:r>
              <a:rPr lang="it-IT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possono manifestarsi</a:t>
            </a:r>
            <a:r>
              <a:rPr lang="it-IT" b="1" dirty="0">
                <a:solidFill>
                  <a:srgbClr val="C00000"/>
                </a:solidFill>
                <a:latin typeface="Book Antiqua" panose="02040602050305030304" pitchFamily="18" charset="0"/>
              </a:rPr>
              <a:t>;</a:t>
            </a:r>
          </a:p>
          <a:p>
            <a:pPr marL="285750" indent="-285750">
              <a:buFontTx/>
              <a:buChar char="-"/>
            </a:pPr>
            <a:r>
              <a:rPr lang="it-IT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verifica </a:t>
            </a:r>
            <a:r>
              <a:rPr lang="it-IT" b="1" dirty="0">
                <a:solidFill>
                  <a:srgbClr val="C00000"/>
                </a:solidFill>
                <a:latin typeface="Book Antiqua" panose="02040602050305030304" pitchFamily="18" charset="0"/>
              </a:rPr>
              <a:t>che la paziente abbia dato il consenso </a:t>
            </a:r>
            <a:r>
              <a:rPr lang="it-IT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alla esecuzione del test.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18132"/>
            <a:ext cx="2160240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-26996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cap="sm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L’Infermiere e l’Endocrinologia della Donna</a:t>
            </a:r>
            <a:endParaRPr lang="it-IT" sz="2800" b="1" cap="sm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386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-26996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cap="sm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I Test Diagnostici </a:t>
            </a:r>
            <a:endParaRPr lang="it-IT" sz="3200" b="1" cap="sm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0" y="476671"/>
            <a:ext cx="9117004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6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L’Infermiere fornisce </a:t>
            </a:r>
            <a:r>
              <a:rPr lang="it-IT" sz="1600" b="1" dirty="0">
                <a:solidFill>
                  <a:srgbClr val="C00000"/>
                </a:solidFill>
                <a:latin typeface="Book Antiqua" panose="02040602050305030304" pitchFamily="18" charset="0"/>
              </a:rPr>
              <a:t>indicazioni circa i comportamenti da </a:t>
            </a:r>
            <a:r>
              <a:rPr lang="it-IT" sz="16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adottare prima </a:t>
            </a:r>
            <a:r>
              <a:rPr lang="it-IT" sz="1600" b="1" dirty="0">
                <a:solidFill>
                  <a:srgbClr val="C00000"/>
                </a:solidFill>
                <a:latin typeface="Book Antiqua" panose="02040602050305030304" pitchFamily="18" charset="0"/>
              </a:rPr>
              <a:t>dell’esecuzione del test:</a:t>
            </a:r>
          </a:p>
          <a:p>
            <a:pPr algn="just"/>
            <a:r>
              <a:rPr lang="it-IT" sz="1600" b="1" dirty="0">
                <a:solidFill>
                  <a:srgbClr val="C00000"/>
                </a:solidFill>
                <a:latin typeface="Book Antiqua" panose="02040602050305030304" pitchFamily="18" charset="0"/>
              </a:rPr>
              <a:t>- </a:t>
            </a:r>
            <a:r>
              <a:rPr lang="it-IT" sz="16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necessità </a:t>
            </a:r>
            <a:r>
              <a:rPr lang="it-IT" sz="1600" b="1" dirty="0">
                <a:solidFill>
                  <a:srgbClr val="C00000"/>
                </a:solidFill>
                <a:latin typeface="Book Antiqua" panose="02040602050305030304" pitchFamily="18" charset="0"/>
              </a:rPr>
              <a:t>di presentarsi a digiuno;</a:t>
            </a:r>
          </a:p>
          <a:p>
            <a:pPr algn="just"/>
            <a:r>
              <a:rPr lang="it-IT" sz="1600" b="1" dirty="0">
                <a:solidFill>
                  <a:srgbClr val="C00000"/>
                </a:solidFill>
                <a:latin typeface="Book Antiqua" panose="02040602050305030304" pitchFamily="18" charset="0"/>
              </a:rPr>
              <a:t>- astensione dal fumo almeno 30 minuti prima del </a:t>
            </a:r>
            <a:r>
              <a:rPr lang="it-IT" sz="16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test in </a:t>
            </a:r>
            <a:r>
              <a:rPr lang="it-IT" sz="1600" b="1" dirty="0">
                <a:solidFill>
                  <a:srgbClr val="C00000"/>
                </a:solidFill>
                <a:latin typeface="Book Antiqua" panose="02040602050305030304" pitchFamily="18" charset="0"/>
              </a:rPr>
              <a:t>quanto potrebbe alterare l’esito;</a:t>
            </a:r>
          </a:p>
          <a:p>
            <a:pPr algn="just"/>
            <a:r>
              <a:rPr lang="it-IT" sz="1600" b="1" dirty="0">
                <a:solidFill>
                  <a:srgbClr val="C00000"/>
                </a:solidFill>
                <a:latin typeface="Book Antiqua" panose="02040602050305030304" pitchFamily="18" charset="0"/>
              </a:rPr>
              <a:t>- non praticare </a:t>
            </a:r>
            <a:r>
              <a:rPr lang="it-IT" sz="16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attività </a:t>
            </a:r>
            <a:r>
              <a:rPr lang="it-IT" sz="1600" b="1" dirty="0">
                <a:solidFill>
                  <a:srgbClr val="C00000"/>
                </a:solidFill>
                <a:latin typeface="Book Antiqua" panose="02040602050305030304" pitchFamily="18" charset="0"/>
              </a:rPr>
              <a:t>fisica intensa prima del </a:t>
            </a:r>
            <a:r>
              <a:rPr lang="it-IT" sz="16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test </a:t>
            </a:r>
          </a:p>
          <a:p>
            <a:pPr algn="just"/>
            <a:r>
              <a:rPr lang="it-IT" sz="16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- fissa </a:t>
            </a:r>
            <a:r>
              <a:rPr lang="it-IT" sz="1600" b="1" dirty="0">
                <a:solidFill>
                  <a:srgbClr val="C00000"/>
                </a:solidFill>
                <a:latin typeface="Book Antiqua" panose="02040602050305030304" pitchFamily="18" charset="0"/>
              </a:rPr>
              <a:t>l’appuntamento per l’esecuzione del </a:t>
            </a:r>
            <a:r>
              <a:rPr lang="it-IT" sz="16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test, spiegando </a:t>
            </a:r>
            <a:r>
              <a:rPr lang="it-IT" sz="1600" b="1" dirty="0">
                <a:solidFill>
                  <a:srgbClr val="C00000"/>
                </a:solidFill>
                <a:latin typeface="Book Antiqua" panose="02040602050305030304" pitchFamily="18" charset="0"/>
              </a:rPr>
              <a:t>alla paziente che </a:t>
            </a:r>
            <a:r>
              <a:rPr lang="it-IT" sz="16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sarà </a:t>
            </a:r>
            <a:r>
              <a:rPr lang="it-IT" sz="1600" b="1" dirty="0">
                <a:solidFill>
                  <a:srgbClr val="C00000"/>
                </a:solidFill>
                <a:latin typeface="Book Antiqua" panose="02040602050305030304" pitchFamily="18" charset="0"/>
              </a:rPr>
              <a:t>impegnata per </a:t>
            </a:r>
            <a:r>
              <a:rPr lang="it-IT" sz="16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tutta la </a:t>
            </a:r>
            <a:r>
              <a:rPr lang="it-IT" sz="1600" b="1" dirty="0">
                <a:solidFill>
                  <a:srgbClr val="C00000"/>
                </a:solidFill>
                <a:latin typeface="Book Antiqua" panose="02040602050305030304" pitchFamily="18" charset="0"/>
              </a:rPr>
              <a:t>mattina;</a:t>
            </a:r>
          </a:p>
          <a:p>
            <a:r>
              <a:rPr lang="it-IT" sz="16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consegna </a:t>
            </a:r>
            <a:r>
              <a:rPr lang="it-IT" sz="1600" b="1" dirty="0">
                <a:solidFill>
                  <a:srgbClr val="C00000"/>
                </a:solidFill>
                <a:latin typeface="Book Antiqua" panose="02040602050305030304" pitchFamily="18" charset="0"/>
              </a:rPr>
              <a:t>la nota informativa in cui sono riassunte </a:t>
            </a:r>
            <a:r>
              <a:rPr lang="it-IT" sz="16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le informazioni </a:t>
            </a:r>
            <a:r>
              <a:rPr lang="it-IT" sz="1600" b="1" dirty="0">
                <a:solidFill>
                  <a:srgbClr val="C00000"/>
                </a:solidFill>
                <a:latin typeface="Book Antiqua" panose="02040602050305030304" pitchFamily="18" charset="0"/>
              </a:rPr>
              <a:t>fornite</a:t>
            </a:r>
            <a:r>
              <a:rPr lang="it-IT" sz="16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.</a:t>
            </a:r>
            <a:r>
              <a:rPr lang="it-IT" sz="1600" b="1" dirty="0">
                <a:solidFill>
                  <a:srgbClr val="C00000"/>
                </a:solidFill>
                <a:latin typeface="Book Antiqua" panose="02040602050305030304" pitchFamily="18" charset="0"/>
              </a:rPr>
              <a:t> Il </a:t>
            </a:r>
            <a:r>
              <a:rPr lang="it-IT" sz="16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giorno dell’esecuzione </a:t>
            </a:r>
            <a:r>
              <a:rPr lang="it-IT" sz="1600" b="1" dirty="0">
                <a:solidFill>
                  <a:srgbClr val="C00000"/>
                </a:solidFill>
                <a:latin typeface="Book Antiqua" panose="02040602050305030304" pitchFamily="18" charset="0"/>
              </a:rPr>
              <a:t>del test, al termine </a:t>
            </a:r>
            <a:r>
              <a:rPr lang="it-IT" sz="16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dell’esame, viene </a:t>
            </a:r>
            <a:r>
              <a:rPr lang="it-IT" sz="1600" b="1" dirty="0">
                <a:solidFill>
                  <a:srgbClr val="C00000"/>
                </a:solidFill>
                <a:latin typeface="Book Antiqua" panose="02040602050305030304" pitchFamily="18" charset="0"/>
              </a:rPr>
              <a:t>fissato un nuovo appuntamento con il </a:t>
            </a:r>
            <a:r>
              <a:rPr lang="it-IT" sz="16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medico per </a:t>
            </a:r>
            <a:r>
              <a:rPr lang="it-IT" sz="1600" b="1" dirty="0">
                <a:solidFill>
                  <a:srgbClr val="C00000"/>
                </a:solidFill>
                <a:latin typeface="Book Antiqua" panose="02040602050305030304" pitchFamily="18" charset="0"/>
              </a:rPr>
              <a:t>il ritiro dell’esito e la sua discussione</a:t>
            </a:r>
            <a:r>
              <a:rPr lang="it-IT" sz="16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.</a:t>
            </a:r>
          </a:p>
          <a:p>
            <a:endParaRPr lang="it-IT" sz="1600" b="1" dirty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1" i="1" u="sng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Prima </a:t>
            </a:r>
            <a:r>
              <a:rPr lang="it-IT" sz="1600" b="1" i="1" u="sng" dirty="0">
                <a:solidFill>
                  <a:srgbClr val="C00000"/>
                </a:solidFill>
                <a:latin typeface="Book Antiqua" panose="02040602050305030304" pitchFamily="18" charset="0"/>
              </a:rPr>
              <a:t>di eseguire un test occorre:</a:t>
            </a:r>
          </a:p>
          <a:p>
            <a:r>
              <a:rPr lang="it-IT" sz="1600" dirty="0"/>
              <a:t>- </a:t>
            </a:r>
            <a:r>
              <a:rPr lang="it-IT" sz="1600" b="1" dirty="0">
                <a:solidFill>
                  <a:srgbClr val="C00000"/>
                </a:solidFill>
                <a:latin typeface="Book Antiqua" panose="02040602050305030304" pitchFamily="18" charset="0"/>
              </a:rPr>
              <a:t>mettere a proprio agio la paziente;</a:t>
            </a:r>
          </a:p>
          <a:p>
            <a:r>
              <a:rPr lang="it-IT" sz="1600" b="1" dirty="0">
                <a:solidFill>
                  <a:srgbClr val="C00000"/>
                </a:solidFill>
                <a:latin typeface="Book Antiqua" panose="02040602050305030304" pitchFamily="18" charset="0"/>
              </a:rPr>
              <a:t>- creare un ambiente di collaborazione e di fiducia;</a:t>
            </a:r>
          </a:p>
          <a:p>
            <a:r>
              <a:rPr lang="it-IT" sz="1600" b="1" dirty="0">
                <a:solidFill>
                  <a:srgbClr val="C00000"/>
                </a:solidFill>
                <a:latin typeface="Book Antiqua" panose="02040602050305030304" pitchFamily="18" charset="0"/>
              </a:rPr>
              <a:t>- spiegare alla paziente le modalità di esecuzione </a:t>
            </a:r>
            <a:r>
              <a:rPr lang="it-IT" sz="16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del test </a:t>
            </a:r>
            <a:r>
              <a:rPr lang="it-IT" sz="1600" b="1" dirty="0">
                <a:solidFill>
                  <a:srgbClr val="C00000"/>
                </a:solidFill>
                <a:latin typeface="Book Antiqua" panose="02040602050305030304" pitchFamily="18" charset="0"/>
              </a:rPr>
              <a:t>e quali possono essere eventuali </a:t>
            </a:r>
            <a:r>
              <a:rPr lang="it-IT" sz="16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effetti collaterali;</a:t>
            </a:r>
            <a:r>
              <a:rPr lang="it-IT" sz="1600" b="1" dirty="0">
                <a:solidFill>
                  <a:srgbClr val="C00000"/>
                </a:solidFill>
                <a:latin typeface="Book Antiqua" panose="02040602050305030304" pitchFamily="18" charset="0"/>
              </a:rPr>
              <a:t> intervistare la paziente per capire lo stato </a:t>
            </a:r>
            <a:r>
              <a:rPr lang="it-IT" sz="16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di stress </a:t>
            </a:r>
            <a:r>
              <a:rPr lang="it-IT" sz="1600" b="1" dirty="0">
                <a:solidFill>
                  <a:srgbClr val="C00000"/>
                </a:solidFill>
                <a:latin typeface="Book Antiqua" panose="02040602050305030304" pitchFamily="18" charset="0"/>
              </a:rPr>
              <a:t>chiedendo: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6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come </a:t>
            </a:r>
            <a:r>
              <a:rPr lang="it-IT" sz="1600" b="1" dirty="0">
                <a:solidFill>
                  <a:srgbClr val="C00000"/>
                </a:solidFill>
                <a:latin typeface="Book Antiqua" panose="02040602050305030304" pitchFamily="18" charset="0"/>
              </a:rPr>
              <a:t>ha riposato;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6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a </a:t>
            </a:r>
            <a:r>
              <a:rPr lang="it-IT" sz="1600" b="1" dirty="0">
                <a:solidFill>
                  <a:srgbClr val="C00000"/>
                </a:solidFill>
                <a:latin typeface="Book Antiqua" panose="02040602050305030304" pitchFamily="18" charset="0"/>
              </a:rPr>
              <a:t>che ora si e svegliata;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6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</a:t>
            </a:r>
            <a:r>
              <a:rPr lang="it-IT" sz="1600" b="1" dirty="0">
                <a:solidFill>
                  <a:srgbClr val="C00000"/>
                </a:solidFill>
                <a:latin typeface="Book Antiqua" panose="02040602050305030304" pitchFamily="18" charset="0"/>
              </a:rPr>
              <a:t>quanto tempo ha impiegato per raggiungere l’ospedale;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6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quale </a:t>
            </a:r>
            <a:r>
              <a:rPr lang="it-IT" sz="1600" b="1" dirty="0">
                <a:solidFill>
                  <a:srgbClr val="C00000"/>
                </a:solidFill>
                <a:latin typeface="Book Antiqua" panose="02040602050305030304" pitchFamily="18" charset="0"/>
              </a:rPr>
              <a:t>mezzo di trasporto ha utilizzato: mezzo </a:t>
            </a:r>
            <a:r>
              <a:rPr lang="it-IT" sz="16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pubblico, taxi, automobile, a </a:t>
            </a:r>
            <a:r>
              <a:rPr lang="it-IT" sz="1600" b="1" dirty="0">
                <a:solidFill>
                  <a:srgbClr val="C00000"/>
                </a:solidFill>
                <a:latin typeface="Book Antiqua" panose="02040602050305030304" pitchFamily="18" charset="0"/>
              </a:rPr>
              <a:t>piedi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6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</a:t>
            </a:r>
            <a:r>
              <a:rPr lang="it-IT" sz="1600" b="1" dirty="0">
                <a:solidFill>
                  <a:srgbClr val="C00000"/>
                </a:solidFill>
                <a:latin typeface="Book Antiqua" panose="02040602050305030304" pitchFamily="18" charset="0"/>
              </a:rPr>
              <a:t>se durante il tragitto e accaduto un evento </a:t>
            </a:r>
            <a:r>
              <a:rPr lang="it-IT" sz="16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stressante 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6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se </a:t>
            </a:r>
            <a:r>
              <a:rPr lang="it-IT" sz="1600" b="1" dirty="0">
                <a:solidFill>
                  <a:srgbClr val="C00000"/>
                </a:solidFill>
                <a:latin typeface="Book Antiqua" panose="02040602050305030304" pitchFamily="18" charset="0"/>
              </a:rPr>
              <a:t>ha fatto colazione;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6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se </a:t>
            </a:r>
            <a:r>
              <a:rPr lang="it-IT" sz="1600" b="1" dirty="0">
                <a:solidFill>
                  <a:srgbClr val="C00000"/>
                </a:solidFill>
                <a:latin typeface="Book Antiqua" panose="02040602050305030304" pitchFamily="18" charset="0"/>
              </a:rPr>
              <a:t>ha assunto farmaci e quali;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6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se </a:t>
            </a:r>
            <a:r>
              <a:rPr lang="it-IT" sz="1600" b="1" dirty="0">
                <a:solidFill>
                  <a:srgbClr val="C00000"/>
                </a:solidFill>
                <a:latin typeface="Book Antiqua" panose="02040602050305030304" pitchFamily="18" charset="0"/>
              </a:rPr>
              <a:t>ha fumato;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6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se </a:t>
            </a:r>
            <a:r>
              <a:rPr lang="it-IT" sz="1600" b="1" dirty="0">
                <a:solidFill>
                  <a:srgbClr val="C00000"/>
                </a:solidFill>
                <a:latin typeface="Book Antiqua" panose="02040602050305030304" pitchFamily="18" charset="0"/>
              </a:rPr>
              <a:t>sa di essere allergica a farmaci o altre sostanze.</a:t>
            </a:r>
          </a:p>
        </p:txBody>
      </p:sp>
    </p:spTree>
    <p:extLst>
      <p:ext uri="{BB962C8B-B14F-4D97-AF65-F5344CB8AC3E}">
        <p14:creationId xmlns:p14="http://schemas.microsoft.com/office/powerpoint/2010/main" val="363627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-26996" y="-2964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cap="sm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I Test Diagnostici </a:t>
            </a:r>
            <a:endParaRPr lang="it-IT" sz="3200" b="1" cap="sm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-21998" y="555130"/>
            <a:ext cx="9144000" cy="4539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700" b="1" dirty="0">
                <a:solidFill>
                  <a:srgbClr val="C00000"/>
                </a:solidFill>
                <a:latin typeface="Book Antiqua" panose="02040602050305030304" pitchFamily="18" charset="0"/>
              </a:rPr>
              <a:t>PRIMA DI ESEGUIRE IL TEST</a:t>
            </a:r>
          </a:p>
          <a:p>
            <a:pPr algn="just"/>
            <a:r>
              <a:rPr lang="it-IT" sz="1700" b="1" dirty="0">
                <a:solidFill>
                  <a:srgbClr val="C00000"/>
                </a:solidFill>
                <a:latin typeface="Book Antiqua" panose="02040602050305030304" pitchFamily="18" charset="0"/>
              </a:rPr>
              <a:t>Fare sdraiare la paziente su un lettino o farla </a:t>
            </a:r>
            <a:r>
              <a:rPr lang="it-IT" sz="17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accomodare su </a:t>
            </a:r>
            <a:r>
              <a:rPr lang="it-IT" sz="1700" b="1" dirty="0">
                <a:solidFill>
                  <a:srgbClr val="C00000"/>
                </a:solidFill>
                <a:latin typeface="Book Antiqua" panose="02040602050305030304" pitchFamily="18" charset="0"/>
              </a:rPr>
              <a:t>una poltrona </a:t>
            </a:r>
            <a:r>
              <a:rPr lang="it-IT" sz="17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reclinabile; spiegare </a:t>
            </a:r>
            <a:r>
              <a:rPr lang="it-IT" sz="1700" b="1" dirty="0">
                <a:solidFill>
                  <a:srgbClr val="C00000"/>
                </a:solidFill>
                <a:latin typeface="Book Antiqua" panose="02040602050305030304" pitchFamily="18" charset="0"/>
              </a:rPr>
              <a:t>alla paziente che durante l’esecuzione del </a:t>
            </a:r>
            <a:r>
              <a:rPr lang="it-IT" sz="17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test un </a:t>
            </a:r>
            <a:r>
              <a:rPr lang="it-IT" sz="1700" b="1" dirty="0">
                <a:solidFill>
                  <a:srgbClr val="C00000"/>
                </a:solidFill>
                <a:latin typeface="Book Antiqua" panose="02040602050305030304" pitchFamily="18" charset="0"/>
              </a:rPr>
              <a:t>infermiere e sempre presente e che in caso </a:t>
            </a:r>
            <a:r>
              <a:rPr lang="it-IT" sz="17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di necessità </a:t>
            </a:r>
            <a:r>
              <a:rPr lang="it-IT" sz="1700" b="1" dirty="0">
                <a:solidFill>
                  <a:srgbClr val="C00000"/>
                </a:solidFill>
                <a:latin typeface="Book Antiqua" panose="02040602050305030304" pitchFamily="18" charset="0"/>
              </a:rPr>
              <a:t>il medico </a:t>
            </a:r>
            <a:r>
              <a:rPr lang="it-IT" sz="17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è </a:t>
            </a:r>
            <a:r>
              <a:rPr lang="it-IT" sz="1700" b="1" dirty="0">
                <a:solidFill>
                  <a:srgbClr val="C00000"/>
                </a:solidFill>
                <a:latin typeface="Book Antiqua" panose="02040602050305030304" pitchFamily="18" charset="0"/>
              </a:rPr>
              <a:t>prontamente </a:t>
            </a:r>
            <a:r>
              <a:rPr lang="it-IT" sz="17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reperibile; accertarsi </a:t>
            </a:r>
            <a:r>
              <a:rPr lang="it-IT" sz="1700" b="1" dirty="0">
                <a:solidFill>
                  <a:srgbClr val="C00000"/>
                </a:solidFill>
                <a:latin typeface="Book Antiqua" panose="02040602050305030304" pitchFamily="18" charset="0"/>
              </a:rPr>
              <a:t>che la paziente abbia dato il </a:t>
            </a:r>
            <a:r>
              <a:rPr lang="it-IT" sz="17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consenso all’esecuzione </a:t>
            </a:r>
            <a:r>
              <a:rPr lang="it-IT" sz="1700" b="1" dirty="0">
                <a:solidFill>
                  <a:srgbClr val="C00000"/>
                </a:solidFill>
                <a:latin typeface="Book Antiqua" panose="02040602050305030304" pitchFamily="18" charset="0"/>
              </a:rPr>
              <a:t>del test e che ne abbia capito lo </a:t>
            </a:r>
            <a:r>
              <a:rPr lang="it-IT" sz="17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scopo; posizionare </a:t>
            </a:r>
            <a:r>
              <a:rPr lang="it-IT" sz="1700" b="1" dirty="0">
                <a:solidFill>
                  <a:srgbClr val="C00000"/>
                </a:solidFill>
                <a:latin typeface="Book Antiqua" panose="02040602050305030304" pitchFamily="18" charset="0"/>
              </a:rPr>
              <a:t>un accesso venoso stabile almeno 30 </a:t>
            </a:r>
            <a:r>
              <a:rPr lang="it-IT" sz="17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minuti prima </a:t>
            </a:r>
            <a:r>
              <a:rPr lang="it-IT" sz="1700" b="1" dirty="0">
                <a:solidFill>
                  <a:srgbClr val="C00000"/>
                </a:solidFill>
                <a:latin typeface="Book Antiqua" panose="02040602050305030304" pitchFamily="18" charset="0"/>
              </a:rPr>
              <a:t>di iniziare il test, mantenendo l’accesso </a:t>
            </a:r>
            <a:r>
              <a:rPr lang="it-IT" sz="17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pervio mediante </a:t>
            </a:r>
            <a:r>
              <a:rPr lang="it-IT" sz="1700" b="1" dirty="0">
                <a:solidFill>
                  <a:srgbClr val="C00000"/>
                </a:solidFill>
                <a:latin typeface="Book Antiqua" panose="02040602050305030304" pitchFamily="18" charset="0"/>
              </a:rPr>
              <a:t>infusione di soluzione </a:t>
            </a:r>
            <a:r>
              <a:rPr lang="it-IT" sz="17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fisiologica utilizzando </a:t>
            </a:r>
            <a:r>
              <a:rPr lang="it-IT" sz="1700" b="1" dirty="0">
                <a:solidFill>
                  <a:srgbClr val="C00000"/>
                </a:solidFill>
                <a:latin typeface="Book Antiqua" panose="02040602050305030304" pitchFamily="18" charset="0"/>
              </a:rPr>
              <a:t>una </a:t>
            </a:r>
            <a:r>
              <a:rPr lang="it-IT" sz="1700" b="1" i="1" dirty="0" err="1">
                <a:solidFill>
                  <a:srgbClr val="C00000"/>
                </a:solidFill>
                <a:latin typeface="Book Antiqua" panose="02040602050305030304" pitchFamily="18" charset="0"/>
              </a:rPr>
              <a:t>check</a:t>
            </a:r>
            <a:r>
              <a:rPr lang="it-IT" sz="1700" b="1" i="1" dirty="0">
                <a:solidFill>
                  <a:srgbClr val="C00000"/>
                </a:solidFill>
                <a:latin typeface="Book Antiqua" panose="02040602050305030304" pitchFamily="18" charset="0"/>
              </a:rPr>
              <a:t> list, </a:t>
            </a:r>
            <a:r>
              <a:rPr lang="it-IT" sz="1700" b="1" dirty="0">
                <a:solidFill>
                  <a:srgbClr val="C00000"/>
                </a:solidFill>
                <a:latin typeface="Book Antiqua" panose="02040602050305030304" pitchFamily="18" charset="0"/>
              </a:rPr>
              <a:t>verificare di avere preparato </a:t>
            </a:r>
            <a:r>
              <a:rPr lang="it-IT" sz="17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il materiale </a:t>
            </a:r>
            <a:r>
              <a:rPr lang="it-IT" sz="1700" b="1" dirty="0">
                <a:solidFill>
                  <a:srgbClr val="C00000"/>
                </a:solidFill>
                <a:latin typeface="Book Antiqua" panose="02040602050305030304" pitchFamily="18" charset="0"/>
              </a:rPr>
              <a:t>necessario all’esecuzione del test:</a:t>
            </a:r>
          </a:p>
          <a:p>
            <a:r>
              <a:rPr lang="it-IT" sz="1700" b="1" dirty="0">
                <a:solidFill>
                  <a:srgbClr val="C00000"/>
                </a:solidFill>
                <a:latin typeface="Book Antiqua" panose="02040602050305030304" pitchFamily="18" charset="0"/>
              </a:rPr>
              <a:t>- etichette con i dati identificativi corretti </a:t>
            </a:r>
            <a:r>
              <a:rPr lang="it-IT" sz="17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della paziente</a:t>
            </a:r>
            <a:r>
              <a:rPr lang="it-IT" sz="1700" b="1" dirty="0">
                <a:solidFill>
                  <a:srgbClr val="C00000"/>
                </a:solidFill>
                <a:latin typeface="Book Antiqua" panose="02040602050305030304" pitchFamily="18" charset="0"/>
              </a:rPr>
              <a:t>;</a:t>
            </a:r>
          </a:p>
          <a:p>
            <a:r>
              <a:rPr lang="it-IT" sz="1700" b="1" dirty="0">
                <a:solidFill>
                  <a:srgbClr val="C00000"/>
                </a:solidFill>
                <a:latin typeface="Book Antiqua" panose="02040602050305030304" pitchFamily="18" charset="0"/>
              </a:rPr>
              <a:t>- numero e tipo di provette necessarie,</a:t>
            </a:r>
          </a:p>
          <a:p>
            <a:r>
              <a:rPr lang="it-IT" sz="1700" b="1" dirty="0">
                <a:solidFill>
                  <a:srgbClr val="C00000"/>
                </a:solidFill>
                <a:latin typeface="Book Antiqua" panose="02040602050305030304" pitchFamily="18" charset="0"/>
              </a:rPr>
              <a:t>- contaminuti per rispettare la tempistica </a:t>
            </a:r>
            <a:r>
              <a:rPr lang="it-IT" sz="17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di esecuzione </a:t>
            </a:r>
            <a:r>
              <a:rPr lang="it-IT" sz="1700" b="1" dirty="0">
                <a:solidFill>
                  <a:srgbClr val="C00000"/>
                </a:solidFill>
                <a:latin typeface="Book Antiqua" panose="02040602050305030304" pitchFamily="18" charset="0"/>
              </a:rPr>
              <a:t>dei prelievi</a:t>
            </a:r>
          </a:p>
          <a:p>
            <a:r>
              <a:rPr lang="it-IT" sz="1700" b="1" dirty="0">
                <a:solidFill>
                  <a:srgbClr val="C00000"/>
                </a:solidFill>
                <a:latin typeface="Book Antiqua" panose="02040602050305030304" pitchFamily="18" charset="0"/>
              </a:rPr>
              <a:t>- soluzioni da infondere;</a:t>
            </a:r>
          </a:p>
          <a:p>
            <a:r>
              <a:rPr lang="it-IT" sz="1700" b="1" dirty="0">
                <a:solidFill>
                  <a:srgbClr val="C00000"/>
                </a:solidFill>
                <a:latin typeface="Book Antiqua" panose="02040602050305030304" pitchFamily="18" charset="0"/>
              </a:rPr>
              <a:t>verificare quali sono le </a:t>
            </a:r>
            <a:r>
              <a:rPr lang="it-IT" sz="17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modalità </a:t>
            </a:r>
            <a:r>
              <a:rPr lang="it-IT" sz="1700" b="1" dirty="0">
                <a:solidFill>
                  <a:srgbClr val="C00000"/>
                </a:solidFill>
                <a:latin typeface="Book Antiqua" panose="02040602050305030304" pitchFamily="18" charset="0"/>
              </a:rPr>
              <a:t>di conservazione </a:t>
            </a:r>
            <a:r>
              <a:rPr lang="it-IT" sz="17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ed invio </a:t>
            </a:r>
            <a:r>
              <a:rPr lang="it-IT" sz="1700" b="1" dirty="0">
                <a:solidFill>
                  <a:srgbClr val="C00000"/>
                </a:solidFill>
                <a:latin typeface="Book Antiqua" panose="02040602050305030304" pitchFamily="18" charset="0"/>
              </a:rPr>
              <a:t>dei campioni in laboratorio</a:t>
            </a:r>
            <a:r>
              <a:rPr lang="it-IT" sz="17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.</a:t>
            </a:r>
            <a:r>
              <a:rPr lang="it-IT" sz="1700" b="1" dirty="0">
                <a:solidFill>
                  <a:srgbClr val="C00000"/>
                </a:solidFill>
                <a:latin typeface="Book Antiqua" panose="02040602050305030304" pitchFamily="18" charset="0"/>
              </a:rPr>
              <a:t> </a:t>
            </a:r>
            <a:endParaRPr lang="it-IT" sz="1700" b="1" dirty="0" smtClean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7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AL </a:t>
            </a:r>
            <a:r>
              <a:rPr lang="it-IT" sz="1700" b="1" dirty="0">
                <a:solidFill>
                  <a:srgbClr val="C00000"/>
                </a:solidFill>
                <a:latin typeface="Book Antiqua" panose="02040602050305030304" pitchFamily="18" charset="0"/>
              </a:rPr>
              <a:t>TERMINE DEL TEST</a:t>
            </a:r>
          </a:p>
          <a:p>
            <a:r>
              <a:rPr lang="it-IT" sz="1700" b="1" dirty="0">
                <a:solidFill>
                  <a:srgbClr val="C00000"/>
                </a:solidFill>
                <a:latin typeface="Book Antiqua" panose="02040602050305030304" pitchFamily="18" charset="0"/>
              </a:rPr>
              <a:t>controllare che tutte le provette siano state </a:t>
            </a:r>
            <a:r>
              <a:rPr lang="it-IT" sz="17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etichettate correttamente</a:t>
            </a:r>
            <a:r>
              <a:rPr lang="it-IT" sz="1700" b="1" dirty="0">
                <a:solidFill>
                  <a:srgbClr val="C00000"/>
                </a:solidFill>
                <a:latin typeface="Book Antiqua" panose="02040602050305030304" pitchFamily="18" charset="0"/>
              </a:rPr>
              <a:t>;</a:t>
            </a:r>
          </a:p>
          <a:p>
            <a:r>
              <a:rPr lang="it-IT" sz="1700" b="1" dirty="0">
                <a:solidFill>
                  <a:srgbClr val="C00000"/>
                </a:solidFill>
                <a:latin typeface="Book Antiqua" panose="02040602050305030304" pitchFamily="18" charset="0"/>
              </a:rPr>
              <a:t>inviarle al laboratorio analisi insieme alla </a:t>
            </a:r>
            <a:r>
              <a:rPr lang="it-IT" sz="17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richiesta compilata </a:t>
            </a:r>
            <a:r>
              <a:rPr lang="it-IT" sz="1700" b="1" dirty="0">
                <a:solidFill>
                  <a:srgbClr val="C00000"/>
                </a:solidFill>
                <a:latin typeface="Book Antiqua" panose="02040602050305030304" pitchFamily="18" charset="0"/>
              </a:rPr>
              <a:t>correttamente in ogni sua parte.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527" y="4770365"/>
            <a:ext cx="3138054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75626"/>
            <a:ext cx="3125211" cy="2083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73158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-26996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cap="sm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L’Infermiere in Diabetologia</a:t>
            </a:r>
            <a:endParaRPr lang="it-IT" sz="3200" b="1" cap="sm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-26996" y="584775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it-IT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Competenze TECNICHE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it-IT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Competenze RELAZIONALI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it-IT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Competenze ORGANIZZATIVE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it-IT" b="1" dirty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endParaRPr lang="it-IT" b="1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-73139" y="3284984"/>
            <a:ext cx="919014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b="1" i="1" u="sng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Attività Infermieristiche</a:t>
            </a:r>
          </a:p>
          <a:p>
            <a:pPr marL="342900" indent="-342900">
              <a:buFont typeface="+mj-lt"/>
              <a:buAutoNum type="arabicPeriod"/>
            </a:pPr>
            <a:r>
              <a:rPr lang="it-IT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Assistenza </a:t>
            </a:r>
            <a:r>
              <a:rPr lang="it-IT" b="1" dirty="0">
                <a:solidFill>
                  <a:srgbClr val="C00000"/>
                </a:solidFill>
                <a:latin typeface="Book Antiqua" panose="02040602050305030304" pitchFamily="18" charset="0"/>
              </a:rPr>
              <a:t>diretta alla persona con diabete</a:t>
            </a:r>
          </a:p>
          <a:p>
            <a:pPr marL="342900" indent="-342900">
              <a:buFont typeface="+mj-lt"/>
              <a:buAutoNum type="arabicPeriod"/>
            </a:pPr>
            <a:r>
              <a:rPr lang="it-IT" b="1" dirty="0">
                <a:solidFill>
                  <a:srgbClr val="C00000"/>
                </a:solidFill>
                <a:latin typeface="Book Antiqua" panose="02040602050305030304" pitchFamily="18" charset="0"/>
              </a:rPr>
              <a:t> Educazione terapeutica</a:t>
            </a:r>
          </a:p>
          <a:p>
            <a:pPr marL="342900" indent="-342900">
              <a:buFont typeface="+mj-lt"/>
              <a:buAutoNum type="arabicPeriod"/>
            </a:pPr>
            <a:r>
              <a:rPr lang="it-IT" b="1" dirty="0">
                <a:solidFill>
                  <a:srgbClr val="C00000"/>
                </a:solidFill>
                <a:latin typeface="Book Antiqua" panose="02040602050305030304" pitchFamily="18" charset="0"/>
              </a:rPr>
              <a:t> Consulenza (rivolta a: cittadini, colleghi, studenti, altri </a:t>
            </a:r>
            <a:r>
              <a:rPr lang="it-IT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professionisti)</a:t>
            </a:r>
          </a:p>
          <a:p>
            <a:pPr marL="342900" indent="-342900">
              <a:buFont typeface="+mj-lt"/>
              <a:buAutoNum type="arabicPeriod"/>
            </a:pPr>
            <a:r>
              <a:rPr lang="it-IT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Ricerca</a:t>
            </a:r>
          </a:p>
          <a:p>
            <a:pPr marL="342900" indent="-342900">
              <a:buFont typeface="+mj-lt"/>
              <a:buAutoNum type="arabicPeriod"/>
            </a:pPr>
            <a:endParaRPr lang="it-IT" b="1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2032074" cy="1531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19"/>
          <a:stretch/>
        </p:blipFill>
        <p:spPr bwMode="auto">
          <a:xfrm>
            <a:off x="3563888" y="1628800"/>
            <a:ext cx="1465714" cy="1549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6" b="4837"/>
          <a:stretch/>
        </p:blipFill>
        <p:spPr bwMode="auto">
          <a:xfrm>
            <a:off x="6084168" y="1628800"/>
            <a:ext cx="2234952" cy="1549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25144"/>
            <a:ext cx="1886352" cy="1886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856" y="4947538"/>
            <a:ext cx="2885306" cy="192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854" y="4581128"/>
            <a:ext cx="2545600" cy="19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1644" y="5058698"/>
            <a:ext cx="1818690" cy="1818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05825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-8028" y="476672"/>
            <a:ext cx="9144000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7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E</a:t>
            </a:r>
            <a:r>
              <a:rPr lang="it-IT" sz="1700" b="1" dirty="0">
                <a:solidFill>
                  <a:srgbClr val="C00000"/>
                </a:solidFill>
                <a:latin typeface="Book Antiqua" panose="02040602050305030304" pitchFamily="18" charset="0"/>
              </a:rPr>
              <a:t>’ la chiave per una corretta presa in carico della persona </a:t>
            </a:r>
            <a:r>
              <a:rPr lang="it-IT" sz="17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diabetica ed è </a:t>
            </a:r>
            <a:r>
              <a:rPr lang="it-IT" sz="1700" b="1" dirty="0">
                <a:solidFill>
                  <a:srgbClr val="C00000"/>
                </a:solidFill>
                <a:latin typeface="Book Antiqua" panose="02040602050305030304" pitchFamily="18" charset="0"/>
              </a:rPr>
              <a:t>un percorso interattivo incentrato su colui che </a:t>
            </a:r>
            <a:r>
              <a:rPr lang="it-IT" sz="17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apprende. Comprende</a:t>
            </a:r>
            <a:r>
              <a:rPr lang="it-IT" sz="1700" b="1" dirty="0">
                <a:solidFill>
                  <a:srgbClr val="C00000"/>
                </a:solidFill>
                <a:latin typeface="Book Antiqua" panose="02040602050305030304" pitchFamily="18" charset="0"/>
              </a:rPr>
              <a:t>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7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diagnosi educativa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7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</a:t>
            </a:r>
            <a:r>
              <a:rPr lang="it-IT" sz="1700" b="1" dirty="0">
                <a:solidFill>
                  <a:srgbClr val="C00000"/>
                </a:solidFill>
                <a:latin typeface="Book Antiqua" panose="02040602050305030304" pitchFamily="18" charset="0"/>
              </a:rPr>
              <a:t>definizione degli obbiettivi di apprendimento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700" b="1" dirty="0">
                <a:solidFill>
                  <a:srgbClr val="C00000"/>
                </a:solidFill>
                <a:latin typeface="Book Antiqua" panose="02040602050305030304" pitchFamily="18" charset="0"/>
              </a:rPr>
              <a:t> indicatori di </a:t>
            </a:r>
            <a:r>
              <a:rPr lang="it-IT" sz="17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valutazione</a:t>
            </a:r>
          </a:p>
          <a:p>
            <a:r>
              <a:rPr lang="it-IT" sz="17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Tutto ciò aiuta il diabetico a</a:t>
            </a:r>
            <a:r>
              <a:rPr lang="it-IT" sz="1700" b="1" dirty="0">
                <a:solidFill>
                  <a:srgbClr val="C00000"/>
                </a:solidFill>
                <a:latin typeface="Book Antiqua" panose="02040602050305030304" pitchFamily="18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700" b="1" dirty="0">
                <a:solidFill>
                  <a:srgbClr val="C00000"/>
                </a:solidFill>
                <a:latin typeface="Book Antiqua" panose="02040602050305030304" pitchFamily="18" charset="0"/>
              </a:rPr>
              <a:t> Conoscere il diabete (sapere)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700" b="1" dirty="0">
                <a:solidFill>
                  <a:srgbClr val="C00000"/>
                </a:solidFill>
                <a:latin typeface="Book Antiqua" panose="02040602050305030304" pitchFamily="18" charset="0"/>
              </a:rPr>
              <a:t> Gestire il diabete (saper fare)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700" b="1" dirty="0">
                <a:solidFill>
                  <a:srgbClr val="C00000"/>
                </a:solidFill>
                <a:latin typeface="Book Antiqua" panose="02040602050305030304" pitchFamily="18" charset="0"/>
              </a:rPr>
              <a:t> Prevenire le complicanze (saper essere)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b="1" dirty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b="1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-26996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cap="sm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Educazione Terapeutica in Diabetologia</a:t>
            </a:r>
            <a:endParaRPr lang="it-IT" sz="3200" b="1" cap="sm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7" t="19914" r="21428" b="18181"/>
          <a:stretch/>
        </p:blipFill>
        <p:spPr bwMode="auto">
          <a:xfrm>
            <a:off x="6567419" y="868404"/>
            <a:ext cx="25908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885728"/>
            <a:ext cx="2314972" cy="1736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419" y="4509120"/>
            <a:ext cx="2646040" cy="1543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tangolo 8"/>
          <p:cNvSpPr/>
          <p:nvPr/>
        </p:nvSpPr>
        <p:spPr>
          <a:xfrm>
            <a:off x="26996" y="2885728"/>
            <a:ext cx="911700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it-IT" sz="1600" b="1" u="sng" dirty="0">
                <a:solidFill>
                  <a:srgbClr val="C00000"/>
                </a:solidFill>
                <a:latin typeface="Book Antiqua" panose="02040602050305030304" pitchFamily="18" charset="0"/>
              </a:rPr>
              <a:t>ARGOMENTI DA TRATTARE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Cos’è </a:t>
            </a:r>
            <a:r>
              <a:rPr lang="it-IT" sz="1600" b="1" dirty="0">
                <a:solidFill>
                  <a:srgbClr val="C00000"/>
                </a:solidFill>
                <a:latin typeface="Book Antiqua" panose="02040602050305030304" pitchFamily="18" charset="0"/>
              </a:rPr>
              <a:t>il diabete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Autocontrollo </a:t>
            </a:r>
            <a:r>
              <a:rPr lang="it-IT" sz="1600" b="1" dirty="0">
                <a:solidFill>
                  <a:srgbClr val="C00000"/>
                </a:solidFill>
                <a:latin typeface="Book Antiqua" panose="02040602050305030304" pitchFamily="18" charset="0"/>
              </a:rPr>
              <a:t>(significato</a:t>
            </a:r>
            <a:r>
              <a:rPr lang="it-IT" sz="16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, tecnica, frequenza,</a:t>
            </a:r>
            <a:r>
              <a:rPr lang="it-IT" sz="1600" b="1" dirty="0">
                <a:solidFill>
                  <a:srgbClr val="C00000"/>
                </a:solidFill>
                <a:latin typeface="Book Antiqua" panose="02040602050305030304" pitchFamily="18" charset="0"/>
              </a:rPr>
              <a:t> valutazione </a:t>
            </a:r>
            <a:endParaRPr lang="it-IT" sz="1600" b="1" dirty="0" smtClean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del </a:t>
            </a:r>
            <a:r>
              <a:rPr lang="it-IT" sz="1600" b="1" dirty="0">
                <a:solidFill>
                  <a:srgbClr val="C00000"/>
                </a:solidFill>
                <a:latin typeface="Book Antiqua" panose="02040602050305030304" pitchFamily="18" charset="0"/>
              </a:rPr>
              <a:t>dato</a:t>
            </a:r>
            <a:r>
              <a:rPr lang="it-IT" sz="16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I </a:t>
            </a:r>
            <a:r>
              <a:rPr lang="it-IT" sz="1600" b="1" dirty="0">
                <a:solidFill>
                  <a:srgbClr val="C00000"/>
                </a:solidFill>
                <a:latin typeface="Book Antiqua" panose="02040602050305030304" pitchFamily="18" charset="0"/>
              </a:rPr>
              <a:t>numeri del diabete (HbA1c, HDL,LDL, trigliceridi</a:t>
            </a:r>
            <a:r>
              <a:rPr lang="it-IT" sz="16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…)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b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Lipodistrofie</a:t>
            </a:r>
            <a:endParaRPr lang="it-IT" sz="1600" b="1" dirty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</a:t>
            </a:r>
            <a:r>
              <a:rPr lang="it-IT" sz="1600" b="1" dirty="0">
                <a:solidFill>
                  <a:srgbClr val="C00000"/>
                </a:solidFill>
                <a:latin typeface="Book Antiqua" panose="02040602050305030304" pitchFamily="18" charset="0"/>
              </a:rPr>
              <a:t>Malattie intercorrenti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Complicanze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Piede diabetico</a:t>
            </a:r>
            <a:endParaRPr lang="it-IT" sz="1600" b="1" dirty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b="1" dirty="0">
                <a:solidFill>
                  <a:srgbClr val="C00000"/>
                </a:solidFill>
                <a:latin typeface="Book Antiqua" panose="02040602050305030304" pitchFamily="18" charset="0"/>
              </a:rPr>
              <a:t>Ipoglicemia (definizione, segni e sintomi, interventi </a:t>
            </a:r>
            <a:r>
              <a:rPr lang="it-IT" sz="16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preventivi e </a:t>
            </a:r>
            <a:endParaRPr lang="it-IT" sz="1600" b="1" dirty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correttivi</a:t>
            </a:r>
            <a:r>
              <a:rPr lang="it-IT" sz="1600" b="1" dirty="0">
                <a:solidFill>
                  <a:srgbClr val="C00000"/>
                </a:solidFill>
                <a:latin typeface="Book Antiqua" panose="02040602050305030304" pitchFamily="18" charset="0"/>
              </a:rPr>
              <a:t>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Terapia </a:t>
            </a:r>
            <a:r>
              <a:rPr lang="it-IT" sz="1600" b="1" dirty="0">
                <a:solidFill>
                  <a:srgbClr val="C00000"/>
                </a:solidFill>
                <a:latin typeface="Book Antiqua" panose="02040602050305030304" pitchFamily="18" charset="0"/>
              </a:rPr>
              <a:t>insulinica (azione</a:t>
            </a:r>
            <a:r>
              <a:rPr lang="it-IT" sz="16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, conservazione, sedi </a:t>
            </a:r>
            <a:r>
              <a:rPr lang="it-IT" sz="1600" b="1" dirty="0">
                <a:solidFill>
                  <a:srgbClr val="C00000"/>
                </a:solidFill>
                <a:latin typeface="Book Antiqua" panose="02040602050305030304" pitchFamily="18" charset="0"/>
              </a:rPr>
              <a:t>e  </a:t>
            </a:r>
            <a:r>
              <a:rPr lang="it-IT" sz="16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tecnica </a:t>
            </a:r>
            <a:r>
              <a:rPr lang="it-IT" sz="1600" b="1" dirty="0">
                <a:solidFill>
                  <a:srgbClr val="C00000"/>
                </a:solidFill>
                <a:latin typeface="Book Antiqua" panose="02040602050305030304" pitchFamily="18" charset="0"/>
              </a:rPr>
              <a:t>di </a:t>
            </a:r>
            <a:endParaRPr lang="it-IT" sz="1600" b="1" dirty="0" smtClean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somministrazione</a:t>
            </a:r>
            <a:r>
              <a:rPr lang="it-IT" sz="1600" b="1" dirty="0">
                <a:solidFill>
                  <a:srgbClr val="C00000"/>
                </a:solidFill>
                <a:latin typeface="Book Antiqua" panose="02040602050305030304" pitchFamily="18" charset="0"/>
              </a:rPr>
              <a:t>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b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Glucagone</a:t>
            </a:r>
            <a:endParaRPr lang="it-IT" sz="1600" b="1" dirty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Stile </a:t>
            </a:r>
            <a:r>
              <a:rPr lang="it-IT" sz="1600" b="1" dirty="0">
                <a:solidFill>
                  <a:srgbClr val="C00000"/>
                </a:solidFill>
                <a:latin typeface="Book Antiqua" panose="02040602050305030304" pitchFamily="18" charset="0"/>
              </a:rPr>
              <a:t>di vita (attività fisica, alimentazione, prevenzione, igiene personale)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Gestione </a:t>
            </a:r>
            <a:r>
              <a:rPr lang="it-IT" sz="1600" b="1" dirty="0">
                <a:solidFill>
                  <a:srgbClr val="C00000"/>
                </a:solidFill>
                <a:latin typeface="Book Antiqua" panose="02040602050305030304" pitchFamily="18" charset="0"/>
              </a:rPr>
              <a:t>delle nuove tecnologie</a:t>
            </a:r>
          </a:p>
        </p:txBody>
      </p:sp>
    </p:spTree>
    <p:extLst>
      <p:ext uri="{BB962C8B-B14F-4D97-AF65-F5344CB8AC3E}">
        <p14:creationId xmlns:p14="http://schemas.microsoft.com/office/powerpoint/2010/main" val="11913531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-26996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cap="sm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L’Infermiere e le emergenze Endocrinologiche</a:t>
            </a:r>
            <a:endParaRPr lang="it-IT" sz="3200" b="1" cap="sm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-14095" y="1077218"/>
            <a:ext cx="9144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it-IT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EMERGENZE ENDOCRINOLOGICHE</a:t>
            </a:r>
            <a:endParaRPr lang="it-IT" b="1" dirty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it-IT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Degenza medica </a:t>
            </a:r>
            <a:r>
              <a:rPr lang="it-IT" b="1" i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ordinaria </a:t>
            </a:r>
            <a:r>
              <a:rPr lang="it-IT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o </a:t>
            </a:r>
            <a:r>
              <a:rPr lang="it-IT" b="1" i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d’urgenza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it-IT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Triage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it-IT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Unità post-intensive di </a:t>
            </a:r>
            <a:r>
              <a:rPr lang="it-IT" b="1" i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osservazione breve</a:t>
            </a:r>
            <a:endParaRPr lang="it-IT" b="1" dirty="0" smtClean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it-IT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Servizi specialistici (chirurgia)</a:t>
            </a:r>
          </a:p>
          <a:p>
            <a:pPr algn="just"/>
            <a:endParaRPr lang="it-IT" b="1" dirty="0" smtClean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pPr algn="just"/>
            <a:endParaRPr lang="it-IT" b="1" dirty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pPr algn="just"/>
            <a:r>
              <a:rPr lang="it-IT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L’Infermiere ha il dovere professionale ed etico di </a:t>
            </a:r>
            <a:r>
              <a:rPr lang="it-IT" b="1" i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valutare criticamente i dati raccolti </a:t>
            </a:r>
            <a:r>
              <a:rPr lang="it-IT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e </a:t>
            </a:r>
            <a:r>
              <a:rPr lang="it-IT" b="1" i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prendere decisioni specifiche ed approfondite</a:t>
            </a:r>
          </a:p>
          <a:p>
            <a:pPr algn="just"/>
            <a:endParaRPr lang="it-IT" b="1" i="1" dirty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pPr algn="just"/>
            <a:endParaRPr lang="it-IT" b="1" dirty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endParaRPr lang="it-IT" b="1" dirty="0" smtClean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r>
              <a:rPr lang="it-IT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Creazione di un «ALBERO DECISIONALE» basato su di un solido bagaglio culturale e sull’esperienza clinica maturata per risolvere criticità cliniche secondo uno </a:t>
            </a:r>
            <a:r>
              <a:rPr lang="it-IT" b="1" i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schema algoritmico.</a:t>
            </a:r>
            <a:endParaRPr lang="it-IT" b="1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2" name="Freccia in giù 1"/>
          <p:cNvSpPr/>
          <p:nvPr/>
        </p:nvSpPr>
        <p:spPr>
          <a:xfrm>
            <a:off x="3923928" y="3773551"/>
            <a:ext cx="1152128" cy="576064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740" y="4951672"/>
            <a:ext cx="2449188" cy="1906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512" y="4965736"/>
            <a:ext cx="2599407" cy="189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064" y="403808"/>
            <a:ext cx="1816985" cy="1090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814"/>
          <a:stretch/>
        </p:blipFill>
        <p:spPr bwMode="auto">
          <a:xfrm>
            <a:off x="6313312" y="948903"/>
            <a:ext cx="1023752" cy="977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23" b="6466"/>
          <a:stretch/>
        </p:blipFill>
        <p:spPr bwMode="auto">
          <a:xfrm>
            <a:off x="7337063" y="1437886"/>
            <a:ext cx="1816985" cy="1308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960" y="1926869"/>
            <a:ext cx="1633364" cy="10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9942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-26996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cap="sm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Gestione dell’Emergenza</a:t>
            </a:r>
            <a:endParaRPr lang="it-IT" sz="3200" b="1" cap="sm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graphicFrame>
        <p:nvGraphicFramePr>
          <p:cNvPr id="2" name="Diagramma 1"/>
          <p:cNvGraphicFramePr/>
          <p:nvPr>
            <p:extLst>
              <p:ext uri="{D42A27DB-BD31-4B8C-83A1-F6EECF244321}">
                <p14:modId xmlns:p14="http://schemas.microsoft.com/office/powerpoint/2010/main" val="4062915269"/>
              </p:ext>
            </p:extLst>
          </p:nvPr>
        </p:nvGraphicFramePr>
        <p:xfrm>
          <a:off x="467544" y="556322"/>
          <a:ext cx="8568952" cy="2896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ttangolo 9"/>
          <p:cNvSpPr/>
          <p:nvPr/>
        </p:nvSpPr>
        <p:spPr>
          <a:xfrm>
            <a:off x="-26996" y="3103126"/>
            <a:ext cx="9117004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it-IT" sz="1700" b="1" u="sng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EMERGENZA/AREA CRITICA:</a:t>
            </a:r>
          </a:p>
          <a:p>
            <a:pPr algn="just"/>
            <a:endParaRPr lang="it-IT" sz="1700" b="1" u="sng" dirty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pPr algn="just"/>
            <a:r>
              <a:rPr lang="it-IT" sz="17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Azione infermieristica                                                    Azione medica</a:t>
            </a:r>
          </a:p>
          <a:p>
            <a:pPr algn="just"/>
            <a:endParaRPr lang="it-IT" sz="1700" b="1" dirty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pPr algn="just"/>
            <a:r>
              <a:rPr lang="it-IT" sz="17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Approccio multidisciplinare di diverse professionalità che cooperano per un OBIETTIVO COMUNE</a:t>
            </a:r>
            <a:r>
              <a:rPr lang="it-IT" sz="1700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(</a:t>
            </a:r>
            <a:r>
              <a:rPr lang="it-IT" sz="1700" b="1" i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protocolli di emergenza, prevenzione e</a:t>
            </a:r>
            <a:r>
              <a:rPr lang="it-IT" sz="17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</a:t>
            </a:r>
            <a:r>
              <a:rPr lang="it-IT" sz="1700" b="1" i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gestione delle complicanze).</a:t>
            </a:r>
            <a:endParaRPr lang="it-IT" sz="1700" b="1" dirty="0" smtClean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pPr algn="just"/>
            <a:r>
              <a:rPr lang="it-IT" sz="1700" b="1" u="sng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it-IT" sz="1700" b="1" u="sng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ATTIVITA’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it-IT" sz="1700" b="1" i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Dipendenti</a:t>
            </a:r>
            <a:r>
              <a:rPr lang="it-IT" sz="17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(assistenza secondo prescrizioni mediche con controllo dell’evoluzione e delle reazioni ai trattamenti prescritti)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it-IT" sz="1700" b="1" i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Interdipendenti </a:t>
            </a:r>
            <a:r>
              <a:rPr lang="it-IT" sz="17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(problemi trattati in collaborazione, che prevedono una prescrizione medica e un giudizio infermieristico nell’applicazione della prescrizione)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it-IT" sz="1700" b="1" i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Indipendenti </a:t>
            </a:r>
            <a:r>
              <a:rPr lang="it-IT" sz="17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(interventi che non prevedono alcuna prescrizione da parte di un altro professionista</a:t>
            </a:r>
            <a:endParaRPr lang="it-IT" sz="1700" b="1" i="1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11" name="Freccia bidirezionale orizzontale 10"/>
          <p:cNvSpPr/>
          <p:nvPr/>
        </p:nvSpPr>
        <p:spPr>
          <a:xfrm>
            <a:off x="2843808" y="3552537"/>
            <a:ext cx="2061236" cy="143709"/>
          </a:xfrm>
          <a:prstGeom prst="left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96726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-26996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cap="sm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Principali Emergenze Diabetologiche</a:t>
            </a:r>
            <a:endParaRPr lang="it-IT" sz="2800" b="1" cap="sm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0" y="454574"/>
            <a:ext cx="9144000" cy="6786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it-IT" sz="1500" b="1" i="1" u="sng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Chetoacidosi</a:t>
            </a:r>
            <a:r>
              <a:rPr lang="it-IT" sz="1500" b="1" i="1" u="sng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Diabetica</a:t>
            </a:r>
          </a:p>
          <a:p>
            <a:pPr algn="just"/>
            <a:r>
              <a:rPr lang="it-IT" sz="15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Complicanza del DM di tipo I per aumentato fabbisogno insulinico in condizioni di stress: Potenzialmente letale (5% mortalità), presenta una rapida mobilizzazione dei depositi energetici presenti nel muscolo e nell’adipe che provoca un aumentato afflusso di aminoacidi verso il fegato (</a:t>
            </a:r>
            <a:r>
              <a:rPr lang="it-IT" sz="1500" b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gluconeogenesi</a:t>
            </a:r>
            <a:r>
              <a:rPr lang="it-IT" sz="15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) e maggior disponibilità di lipidi che vengono convertiti in </a:t>
            </a:r>
            <a:r>
              <a:rPr lang="it-IT" sz="1500" b="1" i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corpi chetonici</a:t>
            </a:r>
            <a:r>
              <a:rPr lang="it-IT" sz="15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. Glucosio e chetoni vengono inoltre meno utilizzati a livelli periferico in condizioni di ridotta </a:t>
            </a:r>
            <a:r>
              <a:rPr lang="it-IT" sz="1500" b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insulinemia</a:t>
            </a:r>
            <a:r>
              <a:rPr lang="it-IT" sz="15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con livelli di glicemia &gt; 500 mg/</a:t>
            </a:r>
            <a:r>
              <a:rPr lang="it-IT" sz="1500" b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dL</a:t>
            </a:r>
            <a:r>
              <a:rPr lang="it-IT" sz="15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e chetonemia  fino a &gt; 15 </a:t>
            </a:r>
            <a:r>
              <a:rPr lang="it-IT" sz="1500" b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mmol</a:t>
            </a:r>
            <a:r>
              <a:rPr lang="it-IT" sz="15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/L. Ne consegue diuresi osmotica con ipovolemia, depressione del SNC fino al coma e vomito da accumulo di chetoni con acidosi metabolica, disidratazione, collasso cardiocircolatorio e morte.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500" b="1" u="sng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Accertamento</a:t>
            </a:r>
          </a:p>
          <a:p>
            <a:pPr algn="just"/>
            <a:r>
              <a:rPr lang="it-IT" sz="15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Sintomi prodromici nei giorni precedenti quali </a:t>
            </a:r>
            <a:r>
              <a:rPr lang="it-IT" sz="1500" b="1" i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poliuria, astenia, nausea </a:t>
            </a:r>
            <a:r>
              <a:rPr lang="it-IT" sz="15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e </a:t>
            </a:r>
            <a:r>
              <a:rPr lang="it-IT" sz="1500" b="1" i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vomito</a:t>
            </a:r>
            <a:r>
              <a:rPr lang="it-IT" sz="15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. Obiettivamente si noteranno </a:t>
            </a:r>
            <a:r>
              <a:rPr lang="it-IT" sz="1500" b="1" i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rallentamento mentale, segni di disidratazione, odore fruttato dell’alito, ipotensione ortostatica, tachicardia, ipotermia e dolori addominali.</a:t>
            </a:r>
            <a:r>
              <a:rPr lang="it-IT" sz="15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La chetonuria, misurata tramite </a:t>
            </a:r>
            <a:r>
              <a:rPr lang="it-IT" sz="1500" b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stick</a:t>
            </a:r>
            <a:r>
              <a:rPr lang="it-IT" sz="15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sulle urine, sarà marcata mentre l’EGA presenterà </a:t>
            </a:r>
            <a:r>
              <a:rPr lang="it-IT" sz="1500" b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pH</a:t>
            </a:r>
            <a:r>
              <a:rPr lang="it-IT" sz="15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e </a:t>
            </a:r>
            <a:r>
              <a:rPr lang="it-IT" sz="1500" b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bicarconati</a:t>
            </a:r>
            <a:r>
              <a:rPr lang="it-IT" sz="15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ridotti. Se la </a:t>
            </a:r>
            <a:r>
              <a:rPr lang="it-IT" sz="1500" b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chetoacidosi</a:t>
            </a:r>
            <a:r>
              <a:rPr lang="it-IT" sz="15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è grave (</a:t>
            </a:r>
            <a:r>
              <a:rPr lang="it-IT" sz="1500" b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pH</a:t>
            </a:r>
            <a:r>
              <a:rPr lang="it-IT" sz="15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&lt; 7,2), è opportuno il trasferimento in terapia intensiva , dove la glicemia capillare verrà controllata ogni ora ed elettroliti e </a:t>
            </a:r>
            <a:r>
              <a:rPr lang="it-IT" sz="1500" b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pH</a:t>
            </a:r>
            <a:r>
              <a:rPr lang="it-IT" sz="15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ogni 3 ore.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500" b="1" u="sng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Interventi</a:t>
            </a:r>
          </a:p>
          <a:p>
            <a:pPr algn="just"/>
            <a:r>
              <a:rPr lang="it-IT" sz="15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Una volta ipotizzato il problema, reintegrazione immediata dei liquidi persi in quanto ristabilire il volume plasmatico significa correggere l’</a:t>
            </a:r>
            <a:r>
              <a:rPr lang="it-IT" sz="1500" b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ipoperfusione</a:t>
            </a:r>
            <a:r>
              <a:rPr lang="it-IT" sz="15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degli organi vitali  e l’alterazione dello stato di coscienza reversibile. La diuresi aumenterà di circa 100 ml/h in assenza di glicosuria. Nei pazienti comatosi è inoltre necessario il posizionamento di un sondino naso-gastrico per prevenire il vomito. L’iperglicemia si corregge con idratazione e infusione continua di insulina </a:t>
            </a:r>
            <a:r>
              <a:rPr lang="it-IT" sz="1500" b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ev</a:t>
            </a:r>
            <a:r>
              <a:rPr lang="it-IT" sz="15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(calo della glicemia di circa 100 mg/</a:t>
            </a:r>
            <a:r>
              <a:rPr lang="it-IT" sz="1500" b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dL</a:t>
            </a:r>
            <a:r>
              <a:rPr lang="it-IT" sz="15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/h fino a circa 250 mg/</a:t>
            </a:r>
            <a:r>
              <a:rPr lang="it-IT" sz="1500" b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dL</a:t>
            </a:r>
            <a:r>
              <a:rPr lang="it-IT" sz="15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) fino alla diminuzione della dose per evitare </a:t>
            </a:r>
            <a:r>
              <a:rPr lang="it-IT" sz="1500" b="1" i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l’edema cerebrale</a:t>
            </a:r>
            <a:r>
              <a:rPr lang="it-IT" sz="15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, una temibile complicanza causata da un rapido adattamento delle cellule cerebrali all’</a:t>
            </a:r>
            <a:r>
              <a:rPr lang="it-IT" sz="1500" b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iperosmolarità</a:t>
            </a:r>
            <a:r>
              <a:rPr lang="it-IT" sz="15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plasmatica seguito da un non altrettanto tempestivo adattamento a condizioni di normale osmolarità. In poche ore si ritorna a valori normali ma la somministrazione di insulina non deve essere interrotta in quanto la </a:t>
            </a:r>
            <a:r>
              <a:rPr lang="it-IT" sz="1500" b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chetoacidosi</a:t>
            </a:r>
            <a:r>
              <a:rPr lang="it-IT" sz="15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, che richiede tempi di risoluzione più lunghi (12-24 h), peggiorerebbe notevolmente l’acidosi. </a:t>
            </a:r>
            <a:endParaRPr lang="it-IT" sz="1500" b="1" i="1" dirty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500" b="1" i="1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5948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-26996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cap="sm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Principali Emergenze Diabetologiche</a:t>
            </a:r>
            <a:endParaRPr lang="it-IT" sz="2800" b="1" cap="sm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-29019" y="335018"/>
            <a:ext cx="9144000" cy="6786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500" b="1" i="1" u="sng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2.  Sindrome Iperglicemica </a:t>
            </a:r>
            <a:r>
              <a:rPr lang="it-IT" sz="1500" b="1" i="1" u="sng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Iperosmolare</a:t>
            </a:r>
            <a:endParaRPr lang="it-IT" sz="1500" b="1" i="1" u="sng" dirty="0" smtClean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pPr algn="just"/>
            <a:r>
              <a:rPr lang="it-IT" sz="15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Complicanza di un DM non insulino-dipendente, spesso lieve o occulto, colpisce adulti e anziani  ed è gravata da elevata mortalità (10-40%). Livelli di osmolarità &gt; 300 </a:t>
            </a:r>
            <a:r>
              <a:rPr lang="it-IT" sz="1500" b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mOsm</a:t>
            </a:r>
            <a:r>
              <a:rPr lang="it-IT" sz="15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/L determinano letargia e confusione, spesso in seguito a stress acuti, focolai broncopneumonici, accidenti cerebrovascolari e interventi chirurgici.  Una carenza anche parziale di insulina può innescare la sindrome mediante una ridotta utilizzazione del glucosio da parte dei muscoli con iperglicemia con glicosuria, diuresi osmotica e produzione di corpi chetonici. La riduzione di volume plasmatico facilita l’insorgenza di insufficienza renale, riduzione dell’escrezione di glucosio con le urine, aumento dell’ iperglicemia e dell’osmolarità plasmatica, che se supera i 330 </a:t>
            </a:r>
            <a:r>
              <a:rPr lang="it-IT" sz="1500" b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mOsm</a:t>
            </a:r>
            <a:r>
              <a:rPr lang="it-IT" sz="15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/L, determina coma per richiamo di liquidi dai neuroni cerebrali.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500" b="1" u="sng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Accertamento</a:t>
            </a:r>
          </a:p>
          <a:p>
            <a:pPr algn="just"/>
            <a:r>
              <a:rPr lang="it-IT" sz="15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Esordio insidioso, preceduto da giorni o settimane di </a:t>
            </a:r>
            <a:r>
              <a:rPr lang="it-IT" sz="1500" b="1" i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astenia, poliuria e polidipsia. </a:t>
            </a:r>
            <a:r>
              <a:rPr lang="it-IT" sz="15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Diagnosi tardiva con grave </a:t>
            </a:r>
            <a:r>
              <a:rPr lang="it-IT" sz="1500" b="1" i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disidratazione, letargia, confusione e coma. </a:t>
            </a:r>
            <a:r>
              <a:rPr lang="it-IT" sz="15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Valori di glicemia fino a 800-1200 mg/</a:t>
            </a:r>
            <a:r>
              <a:rPr lang="it-IT" sz="1500" b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dL</a:t>
            </a:r>
            <a:r>
              <a:rPr lang="it-IT" sz="15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con chetonuria modesta o assente.</a:t>
            </a:r>
            <a:endParaRPr lang="it-IT" sz="1500" b="1" u="sng" dirty="0" smtClean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500" b="1" u="sng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Interventi</a:t>
            </a:r>
            <a:endParaRPr lang="it-IT" sz="1500" b="1" i="1" dirty="0" smtClean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pPr algn="just"/>
            <a:r>
              <a:rPr lang="it-IT" sz="15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Immediata reidratazione con soluzioni saline ipotoniche (0,45%) e insulina e monitoraggio continuo di diuresi, glicemia e osmolarità plasmatica. Mortalità complessiva 10 volte superiore a quella della </a:t>
            </a:r>
            <a:r>
              <a:rPr lang="it-IT" sz="1500" b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chetoacidosi</a:t>
            </a:r>
            <a:r>
              <a:rPr lang="it-IT" sz="15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per l’età e le scadenti condizioni dei pazienti colpiti.</a:t>
            </a:r>
          </a:p>
          <a:p>
            <a:pPr algn="just"/>
            <a:r>
              <a:rPr lang="it-IT" sz="1500" b="1" i="1" u="sng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3. Ipoglicemia severa</a:t>
            </a:r>
            <a:endParaRPr lang="it-IT" sz="1500" b="1" i="1" u="sng" dirty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pPr algn="just"/>
            <a:r>
              <a:rPr lang="it-IT" sz="15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Complicanza tipica dei diabetici insulino-dipendenti in cui l’ipoglicemia determina una sintomatologia da  carenza acuta di substrati energetici a livello del SNC e innesca la secrezione degli ormoni contro-regolatori, </a:t>
            </a:r>
            <a:r>
              <a:rPr lang="it-IT" sz="1500" b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glucagone</a:t>
            </a:r>
            <a:r>
              <a:rPr lang="it-IT" sz="15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e adrenalina. A fini diagnostici i sintomi, distinti in </a:t>
            </a:r>
            <a:r>
              <a:rPr lang="it-IT" sz="1500" b="1" i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adrenergici</a:t>
            </a:r>
            <a:r>
              <a:rPr lang="it-IT" sz="15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e </a:t>
            </a:r>
            <a:r>
              <a:rPr lang="it-IT" sz="1500" b="1" i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neuroglicopenici</a:t>
            </a:r>
            <a:r>
              <a:rPr lang="it-IT" sz="1500" b="1" i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,</a:t>
            </a:r>
            <a:r>
              <a:rPr lang="it-IT" sz="15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devono soddisfare la </a:t>
            </a:r>
            <a:r>
              <a:rPr lang="it-IT" sz="1500" b="1" i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Triade di </a:t>
            </a:r>
            <a:r>
              <a:rPr lang="it-IT" sz="1500" b="1" i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Whipple</a:t>
            </a:r>
            <a:r>
              <a:rPr lang="it-IT" sz="1500" b="1" i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: sintomi da ipoglicemia (in genere &lt; 60 mg/</a:t>
            </a:r>
            <a:r>
              <a:rPr lang="it-IT" sz="1500" b="1" i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dL</a:t>
            </a:r>
            <a:r>
              <a:rPr lang="it-IT" sz="1500" b="1" i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), corrispondenza temporale tra comparsa e ipoglicemia e rapida risoluzione dopo somministrazione orale o parenterale di glucosio. </a:t>
            </a:r>
            <a:r>
              <a:rPr lang="it-IT" sz="15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I casi di danni irreversibili sono molto rari e derivano da una diagnosi e trattamento non tempestivi. La terapia si basa su di una pronta somministrazione per </a:t>
            </a:r>
            <a:r>
              <a:rPr lang="it-IT" sz="1500" b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os</a:t>
            </a:r>
            <a:r>
              <a:rPr lang="it-IT" sz="15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di 10-20 g di saccarosio seguiti da altri zuccheri se il paziente è lucido; in caso di alterazione dello stato di coscienza, 10-20 g di glucosio </a:t>
            </a:r>
            <a:r>
              <a:rPr lang="it-IT" sz="1500" b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ev</a:t>
            </a:r>
            <a:r>
              <a:rPr lang="it-IT" sz="15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 o 1 </a:t>
            </a:r>
            <a:r>
              <a:rPr lang="it-IT" sz="1500" b="1" dirty="0" err="1">
                <a:solidFill>
                  <a:srgbClr val="C00000"/>
                </a:solidFill>
                <a:latin typeface="Book Antiqua" panose="02040602050305030304" pitchFamily="18" charset="0"/>
              </a:rPr>
              <a:t>fl</a:t>
            </a:r>
            <a:r>
              <a:rPr lang="it-IT" sz="1500" b="1" dirty="0">
                <a:solidFill>
                  <a:srgbClr val="C00000"/>
                </a:solidFill>
                <a:latin typeface="Book Antiqua" panose="02040602050305030304" pitchFamily="18" charset="0"/>
              </a:rPr>
              <a:t> di </a:t>
            </a:r>
            <a:r>
              <a:rPr lang="it-IT" sz="1500" b="1" dirty="0" err="1">
                <a:solidFill>
                  <a:srgbClr val="C00000"/>
                </a:solidFill>
                <a:latin typeface="Book Antiqua" panose="02040602050305030304" pitchFamily="18" charset="0"/>
              </a:rPr>
              <a:t>Glucagone</a:t>
            </a:r>
            <a:r>
              <a:rPr lang="it-IT" sz="1500" b="1" dirty="0">
                <a:solidFill>
                  <a:srgbClr val="C00000"/>
                </a:solidFill>
                <a:latin typeface="Book Antiqua" panose="02040602050305030304" pitchFamily="18" charset="0"/>
              </a:rPr>
              <a:t> </a:t>
            </a:r>
            <a:r>
              <a:rPr lang="it-IT" sz="1500" b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i.m</a:t>
            </a:r>
            <a:r>
              <a:rPr lang="it-IT" sz="15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. ripetibili dopo 15 minuti fino a livelli glicemici normali.</a:t>
            </a:r>
            <a:endParaRPr lang="it-IT" sz="1500" b="1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704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503548" y="35332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cap="sm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Prerogative dell’Infermiere </a:t>
            </a:r>
            <a:endParaRPr lang="it-IT" sz="3600" b="1" cap="sm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-26996" y="681663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L’infermiere rappresenta una RISORSA CHIAVE per il paziente, specie pediatrico, e per la sua famiglia, della quale assume il ruolo di </a:t>
            </a:r>
            <a:r>
              <a:rPr lang="it-IT" b="1" i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promotore della salute</a:t>
            </a:r>
            <a:r>
              <a:rPr lang="it-IT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e </a:t>
            </a:r>
            <a:r>
              <a:rPr lang="it-IT" b="1" i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case-manager</a:t>
            </a:r>
            <a:r>
              <a:rPr lang="it-IT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.</a:t>
            </a:r>
          </a:p>
          <a:p>
            <a:endParaRPr lang="it-IT" b="1" dirty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endParaRPr lang="it-IT" b="1" dirty="0" smtClean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endParaRPr lang="it-IT" b="1" dirty="0" smtClean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endParaRPr lang="it-IT" b="1" dirty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endParaRPr lang="it-IT" dirty="0" smtClean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pPr algn="just"/>
            <a:endParaRPr lang="it-IT" b="1" dirty="0" smtClean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pPr algn="just"/>
            <a:endParaRPr lang="it-IT" b="1" dirty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pPr algn="just"/>
            <a:endParaRPr lang="it-IT" b="1" dirty="0" smtClean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pPr algn="just"/>
            <a:endParaRPr lang="it-IT" b="1" dirty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pPr algn="just"/>
            <a:endParaRPr lang="it-IT" b="1" dirty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Si occupa della valutazione fisica e psicosociale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Esegue i test diagnostici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Orienta l’ansia del paziente e della famiglia dovuta a </a:t>
            </a:r>
            <a:r>
              <a:rPr lang="it-IT" b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combiamenti</a:t>
            </a:r>
            <a:r>
              <a:rPr lang="it-IT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fisici, immagine di se, quello che avverrà durante il trattamento, fertilità ( in caso di induzione puberale, U.O. per le Patologie della Fertilità)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Riconosce eventuali ostacoli all’aderenza al trattamento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È il principale interlocutore a metà strada tra medico e paziente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00808"/>
            <a:ext cx="3494162" cy="2325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682057"/>
            <a:ext cx="3435036" cy="2340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91502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-26996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cap="sm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Altre Emergenze Endocrinologiche</a:t>
            </a:r>
            <a:endParaRPr lang="it-IT" sz="3200" b="1" cap="sm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-55003" y="476672"/>
            <a:ext cx="9144000" cy="6355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500" b="1" i="1" u="sng" dirty="0">
                <a:solidFill>
                  <a:srgbClr val="C00000"/>
                </a:solidFill>
                <a:latin typeface="Book Antiqua" panose="02040602050305030304" pitchFamily="18" charset="0"/>
              </a:rPr>
              <a:t>1</a:t>
            </a:r>
            <a:r>
              <a:rPr lang="it-IT" sz="1500" b="1" i="1" u="sng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.  </a:t>
            </a:r>
            <a:r>
              <a:rPr lang="it-IT" sz="1400" b="1" i="1" u="sng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Insufficienza Surrenalica Acuta</a:t>
            </a:r>
          </a:p>
          <a:p>
            <a:pPr algn="just"/>
            <a:r>
              <a:rPr lang="it-IT" sz="14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Non comune complicanza del Morbo di Addison (iposurrenalismo primitivo) che può condurre alla morte per shock </a:t>
            </a:r>
            <a:r>
              <a:rPr lang="it-IT" sz="1400" b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ipovolemico</a:t>
            </a:r>
            <a:r>
              <a:rPr lang="it-IT" sz="14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e si manifesta quando all’incapacità del rena a mantenere il sodio per danno alla secrezione di aldosterone, si aggiungono perdite di sodio attraverso la sudorazione o per via gastrointestinale. </a:t>
            </a:r>
            <a:r>
              <a:rPr lang="it-IT" sz="1400" b="1" i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La sintomatologia è spesso aspecifica con ipotensione, shock, febbre, vomito, stato confusionale, dolori toracici, addominali, ai fianchi fino alla morte dopo coma a seguito di shock </a:t>
            </a:r>
            <a:r>
              <a:rPr lang="it-IT" sz="1400" b="1" i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ipovolemico</a:t>
            </a:r>
            <a:r>
              <a:rPr lang="it-IT" sz="1400" b="1" i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.</a:t>
            </a:r>
            <a:r>
              <a:rPr lang="it-IT" sz="14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Il sospetto va posto in pazienti disidratati con </a:t>
            </a:r>
            <a:r>
              <a:rPr lang="it-IT" sz="1400" b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iponatremia</a:t>
            </a:r>
            <a:r>
              <a:rPr lang="it-IT" sz="14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, </a:t>
            </a:r>
            <a:r>
              <a:rPr lang="it-IT" sz="1400" b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iperpotassiemia</a:t>
            </a:r>
            <a:r>
              <a:rPr lang="it-IT" sz="14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, </a:t>
            </a:r>
            <a:r>
              <a:rPr lang="it-IT" sz="1400" b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iperprigmentazione</a:t>
            </a:r>
            <a:r>
              <a:rPr lang="it-IT" sz="14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e malattie autoimmuni associate (DM tipo I, ipotiroidismo). Dovrebbe immediatamente essere messa in atto una terapia con corticosteroidi e infusione di soluzioni saline per espandere il volume circolante con monitoraggio della reidratazione tramite turgore della cute, idratazione delle mucose, PA e diuresi. Se l’intervento è tempestivo la prognosi è favorevole.</a:t>
            </a:r>
          </a:p>
          <a:p>
            <a:pPr algn="just"/>
            <a:r>
              <a:rPr lang="it-IT" sz="1400" b="1" i="1" u="sng" dirty="0">
                <a:solidFill>
                  <a:srgbClr val="C00000"/>
                </a:solidFill>
                <a:latin typeface="Book Antiqua" panose="02040602050305030304" pitchFamily="18" charset="0"/>
              </a:rPr>
              <a:t>2</a:t>
            </a:r>
            <a:r>
              <a:rPr lang="it-IT" sz="1400" b="1" i="1" u="sng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. Coma mixedematoso e Tireotossicosi</a:t>
            </a:r>
          </a:p>
          <a:p>
            <a:pPr algn="just"/>
            <a:r>
              <a:rPr lang="it-IT" sz="14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Il Coma Mixedematoso è lo stadio finale dell’ipotiroidismo non trattato con manifestazioni a carico del SNC e Cardiovascolare e prognosi infausta nel 50% dei casi trattati. Predilige la stagione invernale e le donne anziane con una lunga storia di ipotiroidismo. La diagnosi si basa sui segni clinici in quanto spesso non vi è tempo per una conferma laboratoristica e la condizione viene attribuita ad altri eventi quali sindrome nefrosica, anemia, Parkinson e Alzheimer. Possono presentarsi: </a:t>
            </a:r>
            <a:r>
              <a:rPr lang="it-IT" sz="1400" b="1" i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obesità, cute olivastra, lingua ispessita, esoftalmo, facies mixedematosa, depressione del centro del respiro al di sotto dei 10 atti/minuto. </a:t>
            </a:r>
            <a:r>
              <a:rPr lang="it-IT" sz="14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Il trattamento prevede la somministrazione di ormoni tiroidei e ventilazione meccanica, somministrazione di </a:t>
            </a:r>
            <a:r>
              <a:rPr lang="it-IT" sz="1400" b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triiodotironina</a:t>
            </a:r>
            <a:r>
              <a:rPr lang="it-IT" sz="14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/tiroxina/corticosteroidi, correzione dell’ipotensione, ripristino dell’equilibrio </a:t>
            </a:r>
            <a:r>
              <a:rPr lang="it-IT" sz="1400" b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idroelettrolitico</a:t>
            </a:r>
            <a:r>
              <a:rPr lang="it-IT" sz="14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e controllo delle infezioni. I segni vitali si normalizzano in pochi giorni mentre gli ormoni tiroidei nell’arco di una settimana. La mancata risposta alla terapia è indice di prognosi infausta. La crisi tireotossica è dovuta invece ad un marcato aumento degli ormoni tiroidei in circolo per </a:t>
            </a:r>
            <a:r>
              <a:rPr lang="it-IT" sz="1400" b="1" i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traumi, ictus, sospensione di terapia antitiroidea, ingestione di ormoni tiroidei o interventi sulla tiroide senza adeguata preparazione</a:t>
            </a:r>
            <a:r>
              <a:rPr lang="it-IT" sz="14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, con elevata mortalità (30-60%) in caso di ritardo diagnostico. Possono rilevarsi </a:t>
            </a:r>
            <a:r>
              <a:rPr lang="it-IT" sz="1400" b="1" i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ipertermia, agitazione psicomotoria, letargia, stupor, tachicardia, aritmie, iperidrosi, marcato calo ponderale e manifestazioni gastrointestinali. </a:t>
            </a:r>
            <a:r>
              <a:rPr lang="it-IT" sz="14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Anche in questo caso è opportuno basarsi sulle manifestazioni cliniche per la diagnosi al fine di agire il più presto possibile. È necessario il ricovero in T.I. e il posizionamento di un sondino nasogastrico per la somministrazione dei farmaci. Il trattamento generale (sostegno cardiovascolare, antibiotici e antipiretici, nutrizione) può essere associato a inibitori della sintesi  degli ormoni </a:t>
            </a:r>
            <a:r>
              <a:rPr lang="it-IT" sz="1400" b="1" dirty="0">
                <a:solidFill>
                  <a:srgbClr val="C00000"/>
                </a:solidFill>
                <a:latin typeface="Book Antiqua" panose="02040602050305030304" pitchFamily="18" charset="0"/>
              </a:rPr>
              <a:t>t</a:t>
            </a:r>
            <a:r>
              <a:rPr lang="it-IT" sz="14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iroidei.</a:t>
            </a:r>
            <a:endParaRPr lang="it-IT" sz="1400" b="1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096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-26996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cap="sm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Conclusioni</a:t>
            </a:r>
            <a:endParaRPr lang="it-IT" sz="3200" b="1" cap="sm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6" name="Callout con freccia a destra 5"/>
          <p:cNvSpPr/>
          <p:nvPr/>
        </p:nvSpPr>
        <p:spPr>
          <a:xfrm>
            <a:off x="323528" y="584775"/>
            <a:ext cx="4104456" cy="1692097"/>
          </a:xfrm>
          <a:prstGeom prst="rightArrowCallo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latin typeface="Book Antiqua" pitchFamily="18" charset="0"/>
              </a:rPr>
              <a:t>Emergenze Endocrinologiche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it-IT" sz="1600" b="1" i="1" dirty="0" smtClean="0">
                <a:latin typeface="Book Antiqua" pitchFamily="18" charset="0"/>
              </a:rPr>
              <a:t>Approccio Globale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it-IT" sz="1600" b="1" i="1" dirty="0" smtClean="0">
                <a:latin typeface="Book Antiqua" pitchFamily="18" charset="0"/>
              </a:rPr>
              <a:t>Approccio Differenziato</a:t>
            </a:r>
            <a:endParaRPr lang="it-IT" sz="1600" b="1" i="1" dirty="0">
              <a:latin typeface="Book Antiqua" pitchFamily="18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545004" y="830658"/>
            <a:ext cx="39154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solidFill>
                  <a:srgbClr val="C00000"/>
                </a:solidFill>
                <a:latin typeface="Book Antiqua" pitchFamily="18" charset="0"/>
              </a:rPr>
              <a:t>Equipe </a:t>
            </a:r>
            <a:r>
              <a:rPr lang="it-IT" b="1" i="1" dirty="0" err="1" smtClean="0">
                <a:solidFill>
                  <a:srgbClr val="C00000"/>
                </a:solidFill>
                <a:latin typeface="Book Antiqua" pitchFamily="18" charset="0"/>
              </a:rPr>
              <a:t>Multiprofessionale</a:t>
            </a:r>
            <a:r>
              <a:rPr lang="it-IT" b="1" dirty="0" smtClean="0">
                <a:solidFill>
                  <a:srgbClr val="C00000"/>
                </a:solidFill>
                <a:latin typeface="Book Antiqua" pitchFamily="18" charset="0"/>
              </a:rPr>
              <a:t> con POSITIVA separazione/integrazione delle competenze</a:t>
            </a:r>
            <a:endParaRPr lang="it-IT" b="1" i="1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-74733" y="2302688"/>
            <a:ext cx="39154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u="sng" dirty="0" smtClean="0">
                <a:solidFill>
                  <a:srgbClr val="C00000"/>
                </a:solidFill>
                <a:latin typeface="Book Antiqua" pitchFamily="18" charset="0"/>
              </a:rPr>
              <a:t>INFERMIERE</a:t>
            </a:r>
          </a:p>
          <a:p>
            <a:pPr algn="ctr"/>
            <a:r>
              <a:rPr lang="it-IT" b="1" dirty="0" smtClean="0">
                <a:solidFill>
                  <a:srgbClr val="C00000"/>
                </a:solidFill>
                <a:latin typeface="Book Antiqua" pitchFamily="18" charset="0"/>
              </a:rPr>
              <a:t>Anamnesi infermieristica ed E.O.</a:t>
            </a:r>
          </a:p>
          <a:p>
            <a:pPr algn="ctr"/>
            <a:r>
              <a:rPr lang="it-IT" b="1" i="1" dirty="0" smtClean="0">
                <a:solidFill>
                  <a:srgbClr val="C00000"/>
                </a:solidFill>
                <a:latin typeface="Book Antiqua" pitchFamily="18" charset="0"/>
              </a:rPr>
              <a:t>Individuazione del bisogni alterati</a:t>
            </a:r>
            <a:endParaRPr lang="it-IT" b="1" i="1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4848443" y="2302688"/>
            <a:ext cx="42569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u="sng" dirty="0" smtClean="0">
                <a:solidFill>
                  <a:srgbClr val="C00000"/>
                </a:solidFill>
                <a:latin typeface="Book Antiqua" pitchFamily="18" charset="0"/>
              </a:rPr>
              <a:t>MEDICO</a:t>
            </a:r>
          </a:p>
          <a:p>
            <a:pPr algn="ctr"/>
            <a:r>
              <a:rPr lang="it-IT" b="1" dirty="0" smtClean="0">
                <a:solidFill>
                  <a:srgbClr val="C00000"/>
                </a:solidFill>
                <a:latin typeface="Book Antiqua" pitchFamily="18" charset="0"/>
              </a:rPr>
              <a:t>Studio dell’Eziologia delle Malattie</a:t>
            </a:r>
          </a:p>
          <a:p>
            <a:pPr algn="ctr"/>
            <a:r>
              <a:rPr lang="it-IT" b="1" dirty="0" smtClean="0">
                <a:solidFill>
                  <a:srgbClr val="C00000"/>
                </a:solidFill>
                <a:latin typeface="Book Antiqua" pitchFamily="18" charset="0"/>
              </a:rPr>
              <a:t>(alterazioni anatomiche e funzionali)</a:t>
            </a:r>
          </a:p>
          <a:p>
            <a:pPr algn="ctr"/>
            <a:r>
              <a:rPr lang="it-IT" b="1" i="1" dirty="0" smtClean="0">
                <a:solidFill>
                  <a:srgbClr val="C00000"/>
                </a:solidFill>
                <a:latin typeface="Book Antiqua" pitchFamily="18" charset="0"/>
              </a:rPr>
              <a:t>Diagnosi differenziale e impostazione di Terapie Sostitutive</a:t>
            </a:r>
            <a:endParaRPr lang="it-IT" b="1" i="1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10" name="Freccia bidirezionale orizzontale 9"/>
          <p:cNvSpPr/>
          <p:nvPr/>
        </p:nvSpPr>
        <p:spPr>
          <a:xfrm>
            <a:off x="3768893" y="2656440"/>
            <a:ext cx="1115616" cy="461665"/>
          </a:xfrm>
          <a:prstGeom prst="left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0" y="3823604"/>
            <a:ext cx="9117004" cy="297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it-IT" sz="1700" b="1" u="sng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IMPORTANTE: </a:t>
            </a:r>
            <a:r>
              <a:rPr lang="it-IT" sz="17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Il ritardo o la sottovalutazione di </a:t>
            </a:r>
            <a:r>
              <a:rPr lang="it-IT" sz="1700" b="1" u="sng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una sola fase</a:t>
            </a:r>
            <a:r>
              <a:rPr lang="it-IT" sz="17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possono portare al declino del paziente fino alla morte per grave compromissione delle funzioni vitali !!</a:t>
            </a:r>
          </a:p>
          <a:p>
            <a:pPr algn="just"/>
            <a:r>
              <a:rPr lang="it-IT" sz="17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Lo sviluppo del </a:t>
            </a:r>
            <a:r>
              <a:rPr lang="it-IT" sz="1700" b="1" i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Nursing Specialistico</a:t>
            </a:r>
            <a:r>
              <a:rPr lang="it-IT" sz="1700" b="1" dirty="0">
                <a:solidFill>
                  <a:srgbClr val="C00000"/>
                </a:solidFill>
                <a:latin typeface="Book Antiqua" panose="02040602050305030304" pitchFamily="18" charset="0"/>
              </a:rPr>
              <a:t> e</a:t>
            </a:r>
            <a:r>
              <a:rPr lang="it-IT" sz="17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la Riforma Universitaria (DM 509/99) con le Lauree Specialistiche e l’accesso ai Dottorati di Ricerca, sulla scia di esperienze europee e statunitensi, ha identificato nelle </a:t>
            </a:r>
            <a:r>
              <a:rPr lang="it-IT" sz="1700" b="1" i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Scienze Infermieristiche</a:t>
            </a:r>
            <a:r>
              <a:rPr lang="it-IT" sz="17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una disciplina </a:t>
            </a:r>
            <a:r>
              <a:rPr lang="it-IT" sz="1700" b="1" u="sng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autonoma</a:t>
            </a:r>
            <a:r>
              <a:rPr lang="it-IT" sz="17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, sia pure intrinsecamente legata alla scienza medica. L’Infermiere rappresenta una costante e continua </a:t>
            </a:r>
            <a:r>
              <a:rPr lang="it-IT" sz="1700" b="1" dirty="0">
                <a:solidFill>
                  <a:srgbClr val="C00000"/>
                </a:solidFill>
                <a:latin typeface="Book Antiqua" panose="02040602050305030304" pitchFamily="18" charset="0"/>
              </a:rPr>
              <a:t>presenza </a:t>
            </a:r>
            <a:r>
              <a:rPr lang="it-IT" sz="17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non garantita da altre </a:t>
            </a:r>
            <a:r>
              <a:rPr lang="it-IT" sz="1700" b="1" dirty="0">
                <a:solidFill>
                  <a:srgbClr val="C00000"/>
                </a:solidFill>
                <a:latin typeface="Book Antiqua" panose="02040602050305030304" pitchFamily="18" charset="0"/>
              </a:rPr>
              <a:t>figure sanitarie </a:t>
            </a:r>
            <a:r>
              <a:rPr lang="it-IT" sz="17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in determinati contesti assistenziali, segue il paziente momento per momento, controllando in maniera puntuale e attenta  il decorso clinico e supportandone i bisogni e deve perciò saper individuare e gestire in </a:t>
            </a:r>
            <a:r>
              <a:rPr lang="it-IT" sz="1700" b="1" u="sng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prima persona</a:t>
            </a:r>
            <a:r>
              <a:rPr lang="it-IT" sz="17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ogni possibile evento CRITICO, in attesa che si attivi un processo più complesso  con la necessaria presenza di un’</a:t>
            </a:r>
            <a:r>
              <a:rPr lang="it-IT" sz="1700" b="1" i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equipe multidisciplinare.</a:t>
            </a:r>
            <a:endParaRPr lang="it-IT" sz="1700" b="1" u="sng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933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0" y="3533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cap="sm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La figura del </a:t>
            </a:r>
            <a:r>
              <a:rPr lang="it-IT" sz="3600" b="1" i="1" cap="small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Clinical</a:t>
            </a:r>
            <a:r>
              <a:rPr lang="it-IT" sz="3600" b="1" i="1" cap="sm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Nurse </a:t>
            </a:r>
            <a:r>
              <a:rPr lang="it-IT" sz="3600" b="1" i="1" cap="small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Specialist</a:t>
            </a:r>
            <a:endParaRPr lang="it-IT" sz="3600" b="1" cap="sm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-26996" y="681663"/>
            <a:ext cx="9144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Nasce nel Regno Unito in seguito all’espansione dell’autonomia degli infermieri</a:t>
            </a:r>
          </a:p>
          <a:p>
            <a:pPr algn="just"/>
            <a:endParaRPr lang="it-IT" b="1" dirty="0" smtClean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Il suo ruolo non differisce molto da quello del medico</a:t>
            </a:r>
          </a:p>
          <a:p>
            <a:pPr algn="just"/>
            <a:endParaRPr lang="it-IT" b="1" dirty="0" smtClean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Ha più tempo a disposizione per fornire la necessaria educazione al paziente al fine di giungere ad una scelta informata della terapia ed aumentarne l’aderenza</a:t>
            </a:r>
          </a:p>
          <a:p>
            <a:pPr algn="just"/>
            <a:endParaRPr lang="it-IT" b="1" dirty="0" smtClean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Segue il paziente durante il </a:t>
            </a:r>
            <a:r>
              <a:rPr lang="it-IT" b="1" i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follow-up</a:t>
            </a:r>
            <a:r>
              <a:rPr lang="it-IT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ed esegue la revisione della terapia</a:t>
            </a:r>
          </a:p>
          <a:p>
            <a:pPr algn="just"/>
            <a:endParaRPr lang="it-IT" b="1" dirty="0" smtClean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Discute periodicamente i casi clinici con il medico.</a:t>
            </a:r>
          </a:p>
          <a:p>
            <a:pPr algn="just"/>
            <a:endParaRPr lang="it-IT" b="1" dirty="0" smtClean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pPr algn="just"/>
            <a:endParaRPr lang="it-IT" b="1" dirty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pPr algn="just"/>
            <a:endParaRPr lang="it-IT" b="1" dirty="0" smtClean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pPr algn="just"/>
            <a:endParaRPr lang="it-IT" b="1" dirty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pPr algn="just"/>
            <a:endParaRPr lang="it-IT" b="1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10" y="3804373"/>
            <a:ext cx="3623058" cy="2249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821" y="3816317"/>
            <a:ext cx="2979415" cy="2237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8683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3533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cap="sm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L’Infermiere in Endocrinologia</a:t>
            </a:r>
            <a:endParaRPr lang="it-IT" sz="3600" b="1" cap="sm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-26996" y="836712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L’infermiere di Endocrinologia ha un ruolo importante durante la fase di:</a:t>
            </a:r>
          </a:p>
          <a:p>
            <a:pPr algn="just"/>
            <a:endParaRPr lang="it-IT" b="1" dirty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Diagnosi ed esecuzione di test diagnostici (informa il paziente sui farmaci da somministrare durante il test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it-IT" b="1" dirty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Trattamento medico: segue il paziente durante l’adattamento della dose terapeutica e lo addestra nel riconoscimento delle situazioni di pericolo come la crisi surrenalica acuta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it-IT" b="1" dirty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Monitoraggio dei disturbi fisiologici di cui il paziente può soffrire come depressione, ansia e sintomi psicotici.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it-IT" b="1" dirty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Preparazione ad un eventuale intervento chirurgico.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it-IT" b="1" dirty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Monitoraggio nella fase post-chirurgica: il recupero psicofisico può richiedere molto tempo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it-IT" b="1" dirty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Alcuni pazienti necessitano di una fase di riabilitazione fisica e psicologica durante la quale l’infermiere informa e supporta il paziente  nella autogestione della terapia medica sostitutiva.</a:t>
            </a:r>
            <a:endParaRPr lang="it-IT" b="1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750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cap="sm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L’infermiere e il paziente con </a:t>
            </a:r>
            <a:r>
              <a:rPr lang="it-IT" sz="3200" b="1" cap="small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Prolattinoma</a:t>
            </a:r>
            <a:endParaRPr lang="it-IT" sz="3200" b="1" cap="sm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-26996" y="836712"/>
            <a:ext cx="9144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it-IT" b="1" dirty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Presa in carico dell’assistito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it-IT" b="1" dirty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Gestione della terapia medica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it-IT" b="1" dirty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Preparazione  all’eventuale terapia chirurgica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it-IT" b="1" dirty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Follow-up</a:t>
            </a:r>
          </a:p>
          <a:p>
            <a:pPr algn="just"/>
            <a:endParaRPr lang="it-IT" b="1" dirty="0" smtClean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pPr algn="just"/>
            <a:endParaRPr lang="it-IT" b="1" dirty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pPr algn="just"/>
            <a:r>
              <a:rPr lang="it-IT" b="1" i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Esempio: </a:t>
            </a:r>
            <a:r>
              <a:rPr lang="it-IT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Caso clinico di un uomo di 45 anni, affetto da </a:t>
            </a:r>
            <a:r>
              <a:rPr lang="it-IT" b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prolattinoma</a:t>
            </a:r>
            <a:r>
              <a:rPr lang="it-IT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, superato con prole a lui affidata, depresso, abuso di alcool. Forte sospetto di non aderenza alla terapia.</a:t>
            </a:r>
          </a:p>
          <a:p>
            <a:pPr algn="just"/>
            <a:endParaRPr lang="it-IT" b="1" i="1" dirty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pPr algn="just"/>
            <a:r>
              <a:rPr lang="it-IT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La </a:t>
            </a:r>
            <a:r>
              <a:rPr lang="it-IT" b="1" i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Clinical</a:t>
            </a:r>
            <a:r>
              <a:rPr lang="it-IT" b="1" i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Nurse </a:t>
            </a:r>
            <a:r>
              <a:rPr lang="it-IT" b="1" i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Specialist</a:t>
            </a:r>
            <a:r>
              <a:rPr lang="it-IT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che ha in carico il paziente </a:t>
            </a:r>
            <a:r>
              <a:rPr lang="it-IT" b="1" i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dispone il ricovero ospedaliero</a:t>
            </a:r>
            <a:r>
              <a:rPr lang="it-IT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:</a:t>
            </a:r>
          </a:p>
          <a:p>
            <a:pPr algn="just"/>
            <a:endParaRPr lang="it-IT" b="1" dirty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pPr algn="just"/>
            <a:r>
              <a:rPr lang="it-IT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VISIONE OLISTICA                               Presa in carico della </a:t>
            </a:r>
            <a:r>
              <a:rPr lang="it-IT" b="1" u="sng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persona</a:t>
            </a:r>
            <a:r>
              <a:rPr lang="it-IT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, non della malattia</a:t>
            </a:r>
          </a:p>
          <a:p>
            <a:pPr algn="just"/>
            <a:endParaRPr lang="it-IT" b="1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Connettore 2 6"/>
          <p:cNvCxnSpPr/>
          <p:nvPr/>
        </p:nvCxnSpPr>
        <p:spPr>
          <a:xfrm>
            <a:off x="2339752" y="5445224"/>
            <a:ext cx="165618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9493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-26996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cap="sm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L’infermiere «</a:t>
            </a:r>
            <a:r>
              <a:rPr lang="it-IT" sz="3200" b="1" cap="small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prescrittore</a:t>
            </a:r>
            <a:r>
              <a:rPr lang="it-IT" sz="3200" b="1" cap="sm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» in Endocrinologia</a:t>
            </a:r>
            <a:endParaRPr lang="it-IT" sz="3200" b="1" cap="sm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-26996" y="2333685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Nel Regno Unito il numero di infermieri </a:t>
            </a:r>
            <a:r>
              <a:rPr lang="it-IT" b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prescrittori</a:t>
            </a:r>
            <a:r>
              <a:rPr lang="it-IT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è in crescente aumento: il </a:t>
            </a:r>
            <a:r>
              <a:rPr lang="it-IT" b="1" i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Nurse </a:t>
            </a:r>
            <a:r>
              <a:rPr lang="it-IT" b="1" i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Indipendent</a:t>
            </a:r>
            <a:r>
              <a:rPr lang="it-IT" b="1" i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</a:t>
            </a:r>
            <a:r>
              <a:rPr lang="it-IT" b="1" i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Prescribing</a:t>
            </a:r>
            <a:r>
              <a:rPr lang="it-IT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 può rispondere in modo tempestivo alle innumerevoli  ed imprevedibili esigenze dei pazienti con innumerevoli vantaggi:</a:t>
            </a:r>
          </a:p>
          <a:p>
            <a:pPr algn="just"/>
            <a:endParaRPr lang="it-IT" b="1" dirty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Maggiore durata delle consultazioni</a:t>
            </a:r>
          </a:p>
          <a:p>
            <a:pPr algn="just"/>
            <a:endParaRPr lang="it-IT" b="1" dirty="0" smtClean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Tempi razionalizzati: non bisogna attendere un medico per la firma                        </a:t>
            </a:r>
          </a:p>
          <a:p>
            <a:pPr algn="just"/>
            <a:r>
              <a:rPr lang="it-IT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PIU’ TEMPO DA DEDICARE AL PAZIENTE      </a:t>
            </a:r>
          </a:p>
          <a:p>
            <a:pPr algn="just"/>
            <a:endParaRPr lang="it-IT" b="1" dirty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Approfondita informazione circa le opzioni terapeutiche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it-IT" b="1" dirty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Titolazione tempestiva della dose del farmaco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it-IT" b="1" dirty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Sviluppo di una reazione terapeutica con il paziente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it-IT" b="1" dirty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Migliore relazione con i medici e gli infermieri ospedalieri                             </a:t>
            </a:r>
            <a:endParaRPr lang="it-IT" b="1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3" name="Connettore 2 2"/>
          <p:cNvCxnSpPr/>
          <p:nvPr/>
        </p:nvCxnSpPr>
        <p:spPr>
          <a:xfrm>
            <a:off x="7575140" y="4188973"/>
            <a:ext cx="122413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96" y="517336"/>
            <a:ext cx="2179618" cy="1816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243" y="809685"/>
            <a:ext cx="23526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7073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-26996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cap="sm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Rete internazionale degli infermieri di Endocrinologia</a:t>
            </a:r>
            <a:endParaRPr lang="it-IT" sz="3200" b="1" cap="sm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0" y="1196752"/>
            <a:ext cx="91440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Perché creare una rete infermieristica europea?</a:t>
            </a:r>
          </a:p>
          <a:p>
            <a:pPr algn="just"/>
            <a:endParaRPr lang="it-IT" b="1" dirty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it-IT" b="1" dirty="0">
                <a:solidFill>
                  <a:srgbClr val="C00000"/>
                </a:solidFill>
                <a:latin typeface="Book Antiqua" panose="02040602050305030304" pitchFamily="18" charset="0"/>
              </a:rPr>
              <a:t>p</a:t>
            </a:r>
            <a:r>
              <a:rPr lang="it-IT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uò permettere agli infermieri specializzati  di comunicare e di consultarsi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it-IT" b="1" dirty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it-IT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per scambiare informazioni, esperienze, piani di lavoro, letteratura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it-IT" b="1" dirty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pPr algn="just"/>
            <a:r>
              <a:rPr lang="it-IT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Che tipo di rete informatica creare?</a:t>
            </a:r>
          </a:p>
          <a:p>
            <a:pPr algn="just"/>
            <a:endParaRPr lang="it-IT" b="1" dirty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it-IT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una rete informatica aperta a tutti gli infermieri iscritti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it-IT" b="1" dirty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it-IT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Avere dei medici di riferimento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it-IT" b="1" dirty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pPr algn="just"/>
            <a:r>
              <a:rPr lang="it-IT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Quali  fondi economici usare?</a:t>
            </a:r>
          </a:p>
          <a:p>
            <a:pPr algn="just"/>
            <a:endParaRPr lang="it-IT" b="1" dirty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it-IT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Sovvenzioni di case farmaceutiche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it-IT" b="1" dirty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it-IT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Accesso alla rete ESE pagando una quota di iscrizione</a:t>
            </a:r>
          </a:p>
          <a:p>
            <a:pPr algn="just"/>
            <a:endParaRPr lang="it-IT" b="1" dirty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it-IT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Distribuzione di un questionario finale ai presenti  per valutare proposte </a:t>
            </a:r>
            <a:endParaRPr lang="it-IT" b="1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616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-26996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cap="sm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Infermieri </a:t>
            </a:r>
            <a:r>
              <a:rPr lang="it-IT" sz="3600" b="1" cap="small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Prescrittori</a:t>
            </a:r>
            <a:r>
              <a:rPr lang="it-IT" sz="3600" b="1" cap="sm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Indipendenti</a:t>
            </a:r>
            <a:endParaRPr lang="it-IT" sz="3600" b="1" cap="sm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076" y="646331"/>
            <a:ext cx="3923928" cy="2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tangolo 6"/>
          <p:cNvSpPr/>
          <p:nvPr/>
        </p:nvSpPr>
        <p:spPr>
          <a:xfrm>
            <a:off x="-26996" y="646331"/>
            <a:ext cx="91440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1994: 29000 infermieri di territorio ed </a:t>
            </a:r>
          </a:p>
          <a:p>
            <a:pPr algn="just"/>
            <a:r>
              <a:rPr lang="it-IT" b="1" dirty="0">
                <a:solidFill>
                  <a:srgbClr val="C00000"/>
                </a:solidFill>
                <a:latin typeface="Book Antiqua" panose="02040602050305030304" pitchFamily="18" charset="0"/>
              </a:rPr>
              <a:t>a</a:t>
            </a:r>
            <a:r>
              <a:rPr lang="it-IT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ssistenti sanitari </a:t>
            </a:r>
            <a:r>
              <a:rPr lang="it-IT" b="1" u="sng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con formazione specifica, </a:t>
            </a:r>
            <a:endParaRPr lang="it-IT" b="1" dirty="0" smtClean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pPr algn="just"/>
            <a:r>
              <a:rPr lang="it-IT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Iniziano a prescrivere da un </a:t>
            </a:r>
            <a:r>
              <a:rPr lang="it-IT" b="1" i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Formulario per </a:t>
            </a:r>
          </a:p>
          <a:p>
            <a:pPr algn="just"/>
            <a:r>
              <a:rPr lang="it-IT" b="1" i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Operatori di territorio </a:t>
            </a:r>
            <a:r>
              <a:rPr lang="it-IT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in alcune </a:t>
            </a:r>
            <a:r>
              <a:rPr lang="it-IT" b="1" u="sng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sedi pilota.</a:t>
            </a:r>
            <a:endParaRPr lang="it-IT" b="1" dirty="0" smtClean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1999: la prescrizione è estesa in tutto il Regno</a:t>
            </a:r>
          </a:p>
          <a:p>
            <a:pPr algn="just"/>
            <a:r>
              <a:rPr lang="it-IT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Unito. Il formulario prevede 13 farmaci solo su </a:t>
            </a:r>
          </a:p>
          <a:p>
            <a:pPr algn="just"/>
            <a:r>
              <a:rPr lang="it-IT" b="1" dirty="0">
                <a:solidFill>
                  <a:srgbClr val="C00000"/>
                </a:solidFill>
                <a:latin typeface="Book Antiqua" panose="02040602050305030304" pitchFamily="18" charset="0"/>
              </a:rPr>
              <a:t>p</a:t>
            </a:r>
            <a:r>
              <a:rPr lang="it-IT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rescrizione e alcuni farmaci generici e da banco.</a:t>
            </a:r>
          </a:p>
          <a:p>
            <a:pPr algn="just"/>
            <a:r>
              <a:rPr lang="it-IT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Per prescrivere dal Formulario Nazionale </a:t>
            </a:r>
          </a:p>
          <a:p>
            <a:pPr algn="just"/>
            <a:r>
              <a:rPr lang="it-IT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Britannico è prevista </a:t>
            </a:r>
            <a:r>
              <a:rPr lang="it-IT" b="1" u="sng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un’ulteriore formazione. </a:t>
            </a:r>
            <a:endParaRPr lang="it-IT" b="1" dirty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2000: nascono i </a:t>
            </a:r>
            <a:r>
              <a:rPr lang="it-IT" b="1" i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Patient</a:t>
            </a:r>
            <a:r>
              <a:rPr lang="it-IT" b="1" i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Group </a:t>
            </a:r>
            <a:r>
              <a:rPr lang="it-IT" b="1" i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Direction</a:t>
            </a:r>
            <a:r>
              <a:rPr lang="it-IT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, per la promozione delle cure centrate sul paziente e ridurre il ritardo dell’intervento; sono documenti per la sostituzione  o somministrazione di farmaci in specifiche situazioni cliniche, il cui responsabile decide </a:t>
            </a:r>
            <a:r>
              <a:rPr lang="it-IT" b="1" i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quali infermieri </a:t>
            </a:r>
            <a:r>
              <a:rPr lang="it-IT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possono operare nell’ambito della propria esperienza e competenza.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2003: si introducono prescrizioni supplementari, decise dal medico in accordo con il paziente per configurare un piano terapeutico personalizzato. L’infermiere potrà prescrivere farmaci inclusi  nel piano fino a nuova revisione medica, pratica particolarmente utile in alcune aree e condizioni particolari: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it-IT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Aree rurali con difficile accesso al medico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it-IT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Condizioni specifiche di lungo termine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it-IT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Salute mentale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it-IT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Somministrazione di stupefacenti</a:t>
            </a:r>
          </a:p>
          <a:p>
            <a:pPr algn="just"/>
            <a:endParaRPr lang="it-IT" b="1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938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-26996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cap="sm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Formazione dell’infermiere </a:t>
            </a:r>
            <a:r>
              <a:rPr lang="it-IT" sz="3200" b="1" cap="small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prescrittore</a:t>
            </a:r>
            <a:endParaRPr lang="it-IT" sz="3200" b="1" cap="sm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0" y="482289"/>
            <a:ext cx="91440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La  </a:t>
            </a:r>
            <a:r>
              <a:rPr lang="it-IT" b="1" i="1" dirty="0" err="1">
                <a:solidFill>
                  <a:srgbClr val="C00000"/>
                </a:solidFill>
                <a:latin typeface="Book Antiqua" panose="02040602050305030304" pitchFamily="18" charset="0"/>
              </a:rPr>
              <a:t>P</a:t>
            </a:r>
            <a:r>
              <a:rPr lang="it-IT" b="1" i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rescrivibilità</a:t>
            </a:r>
            <a:r>
              <a:rPr lang="it-IT" b="1" i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Infermieristica Indipendente </a:t>
            </a:r>
            <a:r>
              <a:rPr lang="it-IT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è un </a:t>
            </a:r>
            <a:r>
              <a:rPr lang="it-IT" b="1" u="sng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aspetto nodale</a:t>
            </a:r>
            <a:r>
              <a:rPr lang="it-IT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del Piano di Servizio alla Salute  Nazionale. L’iter formativo universitario nel Regno Unito dura 3 anni e comprende approfondimenti su </a:t>
            </a:r>
            <a:r>
              <a:rPr lang="it-IT" b="1" i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farmacologia, dosaggio dei farmaci e schemi terapeutici, diagnosi, aspetti legali, etica, aspetti sociologici legati ai pazienti.</a:t>
            </a:r>
          </a:p>
          <a:p>
            <a:pPr algn="just"/>
            <a:r>
              <a:rPr lang="it-IT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Durante il corso si è supervisionati da un Medico Tutor e , una volta superato, è necessario registrarsi presso il </a:t>
            </a:r>
            <a:r>
              <a:rPr lang="it-IT" b="1" i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Nursing and </a:t>
            </a:r>
            <a:r>
              <a:rPr lang="it-IT" b="1" i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Midwife</a:t>
            </a:r>
            <a:r>
              <a:rPr lang="it-IT" b="1" i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</a:t>
            </a:r>
            <a:r>
              <a:rPr lang="it-IT" b="1" i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Council</a:t>
            </a:r>
            <a:r>
              <a:rPr lang="it-IT" b="1" i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. </a:t>
            </a:r>
          </a:p>
          <a:p>
            <a:pPr algn="just"/>
            <a:r>
              <a:rPr lang="it-IT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Dal 2006, le prescrizioni infermieristiche sono state ampliate a tutto il prontuario, secondo l’ambito d competenza dell’infermiere, inclusi alcuni stupefacenti.</a:t>
            </a:r>
            <a:endParaRPr lang="it-IT" b="1" dirty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pPr algn="just"/>
            <a:r>
              <a:rPr lang="it-IT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I BENEFICI di tale innovazione comprendono:</a:t>
            </a:r>
            <a:endParaRPr lang="it-IT" b="1" dirty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it-IT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Continuità di cure per i pazienti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it-IT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Maggiore autonomia con conseguente risparmio di tempo e di costi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it-IT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Migliore collaborazione medico-infermiere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it-IT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Incremento delle competenze e delle conoscenze degli infermieri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it-IT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Maggiore elargizione di fondi per la ricerca infermieristica da parte delle case farmaceutiche.</a:t>
            </a:r>
            <a:endParaRPr lang="it-IT" b="1" dirty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pPr algn="just"/>
            <a:r>
              <a:rPr lang="it-IT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Dal </a:t>
            </a:r>
            <a:r>
              <a:rPr lang="it-IT" b="1" u="sng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2009</a:t>
            </a:r>
            <a:r>
              <a:rPr lang="it-IT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anche la Spagna apre alla prescrizione infermieristica con </a:t>
            </a:r>
            <a:r>
              <a:rPr lang="it-IT" b="1" u="sng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400</a:t>
            </a:r>
            <a:r>
              <a:rPr lang="it-IT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molecole prescrivibili dagli infermieri.</a:t>
            </a:r>
            <a:endParaRPr lang="it-IT" b="1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980" y="5058000"/>
            <a:ext cx="2705202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19521"/>
            <a:ext cx="2498282" cy="1664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03482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</TotalTime>
  <Words>3461</Words>
  <Application>Microsoft Office PowerPoint</Application>
  <PresentationFormat>Presentazione su schermo (4:3)</PresentationFormat>
  <Paragraphs>307</Paragraphs>
  <Slides>21</Slides>
  <Notes>21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2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Vincenza_Pc</dc:creator>
  <cp:lastModifiedBy>Vincenza_Pc</cp:lastModifiedBy>
  <cp:revision>142</cp:revision>
  <dcterms:created xsi:type="dcterms:W3CDTF">2017-03-20T15:01:30Z</dcterms:created>
  <dcterms:modified xsi:type="dcterms:W3CDTF">2017-05-27T08:03:35Z</dcterms:modified>
</cp:coreProperties>
</file>