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6" r:id="rId3"/>
    <p:sldId id="274" r:id="rId4"/>
    <p:sldId id="258" r:id="rId5"/>
    <p:sldId id="259" r:id="rId6"/>
    <p:sldId id="276" r:id="rId7"/>
    <p:sldId id="275" r:id="rId8"/>
    <p:sldId id="277" r:id="rId9"/>
    <p:sldId id="278" r:id="rId10"/>
    <p:sldId id="279" r:id="rId11"/>
    <p:sldId id="280" r:id="rId12"/>
    <p:sldId id="281"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9DA524-6D9F-4CC6-9D88-22CA0A1F29C9}" type="datetimeFigureOut">
              <a:rPr lang="it-IT" smtClean="0"/>
              <a:t>27/05/2017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3F12FB-2851-4A73-ADAB-2FEB83A611C4}" type="slidenum">
              <a:rPr lang="it-IT" smtClean="0"/>
              <a:t>‹N›</a:t>
            </a:fld>
            <a:endParaRPr lang="it-IT"/>
          </a:p>
        </p:txBody>
      </p:sp>
    </p:spTree>
    <p:extLst>
      <p:ext uri="{BB962C8B-B14F-4D97-AF65-F5344CB8AC3E}">
        <p14:creationId xmlns:p14="http://schemas.microsoft.com/office/powerpoint/2010/main" val="1058004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3F12FB-2851-4A73-ADAB-2FEB83A611C4}" type="slidenum">
              <a:rPr lang="it-IT" smtClean="0"/>
              <a:t>6</a:t>
            </a:fld>
            <a:endParaRPr lang="it-IT"/>
          </a:p>
        </p:txBody>
      </p:sp>
    </p:spTree>
    <p:extLst>
      <p:ext uri="{BB962C8B-B14F-4D97-AF65-F5344CB8AC3E}">
        <p14:creationId xmlns:p14="http://schemas.microsoft.com/office/powerpoint/2010/main" val="638500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3ACADD5-6682-46CA-9B4E-50B5A8056616}" type="datetimeFigureOut">
              <a:rPr lang="it-IT" smtClean="0"/>
              <a:t>27/05/2017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2249144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3ACADD5-6682-46CA-9B4E-50B5A8056616}" type="datetimeFigureOut">
              <a:rPr lang="it-IT" smtClean="0"/>
              <a:t>27/05/2017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1216136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3ACADD5-6682-46CA-9B4E-50B5A8056616}" type="datetimeFigureOut">
              <a:rPr lang="it-IT" smtClean="0"/>
              <a:t>27/05/2017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3003787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3ACADD5-6682-46CA-9B4E-50B5A8056616}" type="datetimeFigureOut">
              <a:rPr lang="it-IT" smtClean="0"/>
              <a:t>27/05/2017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353770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3ACADD5-6682-46CA-9B4E-50B5A8056616}" type="datetimeFigureOut">
              <a:rPr lang="it-IT" smtClean="0"/>
              <a:t>27/05/2017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324188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3ACADD5-6682-46CA-9B4E-50B5A8056616}" type="datetimeFigureOut">
              <a:rPr lang="it-IT" smtClean="0"/>
              <a:t>27/05/2017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170185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3ACADD5-6682-46CA-9B4E-50B5A8056616}" type="datetimeFigureOut">
              <a:rPr lang="it-IT" smtClean="0"/>
              <a:t>27/05/2017</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3383370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3ACADD5-6682-46CA-9B4E-50B5A8056616}" type="datetimeFigureOut">
              <a:rPr lang="it-IT" smtClean="0"/>
              <a:t>27/05/2017</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166400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3ACADD5-6682-46CA-9B4E-50B5A8056616}" type="datetimeFigureOut">
              <a:rPr lang="it-IT" smtClean="0"/>
              <a:t>27/05/2017</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31735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3ACADD5-6682-46CA-9B4E-50B5A8056616}" type="datetimeFigureOut">
              <a:rPr lang="it-IT" smtClean="0"/>
              <a:t>27/05/2017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422128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3ACADD5-6682-46CA-9B4E-50B5A8056616}" type="datetimeFigureOut">
              <a:rPr lang="it-IT" smtClean="0"/>
              <a:t>27/05/2017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86800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lum/>
          </a:blip>
          <a:srcRect/>
          <a:stretch>
            <a:fillRect t="-33000" b="-33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CADD5-6682-46CA-9B4E-50B5A8056616}" type="datetimeFigureOut">
              <a:rPr lang="it-IT" smtClean="0"/>
              <a:t>27/05/2017</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4C146-9D57-4523-B7B8-88824602564B}" type="slidenum">
              <a:rPr lang="it-IT" smtClean="0"/>
              <a:t>‹N›</a:t>
            </a:fld>
            <a:endParaRPr lang="it-IT" dirty="0"/>
          </a:p>
        </p:txBody>
      </p:sp>
    </p:spTree>
    <p:extLst>
      <p:ext uri="{BB962C8B-B14F-4D97-AF65-F5344CB8AC3E}">
        <p14:creationId xmlns:p14="http://schemas.microsoft.com/office/powerpoint/2010/main" val="3203828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2882164"/>
            <a:ext cx="9144000" cy="1446550"/>
          </a:xfrm>
          <a:prstGeom prst="rect">
            <a:avLst/>
          </a:prstGeom>
          <a:noFill/>
        </p:spPr>
        <p:txBody>
          <a:bodyPr wrap="square" rtlCol="0">
            <a:spAutoFit/>
          </a:bodyPr>
          <a:lstStyle/>
          <a:p>
            <a:pPr algn="ctr"/>
            <a:r>
              <a:rPr lang="it-IT" sz="44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Le Paratiroidi e l’Omeostasi del Calcio</a:t>
            </a:r>
            <a:endParaRPr lang="it-IT" sz="44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3" name="Rettangolo 2"/>
          <p:cNvSpPr/>
          <p:nvPr/>
        </p:nvSpPr>
        <p:spPr>
          <a:xfrm>
            <a:off x="0" y="-33486"/>
            <a:ext cx="9144000" cy="2308324"/>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b="1" dirty="0">
                <a:solidFill>
                  <a:srgbClr val="C00000"/>
                </a:solidFill>
                <a:latin typeface="Andalus" panose="02020603050405020304" pitchFamily="18" charset="-78"/>
                <a:cs typeface="Andalus" panose="02020603050405020304" pitchFamily="18" charset="-78"/>
              </a:rPr>
              <a:t>Università degli Studi di Bari </a:t>
            </a:r>
            <a:r>
              <a:rPr lang="it-IT" b="1" i="1" dirty="0">
                <a:solidFill>
                  <a:srgbClr val="C00000"/>
                </a:solidFill>
                <a:latin typeface="Andalus" panose="02020603050405020304" pitchFamily="18" charset="-78"/>
                <a:cs typeface="Andalus" panose="02020603050405020304" pitchFamily="18" charset="-78"/>
              </a:rPr>
              <a:t>Aldo Moro</a:t>
            </a:r>
          </a:p>
          <a:p>
            <a:pPr algn="ctr"/>
            <a:r>
              <a:rPr lang="it-IT" b="1" dirty="0">
                <a:solidFill>
                  <a:srgbClr val="C00000"/>
                </a:solidFill>
                <a:latin typeface="Andalus" panose="02020603050405020304" pitchFamily="18" charset="-78"/>
                <a:cs typeface="Andalus" panose="02020603050405020304" pitchFamily="18" charset="-78"/>
              </a:rPr>
              <a:t>A.A. </a:t>
            </a:r>
            <a:r>
              <a:rPr lang="it-IT" b="1" dirty="0" smtClean="0">
                <a:solidFill>
                  <a:srgbClr val="C00000"/>
                </a:solidFill>
                <a:latin typeface="Andalus" panose="02020603050405020304" pitchFamily="18" charset="-78"/>
                <a:cs typeface="Andalus" panose="02020603050405020304" pitchFamily="18" charset="-78"/>
              </a:rPr>
              <a:t>2016/2017</a:t>
            </a:r>
            <a:endParaRPr lang="it-IT" b="1" dirty="0">
              <a:solidFill>
                <a:srgbClr val="C00000"/>
              </a:solidFill>
              <a:latin typeface="Andalus" panose="02020603050405020304" pitchFamily="18" charset="-78"/>
              <a:cs typeface="Andalus" panose="02020603050405020304" pitchFamily="18" charset="-78"/>
            </a:endParaRPr>
          </a:p>
          <a:p>
            <a:pPr algn="ctr"/>
            <a:r>
              <a:rPr lang="it-IT" b="1" dirty="0">
                <a:solidFill>
                  <a:srgbClr val="C00000"/>
                </a:solidFill>
                <a:latin typeface="Andalus" panose="02020603050405020304" pitchFamily="18" charset="-78"/>
                <a:cs typeface="Andalus" panose="02020603050405020304" pitchFamily="18" charset="-78"/>
              </a:rPr>
              <a:t>Facoltà di Medicina e Chirurgia</a:t>
            </a:r>
          </a:p>
          <a:p>
            <a:pPr algn="ctr"/>
            <a:r>
              <a:rPr lang="it-IT" b="1" dirty="0">
                <a:solidFill>
                  <a:srgbClr val="C00000"/>
                </a:solidFill>
                <a:latin typeface="Andalus" panose="02020603050405020304" pitchFamily="18" charset="-78"/>
                <a:cs typeface="Andalus" panose="02020603050405020304" pitchFamily="18" charset="-78"/>
              </a:rPr>
              <a:t>Corso di Laurea in  </a:t>
            </a:r>
            <a:r>
              <a:rPr lang="it-IT" b="1" dirty="0" smtClean="0">
                <a:solidFill>
                  <a:srgbClr val="C00000"/>
                </a:solidFill>
                <a:latin typeface="Andalus" panose="02020603050405020304" pitchFamily="18" charset="-78"/>
                <a:cs typeface="Andalus" panose="02020603050405020304" pitchFamily="18" charset="-78"/>
              </a:rPr>
              <a:t>Infermieristica</a:t>
            </a:r>
            <a:endParaRPr lang="it-IT" b="1" dirty="0">
              <a:solidFill>
                <a:srgbClr val="C00000"/>
              </a:solidFill>
              <a:latin typeface="Andalus" panose="02020603050405020304" pitchFamily="18" charset="-78"/>
              <a:cs typeface="Andalus" panose="02020603050405020304" pitchFamily="18" charset="-78"/>
            </a:endParaRPr>
          </a:p>
          <a:p>
            <a:pPr algn="ctr"/>
            <a:r>
              <a:rPr lang="it-IT" b="1" dirty="0">
                <a:solidFill>
                  <a:srgbClr val="C00000"/>
                </a:solidFill>
                <a:latin typeface="Andalus" panose="02020603050405020304" pitchFamily="18" charset="-78"/>
                <a:cs typeface="Andalus" panose="02020603050405020304" pitchFamily="18" charset="-78"/>
              </a:rPr>
              <a:t>Sede Lecce, Ospedale </a:t>
            </a:r>
            <a:r>
              <a:rPr lang="it-IT" b="1" i="1" dirty="0">
                <a:solidFill>
                  <a:srgbClr val="C00000"/>
                </a:solidFill>
                <a:latin typeface="Andalus" panose="02020603050405020304" pitchFamily="18" charset="-78"/>
                <a:cs typeface="Andalus" panose="02020603050405020304" pitchFamily="18" charset="-78"/>
              </a:rPr>
              <a:t>Vito </a:t>
            </a:r>
            <a:r>
              <a:rPr lang="it-IT" b="1" i="1" dirty="0" err="1">
                <a:solidFill>
                  <a:srgbClr val="C00000"/>
                </a:solidFill>
                <a:latin typeface="Andalus" panose="02020603050405020304" pitchFamily="18" charset="-78"/>
                <a:cs typeface="Andalus" panose="02020603050405020304" pitchFamily="18" charset="-78"/>
              </a:rPr>
              <a:t>Fazzi</a:t>
            </a:r>
            <a:endParaRPr lang="it-IT" b="1" dirty="0">
              <a:solidFill>
                <a:srgbClr val="C00000"/>
              </a:solidFill>
              <a:latin typeface="Andalus" panose="02020603050405020304" pitchFamily="18" charset="-78"/>
              <a:cs typeface="Andalus" panose="02020603050405020304" pitchFamily="18" charset="-78"/>
            </a:endParaRPr>
          </a:p>
          <a:p>
            <a:pPr algn="ctr"/>
            <a:r>
              <a:rPr lang="it-IT" b="1" dirty="0">
                <a:solidFill>
                  <a:srgbClr val="C00000"/>
                </a:solidFill>
                <a:latin typeface="Andalus" panose="02020603050405020304" pitchFamily="18" charset="-78"/>
                <a:cs typeface="Andalus" panose="02020603050405020304" pitchFamily="18" charset="-78"/>
              </a:rPr>
              <a:t>C.I. di </a:t>
            </a:r>
            <a:r>
              <a:rPr lang="it-IT" b="1" dirty="0" smtClean="0">
                <a:solidFill>
                  <a:srgbClr val="C00000"/>
                </a:solidFill>
                <a:latin typeface="Andalus" panose="02020603050405020304" pitchFamily="18" charset="-78"/>
                <a:cs typeface="Andalus" panose="02020603050405020304" pitchFamily="18" charset="-78"/>
              </a:rPr>
              <a:t>«Assistenza Specialistica in Medicina», </a:t>
            </a:r>
            <a:r>
              <a:rPr lang="it-IT" b="1" dirty="0">
                <a:solidFill>
                  <a:srgbClr val="C00000"/>
                </a:solidFill>
                <a:latin typeface="Andalus" panose="02020603050405020304" pitchFamily="18" charset="-78"/>
                <a:cs typeface="Andalus" panose="02020603050405020304" pitchFamily="18" charset="-78"/>
              </a:rPr>
              <a:t>II Anno, II Semestre</a:t>
            </a:r>
          </a:p>
          <a:p>
            <a:pPr algn="ctr"/>
            <a:r>
              <a:rPr lang="it-IT" b="1" dirty="0" smtClean="0">
                <a:solidFill>
                  <a:srgbClr val="C00000"/>
                </a:solidFill>
                <a:latin typeface="Andalus" panose="02020603050405020304" pitchFamily="18" charset="-78"/>
                <a:cs typeface="Andalus" panose="02020603050405020304" pitchFamily="18" charset="-78"/>
              </a:rPr>
              <a:t>Modulo di Endocrinologia </a:t>
            </a:r>
            <a:endParaRPr lang="it-IT" b="1" dirty="0">
              <a:solidFill>
                <a:srgbClr val="C00000"/>
              </a:solidFill>
              <a:latin typeface="Andalus" panose="02020603050405020304" pitchFamily="18" charset="-78"/>
              <a:cs typeface="Andalus" panose="02020603050405020304" pitchFamily="18" charset="-78"/>
            </a:endParaRPr>
          </a:p>
          <a:p>
            <a:pPr algn="ctr"/>
            <a:r>
              <a:rPr lang="it-IT" b="1" dirty="0">
                <a:solidFill>
                  <a:srgbClr val="C00000"/>
                </a:solidFill>
                <a:latin typeface="Andalus" panose="02020603050405020304" pitchFamily="18" charset="-78"/>
                <a:cs typeface="Andalus" panose="02020603050405020304" pitchFamily="18" charset="-78"/>
              </a:rPr>
              <a:t>Docente: Prof.ssa Vincenza D’</a:t>
            </a:r>
            <a:r>
              <a:rPr lang="it-IT" b="1" dirty="0" err="1">
                <a:solidFill>
                  <a:srgbClr val="C00000"/>
                </a:solidFill>
                <a:latin typeface="Andalus" panose="02020603050405020304" pitchFamily="18" charset="-78"/>
                <a:cs typeface="Andalus" panose="02020603050405020304" pitchFamily="18" charset="-78"/>
              </a:rPr>
              <a:t>Onghia</a:t>
            </a:r>
            <a:endParaRPr lang="it-IT" b="1" dirty="0">
              <a:solidFill>
                <a:srgbClr val="C00000"/>
              </a:solidFill>
              <a:latin typeface="Andalus" panose="02020603050405020304" pitchFamily="18" charset="-78"/>
              <a:cs typeface="Andalus" panose="02020603050405020304" pitchFamily="18"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5263" y="0"/>
            <a:ext cx="1328737"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8662"/>
            <a:ext cx="9144000"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6485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32926"/>
            <a:ext cx="9144000" cy="646331"/>
          </a:xfrm>
          <a:prstGeom prst="rect">
            <a:avLst/>
          </a:prstGeom>
          <a:noFill/>
        </p:spPr>
        <p:txBody>
          <a:bodyPr wrap="square" rtlCol="0">
            <a:spAutoFit/>
          </a:bodyPr>
          <a:lstStyle/>
          <a:p>
            <a:pPr algn="ct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Osteoporosi</a:t>
            </a:r>
            <a:endParaRPr lang="it-IT" sz="36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6" name="Rettangolo 5"/>
          <p:cNvSpPr/>
          <p:nvPr/>
        </p:nvSpPr>
        <p:spPr>
          <a:xfrm>
            <a:off x="-50523" y="476672"/>
            <a:ext cx="9179839" cy="2554545"/>
          </a:xfrm>
          <a:prstGeom prst="rect">
            <a:avLst/>
          </a:prstGeom>
        </p:spPr>
        <p:txBody>
          <a:bodyPr wrap="square">
            <a:spAutoFit/>
          </a:bodyPr>
          <a:lstStyle/>
          <a:p>
            <a:pPr algn="just"/>
            <a:r>
              <a:rPr lang="it-IT" sz="1600" b="1" dirty="0" smtClean="0">
                <a:solidFill>
                  <a:srgbClr val="C00000"/>
                </a:solidFill>
                <a:latin typeface="Book Antiqua" panose="02040602050305030304" pitchFamily="18" charset="0"/>
              </a:rPr>
              <a:t>Riduzione della massa (o densità minerale) ossea per ridotta massa di picco o aumentato riassorbimento, con predisposizione alle fratture, </a:t>
            </a:r>
            <a:r>
              <a:rPr lang="it-IT" sz="1600" b="1" dirty="0" err="1" smtClean="0">
                <a:solidFill>
                  <a:srgbClr val="C00000"/>
                </a:solidFill>
                <a:latin typeface="Book Antiqua" panose="02040602050305030304" pitchFamily="18" charset="0"/>
              </a:rPr>
              <a:t>specia</a:t>
            </a:r>
            <a:r>
              <a:rPr lang="it-IT" sz="1600" b="1" dirty="0" smtClean="0">
                <a:solidFill>
                  <a:srgbClr val="C00000"/>
                </a:solidFill>
                <a:latin typeface="Book Antiqua" panose="02040602050305030304" pitchFamily="18" charset="0"/>
              </a:rPr>
              <a:t> a carico di </a:t>
            </a:r>
            <a:r>
              <a:rPr lang="it-IT" sz="1600" b="1" u="sng" dirty="0" smtClean="0">
                <a:solidFill>
                  <a:srgbClr val="C00000"/>
                </a:solidFill>
                <a:latin typeface="Book Antiqua" panose="02040602050305030304" pitchFamily="18" charset="0"/>
              </a:rPr>
              <a:t>vertebre, anca e porzione distale del radio</a:t>
            </a:r>
            <a:r>
              <a:rPr lang="it-IT" sz="1600" b="1" dirty="0" smtClean="0">
                <a:solidFill>
                  <a:srgbClr val="C00000"/>
                </a:solidFill>
                <a:latin typeface="Book Antiqua" panose="02040602050305030304" pitchFamily="18" charset="0"/>
              </a:rPr>
              <a:t>. È definita come una densità ossea 2,5 DS al di sotto della media di un soggetto normale giovane (</a:t>
            </a:r>
            <a:r>
              <a:rPr lang="it-IT" sz="1600" b="1" i="1" dirty="0" smtClean="0">
                <a:solidFill>
                  <a:srgbClr val="C00000"/>
                </a:solidFill>
                <a:latin typeface="Book Antiqua" panose="02040602050305030304" pitchFamily="18" charset="0"/>
              </a:rPr>
              <a:t>T-score</a:t>
            </a:r>
            <a:r>
              <a:rPr lang="it-IT" sz="1600" b="1" dirty="0" smtClean="0">
                <a:solidFill>
                  <a:srgbClr val="C00000"/>
                </a:solidFill>
                <a:latin typeface="Book Antiqua" panose="02040602050305030304" pitchFamily="18" charset="0"/>
              </a:rPr>
              <a:t> &lt; 2,5). Un T-score &lt; 1 (</a:t>
            </a:r>
            <a:r>
              <a:rPr lang="it-IT" sz="1600" b="1" dirty="0" err="1" smtClean="0">
                <a:solidFill>
                  <a:srgbClr val="C00000"/>
                </a:solidFill>
                <a:latin typeface="Book Antiqua" panose="02040602050305030304" pitchFamily="18" charset="0"/>
              </a:rPr>
              <a:t>osteopenia</a:t>
            </a:r>
            <a:r>
              <a:rPr lang="it-IT" sz="1600" b="1" dirty="0" smtClean="0">
                <a:solidFill>
                  <a:srgbClr val="C00000"/>
                </a:solidFill>
                <a:latin typeface="Book Antiqua" panose="02040602050305030304" pitchFamily="18" charset="0"/>
              </a:rPr>
              <a:t>) si associa a ridotta densità ossea e aumentato rischio di osteoporosi. L’osteoporosi è comune nell’anziano e le donne sono a rischio. L’incidenza di fratture causate da osteoporosi è di almeno 1,5 milioni/anno, 50% delle quali sono fratture vertebrali da schiacciamento, seguite da fratture di anca (associate a tromboembolismo e quindi ad una mortalità del 5-20% entro l’anno) e polso. </a:t>
            </a: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Eziologia</a:t>
            </a:r>
          </a:p>
          <a:p>
            <a:pPr algn="just"/>
            <a:endParaRPr lang="it-IT" sz="1600" dirty="0" smtClean="0">
              <a:solidFill>
                <a:srgbClr val="C00000"/>
              </a:solidFill>
              <a:latin typeface="Book Antiqua" panose="02040602050305030304" pitchFamily="18" charset="0"/>
            </a:endParaRPr>
          </a:p>
        </p:txBody>
      </p:sp>
      <p:graphicFrame>
        <p:nvGraphicFramePr>
          <p:cNvPr id="8" name="Tabella 7"/>
          <p:cNvGraphicFramePr>
            <a:graphicFrameLocks noGrp="1"/>
          </p:cNvGraphicFramePr>
          <p:nvPr>
            <p:extLst>
              <p:ext uri="{D42A27DB-BD31-4B8C-83A1-F6EECF244321}">
                <p14:modId xmlns:p14="http://schemas.microsoft.com/office/powerpoint/2010/main" val="481271789"/>
              </p:ext>
            </p:extLst>
          </p:nvPr>
        </p:nvGraphicFramePr>
        <p:xfrm>
          <a:off x="4" y="2780928"/>
          <a:ext cx="9180508" cy="2194560"/>
        </p:xfrm>
        <a:graphic>
          <a:graphicData uri="http://schemas.openxmlformats.org/drawingml/2006/table">
            <a:tbl>
              <a:tblPr firstRow="1" bandRow="1">
                <a:tableStyleId>{0E3FDE45-AF77-4B5C-9715-49D594BDF05E}</a:tableStyleId>
              </a:tblPr>
              <a:tblGrid>
                <a:gridCol w="1306285"/>
                <a:gridCol w="1306285"/>
                <a:gridCol w="1527378"/>
                <a:gridCol w="1224136"/>
                <a:gridCol w="1368152"/>
                <a:gridCol w="1296144"/>
                <a:gridCol w="1152128"/>
              </a:tblGrid>
              <a:tr h="370840">
                <a:tc>
                  <a:txBody>
                    <a:bodyPr/>
                    <a:lstStyle/>
                    <a:p>
                      <a:pPr algn="ctr"/>
                      <a:r>
                        <a:rPr lang="it-IT" sz="1100" b="1" dirty="0" smtClean="0">
                          <a:solidFill>
                            <a:srgbClr val="C00000"/>
                          </a:solidFill>
                          <a:effectLst>
                            <a:outerShdw blurRad="38100" dist="38100" dir="2700000" algn="tl">
                              <a:srgbClr val="000000">
                                <a:alpha val="43137"/>
                              </a:srgbClr>
                            </a:outerShdw>
                          </a:effectLst>
                          <a:latin typeface="Book Antiqua" panose="02040602050305030304" pitchFamily="18" charset="0"/>
                        </a:rPr>
                        <a:t>Ipogonadismo</a:t>
                      </a:r>
                      <a:endParaRPr lang="it-IT" sz="11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algn="ctr"/>
                      <a:r>
                        <a:rPr lang="it-IT" sz="1100" b="1" dirty="0" err="1" smtClean="0">
                          <a:solidFill>
                            <a:srgbClr val="C00000"/>
                          </a:solidFill>
                          <a:effectLst>
                            <a:outerShdw blurRad="38100" dist="38100" dir="2700000" algn="tl">
                              <a:srgbClr val="000000">
                                <a:alpha val="43137"/>
                              </a:srgbClr>
                            </a:outerShdw>
                          </a:effectLst>
                          <a:latin typeface="Book Antiqua" panose="02040602050305030304" pitchFamily="18" charset="0"/>
                        </a:rPr>
                        <a:t>Endocrinopatie</a:t>
                      </a:r>
                      <a:endParaRPr lang="it-IT" sz="11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algn="ctr"/>
                      <a:r>
                        <a:rPr lang="it-IT" sz="1100" b="1" dirty="0" smtClean="0">
                          <a:solidFill>
                            <a:srgbClr val="C00000"/>
                          </a:solidFill>
                          <a:effectLst>
                            <a:outerShdw blurRad="38100" dist="38100" dir="2700000" algn="tl">
                              <a:srgbClr val="000000">
                                <a:alpha val="43137"/>
                              </a:srgbClr>
                            </a:outerShdw>
                          </a:effectLst>
                          <a:latin typeface="Book Antiqua" panose="02040602050305030304" pitchFamily="18" charset="0"/>
                        </a:rPr>
                        <a:t>Malassorbimento</a:t>
                      </a:r>
                      <a:endParaRPr lang="it-IT" sz="11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algn="ctr"/>
                      <a:r>
                        <a:rPr lang="it-IT" sz="1100" b="1" dirty="0" smtClean="0">
                          <a:solidFill>
                            <a:srgbClr val="C00000"/>
                          </a:solidFill>
                          <a:effectLst>
                            <a:outerShdw blurRad="38100" dist="38100" dir="2700000" algn="tl">
                              <a:srgbClr val="000000">
                                <a:alpha val="43137"/>
                              </a:srgbClr>
                            </a:outerShdw>
                          </a:effectLst>
                          <a:latin typeface="Book Antiqua" panose="02040602050305030304" pitchFamily="18" charset="0"/>
                        </a:rPr>
                        <a:t>M. Reumatologiche</a:t>
                      </a:r>
                      <a:endParaRPr lang="it-IT" sz="11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algn="ctr"/>
                      <a:r>
                        <a:rPr lang="it-IT" sz="1100" b="1" dirty="0" smtClean="0">
                          <a:solidFill>
                            <a:srgbClr val="C00000"/>
                          </a:solidFill>
                          <a:effectLst>
                            <a:outerShdw blurRad="38100" dist="38100" dir="2700000" algn="tl">
                              <a:srgbClr val="000000">
                                <a:alpha val="43137"/>
                              </a:srgbClr>
                            </a:outerShdw>
                          </a:effectLst>
                          <a:latin typeface="Book Antiqua" panose="02040602050305030304" pitchFamily="18" charset="0"/>
                        </a:rPr>
                        <a:t>M. Ematologiche/ Neoplastiche</a:t>
                      </a:r>
                      <a:endParaRPr lang="it-IT" sz="11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algn="ctr"/>
                      <a:r>
                        <a:rPr lang="it-IT" sz="1100" b="1" dirty="0" smtClean="0">
                          <a:solidFill>
                            <a:srgbClr val="C00000"/>
                          </a:solidFill>
                          <a:effectLst>
                            <a:outerShdw blurRad="38100" dist="38100" dir="2700000" algn="tl">
                              <a:srgbClr val="000000">
                                <a:alpha val="43137"/>
                              </a:srgbClr>
                            </a:outerShdw>
                          </a:effectLst>
                          <a:latin typeface="Book Antiqua" panose="02040602050305030304" pitchFamily="18" charset="0"/>
                        </a:rPr>
                        <a:t>M. </a:t>
                      </a:r>
                      <a:r>
                        <a:rPr lang="it-IT" sz="1100" b="1" dirty="0" err="1" smtClean="0">
                          <a:solidFill>
                            <a:srgbClr val="C00000"/>
                          </a:solidFill>
                          <a:effectLst>
                            <a:outerShdw blurRad="38100" dist="38100" dir="2700000" algn="tl">
                              <a:srgbClr val="000000">
                                <a:alpha val="43137"/>
                              </a:srgbClr>
                            </a:outerShdw>
                          </a:effectLst>
                          <a:latin typeface="Book Antiqua" panose="02040602050305030304" pitchFamily="18" charset="0"/>
                        </a:rPr>
                        <a:t>Erediatarie</a:t>
                      </a:r>
                      <a:endParaRPr lang="it-IT" sz="11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algn="ctr"/>
                      <a:r>
                        <a:rPr lang="it-IT" sz="1100" b="1" dirty="0" smtClean="0">
                          <a:solidFill>
                            <a:srgbClr val="C00000"/>
                          </a:solidFill>
                          <a:effectLst>
                            <a:outerShdw blurRad="38100" dist="38100" dir="2700000" algn="tl">
                              <a:srgbClr val="000000">
                                <a:alpha val="43137"/>
                              </a:srgbClr>
                            </a:outerShdw>
                          </a:effectLst>
                          <a:latin typeface="Book Antiqua" panose="02040602050305030304" pitchFamily="18" charset="0"/>
                        </a:rPr>
                        <a:t>Altro</a:t>
                      </a:r>
                      <a:endParaRPr lang="it-IT" sz="11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r>
              <a:tr h="370840">
                <a:tc>
                  <a:txBody>
                    <a:bodyPr/>
                    <a:lstStyle/>
                    <a:p>
                      <a:pPr marL="171450" indent="-171450" algn="ctr">
                        <a:buFont typeface="Arial" panose="020B0604020202020204" pitchFamily="34" charset="0"/>
                        <a:buChar char="•"/>
                      </a:pPr>
                      <a:r>
                        <a:rPr lang="it-IT" sz="1100" b="0" dirty="0" smtClean="0">
                          <a:solidFill>
                            <a:srgbClr val="C00000"/>
                          </a:solidFill>
                          <a:effectLst>
                            <a:outerShdw blurRad="38100" dist="38100" dir="2700000" algn="tl">
                              <a:srgbClr val="000000">
                                <a:alpha val="43137"/>
                              </a:srgbClr>
                            </a:outerShdw>
                          </a:effectLst>
                          <a:latin typeface="Book Antiqua" panose="02040602050305030304" pitchFamily="18" charset="0"/>
                        </a:rPr>
                        <a:t>S. Turner e </a:t>
                      </a:r>
                      <a:r>
                        <a:rPr lang="it-IT" sz="1100" b="0" dirty="0" err="1" smtClean="0">
                          <a:solidFill>
                            <a:srgbClr val="C00000"/>
                          </a:solidFill>
                          <a:effectLst>
                            <a:outerShdw blurRad="38100" dist="38100" dir="2700000" algn="tl">
                              <a:srgbClr val="000000">
                                <a:alpha val="43137"/>
                              </a:srgbClr>
                            </a:outerShdw>
                          </a:effectLst>
                          <a:latin typeface="Book Antiqua" panose="02040602050305030304" pitchFamily="18" charset="0"/>
                        </a:rPr>
                        <a:t>Klinefelter</a:t>
                      </a:r>
                      <a:endParaRPr lang="it-IT" sz="1100" b="0" dirty="0" smtClean="0">
                        <a:solidFill>
                          <a:srgbClr val="C00000"/>
                        </a:solidFill>
                        <a:effectLst>
                          <a:outerShdw blurRad="38100" dist="38100" dir="2700000" algn="tl">
                            <a:srgbClr val="000000">
                              <a:alpha val="43137"/>
                            </a:srgbClr>
                          </a:outerShdw>
                        </a:effectLst>
                        <a:latin typeface="Book Antiqua" panose="02040602050305030304" pitchFamily="18" charset="0"/>
                      </a:endParaRPr>
                    </a:p>
                    <a:p>
                      <a:pPr marL="171450" indent="-171450" algn="ctr">
                        <a:buFont typeface="Arial" panose="020B0604020202020204" pitchFamily="34" charset="0"/>
                        <a:buChar char="•"/>
                      </a:pPr>
                      <a:r>
                        <a:rPr lang="it-IT" sz="1100" b="0" dirty="0" smtClean="0">
                          <a:solidFill>
                            <a:srgbClr val="C00000"/>
                          </a:solidFill>
                          <a:effectLst>
                            <a:outerShdw blurRad="38100" dist="38100" dir="2700000" algn="tl">
                              <a:srgbClr val="000000">
                                <a:alpha val="43137"/>
                              </a:srgbClr>
                            </a:outerShdw>
                          </a:effectLst>
                          <a:latin typeface="Book Antiqua" panose="02040602050305030304" pitchFamily="18" charset="0"/>
                        </a:rPr>
                        <a:t>Anoressia</a:t>
                      </a:r>
                      <a:r>
                        <a:rPr lang="it-IT" sz="1100" b="0"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 </a:t>
                      </a:r>
                    </a:p>
                    <a:p>
                      <a:pPr marL="171450" indent="-171450" algn="ctr">
                        <a:buFont typeface="Arial" panose="020B0604020202020204" pitchFamily="34" charset="0"/>
                        <a:buChar char="•"/>
                      </a:pPr>
                      <a:r>
                        <a:rPr lang="it-IT" sz="1100" b="0"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Amenorrea ipotalamica</a:t>
                      </a:r>
                    </a:p>
                    <a:p>
                      <a:pPr marL="171450" indent="-171450" algn="ctr">
                        <a:buFont typeface="Arial" panose="020B0604020202020204" pitchFamily="34" charset="0"/>
                        <a:buChar char="•"/>
                      </a:pPr>
                      <a:r>
                        <a:rPr lang="it-IT" sz="1100" b="0" baseline="0" dirty="0" err="1" smtClean="0">
                          <a:solidFill>
                            <a:srgbClr val="C00000"/>
                          </a:solidFill>
                          <a:effectLst>
                            <a:outerShdw blurRad="38100" dist="38100" dir="2700000" algn="tl">
                              <a:srgbClr val="000000">
                                <a:alpha val="43137"/>
                              </a:srgbClr>
                            </a:outerShdw>
                          </a:effectLst>
                          <a:latin typeface="Book Antiqua" panose="02040602050305030304" pitchFamily="18" charset="0"/>
                        </a:rPr>
                        <a:t>Iperpro-lattinemia</a:t>
                      </a:r>
                      <a:endParaRPr lang="it-IT" sz="1100" b="0" baseline="0" dirty="0" smtClean="0">
                        <a:solidFill>
                          <a:srgbClr val="C00000"/>
                        </a:solidFill>
                        <a:effectLst>
                          <a:outerShdw blurRad="38100" dist="38100" dir="2700000" algn="tl">
                            <a:srgbClr val="000000">
                              <a:alpha val="43137"/>
                            </a:srgbClr>
                          </a:outerShdw>
                        </a:effectLst>
                        <a:latin typeface="Book Antiqua" panose="02040602050305030304" pitchFamily="18" charset="0"/>
                      </a:endParaRPr>
                    </a:p>
                    <a:p>
                      <a:pPr marL="171450" indent="-171450" algn="ctr">
                        <a:buFont typeface="Arial" panose="020B0604020202020204" pitchFamily="34" charset="0"/>
                        <a:buChar char="•"/>
                      </a:pPr>
                      <a:r>
                        <a:rPr lang="it-IT" sz="1100" b="0"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Ipogonadismo primitivo e secondario</a:t>
                      </a:r>
                      <a:endParaRPr lang="it-IT" sz="1100" b="0"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marL="171450" indent="-171450" algn="ctr">
                        <a:buFont typeface="Arial" panose="020B0604020202020204" pitchFamily="34" charset="0"/>
                        <a:buChar char="•"/>
                      </a:pPr>
                      <a:r>
                        <a:rPr lang="it-IT" sz="1100" b="1" dirty="0" smtClean="0">
                          <a:solidFill>
                            <a:srgbClr val="C00000"/>
                          </a:solidFill>
                          <a:effectLst>
                            <a:outerShdw blurRad="38100" dist="38100" dir="2700000" algn="tl">
                              <a:srgbClr val="000000">
                                <a:alpha val="43137"/>
                              </a:srgbClr>
                            </a:outerShdw>
                          </a:effectLst>
                          <a:latin typeface="Book Antiqua" panose="02040602050305030304" pitchFamily="18" charset="0"/>
                        </a:rPr>
                        <a:t>S. di </a:t>
                      </a:r>
                      <a:r>
                        <a:rPr lang="it-IT" sz="1100" b="1" dirty="0" err="1" smtClean="0">
                          <a:solidFill>
                            <a:srgbClr val="C00000"/>
                          </a:solidFill>
                          <a:effectLst>
                            <a:outerShdw blurRad="38100" dist="38100" dir="2700000" algn="tl">
                              <a:srgbClr val="000000">
                                <a:alpha val="43137"/>
                              </a:srgbClr>
                            </a:outerShdw>
                          </a:effectLst>
                          <a:latin typeface="Book Antiqua" panose="02040602050305030304" pitchFamily="18" charset="0"/>
                        </a:rPr>
                        <a:t>Cushing</a:t>
                      </a:r>
                      <a:endParaRPr lang="it-IT" sz="1100" b="1" dirty="0" smtClean="0">
                        <a:solidFill>
                          <a:srgbClr val="C00000"/>
                        </a:solidFill>
                        <a:effectLst>
                          <a:outerShdw blurRad="38100" dist="38100" dir="2700000" algn="tl">
                            <a:srgbClr val="000000">
                              <a:alpha val="43137"/>
                            </a:srgbClr>
                          </a:outerShdw>
                        </a:effectLst>
                        <a:latin typeface="Book Antiqua" panose="02040602050305030304" pitchFamily="18" charset="0"/>
                      </a:endParaRPr>
                    </a:p>
                    <a:p>
                      <a:pPr marL="171450" indent="-171450" algn="ctr">
                        <a:buFont typeface="Arial" panose="020B0604020202020204" pitchFamily="34" charset="0"/>
                        <a:buChar char="•"/>
                      </a:pPr>
                      <a:r>
                        <a:rPr lang="it-IT" sz="1100" b="1" dirty="0" err="1" smtClean="0">
                          <a:solidFill>
                            <a:srgbClr val="C00000"/>
                          </a:solidFill>
                          <a:effectLst>
                            <a:outerShdw blurRad="38100" dist="38100" dir="2700000" algn="tl">
                              <a:srgbClr val="000000">
                                <a:alpha val="43137"/>
                              </a:srgbClr>
                            </a:outerShdw>
                          </a:effectLst>
                          <a:latin typeface="Book Antiqua" panose="02040602050305030304" pitchFamily="18" charset="0"/>
                        </a:rPr>
                        <a:t>Iperparat-iroidismo</a:t>
                      </a:r>
                      <a:r>
                        <a:rPr lang="it-IT" sz="1100" b="1" dirty="0" smtClean="0">
                          <a:solidFill>
                            <a:srgbClr val="C00000"/>
                          </a:solidFill>
                          <a:effectLst>
                            <a:outerShdw blurRad="38100" dist="38100" dir="2700000" algn="tl">
                              <a:srgbClr val="000000">
                                <a:alpha val="43137"/>
                              </a:srgbClr>
                            </a:outerShdw>
                          </a:effectLst>
                          <a:latin typeface="Book Antiqua" panose="02040602050305030304" pitchFamily="18" charset="0"/>
                        </a:rPr>
                        <a:t> </a:t>
                      </a:r>
                    </a:p>
                    <a:p>
                      <a:pPr marL="171450" indent="-171450" algn="ctr">
                        <a:buFont typeface="Arial" panose="020B0604020202020204" pitchFamily="34" charset="0"/>
                        <a:buChar char="•"/>
                      </a:pPr>
                      <a:r>
                        <a:rPr lang="it-IT" sz="1100" b="1" dirty="0" smtClean="0">
                          <a:solidFill>
                            <a:srgbClr val="C00000"/>
                          </a:solidFill>
                          <a:effectLst>
                            <a:outerShdw blurRad="38100" dist="38100" dir="2700000" algn="tl">
                              <a:srgbClr val="000000">
                                <a:alpha val="43137"/>
                              </a:srgbClr>
                            </a:outerShdw>
                          </a:effectLst>
                          <a:latin typeface="Book Antiqua" panose="02040602050305030304" pitchFamily="18" charset="0"/>
                        </a:rPr>
                        <a:t>Tireotossicosi</a:t>
                      </a:r>
                    </a:p>
                    <a:p>
                      <a:pPr marL="171450" indent="-171450" algn="ctr">
                        <a:buFont typeface="Arial" panose="020B0604020202020204" pitchFamily="34" charset="0"/>
                        <a:buChar char="•"/>
                      </a:pPr>
                      <a:r>
                        <a:rPr lang="it-IT" sz="1100" b="1" dirty="0" smtClean="0">
                          <a:solidFill>
                            <a:srgbClr val="C00000"/>
                          </a:solidFill>
                          <a:effectLst>
                            <a:outerShdw blurRad="38100" dist="38100" dir="2700000" algn="tl">
                              <a:srgbClr val="000000">
                                <a:alpha val="43137"/>
                              </a:srgbClr>
                            </a:outerShdw>
                          </a:effectLst>
                          <a:latin typeface="Book Antiqua" panose="02040602050305030304" pitchFamily="18" charset="0"/>
                        </a:rPr>
                        <a:t>DM</a:t>
                      </a:r>
                      <a:r>
                        <a:rPr lang="it-IT" sz="1100" b="1"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 Tipo I</a:t>
                      </a:r>
                    </a:p>
                    <a:p>
                      <a:pPr marL="171450" indent="-171450" algn="ctr">
                        <a:buFont typeface="Arial" panose="020B0604020202020204" pitchFamily="34" charset="0"/>
                        <a:buChar char="•"/>
                      </a:pPr>
                      <a:r>
                        <a:rPr lang="it-IT" sz="1100" b="1"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Acromegalia</a:t>
                      </a:r>
                    </a:p>
                    <a:p>
                      <a:pPr marL="171450" indent="-171450" algn="ctr">
                        <a:buFont typeface="Arial" panose="020B0604020202020204" pitchFamily="34" charset="0"/>
                        <a:buChar char="•"/>
                      </a:pPr>
                      <a:r>
                        <a:rPr lang="it-IT" sz="1100" b="1"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Insufficienza Surrenalica</a:t>
                      </a:r>
                      <a:endParaRPr lang="it-IT" sz="11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marL="171450" indent="-171450" algn="ctr">
                        <a:buFont typeface="Arial" panose="020B0604020202020204" pitchFamily="34" charset="0"/>
                        <a:buChar char="•"/>
                      </a:pPr>
                      <a:r>
                        <a:rPr lang="it-IT" sz="1100" b="1" dirty="0" smtClean="0">
                          <a:solidFill>
                            <a:srgbClr val="C00000"/>
                          </a:solidFill>
                          <a:effectLst>
                            <a:outerShdw blurRad="38100" dist="38100" dir="2700000" algn="tl">
                              <a:srgbClr val="000000">
                                <a:alpha val="43137"/>
                              </a:srgbClr>
                            </a:outerShdw>
                          </a:effectLst>
                          <a:latin typeface="Book Antiqua" panose="02040602050305030304" pitchFamily="18" charset="0"/>
                        </a:rPr>
                        <a:t>Malnutrizione</a:t>
                      </a:r>
                    </a:p>
                    <a:p>
                      <a:pPr marL="171450" indent="-171450" algn="ctr">
                        <a:buFont typeface="Arial" panose="020B0604020202020204" pitchFamily="34" charset="0"/>
                        <a:buChar char="•"/>
                      </a:pPr>
                      <a:r>
                        <a:rPr lang="it-IT" sz="1100" b="1" dirty="0" smtClean="0">
                          <a:solidFill>
                            <a:srgbClr val="C00000"/>
                          </a:solidFill>
                          <a:effectLst>
                            <a:outerShdw blurRad="38100" dist="38100" dir="2700000" algn="tl">
                              <a:srgbClr val="000000">
                                <a:alpha val="43137"/>
                              </a:srgbClr>
                            </a:outerShdw>
                          </a:effectLst>
                          <a:latin typeface="Book Antiqua" panose="02040602050305030304" pitchFamily="18" charset="0"/>
                        </a:rPr>
                        <a:t>Nutrizione parenterale</a:t>
                      </a:r>
                    </a:p>
                    <a:p>
                      <a:pPr marL="171450" indent="-171450" algn="ctr">
                        <a:buFont typeface="Arial" panose="020B0604020202020204" pitchFamily="34" charset="0"/>
                        <a:buChar char="•"/>
                      </a:pPr>
                      <a:r>
                        <a:rPr lang="it-IT" sz="1100" b="1"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Malassorbimento</a:t>
                      </a:r>
                    </a:p>
                    <a:p>
                      <a:pPr marL="171450" indent="-171450" algn="ctr">
                        <a:buFont typeface="Arial" panose="020B0604020202020204" pitchFamily="34" charset="0"/>
                        <a:buChar char="•"/>
                      </a:pPr>
                      <a:r>
                        <a:rPr lang="it-IT" sz="1100" b="1"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Gastrectomia</a:t>
                      </a:r>
                    </a:p>
                    <a:p>
                      <a:pPr marL="171450" indent="-171450" algn="ctr">
                        <a:buFont typeface="Arial" panose="020B0604020202020204" pitchFamily="34" charset="0"/>
                        <a:buChar char="•"/>
                      </a:pPr>
                      <a:r>
                        <a:rPr lang="it-IT" sz="1100" b="1"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Epatopatie gravi (Cirrosi biliare primitiva)</a:t>
                      </a:r>
                    </a:p>
                    <a:p>
                      <a:pPr marL="171450" indent="-171450" algn="ctr">
                        <a:buFont typeface="Arial" panose="020B0604020202020204" pitchFamily="34" charset="0"/>
                        <a:buChar char="•"/>
                      </a:pPr>
                      <a:r>
                        <a:rPr lang="it-IT" sz="1100" b="1"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Anemia perniciosa</a:t>
                      </a:r>
                      <a:endParaRPr lang="it-IT" sz="11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marL="171450" indent="-171450" algn="ctr">
                        <a:buFont typeface="Arial" panose="020B0604020202020204" pitchFamily="34" charset="0"/>
                        <a:buChar char="•"/>
                      </a:pPr>
                      <a:r>
                        <a:rPr lang="it-IT" sz="1100" b="1" dirty="0" smtClean="0">
                          <a:solidFill>
                            <a:srgbClr val="C00000"/>
                          </a:solidFill>
                          <a:effectLst>
                            <a:outerShdw blurRad="38100" dist="38100" dir="2700000" algn="tl">
                              <a:srgbClr val="000000">
                                <a:alpha val="43137"/>
                              </a:srgbClr>
                            </a:outerShdw>
                          </a:effectLst>
                          <a:latin typeface="Book Antiqua" panose="02040602050305030304" pitchFamily="18" charset="0"/>
                        </a:rPr>
                        <a:t>Artrite  Reumatoide</a:t>
                      </a:r>
                    </a:p>
                    <a:p>
                      <a:pPr marL="171450" indent="-171450" algn="ctr">
                        <a:buFont typeface="Arial" panose="020B0604020202020204" pitchFamily="34" charset="0"/>
                        <a:buChar char="•"/>
                      </a:pPr>
                      <a:r>
                        <a:rPr lang="it-IT" sz="1100" b="1" dirty="0" smtClean="0">
                          <a:solidFill>
                            <a:srgbClr val="C00000"/>
                          </a:solidFill>
                          <a:effectLst>
                            <a:outerShdw blurRad="38100" dist="38100" dir="2700000" algn="tl">
                              <a:srgbClr val="000000">
                                <a:alpha val="43137"/>
                              </a:srgbClr>
                            </a:outerShdw>
                          </a:effectLst>
                          <a:latin typeface="Book Antiqua" panose="02040602050305030304" pitchFamily="18" charset="0"/>
                        </a:rPr>
                        <a:t>Spondilite Anchilosante</a:t>
                      </a:r>
                      <a:endParaRPr lang="it-IT" sz="11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marL="171450" indent="-171450" algn="ctr">
                        <a:buFont typeface="Arial" panose="020B0604020202020204" pitchFamily="34" charset="0"/>
                        <a:buChar char="•"/>
                      </a:pPr>
                      <a:r>
                        <a:rPr lang="it-IT" sz="1100" b="1" dirty="0" smtClean="0">
                          <a:solidFill>
                            <a:srgbClr val="C00000"/>
                          </a:solidFill>
                          <a:effectLst>
                            <a:outerShdw blurRad="38100" dist="38100" dir="2700000" algn="tl">
                              <a:srgbClr val="000000">
                                <a:alpha val="43137"/>
                              </a:srgbClr>
                            </a:outerShdw>
                          </a:effectLst>
                          <a:latin typeface="Book Antiqua" panose="02040602050305030304" pitchFamily="18" charset="0"/>
                        </a:rPr>
                        <a:t>Mieloma Multiplo</a:t>
                      </a:r>
                    </a:p>
                    <a:p>
                      <a:pPr marL="171450" indent="-171450" algn="ctr">
                        <a:buFont typeface="Arial" panose="020B0604020202020204" pitchFamily="34" charset="0"/>
                        <a:buChar char="•"/>
                      </a:pPr>
                      <a:r>
                        <a:rPr lang="it-IT" sz="1100" b="1" dirty="0" smtClean="0">
                          <a:solidFill>
                            <a:srgbClr val="C00000"/>
                          </a:solidFill>
                          <a:effectLst>
                            <a:outerShdw blurRad="38100" dist="38100" dir="2700000" algn="tl">
                              <a:srgbClr val="000000">
                                <a:alpha val="43137"/>
                              </a:srgbClr>
                            </a:outerShdw>
                          </a:effectLst>
                          <a:latin typeface="Book Antiqua" panose="02040602050305030304" pitchFamily="18" charset="0"/>
                        </a:rPr>
                        <a:t>Linfomi</a:t>
                      </a:r>
                      <a:r>
                        <a:rPr lang="it-IT" sz="1100" b="1"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 e leucemie</a:t>
                      </a:r>
                    </a:p>
                    <a:p>
                      <a:pPr marL="171450" indent="-171450" algn="ctr">
                        <a:buFont typeface="Arial" panose="020B0604020202020204" pitchFamily="34" charset="0"/>
                        <a:buChar char="•"/>
                      </a:pPr>
                      <a:r>
                        <a:rPr lang="it-IT" sz="1100" b="1"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Neoplasie peptide PTH correlato</a:t>
                      </a:r>
                    </a:p>
                    <a:p>
                      <a:pPr marL="171450" indent="-171450" algn="ctr">
                        <a:buFont typeface="Arial" panose="020B0604020202020204" pitchFamily="34" charset="0"/>
                        <a:buChar char="•"/>
                      </a:pPr>
                      <a:r>
                        <a:rPr lang="it-IT" sz="1100" b="1" baseline="0" dirty="0" err="1" smtClean="0">
                          <a:solidFill>
                            <a:srgbClr val="C00000"/>
                          </a:solidFill>
                          <a:effectLst>
                            <a:outerShdw blurRad="38100" dist="38100" dir="2700000" algn="tl">
                              <a:srgbClr val="000000">
                                <a:alpha val="43137"/>
                              </a:srgbClr>
                            </a:outerShdw>
                          </a:effectLst>
                          <a:latin typeface="Book Antiqua" panose="02040602050305030304" pitchFamily="18" charset="0"/>
                        </a:rPr>
                        <a:t>Mastocitosi</a:t>
                      </a:r>
                      <a:endParaRPr lang="it-IT" sz="1100" b="1" baseline="0" dirty="0" smtClean="0">
                        <a:solidFill>
                          <a:srgbClr val="C00000"/>
                        </a:solidFill>
                        <a:effectLst>
                          <a:outerShdw blurRad="38100" dist="38100" dir="2700000" algn="tl">
                            <a:srgbClr val="000000">
                              <a:alpha val="43137"/>
                            </a:srgbClr>
                          </a:outerShdw>
                        </a:effectLst>
                        <a:latin typeface="Book Antiqua" panose="02040602050305030304" pitchFamily="18" charset="0"/>
                      </a:endParaRPr>
                    </a:p>
                    <a:p>
                      <a:pPr marL="171450" indent="-171450" algn="ctr">
                        <a:buFont typeface="Arial" panose="020B0604020202020204" pitchFamily="34" charset="0"/>
                        <a:buChar char="•"/>
                      </a:pPr>
                      <a:r>
                        <a:rPr lang="it-IT" sz="1100" b="1"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Emofilia</a:t>
                      </a:r>
                    </a:p>
                    <a:p>
                      <a:pPr marL="171450" indent="-171450" algn="ctr">
                        <a:buFont typeface="Arial" panose="020B0604020202020204" pitchFamily="34" charset="0"/>
                        <a:buChar char="•"/>
                      </a:pPr>
                      <a:r>
                        <a:rPr lang="it-IT" sz="1100" b="1"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Talassemia</a:t>
                      </a:r>
                      <a:endParaRPr lang="it-IT" sz="11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marL="171450" indent="-171450" algn="ctr">
                        <a:buFont typeface="Arial" panose="020B0604020202020204" pitchFamily="34" charset="0"/>
                        <a:buChar char="•"/>
                      </a:pPr>
                      <a:r>
                        <a:rPr lang="it-IT" sz="1100" b="1" dirty="0" smtClean="0">
                          <a:solidFill>
                            <a:srgbClr val="C00000"/>
                          </a:solidFill>
                          <a:effectLst>
                            <a:outerShdw blurRad="38100" dist="38100" dir="2700000" algn="tl">
                              <a:srgbClr val="000000">
                                <a:alpha val="43137"/>
                              </a:srgbClr>
                            </a:outerShdw>
                          </a:effectLst>
                          <a:latin typeface="Book Antiqua" panose="02040602050305030304" pitchFamily="18" charset="0"/>
                        </a:rPr>
                        <a:t>Osteogenesi</a:t>
                      </a:r>
                      <a:r>
                        <a:rPr lang="it-IT" sz="1100" b="1"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 imperfetta</a:t>
                      </a:r>
                    </a:p>
                    <a:p>
                      <a:pPr marL="171450" indent="-171450" algn="ctr">
                        <a:buFont typeface="Arial" panose="020B0604020202020204" pitchFamily="34" charset="0"/>
                        <a:buChar char="•"/>
                      </a:pPr>
                      <a:r>
                        <a:rPr lang="it-IT" sz="1100" b="1" baseline="0" dirty="0" err="1" smtClean="0">
                          <a:solidFill>
                            <a:srgbClr val="C00000"/>
                          </a:solidFill>
                          <a:effectLst>
                            <a:outerShdw blurRad="38100" dist="38100" dir="2700000" algn="tl">
                              <a:srgbClr val="000000">
                                <a:alpha val="43137"/>
                              </a:srgbClr>
                            </a:outerShdw>
                          </a:effectLst>
                          <a:latin typeface="Book Antiqua" panose="02040602050305030304" pitchFamily="18" charset="0"/>
                        </a:rPr>
                        <a:t>Marfan</a:t>
                      </a:r>
                      <a:r>
                        <a:rPr lang="it-IT" sz="1100" b="1"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 </a:t>
                      </a:r>
                      <a:r>
                        <a:rPr lang="it-IT" sz="1100" b="1" baseline="0" dirty="0" err="1" smtClean="0">
                          <a:solidFill>
                            <a:srgbClr val="C00000"/>
                          </a:solidFill>
                          <a:effectLst>
                            <a:outerShdw blurRad="38100" dist="38100" dir="2700000" algn="tl">
                              <a:srgbClr val="000000">
                                <a:alpha val="43137"/>
                              </a:srgbClr>
                            </a:outerShdw>
                          </a:effectLst>
                          <a:latin typeface="Book Antiqua" panose="02040602050305030304" pitchFamily="18" charset="0"/>
                        </a:rPr>
                        <a:t>Menkes</a:t>
                      </a:r>
                      <a:endParaRPr lang="it-IT" sz="1100" b="1" baseline="0" dirty="0" smtClean="0">
                        <a:solidFill>
                          <a:srgbClr val="C00000"/>
                        </a:solidFill>
                        <a:effectLst>
                          <a:outerShdw blurRad="38100" dist="38100" dir="2700000" algn="tl">
                            <a:srgbClr val="000000">
                              <a:alpha val="43137"/>
                            </a:srgbClr>
                          </a:outerShdw>
                        </a:effectLst>
                        <a:latin typeface="Book Antiqua" panose="02040602050305030304" pitchFamily="18" charset="0"/>
                      </a:endParaRPr>
                    </a:p>
                    <a:p>
                      <a:pPr marL="171450" indent="-171450" algn="ctr">
                        <a:buFont typeface="Arial" panose="020B0604020202020204" pitchFamily="34" charset="0"/>
                        <a:buChar char="•"/>
                      </a:pPr>
                      <a:r>
                        <a:rPr lang="it-IT" sz="1100" b="1" baseline="0" dirty="0" err="1" smtClean="0">
                          <a:solidFill>
                            <a:srgbClr val="C00000"/>
                          </a:solidFill>
                          <a:effectLst>
                            <a:outerShdw blurRad="38100" dist="38100" dir="2700000" algn="tl">
                              <a:srgbClr val="000000">
                                <a:alpha val="43137"/>
                              </a:srgbClr>
                            </a:outerShdw>
                          </a:effectLst>
                          <a:latin typeface="Book Antiqua" panose="02040602050305030304" pitchFamily="18" charset="0"/>
                        </a:rPr>
                        <a:t>Emocromatosi</a:t>
                      </a:r>
                      <a:endParaRPr lang="it-IT" sz="1100" b="1" baseline="0" dirty="0" smtClean="0">
                        <a:solidFill>
                          <a:srgbClr val="C00000"/>
                        </a:solidFill>
                        <a:effectLst>
                          <a:outerShdw blurRad="38100" dist="38100" dir="2700000" algn="tl">
                            <a:srgbClr val="000000">
                              <a:alpha val="43137"/>
                            </a:srgbClr>
                          </a:outerShdw>
                        </a:effectLst>
                        <a:latin typeface="Book Antiqua" panose="02040602050305030304" pitchFamily="18" charset="0"/>
                      </a:endParaRPr>
                    </a:p>
                    <a:p>
                      <a:pPr marL="171450" indent="-171450" algn="ctr">
                        <a:buFont typeface="Arial" panose="020B0604020202020204" pitchFamily="34" charset="0"/>
                        <a:buChar char="•"/>
                      </a:pPr>
                      <a:r>
                        <a:rPr lang="it-IT" sz="1100" b="1"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Glicogenosi</a:t>
                      </a:r>
                    </a:p>
                    <a:p>
                      <a:pPr marL="171450" indent="-171450" algn="ctr">
                        <a:buFont typeface="Arial" panose="020B0604020202020204" pitchFamily="34" charset="0"/>
                        <a:buChar char="•"/>
                      </a:pPr>
                      <a:r>
                        <a:rPr lang="it-IT" sz="1100" b="1" baseline="0" dirty="0" err="1" smtClean="0">
                          <a:solidFill>
                            <a:srgbClr val="C00000"/>
                          </a:solidFill>
                          <a:effectLst>
                            <a:outerShdw blurRad="38100" dist="38100" dir="2700000" algn="tl">
                              <a:srgbClr val="000000">
                                <a:alpha val="43137"/>
                              </a:srgbClr>
                            </a:outerShdw>
                          </a:effectLst>
                          <a:latin typeface="Book Antiqua" panose="02040602050305030304" pitchFamily="18" charset="0"/>
                        </a:rPr>
                        <a:t>Omocistinuria</a:t>
                      </a:r>
                      <a:endParaRPr lang="it-IT" sz="1100" b="1" baseline="0" dirty="0" smtClean="0">
                        <a:solidFill>
                          <a:srgbClr val="C00000"/>
                        </a:solidFill>
                        <a:effectLst>
                          <a:outerShdw blurRad="38100" dist="38100" dir="2700000" algn="tl">
                            <a:srgbClr val="000000">
                              <a:alpha val="43137"/>
                            </a:srgbClr>
                          </a:outerShdw>
                        </a:effectLst>
                        <a:latin typeface="Book Antiqua" panose="02040602050305030304" pitchFamily="18" charset="0"/>
                      </a:endParaRPr>
                    </a:p>
                    <a:p>
                      <a:pPr marL="171450" indent="-171450" algn="ctr">
                        <a:buFont typeface="Arial" panose="020B0604020202020204" pitchFamily="34" charset="0"/>
                        <a:buChar char="•"/>
                      </a:pPr>
                      <a:r>
                        <a:rPr lang="it-IT" sz="1100" b="1" baseline="0" dirty="0" err="1" smtClean="0">
                          <a:solidFill>
                            <a:srgbClr val="C00000"/>
                          </a:solidFill>
                          <a:effectLst>
                            <a:outerShdw blurRad="38100" dist="38100" dir="2700000" algn="tl">
                              <a:srgbClr val="000000">
                                <a:alpha val="43137"/>
                              </a:srgbClr>
                            </a:outerShdw>
                          </a:effectLst>
                          <a:latin typeface="Book Antiqua" panose="02040602050305030304" pitchFamily="18" charset="0"/>
                        </a:rPr>
                        <a:t>Ehlers-Danlos</a:t>
                      </a:r>
                      <a:endParaRPr lang="it-IT" sz="1100" b="1" baseline="0" dirty="0" smtClean="0">
                        <a:solidFill>
                          <a:srgbClr val="C00000"/>
                        </a:solidFill>
                        <a:effectLst>
                          <a:outerShdw blurRad="38100" dist="38100" dir="2700000" algn="tl">
                            <a:srgbClr val="000000">
                              <a:alpha val="43137"/>
                            </a:srgbClr>
                          </a:outerShdw>
                        </a:effectLst>
                        <a:latin typeface="Book Antiqua" panose="02040602050305030304" pitchFamily="18" charset="0"/>
                      </a:endParaRPr>
                    </a:p>
                    <a:p>
                      <a:pPr marL="171450" indent="-171450" algn="ctr">
                        <a:buFont typeface="Arial" panose="020B0604020202020204" pitchFamily="34" charset="0"/>
                        <a:buChar char="•"/>
                      </a:pPr>
                      <a:r>
                        <a:rPr lang="it-IT" sz="1100" b="1"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Porfiria</a:t>
                      </a:r>
                    </a:p>
                    <a:p>
                      <a:pPr marL="171450" indent="-171450" algn="ctr">
                        <a:buFont typeface="Arial" panose="020B0604020202020204" pitchFamily="34" charset="0"/>
                        <a:buChar char="•"/>
                      </a:pPr>
                      <a:endParaRPr lang="it-IT" sz="11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marL="171450" indent="-171450" algn="ctr">
                        <a:buFont typeface="Arial" panose="020B0604020202020204" pitchFamily="34" charset="0"/>
                        <a:buChar char="•"/>
                      </a:pPr>
                      <a:r>
                        <a:rPr lang="it-IT" sz="1100" b="1" dirty="0" smtClean="0">
                          <a:solidFill>
                            <a:srgbClr val="C00000"/>
                          </a:solidFill>
                          <a:effectLst>
                            <a:outerShdw blurRad="38100" dist="38100" dir="2700000" algn="tl">
                              <a:srgbClr val="000000">
                                <a:alpha val="43137"/>
                              </a:srgbClr>
                            </a:outerShdw>
                          </a:effectLst>
                          <a:latin typeface="Book Antiqua" panose="02040602050305030304" pitchFamily="18" charset="0"/>
                        </a:rPr>
                        <a:t>BPCO</a:t>
                      </a:r>
                    </a:p>
                    <a:p>
                      <a:pPr marL="171450" indent="-171450" algn="ctr">
                        <a:buFont typeface="Arial" panose="020B0604020202020204" pitchFamily="34" charset="0"/>
                        <a:buChar char="•"/>
                      </a:pPr>
                      <a:r>
                        <a:rPr lang="it-IT" sz="1100" b="1" dirty="0" smtClean="0">
                          <a:solidFill>
                            <a:srgbClr val="C00000"/>
                          </a:solidFill>
                          <a:effectLst>
                            <a:outerShdw blurRad="38100" dist="38100" dir="2700000" algn="tl">
                              <a:srgbClr val="000000">
                                <a:alpha val="43137"/>
                              </a:srgbClr>
                            </a:outerShdw>
                          </a:effectLst>
                          <a:latin typeface="Book Antiqua" panose="02040602050305030304" pitchFamily="18" charset="0"/>
                        </a:rPr>
                        <a:t>Gravidanza</a:t>
                      </a:r>
                    </a:p>
                    <a:p>
                      <a:pPr marL="171450" indent="-171450" algn="ctr">
                        <a:buFont typeface="Arial" panose="020B0604020202020204" pitchFamily="34" charset="0"/>
                        <a:buChar char="•"/>
                      </a:pPr>
                      <a:r>
                        <a:rPr lang="it-IT" sz="1100" b="1" dirty="0" smtClean="0">
                          <a:solidFill>
                            <a:srgbClr val="C00000"/>
                          </a:solidFill>
                          <a:effectLst>
                            <a:outerShdw blurRad="38100" dist="38100" dir="2700000" algn="tl">
                              <a:srgbClr val="000000">
                                <a:alpha val="43137"/>
                              </a:srgbClr>
                            </a:outerShdw>
                          </a:effectLst>
                          <a:latin typeface="Book Antiqua" panose="02040602050305030304" pitchFamily="18" charset="0"/>
                        </a:rPr>
                        <a:t>Allatta-mento</a:t>
                      </a:r>
                    </a:p>
                    <a:p>
                      <a:pPr marL="171450" indent="-171450" algn="ctr">
                        <a:buFont typeface="Arial" panose="020B0604020202020204" pitchFamily="34" charset="0"/>
                        <a:buChar char="•"/>
                      </a:pPr>
                      <a:r>
                        <a:rPr lang="it-IT" sz="1100" b="1" dirty="0" smtClean="0">
                          <a:solidFill>
                            <a:srgbClr val="C00000"/>
                          </a:solidFill>
                          <a:effectLst>
                            <a:outerShdw blurRad="38100" dist="38100" dir="2700000" algn="tl">
                              <a:srgbClr val="000000">
                                <a:alpha val="43137"/>
                              </a:srgbClr>
                            </a:outerShdw>
                          </a:effectLst>
                          <a:latin typeface="Book Antiqua" panose="02040602050305030304" pitchFamily="18" charset="0"/>
                        </a:rPr>
                        <a:t>Scoliosi</a:t>
                      </a:r>
                    </a:p>
                    <a:p>
                      <a:pPr marL="171450" indent="-171450" algn="ctr">
                        <a:buFont typeface="Arial" panose="020B0604020202020204" pitchFamily="34" charset="0"/>
                        <a:buChar char="•"/>
                      </a:pPr>
                      <a:r>
                        <a:rPr lang="it-IT" sz="1100" b="1" dirty="0" smtClean="0">
                          <a:solidFill>
                            <a:srgbClr val="C00000"/>
                          </a:solidFill>
                          <a:effectLst>
                            <a:outerShdw blurRad="38100" dist="38100" dir="2700000" algn="tl">
                              <a:srgbClr val="000000">
                                <a:alpha val="43137"/>
                              </a:srgbClr>
                            </a:outerShdw>
                          </a:effectLst>
                          <a:latin typeface="Book Antiqua" panose="02040602050305030304" pitchFamily="18" charset="0"/>
                        </a:rPr>
                        <a:t>Sclerosi</a:t>
                      </a:r>
                      <a:r>
                        <a:rPr lang="it-IT" sz="1100" b="1"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 Multipla</a:t>
                      </a:r>
                    </a:p>
                    <a:p>
                      <a:pPr marL="171450" indent="-171450" algn="ctr">
                        <a:buFont typeface="Arial" panose="020B0604020202020204" pitchFamily="34" charset="0"/>
                        <a:buChar char="•"/>
                      </a:pPr>
                      <a:r>
                        <a:rPr lang="it-IT" sz="1100" b="1"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Sarcoidosi</a:t>
                      </a:r>
                    </a:p>
                    <a:p>
                      <a:pPr marL="171450" indent="-171450" algn="ctr">
                        <a:buFont typeface="Arial" panose="020B0604020202020204" pitchFamily="34" charset="0"/>
                        <a:buChar char="•"/>
                      </a:pPr>
                      <a:r>
                        <a:rPr lang="it-IT" sz="1100" b="1" baseline="0" dirty="0" err="1" smtClean="0">
                          <a:solidFill>
                            <a:srgbClr val="C00000"/>
                          </a:solidFill>
                          <a:effectLst>
                            <a:outerShdw blurRad="38100" dist="38100" dir="2700000" algn="tl">
                              <a:srgbClr val="000000">
                                <a:alpha val="43137"/>
                              </a:srgbClr>
                            </a:outerShdw>
                          </a:effectLst>
                          <a:latin typeface="Book Antiqua" panose="02040602050305030304" pitchFamily="18" charset="0"/>
                        </a:rPr>
                        <a:t>Amiloidosi</a:t>
                      </a:r>
                      <a:endParaRPr lang="it-IT" sz="1100" b="1" baseline="0" dirty="0" smtClean="0">
                        <a:solidFill>
                          <a:srgbClr val="C00000"/>
                        </a:solidFill>
                        <a:effectLst>
                          <a:outerShdw blurRad="38100" dist="38100" dir="2700000" algn="tl">
                            <a:srgbClr val="000000">
                              <a:alpha val="43137"/>
                            </a:srgbClr>
                          </a:outerShdw>
                        </a:effectLst>
                        <a:latin typeface="Book Antiqua" panose="02040602050305030304" pitchFamily="18" charset="0"/>
                      </a:endParaRPr>
                    </a:p>
                    <a:p>
                      <a:pPr marL="171450" indent="-171450" algn="ctr">
                        <a:buFont typeface="Arial" panose="020B0604020202020204" pitchFamily="34" charset="0"/>
                        <a:buChar char="•"/>
                      </a:pPr>
                      <a:r>
                        <a:rPr lang="it-IT" sz="1100" b="1"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Immobilità</a:t>
                      </a:r>
                      <a:endParaRPr lang="it-IT" sz="1100" b="1" dirty="0" smtClean="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r>
            </a:tbl>
          </a:graphicData>
        </a:graphic>
      </p:graphicFrame>
      <p:sp>
        <p:nvSpPr>
          <p:cNvPr id="9" name="Rettangolo 8"/>
          <p:cNvSpPr/>
          <p:nvPr/>
        </p:nvSpPr>
        <p:spPr>
          <a:xfrm>
            <a:off x="0" y="4941168"/>
            <a:ext cx="9179839" cy="1938992"/>
          </a:xfrm>
          <a:prstGeom prst="rect">
            <a:avLst/>
          </a:prstGeom>
        </p:spPr>
        <p:txBody>
          <a:bodyPr wrap="square">
            <a:spAutoFit/>
          </a:bodyPr>
          <a:lstStyle/>
          <a:p>
            <a:pPr marL="342900" indent="-342900" algn="just">
              <a:buFont typeface="Wingdings" panose="05000000000000000000" pitchFamily="2" charset="2"/>
              <a:buChar char="q"/>
            </a:pPr>
            <a:r>
              <a:rPr lang="it-IT" sz="1500" b="1" u="sng" dirty="0" smtClean="0">
                <a:solidFill>
                  <a:srgbClr val="C00000"/>
                </a:solidFill>
                <a:latin typeface="Book Antiqua" panose="02040602050305030304" pitchFamily="18" charset="0"/>
              </a:rPr>
              <a:t>Farmaci ad azione nociva sullo scheletro</a:t>
            </a:r>
            <a:r>
              <a:rPr lang="it-IT" sz="1500" b="1" dirty="0" smtClean="0">
                <a:solidFill>
                  <a:srgbClr val="C00000"/>
                </a:solidFill>
                <a:latin typeface="Book Antiqua" panose="02040602050305030304" pitchFamily="18" charset="0"/>
              </a:rPr>
              <a:t>: </a:t>
            </a:r>
            <a:r>
              <a:rPr lang="it-IT" sz="1500" b="1" dirty="0" err="1" smtClean="0">
                <a:solidFill>
                  <a:srgbClr val="C00000"/>
                </a:solidFill>
                <a:latin typeface="Book Antiqua" panose="02040602050305030304" pitchFamily="18" charset="0"/>
              </a:rPr>
              <a:t>glucocorticoidi</a:t>
            </a:r>
            <a:r>
              <a:rPr lang="it-IT" sz="1500" b="1" dirty="0" smtClean="0">
                <a:solidFill>
                  <a:srgbClr val="C00000"/>
                </a:solidFill>
                <a:latin typeface="Book Antiqua" panose="02040602050305030304" pitchFamily="18" charset="0"/>
              </a:rPr>
              <a:t>, ciclosporina, farmaci citotossici, </a:t>
            </a:r>
            <a:r>
              <a:rPr lang="it-IT" sz="1500" b="1" dirty="0" err="1" smtClean="0">
                <a:solidFill>
                  <a:srgbClr val="C00000"/>
                </a:solidFill>
                <a:latin typeface="Book Antiqua" panose="02040602050305030304" pitchFamily="18" charset="0"/>
              </a:rPr>
              <a:t>tiazolidinedioni</a:t>
            </a:r>
            <a:r>
              <a:rPr lang="it-IT" sz="1500" b="1" dirty="0" smtClean="0">
                <a:solidFill>
                  <a:srgbClr val="C00000"/>
                </a:solidFill>
                <a:latin typeface="Book Antiqua" panose="02040602050305030304" pitchFamily="18" charset="0"/>
              </a:rPr>
              <a:t>, antiepilettici, alluminio, eparina, </a:t>
            </a:r>
            <a:r>
              <a:rPr lang="it-IT" sz="1500" b="1" dirty="0" err="1" smtClean="0">
                <a:solidFill>
                  <a:srgbClr val="C00000"/>
                </a:solidFill>
                <a:latin typeface="Book Antiqua" panose="02040602050305030304" pitchFamily="18" charset="0"/>
              </a:rPr>
              <a:t>levotiroxina</a:t>
            </a:r>
            <a:r>
              <a:rPr lang="it-IT" sz="1500" b="1" dirty="0">
                <a:solidFill>
                  <a:srgbClr val="C00000"/>
                </a:solidFill>
                <a:latin typeface="Book Antiqua" panose="02040602050305030304" pitchFamily="18" charset="0"/>
              </a:rPr>
              <a:t> </a:t>
            </a:r>
            <a:r>
              <a:rPr lang="it-IT" sz="1500" b="1" dirty="0" smtClean="0">
                <a:solidFill>
                  <a:srgbClr val="C00000"/>
                </a:solidFill>
                <a:latin typeface="Book Antiqua" panose="02040602050305030304" pitchFamily="18" charset="0"/>
              </a:rPr>
              <a:t>a dosi elevate, agonisti del </a:t>
            </a:r>
            <a:r>
              <a:rPr lang="it-IT" sz="1500" b="1" dirty="0" err="1" smtClean="0">
                <a:solidFill>
                  <a:srgbClr val="C00000"/>
                </a:solidFill>
                <a:latin typeface="Book Antiqua" panose="02040602050305030304" pitchFamily="18" charset="0"/>
              </a:rPr>
              <a:t>GnRH</a:t>
            </a:r>
            <a:r>
              <a:rPr lang="it-IT" sz="1500" b="1" dirty="0" smtClean="0">
                <a:solidFill>
                  <a:srgbClr val="C00000"/>
                </a:solidFill>
                <a:latin typeface="Book Antiqua" panose="02040602050305030304" pitchFamily="18" charset="0"/>
              </a:rPr>
              <a:t>, inibitori dell’</a:t>
            </a:r>
            <a:r>
              <a:rPr lang="it-IT" sz="1500" b="1" dirty="0" err="1" smtClean="0">
                <a:solidFill>
                  <a:srgbClr val="C00000"/>
                </a:solidFill>
                <a:latin typeface="Book Antiqua" panose="02040602050305030304" pitchFamily="18" charset="0"/>
              </a:rPr>
              <a:t>aromatasi</a:t>
            </a:r>
            <a:r>
              <a:rPr lang="it-IT" sz="1500" b="1" dirty="0" smtClean="0">
                <a:solidFill>
                  <a:srgbClr val="C00000"/>
                </a:solidFill>
                <a:latin typeface="Book Antiqua" panose="02040602050305030304" pitchFamily="18" charset="0"/>
              </a:rPr>
              <a:t>.</a:t>
            </a:r>
          </a:p>
          <a:p>
            <a:pPr marL="342900" indent="-342900" algn="just">
              <a:buFont typeface="Wingdings" panose="05000000000000000000" pitchFamily="2" charset="2"/>
              <a:buChar char="q"/>
            </a:pPr>
            <a:r>
              <a:rPr lang="it-IT" sz="1500" b="1" u="sng" dirty="0" smtClean="0">
                <a:solidFill>
                  <a:srgbClr val="C00000"/>
                </a:solidFill>
                <a:latin typeface="Book Antiqua" panose="02040602050305030304" pitchFamily="18" charset="0"/>
              </a:rPr>
              <a:t>Fattori di rischio </a:t>
            </a:r>
            <a:r>
              <a:rPr lang="it-IT" sz="1500" b="1" i="1" u="sng" dirty="0" smtClean="0">
                <a:solidFill>
                  <a:srgbClr val="C00000"/>
                </a:solidFill>
                <a:latin typeface="Book Antiqua" panose="02040602050305030304" pitchFamily="18" charset="0"/>
              </a:rPr>
              <a:t>non modificabili</a:t>
            </a:r>
            <a:r>
              <a:rPr lang="it-IT" sz="1500" b="1" u="sng" dirty="0" smtClean="0">
                <a:solidFill>
                  <a:srgbClr val="C00000"/>
                </a:solidFill>
                <a:latin typeface="Book Antiqua" panose="02040602050305030304" pitchFamily="18" charset="0"/>
              </a:rPr>
              <a:t> per fratture</a:t>
            </a:r>
            <a:r>
              <a:rPr lang="it-IT" sz="1500" b="1" dirty="0" smtClean="0">
                <a:solidFill>
                  <a:srgbClr val="C00000"/>
                </a:solidFill>
                <a:latin typeface="Book Antiqua" panose="02040602050305030304" pitchFamily="18" charset="0"/>
              </a:rPr>
              <a:t>: sesso femminile, età avanzata, storia personale di fratture in età adulta o in parenti prossimi, razza caucasica, demenza, deficit estrogenico</a:t>
            </a:r>
          </a:p>
          <a:p>
            <a:pPr marL="342900" indent="-342900" algn="just">
              <a:buFont typeface="Wingdings" panose="05000000000000000000" pitchFamily="2" charset="2"/>
              <a:buChar char="q"/>
            </a:pPr>
            <a:r>
              <a:rPr lang="it-IT" sz="1500" b="1" dirty="0" smtClean="0">
                <a:solidFill>
                  <a:srgbClr val="C00000"/>
                </a:solidFill>
                <a:latin typeface="Book Antiqua" panose="02040602050305030304" pitchFamily="18" charset="0"/>
              </a:rPr>
              <a:t>Fattori di rischio </a:t>
            </a:r>
            <a:r>
              <a:rPr lang="it-IT" sz="1500" b="1" i="1" u="sng" dirty="0" smtClean="0">
                <a:solidFill>
                  <a:srgbClr val="C00000"/>
                </a:solidFill>
                <a:latin typeface="Book Antiqua" panose="02040602050305030304" pitchFamily="18" charset="0"/>
              </a:rPr>
              <a:t>potenzialmente modificabili: </a:t>
            </a:r>
            <a:r>
              <a:rPr lang="it-IT" sz="1500" b="1" dirty="0" smtClean="0">
                <a:solidFill>
                  <a:srgbClr val="C00000"/>
                </a:solidFill>
                <a:latin typeface="Book Antiqua" panose="02040602050305030304" pitchFamily="18" charset="0"/>
              </a:rPr>
              <a:t>fumo, peso corporeo &lt;58kg, ridotto apporto di Ca, alcolismo, cadute ricorrenti, deficit visivo, scarsa attività fisica, condizioni di salute precarie , fragilità.</a:t>
            </a:r>
            <a:endParaRPr lang="it-IT" sz="1500" b="1" u="sng" dirty="0" smtClean="0">
              <a:solidFill>
                <a:srgbClr val="C00000"/>
              </a:solidFill>
              <a:latin typeface="Book Antiqua" panose="02040602050305030304" pitchFamily="18" charset="0"/>
            </a:endParaRPr>
          </a:p>
        </p:txBody>
      </p:sp>
    </p:spTree>
    <p:extLst>
      <p:ext uri="{BB962C8B-B14F-4D97-AF65-F5344CB8AC3E}">
        <p14:creationId xmlns:p14="http://schemas.microsoft.com/office/powerpoint/2010/main" val="2019119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32926"/>
            <a:ext cx="9144000" cy="646331"/>
          </a:xfrm>
          <a:prstGeom prst="rect">
            <a:avLst/>
          </a:prstGeom>
          <a:noFill/>
        </p:spPr>
        <p:txBody>
          <a:bodyPr wrap="square" rtlCol="0">
            <a:spAutoFit/>
          </a:bodyPr>
          <a:lstStyle/>
          <a:p>
            <a:pPr algn="ct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Osteoporosi</a:t>
            </a:r>
            <a:endParaRPr lang="it-IT" sz="36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5" name="Rettangolo 4"/>
          <p:cNvSpPr/>
          <p:nvPr/>
        </p:nvSpPr>
        <p:spPr>
          <a:xfrm>
            <a:off x="-57420" y="404664"/>
            <a:ext cx="9179839" cy="6740307"/>
          </a:xfrm>
          <a:prstGeom prst="rect">
            <a:avLst/>
          </a:prstGeom>
        </p:spPr>
        <p:txBody>
          <a:bodyPr wrap="square">
            <a:spAutoFit/>
          </a:bodyPr>
          <a:lstStyle/>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Clinica e diagnosi</a:t>
            </a:r>
          </a:p>
          <a:p>
            <a:pPr algn="just"/>
            <a:r>
              <a:rPr lang="it-IT" sz="1600" b="1" dirty="0" smtClean="0">
                <a:solidFill>
                  <a:srgbClr val="C00000"/>
                </a:solidFill>
                <a:latin typeface="Book Antiqua" panose="02040602050305030304" pitchFamily="18" charset="0"/>
              </a:rPr>
              <a:t>Nelle fratture vertebrali multiple da schiacciamento si possono avere riduzione di statura, cifosi e dolore al dorso con pneumopatia restrittiva (fratture toraciche) e sintomi addominali o sciatica (fratture lombari). La </a:t>
            </a:r>
            <a:r>
              <a:rPr lang="it-IT" sz="1600" b="1" i="1" dirty="0" smtClean="0">
                <a:solidFill>
                  <a:srgbClr val="C00000"/>
                </a:solidFill>
                <a:latin typeface="Book Antiqua" panose="02040602050305030304" pitchFamily="18" charset="0"/>
              </a:rPr>
              <a:t>densitometria ossea</a:t>
            </a:r>
            <a:r>
              <a:rPr lang="it-IT" sz="1600" b="1" dirty="0" smtClean="0">
                <a:solidFill>
                  <a:srgbClr val="C00000"/>
                </a:solidFill>
                <a:latin typeface="Book Antiqua" panose="02040602050305030304" pitchFamily="18" charset="0"/>
              </a:rPr>
              <a:t> è divenuta il «</a:t>
            </a:r>
            <a:r>
              <a:rPr lang="it-IT" sz="1600" b="1" dirty="0" err="1" smtClean="0">
                <a:solidFill>
                  <a:srgbClr val="C00000"/>
                </a:solidFill>
                <a:latin typeface="Book Antiqua" panose="02040602050305030304" pitchFamily="18" charset="0"/>
              </a:rPr>
              <a:t>gold</a:t>
            </a:r>
            <a:r>
              <a:rPr lang="it-IT" sz="1600" b="1" dirty="0" smtClean="0">
                <a:solidFill>
                  <a:srgbClr val="C00000"/>
                </a:solidFill>
                <a:latin typeface="Book Antiqua" panose="02040602050305030304" pitchFamily="18" charset="0"/>
              </a:rPr>
              <a:t> standard» per la diagnosi da raccomandarsi a donne con deficit di estrogeni (specie con menopausa precoce o che hanno subito ovariectomia), soggetti con </a:t>
            </a:r>
            <a:r>
              <a:rPr lang="it-IT" sz="1600" b="1" dirty="0" err="1" smtClean="0">
                <a:solidFill>
                  <a:srgbClr val="C00000"/>
                </a:solidFill>
                <a:latin typeface="Book Antiqua" panose="02040602050305030304" pitchFamily="18" charset="0"/>
              </a:rPr>
              <a:t>osteopenia</a:t>
            </a:r>
            <a:r>
              <a:rPr lang="it-IT" sz="1600" b="1" dirty="0" smtClean="0">
                <a:solidFill>
                  <a:srgbClr val="C00000"/>
                </a:solidFill>
                <a:latin typeface="Book Antiqua" panose="02040602050305030304" pitchFamily="18" charset="0"/>
              </a:rPr>
              <a:t> e fratture documentate all’esame RX, in trattamento con </a:t>
            </a:r>
            <a:r>
              <a:rPr lang="it-IT" sz="1600" b="1" dirty="0" err="1" smtClean="0">
                <a:solidFill>
                  <a:srgbClr val="C00000"/>
                </a:solidFill>
                <a:latin typeface="Book Antiqua" panose="02040602050305030304" pitchFamily="18" charset="0"/>
              </a:rPr>
              <a:t>glucocorticoidi</a:t>
            </a:r>
            <a:r>
              <a:rPr lang="it-IT" sz="1600" b="1" dirty="0" smtClean="0">
                <a:solidFill>
                  <a:srgbClr val="C00000"/>
                </a:solidFill>
                <a:latin typeface="Book Antiqua" panose="02040602050305030304" pitchFamily="18" charset="0"/>
              </a:rPr>
              <a:t> (≥ 7,5 mg/die prednisone &gt; 3 mesi), e nell’iperparatiroidismo primitivo. Lo screening di laboratorio dovrebbe includere emocromo completo, calcemia e </a:t>
            </a:r>
            <a:r>
              <a:rPr lang="it-IT" sz="1600" b="1" dirty="0" err="1" smtClean="0">
                <a:solidFill>
                  <a:srgbClr val="C00000"/>
                </a:solidFill>
                <a:latin typeface="Book Antiqua" panose="02040602050305030304" pitchFamily="18" charset="0"/>
              </a:rPr>
              <a:t>calciuria</a:t>
            </a:r>
            <a:r>
              <a:rPr lang="it-IT" sz="1600" b="1" dirty="0" smtClean="0">
                <a:solidFill>
                  <a:srgbClr val="C00000"/>
                </a:solidFill>
                <a:latin typeface="Book Antiqua" panose="02040602050305030304" pitchFamily="18" charset="0"/>
              </a:rPr>
              <a:t> delle 24 ore, vitamina D, funzionalità renale ed epatica, fino alla valutazione del TSH, cortisolo libero urinario, PTH, elettroforesi serica e urinaria, il testosterone nell’uomo, gli anticorpi per la celiachia e i marcatori di riassorbimento osseo (follow-up terapia).</a:t>
            </a: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Trattamento</a:t>
            </a:r>
          </a:p>
          <a:p>
            <a:pPr algn="just"/>
            <a:r>
              <a:rPr lang="it-IT" sz="1600" b="1" dirty="0" smtClean="0">
                <a:solidFill>
                  <a:srgbClr val="C00000"/>
                </a:solidFill>
                <a:latin typeface="Book Antiqua" panose="02040602050305030304" pitchFamily="18" charset="0"/>
              </a:rPr>
              <a:t>Terapia delle fratture acute, modificazione dei fattori </a:t>
            </a:r>
          </a:p>
          <a:p>
            <a:pPr algn="just"/>
            <a:r>
              <a:rPr lang="it-IT" sz="1600" b="1" dirty="0" smtClean="0">
                <a:solidFill>
                  <a:srgbClr val="C00000"/>
                </a:solidFill>
                <a:latin typeface="Book Antiqua" panose="02040602050305030304" pitchFamily="18" charset="0"/>
              </a:rPr>
              <a:t>di rischio e trattamento delle alterazioni di base che</a:t>
            </a:r>
          </a:p>
          <a:p>
            <a:pPr algn="just"/>
            <a:r>
              <a:rPr lang="it-IT" sz="1600" b="1" dirty="0">
                <a:solidFill>
                  <a:srgbClr val="C00000"/>
                </a:solidFill>
                <a:latin typeface="Book Antiqua" panose="02040602050305030304" pitchFamily="18" charset="0"/>
              </a:rPr>
              <a:t>c</a:t>
            </a:r>
            <a:r>
              <a:rPr lang="it-IT" sz="1600" b="1" dirty="0" smtClean="0">
                <a:solidFill>
                  <a:srgbClr val="C00000"/>
                </a:solidFill>
                <a:latin typeface="Book Antiqua" panose="02040602050305030304" pitchFamily="18" charset="0"/>
              </a:rPr>
              <a:t>ausano riduzione della massa ossea. La terapia deve </a:t>
            </a:r>
          </a:p>
          <a:p>
            <a:pPr algn="just"/>
            <a:r>
              <a:rPr lang="it-IT" sz="1600" b="1" dirty="0">
                <a:solidFill>
                  <a:srgbClr val="C00000"/>
                </a:solidFill>
                <a:latin typeface="Book Antiqua" panose="02040602050305030304" pitchFamily="18" charset="0"/>
              </a:rPr>
              <a:t>e</a:t>
            </a:r>
            <a:r>
              <a:rPr lang="it-IT" sz="1600" b="1" dirty="0" smtClean="0">
                <a:solidFill>
                  <a:srgbClr val="C00000"/>
                </a:solidFill>
                <a:latin typeface="Book Antiqua" panose="02040602050305030304" pitchFamily="18" charset="0"/>
              </a:rPr>
              <a:t>ssere personalizzata ma tutti i soggetti </a:t>
            </a:r>
            <a:r>
              <a:rPr lang="it-IT" sz="1600" b="1" dirty="0" err="1" smtClean="0">
                <a:solidFill>
                  <a:srgbClr val="C00000"/>
                </a:solidFill>
                <a:latin typeface="Book Antiqua" panose="02040602050305030304" pitchFamily="18" charset="0"/>
              </a:rPr>
              <a:t>osteporotici</a:t>
            </a:r>
            <a:endParaRPr lang="it-IT" sz="1600" b="1" dirty="0" smtClean="0">
              <a:solidFill>
                <a:srgbClr val="C00000"/>
              </a:solidFill>
              <a:latin typeface="Book Antiqua" panose="02040602050305030304" pitchFamily="18" charset="0"/>
            </a:endParaRPr>
          </a:p>
          <a:p>
            <a:pPr algn="just"/>
            <a:r>
              <a:rPr lang="it-IT" sz="1600" b="1" dirty="0">
                <a:solidFill>
                  <a:srgbClr val="C00000"/>
                </a:solidFill>
                <a:latin typeface="Book Antiqua" panose="02040602050305030304" pitchFamily="18" charset="0"/>
              </a:rPr>
              <a:t>d</a:t>
            </a:r>
            <a:r>
              <a:rPr lang="it-IT" sz="1600" b="1" dirty="0" smtClean="0">
                <a:solidFill>
                  <a:srgbClr val="C00000"/>
                </a:solidFill>
                <a:latin typeface="Book Antiqua" panose="02040602050305030304" pitchFamily="18" charset="0"/>
              </a:rPr>
              <a:t>ovrebbero assumere calcio per </a:t>
            </a:r>
            <a:r>
              <a:rPr lang="it-IT" sz="1600" b="1" dirty="0" err="1" smtClean="0">
                <a:solidFill>
                  <a:srgbClr val="C00000"/>
                </a:solidFill>
                <a:latin typeface="Book Antiqua" panose="02040602050305030304" pitchFamily="18" charset="0"/>
              </a:rPr>
              <a:t>os</a:t>
            </a:r>
            <a:r>
              <a:rPr lang="it-IT" sz="1600" b="1" dirty="0" smtClean="0">
                <a:solidFill>
                  <a:srgbClr val="C00000"/>
                </a:solidFill>
                <a:latin typeface="Book Antiqua" panose="02040602050305030304" pitchFamily="18" charset="0"/>
              </a:rPr>
              <a:t> (1-1,5 g/die) e </a:t>
            </a:r>
          </a:p>
          <a:p>
            <a:pPr algn="just"/>
            <a:r>
              <a:rPr lang="it-IT" sz="1600" b="1" dirty="0" smtClean="0">
                <a:solidFill>
                  <a:srgbClr val="C00000"/>
                </a:solidFill>
                <a:latin typeface="Book Antiqua" panose="02040602050305030304" pitchFamily="18" charset="0"/>
              </a:rPr>
              <a:t>Vitamina D (400-800 UI/die) con una moderata</a:t>
            </a:r>
          </a:p>
          <a:p>
            <a:pPr algn="just"/>
            <a:r>
              <a:rPr lang="it-IT" sz="1600" b="1" dirty="0">
                <a:solidFill>
                  <a:srgbClr val="C00000"/>
                </a:solidFill>
                <a:latin typeface="Book Antiqua" panose="02040602050305030304" pitchFamily="18" charset="0"/>
              </a:rPr>
              <a:t>e</a:t>
            </a:r>
            <a:r>
              <a:rPr lang="it-IT" sz="1600" b="1" dirty="0" smtClean="0">
                <a:solidFill>
                  <a:srgbClr val="C00000"/>
                </a:solidFill>
                <a:latin typeface="Book Antiqua" panose="02040602050305030304" pitchFamily="18" charset="0"/>
              </a:rPr>
              <a:t>sposizione al sole. I </a:t>
            </a:r>
            <a:r>
              <a:rPr lang="it-IT" sz="1600" b="1" i="1" dirty="0" err="1" smtClean="0">
                <a:solidFill>
                  <a:srgbClr val="C00000"/>
                </a:solidFill>
                <a:latin typeface="Book Antiqua" panose="02040602050305030304" pitchFamily="18" charset="0"/>
              </a:rPr>
              <a:t>bifosfonati</a:t>
            </a:r>
            <a:r>
              <a:rPr lang="it-IT" sz="1600" b="1" dirty="0" smtClean="0">
                <a:solidFill>
                  <a:srgbClr val="C00000"/>
                </a:solidFill>
                <a:latin typeface="Book Antiqua" panose="02040602050305030304" pitchFamily="18" charset="0"/>
              </a:rPr>
              <a:t> inibiscono il </a:t>
            </a:r>
          </a:p>
          <a:p>
            <a:pPr algn="just"/>
            <a:r>
              <a:rPr lang="it-IT" sz="1600" b="1" dirty="0" smtClean="0">
                <a:solidFill>
                  <a:srgbClr val="C00000"/>
                </a:solidFill>
                <a:latin typeface="Book Antiqua" panose="02040602050305030304" pitchFamily="18" charset="0"/>
              </a:rPr>
              <a:t>riassorbimento, aumentano la densità ossea e </a:t>
            </a:r>
          </a:p>
          <a:p>
            <a:pPr algn="just"/>
            <a:r>
              <a:rPr lang="it-IT" sz="1600" b="1" dirty="0">
                <a:solidFill>
                  <a:srgbClr val="C00000"/>
                </a:solidFill>
                <a:latin typeface="Book Antiqua" panose="02040602050305030304" pitchFamily="18" charset="0"/>
              </a:rPr>
              <a:t>r</a:t>
            </a:r>
            <a:r>
              <a:rPr lang="it-IT" sz="1600" b="1" dirty="0" smtClean="0">
                <a:solidFill>
                  <a:srgbClr val="C00000"/>
                </a:solidFill>
                <a:latin typeface="Book Antiqua" panose="02040602050305030304" pitchFamily="18" charset="0"/>
              </a:rPr>
              <a:t>iducono le percentuali di frattura. Possono essere, con</a:t>
            </a:r>
          </a:p>
          <a:p>
            <a:pPr algn="just"/>
            <a:r>
              <a:rPr lang="it-IT" sz="1600" b="1" dirty="0">
                <a:solidFill>
                  <a:srgbClr val="C00000"/>
                </a:solidFill>
                <a:latin typeface="Book Antiqua" panose="02040602050305030304" pitchFamily="18" charset="0"/>
              </a:rPr>
              <a:t>l</a:t>
            </a:r>
            <a:r>
              <a:rPr lang="it-IT" sz="1600" b="1" dirty="0" smtClean="0">
                <a:solidFill>
                  <a:srgbClr val="C00000"/>
                </a:solidFill>
                <a:latin typeface="Book Antiqua" panose="02040602050305030304" pitchFamily="18" charset="0"/>
              </a:rPr>
              <a:t>e dovute precauzioni, somministrati </a:t>
            </a:r>
            <a:r>
              <a:rPr lang="it-IT" sz="1600" b="1" i="1" dirty="0" smtClean="0">
                <a:solidFill>
                  <a:srgbClr val="C00000"/>
                </a:solidFill>
                <a:latin typeface="Book Antiqua" panose="02040602050305030304" pitchFamily="18" charset="0"/>
              </a:rPr>
              <a:t>estrogeni</a:t>
            </a:r>
            <a:r>
              <a:rPr lang="it-IT" sz="1600" b="1" dirty="0" smtClean="0">
                <a:solidFill>
                  <a:srgbClr val="C00000"/>
                </a:solidFill>
                <a:latin typeface="Book Antiqua" panose="02040602050305030304" pitchFamily="18" charset="0"/>
              </a:rPr>
              <a:t> o un </a:t>
            </a:r>
          </a:p>
          <a:p>
            <a:pPr algn="just"/>
            <a:r>
              <a:rPr lang="it-IT" sz="1600" b="1" dirty="0">
                <a:solidFill>
                  <a:srgbClr val="C00000"/>
                </a:solidFill>
                <a:latin typeface="Book Antiqua" panose="02040602050305030304" pitchFamily="18" charset="0"/>
              </a:rPr>
              <a:t>m</a:t>
            </a:r>
            <a:r>
              <a:rPr lang="it-IT" sz="1600" b="1" dirty="0" smtClean="0">
                <a:solidFill>
                  <a:srgbClr val="C00000"/>
                </a:solidFill>
                <a:latin typeface="Book Antiqua" panose="02040602050305030304" pitchFamily="18" charset="0"/>
              </a:rPr>
              <a:t>odulatore selettivo del loro recettore, il </a:t>
            </a:r>
            <a:r>
              <a:rPr lang="it-IT" sz="1600" b="1" i="1" dirty="0" err="1" smtClean="0">
                <a:solidFill>
                  <a:srgbClr val="C00000"/>
                </a:solidFill>
                <a:latin typeface="Book Antiqua" panose="02040602050305030304" pitchFamily="18" charset="0"/>
              </a:rPr>
              <a:t>raloxifene</a:t>
            </a:r>
            <a:r>
              <a:rPr lang="it-IT" sz="1600" b="1" dirty="0" smtClean="0">
                <a:solidFill>
                  <a:srgbClr val="C00000"/>
                </a:solidFill>
                <a:latin typeface="Book Antiqua" panose="02040602050305030304" pitchFamily="18" charset="0"/>
              </a:rPr>
              <a:t>. </a:t>
            </a:r>
          </a:p>
          <a:p>
            <a:pPr algn="just"/>
            <a:r>
              <a:rPr lang="it-IT" sz="1600" b="1" dirty="0" smtClean="0">
                <a:solidFill>
                  <a:srgbClr val="C00000"/>
                </a:solidFill>
                <a:latin typeface="Book Antiqua" panose="02040602050305030304" pitchFamily="18" charset="0"/>
              </a:rPr>
              <a:t>Ancora sperimentale è l’impiego di un Ab monoclonale, </a:t>
            </a:r>
          </a:p>
          <a:p>
            <a:pPr algn="just"/>
            <a:r>
              <a:rPr lang="it-IT" sz="1600" b="1" dirty="0" smtClean="0">
                <a:solidFill>
                  <a:srgbClr val="C00000"/>
                </a:solidFill>
                <a:latin typeface="Book Antiqua" panose="02040602050305030304" pitchFamily="18" charset="0"/>
              </a:rPr>
              <a:t>il </a:t>
            </a:r>
            <a:r>
              <a:rPr lang="it-IT" sz="1600" b="1" i="1" dirty="0" err="1" smtClean="0">
                <a:solidFill>
                  <a:srgbClr val="C00000"/>
                </a:solidFill>
                <a:latin typeface="Book Antiqua" panose="02040602050305030304" pitchFamily="18" charset="0"/>
              </a:rPr>
              <a:t>denosumab</a:t>
            </a:r>
            <a:r>
              <a:rPr lang="it-IT" sz="1600" b="1" dirty="0" smtClean="0">
                <a:solidFill>
                  <a:srgbClr val="C00000"/>
                </a:solidFill>
                <a:latin typeface="Book Antiqua" panose="02040602050305030304" pitchFamily="18" charset="0"/>
              </a:rPr>
              <a:t>. La </a:t>
            </a:r>
            <a:r>
              <a:rPr lang="it-IT" sz="1600" b="1" i="1" dirty="0" err="1" smtClean="0">
                <a:solidFill>
                  <a:srgbClr val="C00000"/>
                </a:solidFill>
                <a:latin typeface="Book Antiqua" panose="02040602050305030304" pitchFamily="18" charset="0"/>
              </a:rPr>
              <a:t>teriparatide</a:t>
            </a:r>
            <a:r>
              <a:rPr lang="it-IT" sz="1600" b="1" dirty="0" smtClean="0">
                <a:solidFill>
                  <a:srgbClr val="C00000"/>
                </a:solidFill>
                <a:latin typeface="Book Antiqua" panose="02040602050305030304" pitchFamily="18" charset="0"/>
              </a:rPr>
              <a:t> è in grado di indurre la </a:t>
            </a:r>
          </a:p>
          <a:p>
            <a:pPr algn="just"/>
            <a:r>
              <a:rPr lang="it-IT" sz="1600" b="1" dirty="0" smtClean="0">
                <a:solidFill>
                  <a:srgbClr val="C00000"/>
                </a:solidFill>
                <a:latin typeface="Book Antiqua" panose="02040602050305030304" pitchFamily="18" charset="0"/>
              </a:rPr>
              <a:t>formazione ossea  e viene utilizzato nei casi gravi per un massimo di 2 anni.</a:t>
            </a:r>
          </a:p>
          <a:p>
            <a:pPr algn="just"/>
            <a:endParaRPr lang="it-IT" sz="1600" dirty="0" smtClean="0">
              <a:solidFill>
                <a:srgbClr val="C00000"/>
              </a:solidFill>
              <a:latin typeface="Book Antiqua" panose="0204060205030503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920" y="3136776"/>
            <a:ext cx="2866628" cy="1990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054" y="5127490"/>
            <a:ext cx="1906494" cy="1730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4950863"/>
            <a:ext cx="1519926" cy="1519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0853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32926"/>
            <a:ext cx="9144000" cy="646331"/>
          </a:xfrm>
          <a:prstGeom prst="rect">
            <a:avLst/>
          </a:prstGeom>
          <a:noFill/>
        </p:spPr>
        <p:txBody>
          <a:bodyPr wrap="square" rtlCol="0">
            <a:spAutoFit/>
          </a:bodyPr>
          <a:lstStyle/>
          <a:p>
            <a:pPr algn="ct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Osteomalacia</a:t>
            </a:r>
            <a:endParaRPr lang="it-IT" sz="36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5" name="Rettangolo 4"/>
          <p:cNvSpPr/>
          <p:nvPr/>
        </p:nvSpPr>
        <p:spPr>
          <a:xfrm>
            <a:off x="-50523" y="476672"/>
            <a:ext cx="9179839" cy="6740307"/>
          </a:xfrm>
          <a:prstGeom prst="rect">
            <a:avLst/>
          </a:prstGeom>
        </p:spPr>
        <p:txBody>
          <a:bodyPr wrap="square">
            <a:spAutoFit/>
          </a:bodyPr>
          <a:lstStyle/>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Eziologia</a:t>
            </a:r>
          </a:p>
          <a:p>
            <a:pPr algn="just"/>
            <a:r>
              <a:rPr lang="it-IT" sz="1600" b="1" dirty="0" smtClean="0">
                <a:solidFill>
                  <a:srgbClr val="C00000"/>
                </a:solidFill>
                <a:latin typeface="Book Antiqua" panose="02040602050305030304" pitchFamily="18" charset="0"/>
              </a:rPr>
              <a:t>Deficit di </a:t>
            </a:r>
            <a:r>
              <a:rPr lang="it-IT" sz="1600" b="1" u="sng" dirty="0" smtClean="0">
                <a:solidFill>
                  <a:srgbClr val="C00000"/>
                </a:solidFill>
                <a:latin typeface="Book Antiqua" panose="02040602050305030304" pitchFamily="18" charset="0"/>
              </a:rPr>
              <a:t>mineralizzazione</a:t>
            </a:r>
            <a:r>
              <a:rPr lang="it-IT" sz="1600" b="1" dirty="0" smtClean="0">
                <a:solidFill>
                  <a:srgbClr val="C00000"/>
                </a:solidFill>
                <a:latin typeface="Book Antiqua" panose="02040602050305030304" pitchFamily="18" charset="0"/>
              </a:rPr>
              <a:t> della matrice organica del tessuto osseo  che, nella forma infantile, prende il nome di </a:t>
            </a:r>
            <a:r>
              <a:rPr lang="it-IT" sz="1600" b="1" i="1" dirty="0" smtClean="0">
                <a:solidFill>
                  <a:srgbClr val="C00000"/>
                </a:solidFill>
                <a:latin typeface="Book Antiqua" panose="02040602050305030304" pitchFamily="18" charset="0"/>
              </a:rPr>
              <a:t>rachitismo</a:t>
            </a:r>
            <a:r>
              <a:rPr lang="it-IT" sz="1600" b="1" dirty="0" smtClean="0">
                <a:solidFill>
                  <a:srgbClr val="C00000"/>
                </a:solidFill>
                <a:latin typeface="Book Antiqua" panose="02040602050305030304" pitchFamily="18" charset="0"/>
              </a:rPr>
              <a:t>. Le cause possono essere inadeguato apporto o malassorbimento di vitamina D (pancreatite cronica, gastrectomia, malassorbimento), alterazioni del metabolismo della vitamina D (terapia anticonvulsivante, IRC, alterazioni genetiche), ipofosfatemia cronica da perdita renale di fosfato (rachitismo X-legato, osteomalacia oncogena), uso di chelanti del fosforo.</a:t>
            </a:r>
          </a:p>
          <a:p>
            <a:pPr algn="just"/>
            <a:r>
              <a:rPr lang="it-IT" sz="1600" b="1" i="1" u="sng" dirty="0" smtClean="0">
                <a:solidFill>
                  <a:srgbClr val="C00000"/>
                </a:solidFill>
                <a:latin typeface="Book Antiqua" panose="02040602050305030304" pitchFamily="18" charset="0"/>
              </a:rPr>
              <a:t>Clinica e diagnosi</a:t>
            </a:r>
            <a:endParaRPr lang="it-IT" sz="1600" b="1" dirty="0" smtClean="0">
              <a:solidFill>
                <a:srgbClr val="C00000"/>
              </a:solidFill>
              <a:latin typeface="Book Antiqua" panose="02040602050305030304" pitchFamily="18" charset="0"/>
            </a:endParaRPr>
          </a:p>
          <a:p>
            <a:pPr algn="just"/>
            <a:r>
              <a:rPr lang="it-IT" sz="1600" b="1" dirty="0" smtClean="0">
                <a:solidFill>
                  <a:srgbClr val="C00000"/>
                </a:solidFill>
                <a:latin typeface="Book Antiqua" panose="02040602050305030304" pitchFamily="18" charset="0"/>
              </a:rPr>
              <a:t>Deformità scheletriche, fratture per traumi minimi, dolore scheletrico diffuso e dolenzia ossea ipostenia muscolare prossimale da carenza di vitamina D. Perdita di trabecole e assottigliamento della corticale con riscontro all’RX di bande radiotrasparenti (</a:t>
            </a:r>
            <a:r>
              <a:rPr lang="it-IT" sz="1600" b="1" dirty="0" err="1" smtClean="0">
                <a:solidFill>
                  <a:srgbClr val="C00000"/>
                </a:solidFill>
                <a:latin typeface="Book Antiqua" panose="02040602050305030304" pitchFamily="18" charset="0"/>
              </a:rPr>
              <a:t>pseudofratture</a:t>
            </a:r>
            <a:r>
              <a:rPr lang="it-IT" sz="1600" b="1" dirty="0" smtClean="0">
                <a:solidFill>
                  <a:srgbClr val="C00000"/>
                </a:solidFill>
                <a:latin typeface="Book Antiqua" panose="02040602050305030304" pitchFamily="18" charset="0"/>
              </a:rPr>
              <a:t> di </a:t>
            </a:r>
            <a:r>
              <a:rPr lang="it-IT" sz="1600" b="1" dirty="0" err="1" smtClean="0">
                <a:solidFill>
                  <a:srgbClr val="C00000"/>
                </a:solidFill>
                <a:latin typeface="Book Antiqua" panose="02040602050305030304" pitchFamily="18" charset="0"/>
              </a:rPr>
              <a:t>Looser</a:t>
            </a:r>
            <a:r>
              <a:rPr lang="it-IT" sz="1600" b="1" dirty="0" smtClean="0">
                <a:solidFill>
                  <a:srgbClr val="C00000"/>
                </a:solidFill>
                <a:latin typeface="Book Antiqua" panose="02040602050305030304" pitchFamily="18" charset="0"/>
              </a:rPr>
              <a:t>) di varia lunghezza perpendicolari alla superficie di femore, pelvi e scapola. Bassi livelli di vitamina D serica determinano inoltre un iperparatiroidismo compensatorio con aumentati livelli di PTH e fosfatasi alcalina, </a:t>
            </a:r>
            <a:r>
              <a:rPr lang="it-IT" sz="1600" b="1" dirty="0" err="1" smtClean="0">
                <a:solidFill>
                  <a:srgbClr val="C00000"/>
                </a:solidFill>
                <a:latin typeface="Book Antiqua" panose="02040602050305030304" pitchFamily="18" charset="0"/>
              </a:rPr>
              <a:t>iperfosfaturia</a:t>
            </a:r>
            <a:r>
              <a:rPr lang="it-IT" sz="1600" b="1" dirty="0">
                <a:solidFill>
                  <a:srgbClr val="C00000"/>
                </a:solidFill>
                <a:latin typeface="Book Antiqua" panose="02040602050305030304" pitchFamily="18" charset="0"/>
              </a:rPr>
              <a:t> </a:t>
            </a:r>
            <a:r>
              <a:rPr lang="it-IT" sz="1600" b="1" dirty="0" smtClean="0">
                <a:solidFill>
                  <a:srgbClr val="C00000"/>
                </a:solidFill>
                <a:latin typeface="Book Antiqua" panose="02040602050305030304" pitchFamily="18" charset="0"/>
              </a:rPr>
              <a:t>e ipofosfatemia.  L’ipocalcemia che insorge nell’osteomalacia avanzata è dovuta alla ridotta mobilizzazione di calcio dall’osso </a:t>
            </a:r>
            <a:r>
              <a:rPr lang="it-IT" sz="1600" b="1" dirty="0" err="1" smtClean="0">
                <a:solidFill>
                  <a:srgbClr val="C00000"/>
                </a:solidFill>
                <a:latin typeface="Book Antiqua" panose="02040602050305030304" pitchFamily="18" charset="0"/>
              </a:rPr>
              <a:t>ipomineralizzato</a:t>
            </a:r>
            <a:r>
              <a:rPr lang="it-IT" sz="1600" b="1" dirty="0" smtClean="0">
                <a:solidFill>
                  <a:srgbClr val="C00000"/>
                </a:solidFill>
                <a:latin typeface="Book Antiqua" panose="02040602050305030304" pitchFamily="18" charset="0"/>
              </a:rPr>
              <a:t>.</a:t>
            </a: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Trattamento</a:t>
            </a:r>
          </a:p>
          <a:p>
            <a:pPr marL="285750" indent="-285750" algn="just">
              <a:buFont typeface="Wingdings" panose="05000000000000000000" pitchFamily="2" charset="2"/>
              <a:buChar char="Ø"/>
            </a:pPr>
            <a:r>
              <a:rPr lang="it-IT" sz="1600" b="1" u="sng" dirty="0" smtClean="0">
                <a:solidFill>
                  <a:srgbClr val="C00000"/>
                </a:solidFill>
                <a:latin typeface="Book Antiqua" panose="02040602050305030304" pitchFamily="18" charset="0"/>
              </a:rPr>
              <a:t>Osteomalacia da Deficit di Vitamina D (&lt;20ng/</a:t>
            </a:r>
            <a:r>
              <a:rPr lang="it-IT" sz="1600" b="1" u="sng" dirty="0" err="1" smtClean="0">
                <a:solidFill>
                  <a:srgbClr val="C00000"/>
                </a:solidFill>
                <a:latin typeface="Book Antiqua" panose="02040602050305030304" pitchFamily="18" charset="0"/>
              </a:rPr>
              <a:t>mL</a:t>
            </a:r>
            <a:r>
              <a:rPr lang="it-IT" sz="1600" b="1" u="sng" dirty="0" smtClean="0">
                <a:solidFill>
                  <a:srgbClr val="C00000"/>
                </a:solidFill>
                <a:latin typeface="Book Antiqua" panose="02040602050305030304" pitchFamily="18" charset="0"/>
              </a:rPr>
              <a:t>):</a:t>
            </a:r>
          </a:p>
          <a:p>
            <a:pPr algn="just"/>
            <a:r>
              <a:rPr lang="it-IT" sz="1600" b="1" i="1" dirty="0" err="1" smtClean="0">
                <a:solidFill>
                  <a:srgbClr val="C00000"/>
                </a:solidFill>
                <a:latin typeface="Book Antiqua" panose="02040602050305030304" pitchFamily="18" charset="0"/>
              </a:rPr>
              <a:t>Ergocalciferolo</a:t>
            </a:r>
            <a:r>
              <a:rPr lang="it-IT" sz="1600" b="1" i="1" dirty="0" smtClean="0">
                <a:solidFill>
                  <a:srgbClr val="C00000"/>
                </a:solidFill>
                <a:latin typeface="Book Antiqua" panose="02040602050305030304" pitchFamily="18" charset="0"/>
              </a:rPr>
              <a:t> </a:t>
            </a:r>
            <a:r>
              <a:rPr lang="it-IT" sz="1600" b="1" dirty="0" smtClean="0">
                <a:solidFill>
                  <a:srgbClr val="C00000"/>
                </a:solidFill>
                <a:latin typeface="Book Antiqua" panose="02040602050305030304" pitchFamily="18" charset="0"/>
              </a:rPr>
              <a:t>(</a:t>
            </a:r>
            <a:r>
              <a:rPr lang="it-IT" sz="1600" b="1" dirty="0" err="1" smtClean="0">
                <a:solidFill>
                  <a:srgbClr val="C00000"/>
                </a:solidFill>
                <a:latin typeface="Book Antiqua" panose="02040602050305030304" pitchFamily="18" charset="0"/>
              </a:rPr>
              <a:t>Vit</a:t>
            </a:r>
            <a:r>
              <a:rPr lang="it-IT" sz="1600" b="1" dirty="0" smtClean="0">
                <a:solidFill>
                  <a:srgbClr val="C00000"/>
                </a:solidFill>
                <a:latin typeface="Book Antiqua" panose="02040602050305030304" pitchFamily="18" charset="0"/>
              </a:rPr>
              <a:t>. D</a:t>
            </a:r>
            <a:r>
              <a:rPr lang="it-IT" sz="1600" b="1" baseline="-25000" dirty="0" smtClean="0">
                <a:solidFill>
                  <a:srgbClr val="C00000"/>
                </a:solidFill>
                <a:latin typeface="Book Antiqua" panose="02040602050305030304" pitchFamily="18" charset="0"/>
              </a:rPr>
              <a:t>2</a:t>
            </a:r>
            <a:r>
              <a:rPr lang="it-IT" sz="1600" b="1" dirty="0" smtClean="0">
                <a:solidFill>
                  <a:srgbClr val="C00000"/>
                </a:solidFill>
                <a:latin typeface="Book Antiqua" panose="02040602050305030304" pitchFamily="18" charset="0"/>
              </a:rPr>
              <a:t>) da 50000 UI/settimana per 8 </a:t>
            </a:r>
          </a:p>
          <a:p>
            <a:pPr algn="just"/>
            <a:r>
              <a:rPr lang="it-IT" sz="1600" b="1" dirty="0" smtClean="0">
                <a:solidFill>
                  <a:srgbClr val="C00000"/>
                </a:solidFill>
                <a:latin typeface="Book Antiqua" panose="02040602050305030304" pitchFamily="18" charset="0"/>
              </a:rPr>
              <a:t>settimane al mantenimento di 800 UI/die.</a:t>
            </a:r>
          </a:p>
          <a:p>
            <a:pPr marL="285750" indent="-285750" algn="just">
              <a:buFont typeface="Wingdings" panose="05000000000000000000" pitchFamily="2" charset="2"/>
              <a:buChar char="Ø"/>
            </a:pPr>
            <a:r>
              <a:rPr lang="it-IT" sz="1600" b="1" u="sng" dirty="0" smtClean="0">
                <a:solidFill>
                  <a:srgbClr val="C00000"/>
                </a:solidFill>
                <a:latin typeface="Book Antiqua" panose="02040602050305030304" pitchFamily="18" charset="0"/>
              </a:rPr>
              <a:t>Osteomalacia da Malassorbimento</a:t>
            </a:r>
            <a:r>
              <a:rPr lang="it-IT" sz="1600" b="1" dirty="0" smtClean="0">
                <a:solidFill>
                  <a:srgbClr val="C00000"/>
                </a:solidFill>
                <a:latin typeface="Book Antiqua" panose="02040602050305030304" pitchFamily="18" charset="0"/>
              </a:rPr>
              <a:t>: 50000 UI/die per </a:t>
            </a:r>
            <a:r>
              <a:rPr lang="it-IT" sz="1600" b="1" dirty="0" err="1" smtClean="0">
                <a:solidFill>
                  <a:srgbClr val="C00000"/>
                </a:solidFill>
                <a:latin typeface="Book Antiqua" panose="02040602050305030304" pitchFamily="18" charset="0"/>
              </a:rPr>
              <a:t>os</a:t>
            </a:r>
            <a:endParaRPr lang="it-IT" sz="1600" b="1" dirty="0" smtClean="0">
              <a:solidFill>
                <a:srgbClr val="C00000"/>
              </a:solidFill>
              <a:latin typeface="Book Antiqua" panose="02040602050305030304" pitchFamily="18" charset="0"/>
            </a:endParaRPr>
          </a:p>
          <a:p>
            <a:pPr algn="just"/>
            <a:r>
              <a:rPr lang="it-IT" sz="1600" b="1" dirty="0">
                <a:solidFill>
                  <a:srgbClr val="C00000"/>
                </a:solidFill>
                <a:latin typeface="Book Antiqua" panose="02040602050305030304" pitchFamily="18" charset="0"/>
              </a:rPr>
              <a:t>o</a:t>
            </a:r>
            <a:r>
              <a:rPr lang="it-IT" sz="1600" b="1" dirty="0" smtClean="0">
                <a:solidFill>
                  <a:srgbClr val="C00000"/>
                </a:solidFill>
                <a:latin typeface="Book Antiqua" panose="02040602050305030304" pitchFamily="18" charset="0"/>
              </a:rPr>
              <a:t>ppure 250000 UI </a:t>
            </a:r>
            <a:r>
              <a:rPr lang="it-IT" sz="1600" b="1" dirty="0" err="1" smtClean="0">
                <a:solidFill>
                  <a:srgbClr val="C00000"/>
                </a:solidFill>
                <a:latin typeface="Book Antiqua" panose="02040602050305030304" pitchFamily="18" charset="0"/>
              </a:rPr>
              <a:t>im</a:t>
            </a:r>
            <a:r>
              <a:rPr lang="it-IT" sz="1600" b="1" dirty="0">
                <a:solidFill>
                  <a:srgbClr val="C00000"/>
                </a:solidFill>
                <a:latin typeface="Book Antiqua" panose="02040602050305030304" pitchFamily="18" charset="0"/>
              </a:rPr>
              <a:t> </a:t>
            </a:r>
            <a:r>
              <a:rPr lang="it-IT" sz="1600" b="1" dirty="0" smtClean="0">
                <a:solidFill>
                  <a:srgbClr val="C00000"/>
                </a:solidFill>
                <a:latin typeface="Book Antiqua" panose="02040602050305030304" pitchFamily="18" charset="0"/>
              </a:rPr>
              <a:t>2 </a:t>
            </a:r>
            <a:r>
              <a:rPr lang="it-IT" sz="1600" b="1" dirty="0" err="1" smtClean="0">
                <a:solidFill>
                  <a:srgbClr val="C00000"/>
                </a:solidFill>
                <a:latin typeface="Book Antiqua" panose="02040602050305030304" pitchFamily="18" charset="0"/>
              </a:rPr>
              <a:t>vv</a:t>
            </a:r>
            <a:r>
              <a:rPr lang="it-IT" sz="1600" b="1" dirty="0" smtClean="0">
                <a:solidFill>
                  <a:srgbClr val="C00000"/>
                </a:solidFill>
                <a:latin typeface="Book Antiqua" panose="02040602050305030304" pitchFamily="18" charset="0"/>
              </a:rPr>
              <a:t>/anno.</a:t>
            </a:r>
          </a:p>
          <a:p>
            <a:pPr marL="285750" indent="-285750" algn="just">
              <a:buFont typeface="Wingdings" panose="05000000000000000000" pitchFamily="2" charset="2"/>
              <a:buChar char="Ø"/>
            </a:pPr>
            <a:r>
              <a:rPr lang="it-IT" sz="1600" b="1" u="sng" dirty="0" smtClean="0">
                <a:solidFill>
                  <a:srgbClr val="C00000"/>
                </a:solidFill>
                <a:latin typeface="Book Antiqua" panose="02040602050305030304" pitchFamily="18" charset="0"/>
              </a:rPr>
              <a:t>Ipocalcemia o osteodistrofia da IRC:</a:t>
            </a:r>
            <a:r>
              <a:rPr lang="it-IT" sz="1600" b="1" dirty="0" smtClean="0">
                <a:solidFill>
                  <a:srgbClr val="C00000"/>
                </a:solidFill>
                <a:latin typeface="Book Antiqua" panose="02040602050305030304" pitchFamily="18" charset="0"/>
              </a:rPr>
              <a:t> </a:t>
            </a:r>
          </a:p>
          <a:p>
            <a:pPr algn="just"/>
            <a:r>
              <a:rPr lang="it-IT" sz="1600" b="1" dirty="0" smtClean="0">
                <a:solidFill>
                  <a:srgbClr val="C00000"/>
                </a:solidFill>
                <a:latin typeface="Book Antiqua" panose="02040602050305030304" pitchFamily="18" charset="0"/>
              </a:rPr>
              <a:t>calcitriolo 0,25-0,5 </a:t>
            </a:r>
            <a:r>
              <a:rPr lang="it-IT" sz="1600" b="1" dirty="0" smtClean="0">
                <a:solidFill>
                  <a:srgbClr val="C00000"/>
                </a:solidFill>
                <a:latin typeface="Book Antiqua" panose="02040602050305030304" pitchFamily="18" charset="0"/>
                <a:sym typeface="Symbol"/>
              </a:rPr>
              <a:t>g/die per </a:t>
            </a:r>
            <a:r>
              <a:rPr lang="it-IT" sz="1600" b="1" dirty="0" err="1" smtClean="0">
                <a:solidFill>
                  <a:srgbClr val="C00000"/>
                </a:solidFill>
                <a:latin typeface="Book Antiqua" panose="02040602050305030304" pitchFamily="18" charset="0"/>
                <a:sym typeface="Symbol"/>
              </a:rPr>
              <a:t>os</a:t>
            </a:r>
            <a:r>
              <a:rPr lang="it-IT" sz="1600" b="1" dirty="0" smtClean="0">
                <a:solidFill>
                  <a:srgbClr val="C00000"/>
                </a:solidFill>
                <a:latin typeface="Book Antiqua" panose="02040602050305030304" pitchFamily="18" charset="0"/>
                <a:sym typeface="Symbol"/>
              </a:rPr>
              <a:t>. </a:t>
            </a:r>
          </a:p>
          <a:p>
            <a:pPr algn="just"/>
            <a:r>
              <a:rPr lang="it-IT" sz="1600" b="1" dirty="0" smtClean="0">
                <a:solidFill>
                  <a:srgbClr val="C00000"/>
                </a:solidFill>
                <a:latin typeface="Book Antiqua" panose="02040602050305030304" pitchFamily="18" charset="0"/>
                <a:sym typeface="Symbol"/>
              </a:rPr>
              <a:t>Il deficit di Vitamina D dovrebbe essere corretto sempre in</a:t>
            </a:r>
          </a:p>
          <a:p>
            <a:pPr algn="just"/>
            <a:r>
              <a:rPr lang="it-IT" sz="1600" b="1" dirty="0">
                <a:solidFill>
                  <a:srgbClr val="C00000"/>
                </a:solidFill>
                <a:latin typeface="Book Antiqua" panose="02040602050305030304" pitchFamily="18" charset="0"/>
                <a:sym typeface="Symbol"/>
              </a:rPr>
              <a:t>a</a:t>
            </a:r>
            <a:r>
              <a:rPr lang="it-IT" sz="1600" b="1" dirty="0" smtClean="0">
                <a:solidFill>
                  <a:srgbClr val="C00000"/>
                </a:solidFill>
                <a:latin typeface="Book Antiqua" panose="02040602050305030304" pitchFamily="18" charset="0"/>
                <a:sym typeface="Symbol"/>
              </a:rPr>
              <a:t>ssociazione all’integrazione di calcio (1,5-2 g/die di calcio).</a:t>
            </a:r>
            <a:endParaRPr lang="it-IT" sz="1600" b="1" dirty="0" smtClean="0">
              <a:solidFill>
                <a:srgbClr val="C00000"/>
              </a:solidFill>
              <a:latin typeface="Book Antiqua" panose="02040602050305030304" pitchFamily="18" charset="0"/>
            </a:endParaRPr>
          </a:p>
          <a:p>
            <a:pPr algn="just"/>
            <a:endParaRPr lang="it-IT" sz="1600" dirty="0" smtClean="0">
              <a:solidFill>
                <a:srgbClr val="C00000"/>
              </a:solidFill>
              <a:latin typeface="Book Antiqua" panose="02040602050305030304" pitchFamily="18"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3100" y="4210214"/>
            <a:ext cx="1944216" cy="2647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2784" y="4211206"/>
            <a:ext cx="1808981" cy="1459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116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3548" y="35332"/>
            <a:ext cx="8136904" cy="646331"/>
          </a:xfrm>
          <a:prstGeom prst="rect">
            <a:avLst/>
          </a:prstGeom>
          <a:noFill/>
        </p:spPr>
        <p:txBody>
          <a:bodyPr wrap="square" rtlCol="0">
            <a:spAutoFit/>
          </a:bodyPr>
          <a:lstStyle/>
          <a:p>
            <a:pPr algn="ct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Paratiroidi</a:t>
            </a:r>
            <a:endParaRPr lang="it-IT" sz="36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875" y="681663"/>
            <a:ext cx="4692250" cy="3261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09" y="4055286"/>
            <a:ext cx="3891731" cy="277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49" y="4243670"/>
            <a:ext cx="3168352" cy="2370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9150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3548" y="35332"/>
            <a:ext cx="8136904" cy="646331"/>
          </a:xfrm>
          <a:prstGeom prst="rect">
            <a:avLst/>
          </a:prstGeom>
          <a:noFill/>
        </p:spPr>
        <p:txBody>
          <a:bodyPr wrap="square" rtlCol="0">
            <a:spAutoFit/>
          </a:bodyPr>
          <a:lstStyle/>
          <a:p>
            <a:pPr algn="ct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Paratormone e Calcitonina</a:t>
            </a:r>
            <a:endParaRPr lang="it-IT" sz="36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749355"/>
            <a:ext cx="3332989" cy="2499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713"/>
          <a:stretch/>
        </p:blipFill>
        <p:spPr bwMode="auto">
          <a:xfrm>
            <a:off x="4788024" y="749356"/>
            <a:ext cx="3572860" cy="2499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1023" y="3917652"/>
            <a:ext cx="3572933" cy="267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395534" y="3501007"/>
            <a:ext cx="3332989" cy="3332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4842" y="3501007"/>
            <a:ext cx="1620182" cy="108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a:off x="3728523" y="4643879"/>
            <a:ext cx="1072500" cy="584775"/>
          </a:xfrm>
          <a:prstGeom prst="rect">
            <a:avLst/>
          </a:prstGeom>
          <a:noFill/>
        </p:spPr>
        <p:txBody>
          <a:bodyPr wrap="square" rtlCol="0">
            <a:spAutoFit/>
          </a:bodyPr>
          <a:lstStyle/>
          <a:p>
            <a:pPr algn="ctr"/>
            <a:r>
              <a:rPr lang="it-IT" sz="1600" b="1" dirty="0" smtClean="0">
                <a:solidFill>
                  <a:srgbClr val="C00000"/>
                </a:solidFill>
                <a:latin typeface="Book Antiqua" panose="02040602050305030304" pitchFamily="18" charset="0"/>
              </a:rPr>
              <a:t>Cellule C tiroidee</a:t>
            </a:r>
            <a:endParaRPr lang="it-IT" sz="16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4750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43489" y="0"/>
            <a:ext cx="9252520" cy="646331"/>
          </a:xfrm>
          <a:prstGeom prst="rect">
            <a:avLst/>
          </a:prstGeom>
          <a:noFill/>
        </p:spPr>
        <p:txBody>
          <a:bodyPr wrap="square" rtlCol="0">
            <a:spAutoFit/>
          </a:bodyPr>
          <a:lstStyle/>
          <a:p>
            <a:pPr algn="ct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Regolazione dell’Omeostasi del Calcio</a:t>
            </a:r>
            <a:endParaRPr lang="it-IT" sz="36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27" y="548680"/>
            <a:ext cx="8982192" cy="621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8683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32926"/>
            <a:ext cx="9144000" cy="646331"/>
          </a:xfrm>
          <a:prstGeom prst="rect">
            <a:avLst/>
          </a:prstGeom>
          <a:noFill/>
        </p:spPr>
        <p:txBody>
          <a:bodyPr wrap="square" rtlCol="0">
            <a:spAutoFit/>
          </a:bodyPr>
          <a:lstStyle/>
          <a:p>
            <a:pPr algn="ct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Ipercalcemia</a:t>
            </a:r>
            <a:endParaRPr lang="it-IT" sz="36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5" name="Rettangolo 4"/>
          <p:cNvSpPr/>
          <p:nvPr/>
        </p:nvSpPr>
        <p:spPr>
          <a:xfrm>
            <a:off x="-69623" y="188640"/>
            <a:ext cx="9179839" cy="8848576"/>
          </a:xfrm>
          <a:prstGeom prst="rect">
            <a:avLst/>
          </a:prstGeom>
        </p:spPr>
        <p:txBody>
          <a:bodyPr wrap="square">
            <a:spAutoFit/>
          </a:bodyPr>
          <a:lstStyle/>
          <a:p>
            <a:endParaRPr lang="it-IT" sz="1700" b="1" i="1" u="sng" dirty="0" smtClean="0">
              <a:solidFill>
                <a:srgbClr val="C00000"/>
              </a:solidFill>
              <a:latin typeface="Book Antiqua" panose="02040602050305030304" pitchFamily="18" charset="0"/>
            </a:endParaRPr>
          </a:p>
          <a:p>
            <a:pPr algn="just"/>
            <a:r>
              <a:rPr lang="it-IT" sz="1600" b="1" dirty="0" smtClean="0">
                <a:solidFill>
                  <a:srgbClr val="C00000"/>
                </a:solidFill>
                <a:latin typeface="Book Antiqua" panose="02040602050305030304" pitchFamily="18" charset="0"/>
              </a:rPr>
              <a:t>L’ipercalcemia si manifesta con astenia, depressione, confusione mentale, anoressia, nausea, stipsi, difetti tubulari renali, poliuria, intervallo QT corto o aritmie. I sintomi neurologici e gastrointestinali si manifestano con calcemia &gt; 2,9 </a:t>
            </a:r>
            <a:r>
              <a:rPr lang="it-IT" sz="1600" b="1" dirty="0" err="1" smtClean="0">
                <a:solidFill>
                  <a:srgbClr val="C00000"/>
                </a:solidFill>
                <a:latin typeface="Book Antiqua" panose="02040602050305030304" pitchFamily="18" charset="0"/>
              </a:rPr>
              <a:t>mmol</a:t>
            </a:r>
            <a:r>
              <a:rPr lang="it-IT" sz="1600" b="1" dirty="0" smtClean="0">
                <a:solidFill>
                  <a:srgbClr val="C00000"/>
                </a:solidFill>
                <a:latin typeface="Book Antiqua" panose="02040602050305030304" pitchFamily="18" charset="0"/>
              </a:rPr>
              <a:t>/L (&gt;11,5 mg/</a:t>
            </a:r>
            <a:r>
              <a:rPr lang="it-IT" sz="1600" b="1" dirty="0" err="1" smtClean="0">
                <a:solidFill>
                  <a:srgbClr val="C00000"/>
                </a:solidFill>
                <a:latin typeface="Book Antiqua" panose="02040602050305030304" pitchFamily="18" charset="0"/>
              </a:rPr>
              <a:t>dL</a:t>
            </a:r>
            <a:r>
              <a:rPr lang="it-IT" sz="1600" b="1" dirty="0" smtClean="0">
                <a:solidFill>
                  <a:srgbClr val="C00000"/>
                </a:solidFill>
                <a:latin typeface="Book Antiqua" panose="02040602050305030304" pitchFamily="18" charset="0"/>
              </a:rPr>
              <a:t>) mentre la </a:t>
            </a:r>
            <a:r>
              <a:rPr lang="it-IT" sz="1600" b="1" dirty="0" err="1" smtClean="0">
                <a:solidFill>
                  <a:srgbClr val="C00000"/>
                </a:solidFill>
                <a:latin typeface="Book Antiqua" panose="02040602050305030304" pitchFamily="18" charset="0"/>
              </a:rPr>
              <a:t>nefrocalcinosi</a:t>
            </a:r>
            <a:r>
              <a:rPr lang="it-IT" sz="1600" b="1" dirty="0" smtClean="0">
                <a:solidFill>
                  <a:srgbClr val="C00000"/>
                </a:solidFill>
                <a:latin typeface="Book Antiqua" panose="02040602050305030304" pitchFamily="18" charset="0"/>
              </a:rPr>
              <a:t> e l’insufficienza renale con valori &gt;3,2 </a:t>
            </a:r>
            <a:r>
              <a:rPr lang="it-IT" sz="1600" b="1" dirty="0" err="1" smtClean="0">
                <a:solidFill>
                  <a:srgbClr val="C00000"/>
                </a:solidFill>
                <a:latin typeface="Book Antiqua" panose="02040602050305030304" pitchFamily="18" charset="0"/>
              </a:rPr>
              <a:t>mmol</a:t>
            </a:r>
            <a:r>
              <a:rPr lang="it-IT" sz="1600" b="1" dirty="0" smtClean="0">
                <a:solidFill>
                  <a:srgbClr val="C00000"/>
                </a:solidFill>
                <a:latin typeface="Book Antiqua" panose="02040602050305030304" pitchFamily="18" charset="0"/>
              </a:rPr>
              <a:t>/L</a:t>
            </a:r>
            <a:r>
              <a:rPr lang="it-IT" sz="1600" b="1" dirty="0">
                <a:solidFill>
                  <a:srgbClr val="C00000"/>
                </a:solidFill>
                <a:latin typeface="Book Antiqua" panose="02040602050305030304" pitchFamily="18" charset="0"/>
              </a:rPr>
              <a:t> </a:t>
            </a:r>
            <a:r>
              <a:rPr lang="it-IT" sz="1600" b="1" dirty="0" smtClean="0">
                <a:solidFill>
                  <a:srgbClr val="C00000"/>
                </a:solidFill>
                <a:latin typeface="Book Antiqua" panose="02040602050305030304" pitchFamily="18" charset="0"/>
              </a:rPr>
              <a:t>(&gt;13mg/</a:t>
            </a:r>
            <a:r>
              <a:rPr lang="it-IT" sz="1600" b="1" dirty="0" err="1" smtClean="0">
                <a:solidFill>
                  <a:srgbClr val="C00000"/>
                </a:solidFill>
                <a:latin typeface="Book Antiqua" panose="02040602050305030304" pitchFamily="18" charset="0"/>
              </a:rPr>
              <a:t>dL</a:t>
            </a:r>
            <a:r>
              <a:rPr lang="it-IT" sz="1600" b="1" dirty="0" smtClean="0">
                <a:solidFill>
                  <a:srgbClr val="C00000"/>
                </a:solidFill>
                <a:latin typeface="Book Antiqua" panose="02040602050305030304" pitchFamily="18" charset="0"/>
              </a:rPr>
              <a:t>). L’</a:t>
            </a:r>
            <a:r>
              <a:rPr lang="it-IT" sz="1600" b="1" i="1" dirty="0" smtClean="0">
                <a:solidFill>
                  <a:srgbClr val="C00000"/>
                </a:solidFill>
                <a:latin typeface="Book Antiqua" panose="02040602050305030304" pitchFamily="18" charset="0"/>
              </a:rPr>
              <a:t>ipercalcemia grave</a:t>
            </a:r>
            <a:r>
              <a:rPr lang="it-IT" sz="1600" b="1" dirty="0" smtClean="0">
                <a:solidFill>
                  <a:srgbClr val="C00000"/>
                </a:solidFill>
                <a:latin typeface="Book Antiqua" panose="02040602050305030304" pitchFamily="18" charset="0"/>
              </a:rPr>
              <a:t> ( &gt; 3,7 </a:t>
            </a:r>
            <a:r>
              <a:rPr lang="it-IT" sz="1600" b="1" dirty="0" err="1" smtClean="0">
                <a:solidFill>
                  <a:srgbClr val="C00000"/>
                </a:solidFill>
                <a:latin typeface="Book Antiqua" panose="02040602050305030304" pitchFamily="18" charset="0"/>
              </a:rPr>
              <a:t>mmol</a:t>
            </a:r>
            <a:r>
              <a:rPr lang="it-IT" sz="1600" b="1" dirty="0" smtClean="0">
                <a:solidFill>
                  <a:srgbClr val="C00000"/>
                </a:solidFill>
                <a:latin typeface="Book Antiqua" panose="02040602050305030304" pitchFamily="18" charset="0"/>
              </a:rPr>
              <a:t>/L ossia &gt;15 mg/dl) è un’emergenza medica e può causare </a:t>
            </a:r>
            <a:r>
              <a:rPr lang="it-IT" sz="1600" b="1" u="sng" dirty="0" smtClean="0">
                <a:solidFill>
                  <a:srgbClr val="C00000"/>
                </a:solidFill>
                <a:latin typeface="Book Antiqua" panose="02040602050305030304" pitchFamily="18" charset="0"/>
              </a:rPr>
              <a:t>arresto cardiaco e coma</a:t>
            </a:r>
            <a:r>
              <a:rPr lang="it-IT" sz="1600" b="1" dirty="0" smtClean="0">
                <a:solidFill>
                  <a:srgbClr val="C00000"/>
                </a:solidFill>
                <a:latin typeface="Book Antiqua" panose="02040602050305030304" pitchFamily="18" charset="0"/>
              </a:rPr>
              <a:t>.</a:t>
            </a: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Eziologia</a:t>
            </a:r>
          </a:p>
          <a:p>
            <a:pPr algn="just"/>
            <a:r>
              <a:rPr lang="it-IT" sz="1600" b="1" dirty="0" smtClean="0">
                <a:solidFill>
                  <a:srgbClr val="C00000"/>
                </a:solidFill>
                <a:latin typeface="Book Antiqua" panose="02040602050305030304" pitchFamily="18" charset="0"/>
              </a:rPr>
              <a:t>Nel 90% dei casi è causata da iperparatiroidismo e neoplasie. L’</a:t>
            </a:r>
            <a:r>
              <a:rPr lang="it-IT" sz="1600" b="1" i="1" dirty="0" smtClean="0">
                <a:solidFill>
                  <a:srgbClr val="C00000"/>
                </a:solidFill>
                <a:latin typeface="Book Antiqua" panose="02040602050305030304" pitchFamily="18" charset="0"/>
              </a:rPr>
              <a:t>iperparatiroidismo primitivo</a:t>
            </a:r>
            <a:r>
              <a:rPr lang="it-IT" sz="1600" b="1" dirty="0" smtClean="0">
                <a:solidFill>
                  <a:srgbClr val="C00000"/>
                </a:solidFill>
                <a:latin typeface="Book Antiqua" panose="02040602050305030304" pitchFamily="18" charset="0"/>
              </a:rPr>
              <a:t> è causato da un’ipersecrezione di paratormone (PTH) da parte di un adenoma (81%) o (raramente) un carcinoma, un’iperplasia paratiroidea (15%), una MEN 1 (ipofisi e isole pancreatiche) o 2A</a:t>
            </a:r>
          </a:p>
          <a:p>
            <a:pPr algn="just"/>
            <a:r>
              <a:rPr lang="it-IT" sz="1600" b="1" dirty="0" smtClean="0">
                <a:solidFill>
                  <a:srgbClr val="C00000"/>
                </a:solidFill>
                <a:latin typeface="Book Antiqua" panose="02040602050305030304" pitchFamily="18" charset="0"/>
              </a:rPr>
              <a:t>(</a:t>
            </a:r>
            <a:r>
              <a:rPr lang="it-IT" sz="1600" b="1" dirty="0" err="1" smtClean="0">
                <a:solidFill>
                  <a:srgbClr val="C00000"/>
                </a:solidFill>
                <a:latin typeface="Book Antiqua" panose="02040602050305030304" pitchFamily="18" charset="0"/>
              </a:rPr>
              <a:t>feocromocitoma</a:t>
            </a:r>
            <a:r>
              <a:rPr lang="it-IT" sz="1600" b="1" dirty="0" smtClean="0">
                <a:solidFill>
                  <a:srgbClr val="C00000"/>
                </a:solidFill>
                <a:latin typeface="Book Antiqua" panose="02040602050305030304" pitchFamily="18" charset="0"/>
              </a:rPr>
              <a:t> o carcinoma midollare della tiroide), terapia con litio (iperfunzione paratiroidi) e forme familiari che determinano iperproduzione di PTH nonostante l’ipercalcemia. L’ipercalcemia </a:t>
            </a:r>
            <a:r>
              <a:rPr lang="it-IT" sz="1600" b="1" i="1" dirty="0" smtClean="0">
                <a:solidFill>
                  <a:srgbClr val="C00000"/>
                </a:solidFill>
                <a:latin typeface="Book Antiqua" panose="02040602050305030304" pitchFamily="18" charset="0"/>
              </a:rPr>
              <a:t>paraneoplastica</a:t>
            </a:r>
            <a:r>
              <a:rPr lang="it-IT" sz="1600" b="1" dirty="0" smtClean="0">
                <a:solidFill>
                  <a:srgbClr val="C00000"/>
                </a:solidFill>
                <a:latin typeface="Book Antiqua" panose="02040602050305030304" pitchFamily="18" charset="0"/>
              </a:rPr>
              <a:t> è grave e difficile da trattare: può essere causata da produzione eccessiva e liberazione di proteina PTH-correlata nei carcinomi con mediatori umorali dell’ipercalcemia quali quelli </a:t>
            </a:r>
            <a:r>
              <a:rPr lang="it-IT" sz="1600" b="1" dirty="0" err="1" smtClean="0">
                <a:solidFill>
                  <a:srgbClr val="C00000"/>
                </a:solidFill>
                <a:latin typeface="Book Antiqua" panose="02040602050305030304" pitchFamily="18" charset="0"/>
              </a:rPr>
              <a:t>squamocellulari</a:t>
            </a:r>
            <a:r>
              <a:rPr lang="it-IT" sz="1600" b="1" dirty="0" smtClean="0">
                <a:solidFill>
                  <a:srgbClr val="C00000"/>
                </a:solidFill>
                <a:latin typeface="Book Antiqua" panose="02040602050305030304" pitchFamily="18" charset="0"/>
              </a:rPr>
              <a:t>, polmonari e renali, distruzione dell’osso (metastasi come nel tumore mammario e nel linfoma) e attivazione di linfociti con liberazione di IL-1 e TNF (linfomi, mielomi, leucemie). L’ipercalcemia può essere inoltre legata alla vitamina D (intossicazione da vitamina D, aumentata sintesi nelle malattie granulomatose come la sarcoidosi, ipercalcemia idiopatica infantile), ad un elevato rimodellamento osseo (ipertiroidismo, immobilizzazione, tiazidici, intossicazione da vitamina A) o da </a:t>
            </a:r>
            <a:r>
              <a:rPr lang="it-IT" sz="1600" b="1" dirty="0" err="1" smtClean="0">
                <a:solidFill>
                  <a:srgbClr val="C00000"/>
                </a:solidFill>
                <a:latin typeface="Book Antiqua" panose="02040602050305030304" pitchFamily="18" charset="0"/>
              </a:rPr>
              <a:t>Insufficianza</a:t>
            </a:r>
            <a:r>
              <a:rPr lang="it-IT" sz="1600" b="1" dirty="0" smtClean="0">
                <a:solidFill>
                  <a:srgbClr val="C00000"/>
                </a:solidFill>
                <a:latin typeface="Book Antiqua" panose="02040602050305030304" pitchFamily="18" charset="0"/>
              </a:rPr>
              <a:t> Renale (</a:t>
            </a:r>
            <a:r>
              <a:rPr lang="it-IT" sz="1600" b="1" i="1" dirty="0" smtClean="0">
                <a:solidFill>
                  <a:srgbClr val="C00000"/>
                </a:solidFill>
                <a:latin typeface="Book Antiqua" panose="02040602050305030304" pitchFamily="18" charset="0"/>
              </a:rPr>
              <a:t>iperparatiroidismo secondario e terziario</a:t>
            </a:r>
            <a:r>
              <a:rPr lang="it-IT" sz="1600" b="1" dirty="0" smtClean="0">
                <a:solidFill>
                  <a:srgbClr val="C00000"/>
                </a:solidFill>
                <a:latin typeface="Book Antiqua" panose="02040602050305030304" pitchFamily="18" charset="0"/>
              </a:rPr>
              <a:t>, non rispondente a terapia medica, intossicazione da alluminio, sindrome latte-alcali).</a:t>
            </a: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Clinica</a:t>
            </a:r>
          </a:p>
          <a:p>
            <a:pPr algn="just"/>
            <a:r>
              <a:rPr lang="it-IT" sz="1600" b="1" dirty="0" smtClean="0">
                <a:solidFill>
                  <a:srgbClr val="C00000"/>
                </a:solidFill>
                <a:latin typeface="Book Antiqua" panose="02040602050305030304" pitchFamily="18" charset="0"/>
              </a:rPr>
              <a:t>Condizione spesso silente. </a:t>
            </a:r>
            <a:r>
              <a:rPr lang="it-IT" sz="1600" b="1" dirty="0" err="1" smtClean="0">
                <a:solidFill>
                  <a:srgbClr val="C00000"/>
                </a:solidFill>
                <a:latin typeface="Book Antiqua" panose="02040602050305030304" pitchFamily="18" charset="0"/>
              </a:rPr>
              <a:t>Ipercalciuria</a:t>
            </a:r>
            <a:r>
              <a:rPr lang="it-IT" sz="1600" b="1" dirty="0" smtClean="0">
                <a:solidFill>
                  <a:srgbClr val="C00000"/>
                </a:solidFill>
                <a:latin typeface="Book Antiqua" panose="02040602050305030304" pitchFamily="18" charset="0"/>
              </a:rPr>
              <a:t> e poliuria con </a:t>
            </a:r>
            <a:r>
              <a:rPr lang="it-IT" sz="1600" b="1" u="sng" dirty="0" err="1" smtClean="0">
                <a:solidFill>
                  <a:srgbClr val="C00000"/>
                </a:solidFill>
                <a:latin typeface="Book Antiqua" panose="02040602050305030304" pitchFamily="18" charset="0"/>
              </a:rPr>
              <a:t>nefrocalcinosi</a:t>
            </a:r>
            <a:r>
              <a:rPr lang="it-IT" sz="1600" b="1" dirty="0" smtClean="0">
                <a:solidFill>
                  <a:srgbClr val="C00000"/>
                </a:solidFill>
                <a:latin typeface="Book Antiqua" panose="02040602050305030304" pitchFamily="18" charset="0"/>
              </a:rPr>
              <a:t> o formazione di calcoli di </a:t>
            </a:r>
            <a:r>
              <a:rPr lang="it-IT" sz="1600" b="1" u="sng" dirty="0" smtClean="0">
                <a:solidFill>
                  <a:srgbClr val="C00000"/>
                </a:solidFill>
                <a:latin typeface="Book Antiqua" panose="02040602050305030304" pitchFamily="18" charset="0"/>
              </a:rPr>
              <a:t>ossalato di calcio</a:t>
            </a:r>
            <a:r>
              <a:rPr lang="it-IT" sz="1600" b="1" dirty="0" smtClean="0">
                <a:solidFill>
                  <a:srgbClr val="C00000"/>
                </a:solidFill>
                <a:latin typeface="Book Antiqua" panose="02040602050305030304" pitchFamily="18" charset="0"/>
              </a:rPr>
              <a:t>. </a:t>
            </a:r>
            <a:r>
              <a:rPr lang="it-IT" sz="1600" b="1" dirty="0" err="1" smtClean="0">
                <a:solidFill>
                  <a:srgbClr val="C00000"/>
                </a:solidFill>
                <a:latin typeface="Book Antiqua" panose="02040602050305030304" pitchFamily="18" charset="0"/>
              </a:rPr>
              <a:t>Osteopenia</a:t>
            </a:r>
            <a:r>
              <a:rPr lang="it-IT" sz="1600" b="1" dirty="0" smtClean="0">
                <a:solidFill>
                  <a:srgbClr val="C00000"/>
                </a:solidFill>
                <a:latin typeface="Book Antiqua" panose="02040602050305030304" pitchFamily="18" charset="0"/>
              </a:rPr>
              <a:t> oppure osteoporosi; rara la </a:t>
            </a:r>
            <a:r>
              <a:rPr lang="it-IT" sz="1600" b="1" i="1" dirty="0" smtClean="0">
                <a:solidFill>
                  <a:srgbClr val="C00000"/>
                </a:solidFill>
                <a:latin typeface="Book Antiqua" panose="02040602050305030304" pitchFamily="18" charset="0"/>
              </a:rPr>
              <a:t>grave osteite fibroso-cistica</a:t>
            </a:r>
            <a:r>
              <a:rPr lang="it-IT" sz="1600" b="1" dirty="0" smtClean="0">
                <a:solidFill>
                  <a:srgbClr val="C00000"/>
                </a:solidFill>
                <a:latin typeface="Book Antiqua" panose="02040602050305030304" pitchFamily="18" charset="0"/>
              </a:rPr>
              <a:t>, espressione di iperparatiroidismo di vecchia data. L’aumentato riassorbimento interessa più l’osso corticale che trabecolare. L’ipercalcemia è intermittente o continua; la fosforemia è bassa.</a:t>
            </a:r>
          </a:p>
          <a:p>
            <a:endParaRPr lang="it-IT" sz="1600" b="1" dirty="0" smtClean="0">
              <a:solidFill>
                <a:srgbClr val="C00000"/>
              </a:solidFill>
              <a:latin typeface="Book Antiqua" panose="02040602050305030304" pitchFamily="18" charset="0"/>
            </a:endParaRPr>
          </a:p>
          <a:p>
            <a:endParaRPr lang="it-IT" sz="1600" b="1" dirty="0" smtClean="0">
              <a:solidFill>
                <a:srgbClr val="C00000"/>
              </a:solidFill>
              <a:latin typeface="Book Antiqua" panose="02040602050305030304" pitchFamily="18" charset="0"/>
            </a:endParaRPr>
          </a:p>
          <a:p>
            <a:endParaRPr lang="it-IT" sz="1600" b="1" dirty="0" smtClean="0">
              <a:solidFill>
                <a:srgbClr val="C00000"/>
              </a:solidFill>
              <a:latin typeface="Book Antiqua" panose="02040602050305030304" pitchFamily="18" charset="0"/>
            </a:endParaRPr>
          </a:p>
          <a:p>
            <a:endParaRPr lang="it-IT" sz="1600"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030750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32926"/>
            <a:ext cx="9144000" cy="646331"/>
          </a:xfrm>
          <a:prstGeom prst="rect">
            <a:avLst/>
          </a:prstGeom>
          <a:noFill/>
        </p:spPr>
        <p:txBody>
          <a:bodyPr wrap="square" rtlCol="0">
            <a:spAutoFit/>
          </a:bodyPr>
          <a:lstStyle/>
          <a:p>
            <a:pPr algn="ct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Ipercalcemia</a:t>
            </a:r>
            <a:endParaRPr lang="it-IT" sz="36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5" name="Rettangolo 4"/>
          <p:cNvSpPr/>
          <p:nvPr/>
        </p:nvSpPr>
        <p:spPr>
          <a:xfrm>
            <a:off x="-35839" y="476672"/>
            <a:ext cx="9179839" cy="7109639"/>
          </a:xfrm>
          <a:prstGeom prst="rect">
            <a:avLst/>
          </a:prstGeom>
        </p:spPr>
        <p:txBody>
          <a:bodyPr wrap="square">
            <a:spAutoFit/>
          </a:bodyPr>
          <a:lstStyle/>
          <a:p>
            <a:pPr algn="just"/>
            <a:endParaRPr lang="it-IT" sz="1600" b="1" dirty="0" smtClean="0">
              <a:solidFill>
                <a:srgbClr val="C00000"/>
              </a:solidFill>
              <a:latin typeface="Book Antiqua" panose="02040602050305030304" pitchFamily="18" charset="0"/>
            </a:endParaRP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Diagnosi</a:t>
            </a:r>
          </a:p>
          <a:p>
            <a:pPr algn="just"/>
            <a:r>
              <a:rPr lang="it-IT" sz="1600" b="1" dirty="0" smtClean="0">
                <a:solidFill>
                  <a:srgbClr val="C00000"/>
                </a:solidFill>
                <a:latin typeface="Book Antiqua" panose="02040602050305030304" pitchFamily="18" charset="0"/>
              </a:rPr>
              <a:t>Dimostrazione di livelli di PTH </a:t>
            </a:r>
            <a:r>
              <a:rPr lang="it-IT" sz="1600" b="1" dirty="0" err="1" smtClean="0">
                <a:solidFill>
                  <a:srgbClr val="C00000"/>
                </a:solidFill>
                <a:latin typeface="Book Antiqua" panose="02040602050305030304" pitchFamily="18" charset="0"/>
              </a:rPr>
              <a:t>inappropriatamente</a:t>
            </a:r>
            <a:r>
              <a:rPr lang="it-IT" sz="1600" b="1" dirty="0" smtClean="0">
                <a:solidFill>
                  <a:srgbClr val="C00000"/>
                </a:solidFill>
                <a:latin typeface="Book Antiqua" panose="02040602050305030304" pitchFamily="18" charset="0"/>
              </a:rPr>
              <a:t> elevati rispetto al grado di ipercalcemia. Nell’iperparatiroidismo primitivo PTH, Ca e Vitamina D sono elevati e il fosfato ridotto; nell’ipercalcemia paraneoplastica, si hanno valori molto elevati di Ca e ridotti di fosfato, vitamina D e PTH nelle forme «umorali» mentre Ca e PTH ridotti con fosfato e vitamina D normali (quest’ultima lievemente ridotta in alcuni casi) nelle metastasi osteolitiche.</a:t>
            </a:r>
          </a:p>
          <a:p>
            <a:pPr algn="just"/>
            <a:endParaRPr lang="it-IT" sz="1600" b="1" dirty="0" smtClean="0">
              <a:solidFill>
                <a:srgbClr val="C00000"/>
              </a:solidFill>
              <a:latin typeface="Book Antiqua" panose="02040602050305030304" pitchFamily="18" charset="0"/>
            </a:endParaRP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Trattamento</a:t>
            </a:r>
          </a:p>
          <a:p>
            <a:pPr marL="285750" indent="-285750" algn="just">
              <a:buFont typeface="Wingdings" panose="05000000000000000000" pitchFamily="2" charset="2"/>
              <a:buChar char="Ø"/>
            </a:pPr>
            <a:r>
              <a:rPr lang="it-IT" sz="1600" b="1" dirty="0" smtClean="0">
                <a:solidFill>
                  <a:srgbClr val="C00000"/>
                </a:solidFill>
                <a:latin typeface="Book Antiqua" panose="02040602050305030304" pitchFamily="18" charset="0"/>
              </a:rPr>
              <a:t>L’ipercalcemia grave in urgenza deve essere trattata con idratazione tramite fisiologica (≤6 L/die), diuresi forzata con </a:t>
            </a:r>
            <a:r>
              <a:rPr lang="it-IT" sz="1600" b="1" dirty="0" err="1" smtClean="0">
                <a:solidFill>
                  <a:srgbClr val="C00000"/>
                </a:solidFill>
                <a:latin typeface="Book Antiqua" panose="02040602050305030304" pitchFamily="18" charset="0"/>
              </a:rPr>
              <a:t>furosemide</a:t>
            </a:r>
            <a:r>
              <a:rPr lang="it-IT" sz="1600" b="1" dirty="0" smtClean="0">
                <a:solidFill>
                  <a:srgbClr val="C00000"/>
                </a:solidFill>
                <a:latin typeface="Book Antiqua" panose="02040602050305030304" pitchFamily="18" charset="0"/>
              </a:rPr>
              <a:t>, </a:t>
            </a:r>
            <a:r>
              <a:rPr lang="it-IT" sz="1600" b="1" dirty="0" err="1" smtClean="0">
                <a:solidFill>
                  <a:srgbClr val="C00000"/>
                </a:solidFill>
                <a:latin typeface="Book Antiqua" panose="02040602050305030304" pitchFamily="18" charset="0"/>
              </a:rPr>
              <a:t>Pamidronato</a:t>
            </a:r>
            <a:r>
              <a:rPr lang="it-IT" sz="1600" b="1" dirty="0" smtClean="0">
                <a:solidFill>
                  <a:srgbClr val="C00000"/>
                </a:solidFill>
                <a:latin typeface="Book Antiqua" panose="02040602050305030304" pitchFamily="18" charset="0"/>
              </a:rPr>
              <a:t> 30-90 mg </a:t>
            </a:r>
            <a:r>
              <a:rPr lang="it-IT" sz="1600" b="1" dirty="0" err="1" smtClean="0">
                <a:solidFill>
                  <a:srgbClr val="C00000"/>
                </a:solidFill>
                <a:latin typeface="Book Antiqua" panose="02040602050305030304" pitchFamily="18" charset="0"/>
              </a:rPr>
              <a:t>ev</a:t>
            </a:r>
            <a:r>
              <a:rPr lang="it-IT" sz="1600" b="1" dirty="0" smtClean="0">
                <a:solidFill>
                  <a:srgbClr val="C00000"/>
                </a:solidFill>
                <a:latin typeface="Book Antiqua" panose="02040602050305030304" pitchFamily="18" charset="0"/>
              </a:rPr>
              <a:t> in 4 ore/</a:t>
            </a:r>
            <a:r>
              <a:rPr lang="it-IT" sz="1600" b="1" dirty="0" err="1" smtClean="0">
                <a:solidFill>
                  <a:srgbClr val="C00000"/>
                </a:solidFill>
                <a:latin typeface="Book Antiqua" panose="02040602050305030304" pitchFamily="18" charset="0"/>
              </a:rPr>
              <a:t>Zoledronato</a:t>
            </a:r>
            <a:r>
              <a:rPr lang="it-IT" sz="1600" b="1" dirty="0" smtClean="0">
                <a:solidFill>
                  <a:srgbClr val="C00000"/>
                </a:solidFill>
                <a:latin typeface="Book Antiqua" panose="02040602050305030304" pitchFamily="18" charset="0"/>
              </a:rPr>
              <a:t> 4-8 mg </a:t>
            </a:r>
            <a:r>
              <a:rPr lang="it-IT" sz="1600" b="1" dirty="0" err="1" smtClean="0">
                <a:solidFill>
                  <a:srgbClr val="C00000"/>
                </a:solidFill>
                <a:latin typeface="Book Antiqua" panose="02040602050305030304" pitchFamily="18" charset="0"/>
              </a:rPr>
              <a:t>ev</a:t>
            </a:r>
            <a:r>
              <a:rPr lang="it-IT" sz="1600" b="1" dirty="0" smtClean="0">
                <a:solidFill>
                  <a:srgbClr val="C00000"/>
                </a:solidFill>
                <a:latin typeface="Book Antiqua" panose="02040602050305030304" pitchFamily="18" charset="0"/>
              </a:rPr>
              <a:t> in 15 minuti, Calcitonina (2-8 UI/kg sc ogni 6-12 ore), </a:t>
            </a:r>
            <a:r>
              <a:rPr lang="it-IT" sz="1600" b="1" dirty="0" err="1" smtClean="0">
                <a:solidFill>
                  <a:srgbClr val="C00000"/>
                </a:solidFill>
                <a:latin typeface="Book Antiqua" panose="02040602050305030304" pitchFamily="18" charset="0"/>
              </a:rPr>
              <a:t>glucocorticoidi</a:t>
            </a:r>
            <a:r>
              <a:rPr lang="it-IT" sz="1600" b="1" dirty="0" smtClean="0">
                <a:solidFill>
                  <a:srgbClr val="C00000"/>
                </a:solidFill>
                <a:latin typeface="Book Antiqua" panose="02040602050305030304" pitchFamily="18" charset="0"/>
              </a:rPr>
              <a:t> nelle forme paraneoplastiche (prednisone 10-25 mg per </a:t>
            </a:r>
            <a:r>
              <a:rPr lang="it-IT" sz="1600" b="1" dirty="0" err="1" smtClean="0">
                <a:solidFill>
                  <a:srgbClr val="C00000"/>
                </a:solidFill>
                <a:latin typeface="Book Antiqua" panose="02040602050305030304" pitchFamily="18" charset="0"/>
              </a:rPr>
              <a:t>os</a:t>
            </a:r>
            <a:r>
              <a:rPr lang="it-IT" sz="1600" b="1" dirty="0" smtClean="0">
                <a:solidFill>
                  <a:srgbClr val="C00000"/>
                </a:solidFill>
                <a:latin typeface="Book Antiqua" panose="02040602050305030304" pitchFamily="18" charset="0"/>
              </a:rPr>
              <a:t> 4 </a:t>
            </a:r>
            <a:r>
              <a:rPr lang="it-IT" sz="1600" b="1" dirty="0" err="1" smtClean="0">
                <a:solidFill>
                  <a:srgbClr val="C00000"/>
                </a:solidFill>
                <a:latin typeface="Book Antiqua" panose="02040602050305030304" pitchFamily="18" charset="0"/>
              </a:rPr>
              <a:t>vv</a:t>
            </a:r>
            <a:r>
              <a:rPr lang="it-IT" sz="1600" b="1" dirty="0" smtClean="0">
                <a:solidFill>
                  <a:srgbClr val="C00000"/>
                </a:solidFill>
                <a:latin typeface="Book Antiqua" panose="02040602050305030304" pitchFamily="18" charset="0"/>
              </a:rPr>
              <a:t>/die) e la dialisi nell’insufficienza renale.</a:t>
            </a:r>
          </a:p>
          <a:p>
            <a:pPr marL="285750" indent="-285750" algn="just">
              <a:buFont typeface="Wingdings" panose="05000000000000000000" pitchFamily="2" charset="2"/>
              <a:buChar char="Ø"/>
            </a:pPr>
            <a:r>
              <a:rPr lang="it-IT" sz="1600" b="1" dirty="0" smtClean="0">
                <a:solidFill>
                  <a:srgbClr val="C00000"/>
                </a:solidFill>
                <a:latin typeface="Book Antiqua" panose="02040602050305030304" pitchFamily="18" charset="0"/>
              </a:rPr>
              <a:t>Iperparatiroidismo primitivo grave:  </a:t>
            </a:r>
            <a:r>
              <a:rPr lang="it-IT" sz="1600" b="1" dirty="0" err="1" smtClean="0">
                <a:solidFill>
                  <a:srgbClr val="C00000"/>
                </a:solidFill>
                <a:latin typeface="Book Antiqua" panose="02040602050305030304" pitchFamily="18" charset="0"/>
              </a:rPr>
              <a:t>paratiroidectomia</a:t>
            </a:r>
            <a:r>
              <a:rPr lang="it-IT" sz="1600" b="1" dirty="0" smtClean="0">
                <a:solidFill>
                  <a:srgbClr val="C00000"/>
                </a:solidFill>
                <a:latin typeface="Book Antiqua" panose="02040602050305030304" pitchFamily="18" charset="0"/>
              </a:rPr>
              <a:t> chirurgica. Nella malattia asintomatica si può evitare l’intervento a meno che non siano presenti le seguenti condizioni: &lt;50 anni, nefrolitiasi, clearance della creatinina &lt; 60 </a:t>
            </a:r>
            <a:r>
              <a:rPr lang="it-IT" sz="1600" b="1" dirty="0" err="1" smtClean="0">
                <a:solidFill>
                  <a:srgbClr val="C00000"/>
                </a:solidFill>
                <a:latin typeface="Book Antiqua" panose="02040602050305030304" pitchFamily="18" charset="0"/>
              </a:rPr>
              <a:t>mL</a:t>
            </a:r>
            <a:r>
              <a:rPr lang="it-IT" sz="1600" b="1" dirty="0" smtClean="0">
                <a:solidFill>
                  <a:srgbClr val="C00000"/>
                </a:solidFill>
                <a:latin typeface="Book Antiqua" panose="02040602050305030304" pitchFamily="18" charset="0"/>
              </a:rPr>
              <a:t>/</a:t>
            </a:r>
            <a:r>
              <a:rPr lang="it-IT" sz="1600" b="1" dirty="0" err="1" smtClean="0">
                <a:solidFill>
                  <a:srgbClr val="C00000"/>
                </a:solidFill>
                <a:latin typeface="Book Antiqua" panose="02040602050305030304" pitchFamily="18" charset="0"/>
              </a:rPr>
              <a:t>min</a:t>
            </a:r>
            <a:r>
              <a:rPr lang="it-IT" sz="1600" b="1" dirty="0" smtClean="0">
                <a:solidFill>
                  <a:srgbClr val="C00000"/>
                </a:solidFill>
                <a:latin typeface="Book Antiqua" panose="02040602050305030304" pitchFamily="18" charset="0"/>
              </a:rPr>
              <a:t>, ridotta densità ossea (T score &lt; -2,5), calcemia &gt; 1 mg/</a:t>
            </a:r>
            <a:r>
              <a:rPr lang="it-IT" sz="1600" b="1" dirty="0" err="1" smtClean="0">
                <a:solidFill>
                  <a:srgbClr val="C00000"/>
                </a:solidFill>
                <a:latin typeface="Book Antiqua" panose="02040602050305030304" pitchFamily="18" charset="0"/>
              </a:rPr>
              <a:t>dL</a:t>
            </a:r>
            <a:r>
              <a:rPr lang="it-IT" sz="1600" b="1" dirty="0">
                <a:solidFill>
                  <a:srgbClr val="C00000"/>
                </a:solidFill>
                <a:latin typeface="Book Antiqua" panose="02040602050305030304" pitchFamily="18" charset="0"/>
              </a:rPr>
              <a:t> </a:t>
            </a:r>
            <a:r>
              <a:rPr lang="it-IT" sz="1600" b="1" dirty="0" smtClean="0">
                <a:solidFill>
                  <a:srgbClr val="C00000"/>
                </a:solidFill>
                <a:latin typeface="Book Antiqua" panose="02040602050305030304" pitchFamily="18" charset="0"/>
              </a:rPr>
              <a:t>rispetto ai livelli normali. Dopo l’intervento, monitoraggio di calcio e fosforo per temporanea ipocalcemia che, se sintomatica va trattata somministrando calcio.</a:t>
            </a:r>
          </a:p>
          <a:p>
            <a:pPr marL="285750" indent="-285750" algn="just">
              <a:buFont typeface="Wingdings" panose="05000000000000000000" pitchFamily="2" charset="2"/>
              <a:buChar char="Ø"/>
            </a:pPr>
            <a:r>
              <a:rPr lang="it-IT" sz="1600" b="1" dirty="0" smtClean="0">
                <a:solidFill>
                  <a:srgbClr val="C00000"/>
                </a:solidFill>
                <a:latin typeface="Book Antiqua" panose="02040602050305030304" pitchFamily="18" charset="0"/>
              </a:rPr>
              <a:t>Ipercalcemia neoplastica: trattamento della neoplasia e somministrazione parenterale di </a:t>
            </a:r>
            <a:r>
              <a:rPr lang="it-IT" sz="1600" b="1" dirty="0" err="1" smtClean="0">
                <a:solidFill>
                  <a:srgbClr val="C00000"/>
                </a:solidFill>
                <a:latin typeface="Book Antiqua" panose="02040602050305030304" pitchFamily="18" charset="0"/>
              </a:rPr>
              <a:t>bifosfonati</a:t>
            </a:r>
            <a:r>
              <a:rPr lang="it-IT" sz="1600" b="1" dirty="0" smtClean="0">
                <a:solidFill>
                  <a:srgbClr val="C00000"/>
                </a:solidFill>
                <a:latin typeface="Book Antiqua" panose="02040602050305030304" pitchFamily="18" charset="0"/>
              </a:rPr>
              <a:t> con adeguata idratazione.</a:t>
            </a:r>
          </a:p>
          <a:p>
            <a:pPr marL="285750" indent="-285750" algn="just">
              <a:buFont typeface="Wingdings" panose="05000000000000000000" pitchFamily="2" charset="2"/>
              <a:buChar char="Ø"/>
            </a:pPr>
            <a:r>
              <a:rPr lang="it-IT" sz="1600" b="1" dirty="0" smtClean="0">
                <a:solidFill>
                  <a:srgbClr val="C00000"/>
                </a:solidFill>
                <a:latin typeface="Book Antiqua" panose="02040602050305030304" pitchFamily="18" charset="0"/>
              </a:rPr>
              <a:t>Iperparatiroidismo secondario: restrizione alimentare dei fosfati, antiacidi non assorbibili e calcitriolo. </a:t>
            </a:r>
          </a:p>
          <a:p>
            <a:pPr marL="285750" indent="-285750" algn="just">
              <a:buFont typeface="Wingdings" panose="05000000000000000000" pitchFamily="2" charset="2"/>
              <a:buChar char="Ø"/>
            </a:pPr>
            <a:r>
              <a:rPr lang="it-IT" sz="1600" b="1" dirty="0" smtClean="0">
                <a:solidFill>
                  <a:srgbClr val="C00000"/>
                </a:solidFill>
                <a:latin typeface="Book Antiqua" panose="02040602050305030304" pitchFamily="18" charset="0"/>
              </a:rPr>
              <a:t>Iperparatiroidismo terziario: </a:t>
            </a:r>
            <a:r>
              <a:rPr lang="it-IT" sz="1600" b="1" dirty="0" err="1" smtClean="0">
                <a:solidFill>
                  <a:srgbClr val="C00000"/>
                </a:solidFill>
                <a:latin typeface="Book Antiqua" panose="02040602050305030304" pitchFamily="18" charset="0"/>
              </a:rPr>
              <a:t>paratiroidectomia</a:t>
            </a:r>
            <a:r>
              <a:rPr lang="it-IT" sz="1600" b="1" dirty="0" smtClean="0">
                <a:solidFill>
                  <a:srgbClr val="C00000"/>
                </a:solidFill>
                <a:latin typeface="Book Antiqua" panose="02040602050305030304" pitchFamily="18" charset="0"/>
              </a:rPr>
              <a:t>.</a:t>
            </a:r>
          </a:p>
          <a:p>
            <a:endParaRPr lang="it-IT" sz="1600"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181644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0" y="0"/>
            <a:ext cx="9144000" cy="646331"/>
          </a:xfrm>
          <a:prstGeom prst="rect">
            <a:avLst/>
          </a:prstGeom>
          <a:noFill/>
        </p:spPr>
        <p:txBody>
          <a:bodyPr wrap="square" rtlCol="0">
            <a:spAutoFit/>
          </a:bodyPr>
          <a:lstStyle/>
          <a:p>
            <a:pPr algn="ct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Ipocalcemia</a:t>
            </a:r>
            <a:endParaRPr lang="it-IT" sz="36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8" name="Rettangolo 7"/>
          <p:cNvSpPr/>
          <p:nvPr/>
        </p:nvSpPr>
        <p:spPr>
          <a:xfrm>
            <a:off x="-69623" y="188640"/>
            <a:ext cx="9179839" cy="6509474"/>
          </a:xfrm>
          <a:prstGeom prst="rect">
            <a:avLst/>
          </a:prstGeom>
        </p:spPr>
        <p:txBody>
          <a:bodyPr wrap="square">
            <a:spAutoFit/>
          </a:bodyPr>
          <a:lstStyle/>
          <a:p>
            <a:endParaRPr lang="it-IT" sz="1700" b="1" i="1" u="sng" dirty="0" smtClean="0">
              <a:solidFill>
                <a:srgbClr val="C00000"/>
              </a:solidFill>
              <a:latin typeface="Book Antiqua" panose="02040602050305030304" pitchFamily="18" charset="0"/>
            </a:endParaRPr>
          </a:p>
          <a:p>
            <a:pPr algn="just"/>
            <a:r>
              <a:rPr lang="it-IT" sz="1600" b="1" dirty="0" smtClean="0">
                <a:solidFill>
                  <a:srgbClr val="C00000"/>
                </a:solidFill>
                <a:latin typeface="Book Antiqua" panose="02040602050305030304" pitchFamily="18" charset="0"/>
              </a:rPr>
              <a:t>L’ipocalcemia cronica è meno frequente dell’ipercalcemia ma è in genere sintomatica e richiede un trattamento. Si presenta con parestesie periferiche e periorali, spasmi muscolari e carpo-podalici, tetano, spasmo laringeo, convulsioni, arresto respiratorio, ipertensione endocranica con </a:t>
            </a:r>
            <a:r>
              <a:rPr lang="it-IT" sz="1600" b="1" dirty="0" err="1" smtClean="0">
                <a:solidFill>
                  <a:srgbClr val="C00000"/>
                </a:solidFill>
                <a:latin typeface="Book Antiqua" panose="02040602050305030304" pitchFamily="18" charset="0"/>
              </a:rPr>
              <a:t>papilledema</a:t>
            </a:r>
            <a:r>
              <a:rPr lang="it-IT" sz="1600" b="1" dirty="0" smtClean="0">
                <a:solidFill>
                  <a:srgbClr val="C00000"/>
                </a:solidFill>
                <a:latin typeface="Book Antiqua" panose="02040602050305030304" pitchFamily="18" charset="0"/>
              </a:rPr>
              <a:t> (forme di vecchia data), irritabilità, depressione, psicosi, malassorbimento cronico, segni di </a:t>
            </a:r>
            <a:r>
              <a:rPr lang="it-IT" sz="1600" b="1" dirty="0" err="1" smtClean="0">
                <a:solidFill>
                  <a:srgbClr val="C00000"/>
                </a:solidFill>
                <a:latin typeface="Book Antiqua" panose="02040602050305030304" pitchFamily="18" charset="0"/>
              </a:rPr>
              <a:t>Chvostek</a:t>
            </a:r>
            <a:r>
              <a:rPr lang="it-IT" sz="1600" b="1" dirty="0" smtClean="0">
                <a:solidFill>
                  <a:srgbClr val="C00000"/>
                </a:solidFill>
                <a:latin typeface="Book Antiqua" panose="02040602050305030304" pitchFamily="18" charset="0"/>
              </a:rPr>
              <a:t> e </a:t>
            </a:r>
            <a:r>
              <a:rPr lang="it-IT" sz="1600" b="1" dirty="0" err="1" smtClean="0">
                <a:solidFill>
                  <a:srgbClr val="C00000"/>
                </a:solidFill>
                <a:latin typeface="Book Antiqua" panose="02040602050305030304" pitchFamily="18" charset="0"/>
              </a:rPr>
              <a:t>Trousseau</a:t>
            </a:r>
            <a:r>
              <a:rPr lang="it-IT" sz="1600" b="1" dirty="0" smtClean="0">
                <a:solidFill>
                  <a:srgbClr val="C00000"/>
                </a:solidFill>
                <a:latin typeface="Book Antiqua" panose="02040602050305030304" pitchFamily="18" charset="0"/>
              </a:rPr>
              <a:t>, allungamento dell’intervallo QT all’ECG. L’</a:t>
            </a:r>
            <a:r>
              <a:rPr lang="it-IT" sz="1600" b="1" dirty="0" err="1" smtClean="0">
                <a:solidFill>
                  <a:srgbClr val="C00000"/>
                </a:solidFill>
                <a:latin typeface="Book Antiqua" panose="02040602050305030304" pitchFamily="18" charset="0"/>
              </a:rPr>
              <a:t>ipomagnesemia</a:t>
            </a:r>
            <a:r>
              <a:rPr lang="it-IT" sz="1600" b="1" dirty="0" smtClean="0">
                <a:solidFill>
                  <a:srgbClr val="C00000"/>
                </a:solidFill>
                <a:latin typeface="Book Antiqua" panose="02040602050305030304" pitchFamily="18" charset="0"/>
              </a:rPr>
              <a:t> e l’alcalosi abbassano la soglia della tetania.</a:t>
            </a: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Eziologia</a:t>
            </a:r>
          </a:p>
          <a:p>
            <a:pPr algn="just"/>
            <a:r>
              <a:rPr lang="it-IT" sz="1600" b="1" dirty="0" smtClean="0">
                <a:solidFill>
                  <a:srgbClr val="C00000"/>
                </a:solidFill>
                <a:latin typeface="Book Antiqua" panose="02040602050305030304" pitchFamily="18" charset="0"/>
              </a:rPr>
              <a:t>Ustioni, sepsi, IRA, trasfusioni di sangue citrato, terapia con protamina ed eparina </a:t>
            </a:r>
            <a:r>
              <a:rPr lang="it-IT" sz="1600" b="1" smtClean="0">
                <a:solidFill>
                  <a:srgbClr val="C00000"/>
                </a:solidFill>
                <a:latin typeface="Book Antiqua" panose="02040602050305030304" pitchFamily="18" charset="0"/>
              </a:rPr>
              <a:t>possono causare </a:t>
            </a:r>
            <a:r>
              <a:rPr lang="it-IT" sz="1600" b="1" dirty="0" smtClean="0">
                <a:solidFill>
                  <a:srgbClr val="C00000"/>
                </a:solidFill>
                <a:latin typeface="Book Antiqua" panose="02040602050305030304" pitchFamily="18" charset="0"/>
              </a:rPr>
              <a:t>una ipocalcemia </a:t>
            </a:r>
            <a:r>
              <a:rPr lang="it-IT" sz="1600" b="1" i="1" dirty="0" smtClean="0">
                <a:solidFill>
                  <a:srgbClr val="C00000"/>
                </a:solidFill>
                <a:latin typeface="Book Antiqua" panose="02040602050305030304" pitchFamily="18" charset="0"/>
              </a:rPr>
              <a:t>transitoria</a:t>
            </a:r>
            <a:r>
              <a:rPr lang="it-IT" sz="1600" b="1" dirty="0" smtClean="0">
                <a:solidFill>
                  <a:srgbClr val="C00000"/>
                </a:solidFill>
                <a:latin typeface="Book Antiqua" panose="02040602050305030304" pitchFamily="18" charset="0"/>
              </a:rPr>
              <a:t> in pazienti critici. L’ipoalbuminemia riduce la calcemia ma il calcio ionizzato rimane normale mentre l’alcalosi aumenta il legame delle proteine al calcio. Le cause di ipocalcemia possono essere distinte in:  a) da </a:t>
            </a:r>
            <a:r>
              <a:rPr lang="it-IT" sz="1600" b="1" u="sng" dirty="0" smtClean="0">
                <a:solidFill>
                  <a:srgbClr val="C00000"/>
                </a:solidFill>
                <a:latin typeface="Book Antiqua" panose="02040602050305030304" pitchFamily="18" charset="0"/>
              </a:rPr>
              <a:t>PTH assente </a:t>
            </a:r>
            <a:r>
              <a:rPr lang="it-IT" sz="1600" b="1" dirty="0" smtClean="0">
                <a:solidFill>
                  <a:srgbClr val="C00000"/>
                </a:solidFill>
                <a:latin typeface="Book Antiqua" panose="02040602050305030304" pitchFamily="18" charset="0"/>
              </a:rPr>
              <a:t>(</a:t>
            </a:r>
            <a:r>
              <a:rPr lang="it-IT" sz="1600" b="1" dirty="0" err="1" smtClean="0">
                <a:solidFill>
                  <a:srgbClr val="C00000"/>
                </a:solidFill>
                <a:latin typeface="Book Antiqua" panose="02040602050305030304" pitchFamily="18" charset="0"/>
              </a:rPr>
              <a:t>ipoparatiroidismo</a:t>
            </a:r>
            <a:r>
              <a:rPr lang="it-IT" sz="1600" b="1" dirty="0" smtClean="0">
                <a:solidFill>
                  <a:srgbClr val="C00000"/>
                </a:solidFill>
                <a:latin typeface="Book Antiqua" panose="02040602050305030304" pitchFamily="18" charset="0"/>
              </a:rPr>
              <a:t> ereditario o acquisito, </a:t>
            </a:r>
            <a:r>
              <a:rPr lang="it-IT" sz="1600" b="1" dirty="0" err="1" smtClean="0">
                <a:solidFill>
                  <a:srgbClr val="C00000"/>
                </a:solidFill>
                <a:latin typeface="Book Antiqua" panose="02040602050305030304" pitchFamily="18" charset="0"/>
              </a:rPr>
              <a:t>ipomagnesemia</a:t>
            </a:r>
            <a:r>
              <a:rPr lang="it-IT" sz="1600" b="1" dirty="0" smtClean="0">
                <a:solidFill>
                  <a:srgbClr val="C00000"/>
                </a:solidFill>
                <a:latin typeface="Book Antiqua" panose="02040602050305030304" pitchFamily="18" charset="0"/>
              </a:rPr>
              <a:t>); b) da </a:t>
            </a:r>
            <a:r>
              <a:rPr lang="it-IT" sz="1600" b="1" u="sng" dirty="0" smtClean="0">
                <a:solidFill>
                  <a:srgbClr val="C00000"/>
                </a:solidFill>
                <a:latin typeface="Book Antiqua" panose="02040602050305030304" pitchFamily="18" charset="0"/>
              </a:rPr>
              <a:t>PTH inefficace </a:t>
            </a:r>
            <a:r>
              <a:rPr lang="it-IT" sz="1600" b="1" dirty="0" smtClean="0">
                <a:solidFill>
                  <a:srgbClr val="C00000"/>
                </a:solidFill>
                <a:latin typeface="Book Antiqua" panose="02040602050305030304" pitchFamily="18" charset="0"/>
              </a:rPr>
              <a:t>(</a:t>
            </a:r>
            <a:r>
              <a:rPr lang="it-IT" sz="1600" b="1" dirty="0" err="1" smtClean="0">
                <a:solidFill>
                  <a:srgbClr val="C00000"/>
                </a:solidFill>
                <a:latin typeface="Book Antiqua" panose="02040602050305030304" pitchFamily="18" charset="0"/>
              </a:rPr>
              <a:t>pseudoipoparatiroidismo</a:t>
            </a:r>
            <a:r>
              <a:rPr lang="it-IT" sz="1600" b="1" dirty="0" smtClean="0">
                <a:solidFill>
                  <a:srgbClr val="C00000"/>
                </a:solidFill>
                <a:latin typeface="Book Antiqua" panose="02040602050305030304" pitchFamily="18" charset="0"/>
              </a:rPr>
              <a:t>, IRC, deficit di vitamina D, terapia anticonvulsivante, malassorbimento intestinale); c) da </a:t>
            </a:r>
            <a:r>
              <a:rPr lang="it-IT" sz="1600" b="1" u="sng" dirty="0" smtClean="0">
                <a:solidFill>
                  <a:srgbClr val="C00000"/>
                </a:solidFill>
                <a:latin typeface="Book Antiqua" panose="02040602050305030304" pitchFamily="18" charset="0"/>
              </a:rPr>
              <a:t>PTH insufficiente (</a:t>
            </a:r>
            <a:r>
              <a:rPr lang="it-IT" sz="1600" b="1" dirty="0" smtClean="0">
                <a:solidFill>
                  <a:srgbClr val="C00000"/>
                </a:solidFill>
                <a:latin typeface="Book Antiqua" panose="02040602050305030304" pitchFamily="18" charset="0"/>
              </a:rPr>
              <a:t> </a:t>
            </a:r>
            <a:r>
              <a:rPr lang="it-IT" sz="1600" b="1" dirty="0" err="1" smtClean="0">
                <a:solidFill>
                  <a:srgbClr val="C00000"/>
                </a:solidFill>
                <a:latin typeface="Book Antiqua" panose="02040602050305030304" pitchFamily="18" charset="0"/>
              </a:rPr>
              <a:t>iperfosfatemia</a:t>
            </a:r>
            <a:r>
              <a:rPr lang="it-IT" sz="1600" b="1" dirty="0" smtClean="0">
                <a:solidFill>
                  <a:srgbClr val="C00000"/>
                </a:solidFill>
                <a:latin typeface="Book Antiqua" panose="02040602050305030304" pitchFamily="18" charset="0"/>
              </a:rPr>
              <a:t> grave e acuta da lisi neoplastica, IRA, </a:t>
            </a:r>
            <a:r>
              <a:rPr lang="it-IT" sz="1600" b="1" dirty="0" err="1" smtClean="0">
                <a:solidFill>
                  <a:srgbClr val="C00000"/>
                </a:solidFill>
                <a:latin typeface="Book Antiqua" panose="02040602050305030304" pitchFamily="18" charset="0"/>
              </a:rPr>
              <a:t>rabdomiolisi</a:t>
            </a:r>
            <a:r>
              <a:rPr lang="it-IT" sz="1600" b="1" dirty="0" smtClean="0">
                <a:solidFill>
                  <a:srgbClr val="C00000"/>
                </a:solidFill>
                <a:latin typeface="Book Antiqua" panose="02040602050305030304" pitchFamily="18" charset="0"/>
              </a:rPr>
              <a:t>, sindrome post-</a:t>
            </a:r>
            <a:r>
              <a:rPr lang="it-IT" sz="1600" b="1" dirty="0" err="1" smtClean="0">
                <a:solidFill>
                  <a:srgbClr val="C00000"/>
                </a:solidFill>
                <a:latin typeface="Book Antiqua" panose="02040602050305030304" pitchFamily="18" charset="0"/>
              </a:rPr>
              <a:t>paratiroidectomia</a:t>
            </a:r>
            <a:r>
              <a:rPr lang="it-IT" sz="1600" b="1" dirty="0" smtClean="0">
                <a:solidFill>
                  <a:srgbClr val="C00000"/>
                </a:solidFill>
                <a:latin typeface="Book Antiqua" panose="02040602050305030304" pitchFamily="18" charset="0"/>
              </a:rPr>
              <a:t> dell’ «osso affamato». Le forme croniche più gravi sono l’</a:t>
            </a:r>
            <a:r>
              <a:rPr lang="it-IT" sz="1600" b="1" i="1" dirty="0" smtClean="0">
                <a:solidFill>
                  <a:srgbClr val="C00000"/>
                </a:solidFill>
                <a:latin typeface="Book Antiqua" panose="02040602050305030304" pitchFamily="18" charset="0"/>
              </a:rPr>
              <a:t>iperparatiroidismo autoimmune </a:t>
            </a:r>
            <a:r>
              <a:rPr lang="it-IT" sz="1600" b="1" dirty="0" smtClean="0">
                <a:solidFill>
                  <a:srgbClr val="C00000"/>
                </a:solidFill>
                <a:latin typeface="Book Antiqua" panose="02040602050305030304" pitchFamily="18" charset="0"/>
              </a:rPr>
              <a:t>e da interventi chirurgici sul collo. Non è chiara la forma legata a pancreatite acuta.</a:t>
            </a:r>
            <a:endParaRPr lang="it-IT" sz="1600" b="1" u="sng" dirty="0">
              <a:solidFill>
                <a:srgbClr val="C00000"/>
              </a:solidFill>
              <a:latin typeface="Book Antiqua" panose="02040602050305030304" pitchFamily="18" charset="0"/>
            </a:endParaRP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Trattamento</a:t>
            </a:r>
          </a:p>
          <a:p>
            <a:pPr marL="285750" indent="-285750" algn="just">
              <a:buFont typeface="Wingdings" panose="05000000000000000000" pitchFamily="2" charset="2"/>
              <a:buChar char="Ø"/>
            </a:pPr>
            <a:r>
              <a:rPr lang="it-IT" sz="1600" b="1" dirty="0" err="1" smtClean="0">
                <a:solidFill>
                  <a:srgbClr val="C00000"/>
                </a:solidFill>
                <a:latin typeface="Book Antiqua" panose="02040602050305030304" pitchFamily="18" charset="0"/>
              </a:rPr>
              <a:t>Ipoclacemia</a:t>
            </a:r>
            <a:r>
              <a:rPr lang="it-IT" sz="1600" b="1" dirty="0" smtClean="0">
                <a:solidFill>
                  <a:srgbClr val="C00000"/>
                </a:solidFill>
                <a:latin typeface="Book Antiqua" panose="02040602050305030304" pitchFamily="18" charset="0"/>
              </a:rPr>
              <a:t> sintomatica: somministrazione </a:t>
            </a:r>
            <a:r>
              <a:rPr lang="it-IT" sz="1600" b="1" dirty="0" err="1" smtClean="0">
                <a:solidFill>
                  <a:srgbClr val="C00000"/>
                </a:solidFill>
                <a:latin typeface="Book Antiqua" panose="02040602050305030304" pitchFamily="18" charset="0"/>
              </a:rPr>
              <a:t>ev</a:t>
            </a:r>
            <a:r>
              <a:rPr lang="it-IT" sz="1600" b="1" dirty="0" smtClean="0">
                <a:solidFill>
                  <a:srgbClr val="C00000"/>
                </a:solidFill>
                <a:latin typeface="Book Antiqua" panose="02040602050305030304" pitchFamily="18" charset="0"/>
              </a:rPr>
              <a:t> di calcio gluconato (1-2 g </a:t>
            </a:r>
            <a:r>
              <a:rPr lang="it-IT" sz="1600" b="1" dirty="0" err="1" smtClean="0">
                <a:solidFill>
                  <a:srgbClr val="C00000"/>
                </a:solidFill>
                <a:latin typeface="Book Antiqua" panose="02040602050305030304" pitchFamily="18" charset="0"/>
              </a:rPr>
              <a:t>ev</a:t>
            </a:r>
            <a:r>
              <a:rPr lang="it-IT" sz="1600" b="1" dirty="0" smtClean="0">
                <a:solidFill>
                  <a:srgbClr val="C00000"/>
                </a:solidFill>
                <a:latin typeface="Book Antiqua" panose="02040602050305030304" pitchFamily="18" charset="0"/>
              </a:rPr>
              <a:t> in 10-20 minuti seguito da 10 fiale al 10% diluite in 1 L di glucosata al 5% a 30-100 </a:t>
            </a:r>
            <a:r>
              <a:rPr lang="it-IT" sz="1600" b="1" dirty="0" err="1" smtClean="0">
                <a:solidFill>
                  <a:srgbClr val="C00000"/>
                </a:solidFill>
                <a:latin typeface="Book Antiqua" panose="02040602050305030304" pitchFamily="18" charset="0"/>
              </a:rPr>
              <a:t>mL</a:t>
            </a:r>
            <a:r>
              <a:rPr lang="it-IT" sz="1600" b="1" dirty="0" smtClean="0">
                <a:solidFill>
                  <a:srgbClr val="C00000"/>
                </a:solidFill>
                <a:latin typeface="Book Antiqua" panose="02040602050305030304" pitchFamily="18" charset="0"/>
              </a:rPr>
              <a:t>/h)</a:t>
            </a:r>
          </a:p>
          <a:p>
            <a:pPr marL="285750" indent="-285750" algn="just">
              <a:buFont typeface="Wingdings" panose="05000000000000000000" pitchFamily="2" charset="2"/>
              <a:buChar char="Ø"/>
            </a:pPr>
            <a:r>
              <a:rPr lang="it-IT" sz="1600" b="1" dirty="0" smtClean="0">
                <a:solidFill>
                  <a:srgbClr val="C00000"/>
                </a:solidFill>
                <a:latin typeface="Book Antiqua" panose="02040602050305030304" pitchFamily="18" charset="0"/>
              </a:rPr>
              <a:t>Ipocalcemia cronica: Calcio e Vitamina D per </a:t>
            </a:r>
            <a:r>
              <a:rPr lang="it-IT" sz="1600" b="1" dirty="0" err="1" smtClean="0">
                <a:solidFill>
                  <a:srgbClr val="C00000"/>
                </a:solidFill>
                <a:latin typeface="Book Antiqua" panose="02040602050305030304" pitchFamily="18" charset="0"/>
              </a:rPr>
              <a:t>os</a:t>
            </a:r>
            <a:endParaRPr lang="it-IT" sz="1600" b="1" dirty="0" smtClean="0">
              <a:solidFill>
                <a:srgbClr val="C00000"/>
              </a:solidFill>
              <a:latin typeface="Book Antiqua" panose="02040602050305030304" pitchFamily="18" charset="0"/>
            </a:endParaRPr>
          </a:p>
          <a:p>
            <a:pPr marL="285750" indent="-285750" algn="just">
              <a:buFont typeface="Wingdings" panose="05000000000000000000" pitchFamily="2" charset="2"/>
              <a:buChar char="Ø"/>
            </a:pPr>
            <a:r>
              <a:rPr lang="it-IT" sz="1600" b="1" dirty="0" err="1" smtClean="0">
                <a:solidFill>
                  <a:srgbClr val="C00000"/>
                </a:solidFill>
                <a:latin typeface="Book Antiqua" panose="02040602050305030304" pitchFamily="18" charset="0"/>
              </a:rPr>
              <a:t>Ipoparatiroidismo</a:t>
            </a:r>
            <a:r>
              <a:rPr lang="it-IT" sz="1600" b="1" dirty="0" smtClean="0">
                <a:solidFill>
                  <a:srgbClr val="C00000"/>
                </a:solidFill>
                <a:latin typeface="Book Antiqua" panose="02040602050305030304" pitchFamily="18" charset="0"/>
              </a:rPr>
              <a:t>: Calcio(1-3 gr/die)+calcitriolo                   </a:t>
            </a:r>
            <a:r>
              <a:rPr lang="it-IT" sz="1600" b="1" i="1" dirty="0" smtClean="0">
                <a:solidFill>
                  <a:srgbClr val="C00000"/>
                </a:solidFill>
                <a:latin typeface="Book Antiqua" panose="02040602050305030304" pitchFamily="18" charset="0"/>
              </a:rPr>
              <a:t>Segno di </a:t>
            </a:r>
            <a:r>
              <a:rPr lang="it-IT" sz="1600" b="1" i="1" dirty="0" err="1" smtClean="0">
                <a:solidFill>
                  <a:srgbClr val="C00000"/>
                </a:solidFill>
                <a:latin typeface="Book Antiqua" panose="02040602050305030304" pitchFamily="18" charset="0"/>
              </a:rPr>
              <a:t>Chvostek</a:t>
            </a:r>
            <a:endParaRPr lang="it-IT" sz="1600" b="1" i="1" dirty="0" smtClean="0">
              <a:solidFill>
                <a:srgbClr val="C00000"/>
              </a:solidFill>
              <a:latin typeface="Book Antiqua" panose="02040602050305030304" pitchFamily="18" charset="0"/>
            </a:endParaRPr>
          </a:p>
          <a:p>
            <a:pPr algn="just"/>
            <a:r>
              <a:rPr lang="it-IT" sz="1600" b="1" dirty="0" smtClean="0">
                <a:solidFill>
                  <a:srgbClr val="C00000"/>
                </a:solidFill>
                <a:latin typeface="Book Antiqua" panose="02040602050305030304" pitchFamily="18" charset="0"/>
              </a:rPr>
              <a:t>0,25-1 µg/die), in base a calcemia e </a:t>
            </a:r>
            <a:r>
              <a:rPr lang="it-IT" sz="1600" b="1" dirty="0" err="1" smtClean="0">
                <a:solidFill>
                  <a:srgbClr val="C00000"/>
                </a:solidFill>
                <a:latin typeface="Book Antiqua" panose="02040602050305030304" pitchFamily="18" charset="0"/>
              </a:rPr>
              <a:t>calciuria</a:t>
            </a:r>
            <a:endParaRPr lang="it-IT" sz="1600" b="1" dirty="0" smtClean="0">
              <a:solidFill>
                <a:srgbClr val="C00000"/>
              </a:solidFill>
              <a:latin typeface="Book Antiqua" panose="02040602050305030304" pitchFamily="18" charset="0"/>
            </a:endParaRPr>
          </a:p>
          <a:p>
            <a:pPr marL="285750" indent="-285750" algn="just">
              <a:buFont typeface="Wingdings" panose="05000000000000000000" pitchFamily="2" charset="2"/>
              <a:buChar char="Ø"/>
            </a:pPr>
            <a:r>
              <a:rPr lang="it-IT" sz="1600" b="1" dirty="0" err="1" smtClean="0">
                <a:solidFill>
                  <a:srgbClr val="C00000"/>
                </a:solidFill>
                <a:latin typeface="Book Antiqua" panose="02040602050305030304" pitchFamily="18" charset="0"/>
              </a:rPr>
              <a:t>Ipomagnesemia</a:t>
            </a:r>
            <a:r>
              <a:rPr lang="it-IT" sz="1600" b="1" dirty="0" smtClean="0">
                <a:solidFill>
                  <a:srgbClr val="C00000"/>
                </a:solidFill>
                <a:latin typeface="Book Antiqua" panose="02040602050305030304" pitchFamily="18" charset="0"/>
              </a:rPr>
              <a:t> grave: ripristino dei </a:t>
            </a:r>
          </a:p>
          <a:p>
            <a:pPr algn="just"/>
            <a:r>
              <a:rPr lang="it-IT" sz="1600" b="1" dirty="0" smtClean="0">
                <a:solidFill>
                  <a:srgbClr val="C00000"/>
                </a:solidFill>
                <a:latin typeface="Book Antiqua" panose="02040602050305030304" pitchFamily="18" charset="0"/>
              </a:rPr>
              <a:t>depositi di magnesio.</a:t>
            </a:r>
          </a:p>
          <a:p>
            <a:pPr algn="just"/>
            <a:r>
              <a:rPr lang="it-IT" sz="1600" b="1" dirty="0">
                <a:solidFill>
                  <a:srgbClr val="C00000"/>
                </a:solidFill>
                <a:latin typeface="Book Antiqua" panose="02040602050305030304" pitchFamily="18" charset="0"/>
              </a:rPr>
              <a:t> </a:t>
            </a:r>
            <a:r>
              <a:rPr lang="it-IT" sz="1600" b="1" dirty="0" smtClean="0">
                <a:solidFill>
                  <a:srgbClr val="C00000"/>
                </a:solidFill>
                <a:latin typeface="Book Antiqua" panose="02040602050305030304" pitchFamily="18" charset="0"/>
              </a:rPr>
              <a:t>                                           </a:t>
            </a:r>
            <a:r>
              <a:rPr lang="it-IT" sz="1600" b="1" i="1" dirty="0" smtClean="0">
                <a:solidFill>
                  <a:srgbClr val="C00000"/>
                </a:solidFill>
                <a:latin typeface="Book Antiqua" panose="02040602050305030304" pitchFamily="18" charset="0"/>
              </a:rPr>
              <a:t>Segno di </a:t>
            </a:r>
            <a:r>
              <a:rPr lang="it-IT" sz="1600" b="1" i="1" dirty="0" err="1" smtClean="0">
                <a:solidFill>
                  <a:srgbClr val="C00000"/>
                </a:solidFill>
                <a:latin typeface="Book Antiqua" panose="02040602050305030304" pitchFamily="18" charset="0"/>
              </a:rPr>
              <a:t>Trousseau</a:t>
            </a:r>
            <a:endParaRPr lang="it-IT" sz="1600" b="1" dirty="0" smtClean="0">
              <a:solidFill>
                <a:srgbClr val="C00000"/>
              </a:solidFill>
              <a:latin typeface="Book Antiqua" panose="02040602050305030304"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5707830"/>
            <a:ext cx="2267744" cy="115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9386" y="4879738"/>
            <a:ext cx="1677094" cy="197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9139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0523" y="637069"/>
            <a:ext cx="9179839" cy="6247864"/>
          </a:xfrm>
          <a:prstGeom prst="rect">
            <a:avLst/>
          </a:prstGeom>
        </p:spPr>
        <p:txBody>
          <a:bodyPr wrap="square">
            <a:spAutoFit/>
          </a:bodyPr>
          <a:lstStyle/>
          <a:p>
            <a:pPr marL="285750" indent="-285750">
              <a:buFont typeface="Wingdings" panose="05000000000000000000" pitchFamily="2" charset="2"/>
              <a:buChar char="Ø"/>
            </a:pPr>
            <a:r>
              <a:rPr lang="it-IT" sz="1600" b="1" u="sng" dirty="0" smtClean="0">
                <a:solidFill>
                  <a:srgbClr val="C00000"/>
                </a:solidFill>
                <a:latin typeface="Book Antiqua" panose="02040602050305030304" pitchFamily="18" charset="0"/>
              </a:rPr>
              <a:t>Ipofosfatemia</a:t>
            </a:r>
          </a:p>
          <a:p>
            <a:pPr algn="just"/>
            <a:r>
              <a:rPr lang="it-IT" sz="1600" b="1" dirty="0" smtClean="0">
                <a:solidFill>
                  <a:srgbClr val="C00000"/>
                </a:solidFill>
                <a:latin typeface="Book Antiqua" panose="02040602050305030304" pitchFamily="18" charset="0"/>
              </a:rPr>
              <a:t>Nelle forme lievi è in genere asintomatica mentre quando è grave, si possono avere ipostenia muscolare, torpore, parestesie e confusione. Nelle forme rapidamente progressive, si può sviluppare </a:t>
            </a:r>
            <a:r>
              <a:rPr lang="it-IT" sz="1600" b="1" u="sng" dirty="0" err="1" smtClean="0">
                <a:solidFill>
                  <a:srgbClr val="C00000"/>
                </a:solidFill>
                <a:latin typeface="Book Antiqua" panose="02040602050305030304" pitchFamily="18" charset="0"/>
              </a:rPr>
              <a:t>rabdomiolisi</a:t>
            </a:r>
            <a:r>
              <a:rPr lang="it-IT" sz="1600" b="1" dirty="0" smtClean="0">
                <a:solidFill>
                  <a:srgbClr val="C00000"/>
                </a:solidFill>
                <a:latin typeface="Book Antiqua" panose="02040602050305030304" pitchFamily="18" charset="0"/>
              </a:rPr>
              <a:t>. L’insufficienza respiratoria può essere causata da ipostenia diaframmatica. Le cause comprendono: ridotto assorbimento intestinale (deficit vitamina D, antiacidi leganti il fosforo, malassorbimento), perdite urinarie (iperparatiroidismo, stati iperglicemici, rachitismo ipofosfatemico X-legato, osteomalacia oncogena, alcolismo, tossine), spostamento di fosforo dai compartimenti extra- a quelli intracellulari (insulina nella </a:t>
            </a:r>
            <a:r>
              <a:rPr lang="it-IT" sz="1600" b="1" dirty="0" err="1" smtClean="0">
                <a:solidFill>
                  <a:srgbClr val="C00000"/>
                </a:solidFill>
                <a:latin typeface="Book Antiqua" panose="02040602050305030304" pitchFamily="18" charset="0"/>
              </a:rPr>
              <a:t>chetoacidosi</a:t>
            </a:r>
            <a:r>
              <a:rPr lang="it-IT" sz="1600" b="1" dirty="0" smtClean="0">
                <a:solidFill>
                  <a:srgbClr val="C00000"/>
                </a:solidFill>
                <a:latin typeface="Book Antiqua" panose="02040602050305030304" pitchFamily="18" charset="0"/>
              </a:rPr>
              <a:t> diabetica, iperalimentazione, ripresa della nutrizione in un paziente denutrito). L’ormone </a:t>
            </a:r>
            <a:r>
              <a:rPr lang="it-IT" sz="1600" b="1" dirty="0" err="1" smtClean="0">
                <a:solidFill>
                  <a:srgbClr val="C00000"/>
                </a:solidFill>
                <a:latin typeface="Book Antiqua" panose="02040602050305030304" pitchFamily="18" charset="0"/>
              </a:rPr>
              <a:t>fosfatonina</a:t>
            </a:r>
            <a:r>
              <a:rPr lang="it-IT" sz="1600" b="1" dirty="0" smtClean="0">
                <a:solidFill>
                  <a:srgbClr val="C00000"/>
                </a:solidFill>
                <a:latin typeface="Book Antiqua" panose="02040602050305030304" pitchFamily="18" charset="0"/>
              </a:rPr>
              <a:t> FGF23 (</a:t>
            </a:r>
            <a:r>
              <a:rPr lang="it-IT" sz="1600" b="1" i="1" dirty="0" err="1" smtClean="0">
                <a:solidFill>
                  <a:srgbClr val="C00000"/>
                </a:solidFill>
                <a:latin typeface="Book Antiqua" panose="02040602050305030304" pitchFamily="18" charset="0"/>
              </a:rPr>
              <a:t>fibroblast</a:t>
            </a:r>
            <a:r>
              <a:rPr lang="it-IT" sz="1600" b="1" i="1" dirty="0" smtClean="0">
                <a:solidFill>
                  <a:srgbClr val="C00000"/>
                </a:solidFill>
                <a:latin typeface="Book Antiqua" panose="02040602050305030304" pitchFamily="18" charset="0"/>
              </a:rPr>
              <a:t> </a:t>
            </a:r>
            <a:r>
              <a:rPr lang="it-IT" sz="1600" b="1" i="1" dirty="0" err="1" smtClean="0">
                <a:solidFill>
                  <a:srgbClr val="C00000"/>
                </a:solidFill>
                <a:latin typeface="Book Antiqua" panose="02040602050305030304" pitchFamily="18" charset="0"/>
              </a:rPr>
              <a:t>growth</a:t>
            </a:r>
            <a:r>
              <a:rPr lang="it-IT" sz="1600" b="1" i="1" dirty="0" smtClean="0">
                <a:solidFill>
                  <a:srgbClr val="C00000"/>
                </a:solidFill>
                <a:latin typeface="Book Antiqua" panose="02040602050305030304" pitchFamily="18" charset="0"/>
              </a:rPr>
              <a:t> </a:t>
            </a:r>
            <a:r>
              <a:rPr lang="it-IT" sz="1600" b="1" i="1" dirty="0" err="1" smtClean="0">
                <a:solidFill>
                  <a:srgbClr val="C00000"/>
                </a:solidFill>
                <a:latin typeface="Book Antiqua" panose="02040602050305030304" pitchFamily="18" charset="0"/>
              </a:rPr>
              <a:t>factor</a:t>
            </a:r>
            <a:r>
              <a:rPr lang="it-IT" sz="1600" b="1" i="1" dirty="0" smtClean="0">
                <a:solidFill>
                  <a:srgbClr val="C00000"/>
                </a:solidFill>
                <a:latin typeface="Book Antiqua" panose="02040602050305030304" pitchFamily="18" charset="0"/>
              </a:rPr>
              <a:t> 23</a:t>
            </a:r>
            <a:r>
              <a:rPr lang="it-IT" sz="1600" b="1" dirty="0" smtClean="0">
                <a:solidFill>
                  <a:srgbClr val="C00000"/>
                </a:solidFill>
                <a:latin typeface="Book Antiqua" panose="02040602050305030304" pitchFamily="18" charset="0"/>
              </a:rPr>
              <a:t>) ha un ruolo patogenetico nelle sindromi da perdita renale di fosforo (rachitismo ipofosfatemico X-legato o AD, osteomalacia oncogena). L’ipofosfatemia lieve può essere corretta somministrando latte, bevande addizionate di anidride carbonica, sodio- o potassio-fosfato (fino a 2 g/die in dosi frazionate). Le forme gravi vengono trattate con fosfato </a:t>
            </a:r>
            <a:r>
              <a:rPr lang="it-IT" sz="1600" b="1" dirty="0" err="1" smtClean="0">
                <a:solidFill>
                  <a:srgbClr val="C00000"/>
                </a:solidFill>
                <a:latin typeface="Book Antiqua" panose="02040602050305030304" pitchFamily="18" charset="0"/>
              </a:rPr>
              <a:t>ev</a:t>
            </a:r>
            <a:r>
              <a:rPr lang="it-IT" sz="1600" b="1" dirty="0" smtClean="0">
                <a:solidFill>
                  <a:srgbClr val="C00000"/>
                </a:solidFill>
                <a:latin typeface="Book Antiqua" panose="02040602050305030304" pitchFamily="18" charset="0"/>
              </a:rPr>
              <a:t> partendo da 0,2-0,8 </a:t>
            </a:r>
            <a:r>
              <a:rPr lang="it-IT" sz="1600" b="1" dirty="0" err="1" smtClean="0">
                <a:solidFill>
                  <a:srgbClr val="C00000"/>
                </a:solidFill>
                <a:latin typeface="Book Antiqua" panose="02040602050305030304" pitchFamily="18" charset="0"/>
              </a:rPr>
              <a:t>mmol</a:t>
            </a:r>
            <a:r>
              <a:rPr lang="it-IT" sz="1600" b="1" dirty="0" smtClean="0">
                <a:solidFill>
                  <a:srgbClr val="C00000"/>
                </a:solidFill>
                <a:latin typeface="Book Antiqua" panose="02040602050305030304" pitchFamily="18" charset="0"/>
              </a:rPr>
              <a:t>/kg di fosforo elementare nell’arco di 6 ore con monitoraggio di calcio e fosfati ogni 6-12 ore, facendo attenzione a correggere un’eventuale ipocalcemia e ridurre la dose del 50% in caso di ipercalcemia.</a:t>
            </a:r>
          </a:p>
          <a:p>
            <a:pPr algn="just"/>
            <a:endParaRPr lang="it-IT" sz="1600" b="1" dirty="0" smtClean="0">
              <a:solidFill>
                <a:srgbClr val="C00000"/>
              </a:solidFill>
              <a:latin typeface="Book Antiqua" panose="02040602050305030304" pitchFamily="18" charset="0"/>
            </a:endParaRPr>
          </a:p>
          <a:p>
            <a:pPr marL="285750" indent="-285750" algn="just">
              <a:buFont typeface="Wingdings" panose="05000000000000000000" pitchFamily="2" charset="2"/>
              <a:buChar char="Ø"/>
            </a:pPr>
            <a:r>
              <a:rPr lang="it-IT" sz="1600" b="1" u="sng" dirty="0" err="1" smtClean="0">
                <a:solidFill>
                  <a:srgbClr val="C00000"/>
                </a:solidFill>
                <a:latin typeface="Book Antiqua" panose="02040602050305030304" pitchFamily="18" charset="0"/>
              </a:rPr>
              <a:t>Iperfosfatemia</a:t>
            </a:r>
            <a:endParaRPr lang="it-IT" sz="1600" b="1" u="sng" dirty="0" smtClean="0">
              <a:solidFill>
                <a:srgbClr val="C00000"/>
              </a:solidFill>
              <a:latin typeface="Book Antiqua" panose="02040602050305030304" pitchFamily="18" charset="0"/>
            </a:endParaRPr>
          </a:p>
          <a:p>
            <a:pPr algn="just"/>
            <a:r>
              <a:rPr lang="it-IT" sz="1600" b="1" dirty="0" smtClean="0">
                <a:solidFill>
                  <a:srgbClr val="C00000"/>
                </a:solidFill>
                <a:latin typeface="Book Antiqua" panose="02040602050305030304" pitchFamily="18" charset="0"/>
              </a:rPr>
              <a:t>Nell’adulto si parla di </a:t>
            </a:r>
            <a:r>
              <a:rPr lang="it-IT" sz="1600" b="1" dirty="0" err="1" smtClean="0">
                <a:solidFill>
                  <a:srgbClr val="C00000"/>
                </a:solidFill>
                <a:latin typeface="Book Antiqua" panose="02040602050305030304" pitchFamily="18" charset="0"/>
              </a:rPr>
              <a:t>iperfosfatemia</a:t>
            </a:r>
            <a:r>
              <a:rPr lang="it-IT" sz="1600" b="1" dirty="0" smtClean="0">
                <a:solidFill>
                  <a:srgbClr val="C00000"/>
                </a:solidFill>
                <a:latin typeface="Book Antiqua" panose="02040602050305030304" pitchFamily="18" charset="0"/>
              </a:rPr>
              <a:t> a livelli &gt; 1,8 </a:t>
            </a:r>
            <a:r>
              <a:rPr lang="it-IT" sz="1600" b="1" dirty="0" err="1" smtClean="0">
                <a:solidFill>
                  <a:srgbClr val="C00000"/>
                </a:solidFill>
                <a:latin typeface="Book Antiqua" panose="02040602050305030304" pitchFamily="18" charset="0"/>
              </a:rPr>
              <a:t>mmol</a:t>
            </a:r>
            <a:r>
              <a:rPr lang="it-IT" sz="1600" b="1" dirty="0" smtClean="0">
                <a:solidFill>
                  <a:srgbClr val="C00000"/>
                </a:solidFill>
                <a:latin typeface="Book Antiqua" panose="02040602050305030304" pitchFamily="18" charset="0"/>
              </a:rPr>
              <a:t>/L (&gt;5,5 mg/</a:t>
            </a:r>
            <a:r>
              <a:rPr lang="it-IT" sz="1600" b="1" dirty="0" err="1" smtClean="0">
                <a:solidFill>
                  <a:srgbClr val="C00000"/>
                </a:solidFill>
                <a:latin typeface="Book Antiqua" panose="02040602050305030304" pitchFamily="18" charset="0"/>
              </a:rPr>
              <a:t>dL</a:t>
            </a:r>
            <a:r>
              <a:rPr lang="it-IT" sz="1600" b="1" dirty="0" smtClean="0">
                <a:solidFill>
                  <a:srgbClr val="C00000"/>
                </a:solidFill>
                <a:latin typeface="Book Antiqua" panose="02040602050305030304" pitchFamily="18" charset="0"/>
              </a:rPr>
              <a:t>) ed è causata da IRA e IRC, </a:t>
            </a:r>
            <a:r>
              <a:rPr lang="it-IT" sz="1600" b="1" dirty="0" err="1" smtClean="0">
                <a:solidFill>
                  <a:srgbClr val="C00000"/>
                </a:solidFill>
                <a:latin typeface="Book Antiqua" panose="02040602050305030304" pitchFamily="18" charset="0"/>
              </a:rPr>
              <a:t>ipoparatitoidismo</a:t>
            </a:r>
            <a:r>
              <a:rPr lang="it-IT" sz="1600" b="1" dirty="0" smtClean="0">
                <a:solidFill>
                  <a:srgbClr val="C00000"/>
                </a:solidFill>
                <a:latin typeface="Book Antiqua" panose="02040602050305030304" pitchFamily="18" charset="0"/>
              </a:rPr>
              <a:t>, intossicazione da vitamina D, acromegalia, acidosi, </a:t>
            </a:r>
            <a:r>
              <a:rPr lang="it-IT" sz="1600" b="1" dirty="0" err="1" smtClean="0">
                <a:solidFill>
                  <a:srgbClr val="C00000"/>
                </a:solidFill>
                <a:latin typeface="Book Antiqua" panose="02040602050305030304" pitchFamily="18" charset="0"/>
              </a:rPr>
              <a:t>rabdomiolisi</a:t>
            </a:r>
            <a:r>
              <a:rPr lang="it-IT" sz="1600" b="1" dirty="0" smtClean="0">
                <a:solidFill>
                  <a:srgbClr val="C00000"/>
                </a:solidFill>
                <a:latin typeface="Book Antiqua" panose="02040602050305030304" pitchFamily="18" charset="0"/>
              </a:rPr>
              <a:t> ed emolisi. Clinicamente si manifesta ipocalcemia e deposizioni nei tessuti di fosfato di calcio, con calcificazioni in varie sedi e relative conseguenze</a:t>
            </a:r>
            <a:r>
              <a:rPr lang="it-IT" sz="1600" b="1" dirty="0">
                <a:solidFill>
                  <a:srgbClr val="C00000"/>
                </a:solidFill>
                <a:latin typeface="Book Antiqua" panose="02040602050305030304" pitchFamily="18" charset="0"/>
              </a:rPr>
              <a:t>(</a:t>
            </a:r>
            <a:r>
              <a:rPr lang="it-IT" sz="1600" b="1" dirty="0" err="1">
                <a:solidFill>
                  <a:srgbClr val="C00000"/>
                </a:solidFill>
                <a:latin typeface="Book Antiqua" panose="02040602050305030304" pitchFamily="18" charset="0"/>
              </a:rPr>
              <a:t>nefrocalcinosi</a:t>
            </a:r>
            <a:r>
              <a:rPr lang="it-IT" sz="1600" b="1" dirty="0">
                <a:solidFill>
                  <a:srgbClr val="C00000"/>
                </a:solidFill>
                <a:latin typeface="Book Antiqua" panose="02040602050305030304" pitchFamily="18" charset="0"/>
              </a:rPr>
              <a:t>, </a:t>
            </a:r>
            <a:r>
              <a:rPr lang="it-IT" sz="1600" b="1" dirty="0" err="1">
                <a:solidFill>
                  <a:srgbClr val="C00000"/>
                </a:solidFill>
                <a:latin typeface="Book Antiqua" panose="02040602050305030304" pitchFamily="18" charset="0"/>
              </a:rPr>
              <a:t>artimie</a:t>
            </a:r>
            <a:r>
              <a:rPr lang="it-IT" sz="1600" b="1" dirty="0">
                <a:solidFill>
                  <a:srgbClr val="C00000"/>
                </a:solidFill>
                <a:latin typeface="Book Antiqua" panose="02040602050305030304" pitchFamily="18" charset="0"/>
              </a:rPr>
              <a:t> cardiache</a:t>
            </a:r>
            <a:r>
              <a:rPr lang="it-IT" sz="1600" b="1" dirty="0" smtClean="0">
                <a:solidFill>
                  <a:srgbClr val="C00000"/>
                </a:solidFill>
                <a:latin typeface="Book Antiqua" panose="02040602050305030304" pitchFamily="18" charset="0"/>
              </a:rPr>
              <a:t>). La terapia consiste nel trattamento della malattia di base accompagnato da una limitazione dell’assunzione alimentare di fosforo e del suo assorbimento; possono essere utilizzati chelanti contenenti alluminio e, nelle forme gravi, l’emodialisi.</a:t>
            </a:r>
          </a:p>
        </p:txBody>
      </p:sp>
      <p:sp>
        <p:nvSpPr>
          <p:cNvPr id="6" name="CasellaDiTesto 5"/>
          <p:cNvSpPr txBox="1"/>
          <p:nvPr/>
        </p:nvSpPr>
        <p:spPr>
          <a:xfrm>
            <a:off x="0" y="-32926"/>
            <a:ext cx="9144000" cy="646331"/>
          </a:xfrm>
          <a:prstGeom prst="rect">
            <a:avLst/>
          </a:prstGeom>
          <a:noFill/>
        </p:spPr>
        <p:txBody>
          <a:bodyPr wrap="square" rtlCol="0">
            <a:spAutoFit/>
          </a:bodyPr>
          <a:lstStyle/>
          <a:p>
            <a:pPr algn="ct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Alterazioni </a:t>
            </a: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della </a:t>
            </a:r>
            <a:r>
              <a:rPr lang="it-IT" sz="3600" b="1" cap="small" dirty="0" err="1" smtClean="0">
                <a:solidFill>
                  <a:srgbClr val="C00000"/>
                </a:solidFill>
                <a:effectLst>
                  <a:outerShdw blurRad="38100" dist="38100" dir="2700000" algn="tl">
                    <a:srgbClr val="000000">
                      <a:alpha val="43137"/>
                    </a:srgbClr>
                  </a:outerShdw>
                </a:effectLst>
                <a:latin typeface="Book Antiqua" panose="02040602050305030304" pitchFamily="18" charset="0"/>
              </a:rPr>
              <a:t>Fosfatemia</a:t>
            </a:r>
            <a:endParaRPr lang="it-IT" sz="36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Tree>
    <p:extLst>
      <p:ext uri="{BB962C8B-B14F-4D97-AF65-F5344CB8AC3E}">
        <p14:creationId xmlns:p14="http://schemas.microsoft.com/office/powerpoint/2010/main" val="167617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32926"/>
            <a:ext cx="9144000" cy="646331"/>
          </a:xfrm>
          <a:prstGeom prst="rect">
            <a:avLst/>
          </a:prstGeom>
          <a:noFill/>
        </p:spPr>
        <p:txBody>
          <a:bodyPr wrap="square" rtlCol="0">
            <a:spAutoFit/>
          </a:bodyPr>
          <a:lstStyle/>
          <a:p>
            <a:pPr algn="ct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Alterazioni </a:t>
            </a: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della </a:t>
            </a:r>
            <a:r>
              <a:rPr lang="it-IT" sz="3600" b="1" cap="small" dirty="0" err="1" smtClean="0">
                <a:solidFill>
                  <a:srgbClr val="C00000"/>
                </a:solidFill>
                <a:effectLst>
                  <a:outerShdw blurRad="38100" dist="38100" dir="2700000" algn="tl">
                    <a:srgbClr val="000000">
                      <a:alpha val="43137"/>
                    </a:srgbClr>
                  </a:outerShdw>
                </a:effectLst>
                <a:latin typeface="Book Antiqua" panose="02040602050305030304" pitchFamily="18" charset="0"/>
              </a:rPr>
              <a:t>Magnesiemia</a:t>
            </a:r>
            <a:endParaRPr lang="it-IT" sz="36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5" name="Rettangolo 4"/>
          <p:cNvSpPr/>
          <p:nvPr/>
        </p:nvSpPr>
        <p:spPr>
          <a:xfrm>
            <a:off x="-50523" y="637069"/>
            <a:ext cx="9179839" cy="6247864"/>
          </a:xfrm>
          <a:prstGeom prst="rect">
            <a:avLst/>
          </a:prstGeom>
        </p:spPr>
        <p:txBody>
          <a:bodyPr wrap="square">
            <a:spAutoFit/>
          </a:bodyPr>
          <a:lstStyle/>
          <a:p>
            <a:pPr marL="285750" indent="-285750">
              <a:buFont typeface="Wingdings" panose="05000000000000000000" pitchFamily="2" charset="2"/>
              <a:buChar char="Ø"/>
            </a:pPr>
            <a:r>
              <a:rPr lang="it-IT" sz="1600" b="1" u="sng" dirty="0" err="1" smtClean="0">
                <a:solidFill>
                  <a:srgbClr val="C00000"/>
                </a:solidFill>
                <a:latin typeface="Book Antiqua" panose="02040602050305030304" pitchFamily="18" charset="0"/>
              </a:rPr>
              <a:t>Ipomagniesiemia</a:t>
            </a:r>
            <a:endParaRPr lang="it-IT" sz="1600" b="1" u="sng" dirty="0" smtClean="0">
              <a:solidFill>
                <a:srgbClr val="C00000"/>
              </a:solidFill>
              <a:latin typeface="Book Antiqua" panose="02040602050305030304" pitchFamily="18" charset="0"/>
            </a:endParaRPr>
          </a:p>
          <a:p>
            <a:pPr algn="just"/>
            <a:r>
              <a:rPr lang="it-IT" sz="1600" b="1" dirty="0" smtClean="0">
                <a:solidFill>
                  <a:srgbClr val="C00000"/>
                </a:solidFill>
                <a:latin typeface="Book Antiqua" panose="02040602050305030304" pitchFamily="18" charset="0"/>
              </a:rPr>
              <a:t>Espressione di importanti deficit di magnesio corporeo, determina ipostenia muscolare, allungamento dei tratti PR e QT e aritmie cardiache. È spesso associata ad ipocalcemia in quanto il magnesio è essenziale per un’efficace secrezione di PTH e per la risposta renale e scheletrica ad esso. Deriva in genere da un’alterazione dell’azione renale e intestinale sul magnesio e possono essere distinte forme </a:t>
            </a:r>
            <a:r>
              <a:rPr lang="it-IT" sz="1600" b="1" i="1" dirty="0" smtClean="0">
                <a:solidFill>
                  <a:srgbClr val="C00000"/>
                </a:solidFill>
                <a:latin typeface="Book Antiqua" panose="02040602050305030304" pitchFamily="18" charset="0"/>
              </a:rPr>
              <a:t>primitive</a:t>
            </a:r>
            <a:r>
              <a:rPr lang="it-IT" sz="1600" b="1" dirty="0" smtClean="0">
                <a:solidFill>
                  <a:srgbClr val="C00000"/>
                </a:solidFill>
                <a:latin typeface="Book Antiqua" panose="02040602050305030304" pitchFamily="18" charset="0"/>
              </a:rPr>
              <a:t> (rare alterazioni ereditarie dell’assorbimento o sindromi con perdite renali come quella di </a:t>
            </a:r>
            <a:r>
              <a:rPr lang="it-IT" sz="1600" b="1" dirty="0" err="1" smtClean="0">
                <a:solidFill>
                  <a:srgbClr val="C00000"/>
                </a:solidFill>
                <a:latin typeface="Book Antiqua" panose="02040602050305030304" pitchFamily="18" charset="0"/>
              </a:rPr>
              <a:t>Bartter</a:t>
            </a:r>
            <a:r>
              <a:rPr lang="it-IT" sz="1600" b="1" dirty="0" smtClean="0">
                <a:solidFill>
                  <a:srgbClr val="C00000"/>
                </a:solidFill>
                <a:latin typeface="Book Antiqua" panose="02040602050305030304" pitchFamily="18" charset="0"/>
              </a:rPr>
              <a:t> e </a:t>
            </a:r>
            <a:r>
              <a:rPr lang="it-IT" sz="1600" b="1" dirty="0" err="1" smtClean="0">
                <a:solidFill>
                  <a:srgbClr val="C00000"/>
                </a:solidFill>
                <a:latin typeface="Book Antiqua" panose="02040602050305030304" pitchFamily="18" charset="0"/>
              </a:rPr>
              <a:t>Gitelman</a:t>
            </a:r>
            <a:r>
              <a:rPr lang="it-IT" sz="1600" b="1" dirty="0" smtClean="0">
                <a:solidFill>
                  <a:srgbClr val="C00000"/>
                </a:solidFill>
                <a:latin typeface="Book Antiqua" panose="02040602050305030304" pitchFamily="18" charset="0"/>
              </a:rPr>
              <a:t>) e </a:t>
            </a:r>
            <a:r>
              <a:rPr lang="it-IT" sz="1600" b="1" i="1" dirty="0" smtClean="0">
                <a:solidFill>
                  <a:srgbClr val="C00000"/>
                </a:solidFill>
                <a:latin typeface="Book Antiqua" panose="02040602050305030304" pitchFamily="18" charset="0"/>
              </a:rPr>
              <a:t>secondarie,</a:t>
            </a:r>
            <a:r>
              <a:rPr lang="it-IT" sz="1600" b="1" dirty="0" smtClean="0">
                <a:solidFill>
                  <a:srgbClr val="C00000"/>
                </a:solidFill>
                <a:latin typeface="Book Antiqua" panose="02040602050305030304" pitchFamily="18" charset="0"/>
              </a:rPr>
              <a:t> frequenti, con perdite renali da espansione di volume, ipercalcemia, diuresi osmotica, diuretici dell’ansa, alcol, </a:t>
            </a:r>
            <a:r>
              <a:rPr lang="it-IT" sz="1600" b="1" dirty="0" err="1" smtClean="0">
                <a:solidFill>
                  <a:srgbClr val="C00000"/>
                </a:solidFill>
                <a:latin typeface="Book Antiqua" panose="02040602050305030304" pitchFamily="18" charset="0"/>
              </a:rPr>
              <a:t>aminoglicosidi</a:t>
            </a:r>
            <a:r>
              <a:rPr lang="it-IT" sz="1600" b="1" dirty="0" smtClean="0">
                <a:solidFill>
                  <a:srgbClr val="C00000"/>
                </a:solidFill>
                <a:latin typeface="Book Antiqua" panose="02040602050305030304" pitchFamily="18" charset="0"/>
              </a:rPr>
              <a:t>, cisplatino, ciclosporina, </a:t>
            </a:r>
            <a:r>
              <a:rPr lang="it-IT" sz="1600" b="1" dirty="0" err="1" smtClean="0">
                <a:solidFill>
                  <a:srgbClr val="C00000"/>
                </a:solidFill>
                <a:latin typeface="Book Antiqua" panose="02040602050305030304" pitchFamily="18" charset="0"/>
              </a:rPr>
              <a:t>amfotericina</a:t>
            </a:r>
            <a:r>
              <a:rPr lang="it-IT" sz="1600" b="1" dirty="0" smtClean="0">
                <a:solidFill>
                  <a:srgbClr val="C00000"/>
                </a:solidFill>
                <a:latin typeface="Book Antiqua" panose="02040602050305030304" pitchFamily="18" charset="0"/>
              </a:rPr>
              <a:t> B, e gastrointestinali causate da vomito e diarrea. Nei casi lievi, può bastare l’integrazione orale fino ad un totale di 20-30 </a:t>
            </a:r>
            <a:r>
              <a:rPr lang="it-IT" sz="1600" b="1" dirty="0" err="1" smtClean="0">
                <a:solidFill>
                  <a:srgbClr val="C00000"/>
                </a:solidFill>
                <a:latin typeface="Book Antiqua" panose="02040602050305030304" pitchFamily="18" charset="0"/>
              </a:rPr>
              <a:t>mmol</a:t>
            </a:r>
            <a:r>
              <a:rPr lang="it-IT" sz="1600" b="1" dirty="0" smtClean="0">
                <a:solidFill>
                  <a:srgbClr val="C00000"/>
                </a:solidFill>
                <a:latin typeface="Book Antiqua" panose="02040602050305030304" pitchFamily="18" charset="0"/>
              </a:rPr>
              <a:t>/die (anche se può causare diarrea) mentre sei i livelli serici di magnesio sono &lt; 0,5 </a:t>
            </a:r>
            <a:r>
              <a:rPr lang="it-IT" sz="1600" b="1" dirty="0" err="1" smtClean="0">
                <a:solidFill>
                  <a:srgbClr val="C00000"/>
                </a:solidFill>
                <a:latin typeface="Book Antiqua" panose="02040602050305030304" pitchFamily="18" charset="0"/>
              </a:rPr>
              <a:t>mmol</a:t>
            </a:r>
            <a:r>
              <a:rPr lang="it-IT" sz="1600" b="1" dirty="0" smtClean="0">
                <a:solidFill>
                  <a:srgbClr val="C00000"/>
                </a:solidFill>
                <a:latin typeface="Book Antiqua" panose="02040602050305030304" pitchFamily="18" charset="0"/>
              </a:rPr>
              <a:t>/L (&lt; 1,2 mg/</a:t>
            </a:r>
            <a:r>
              <a:rPr lang="it-IT" sz="1600" b="1" dirty="0" err="1" smtClean="0">
                <a:solidFill>
                  <a:srgbClr val="C00000"/>
                </a:solidFill>
                <a:latin typeface="Book Antiqua" panose="02040602050305030304" pitchFamily="18" charset="0"/>
              </a:rPr>
              <a:t>dL</a:t>
            </a:r>
            <a:r>
              <a:rPr lang="it-IT" sz="1600" b="1" dirty="0" smtClean="0">
                <a:solidFill>
                  <a:srgbClr val="C00000"/>
                </a:solidFill>
                <a:latin typeface="Book Antiqua" panose="02040602050305030304" pitchFamily="18" charset="0"/>
              </a:rPr>
              <a:t>), si sceglie la somministrazione parenterale (infusione </a:t>
            </a:r>
            <a:r>
              <a:rPr lang="it-IT" sz="1600" b="1" dirty="0" err="1" smtClean="0">
                <a:solidFill>
                  <a:srgbClr val="C00000"/>
                </a:solidFill>
                <a:latin typeface="Book Antiqua" panose="02040602050305030304" pitchFamily="18" charset="0"/>
              </a:rPr>
              <a:t>ev</a:t>
            </a:r>
            <a:r>
              <a:rPr lang="it-IT" sz="1600" b="1" dirty="0" smtClean="0">
                <a:solidFill>
                  <a:srgbClr val="C00000"/>
                </a:solidFill>
                <a:latin typeface="Book Antiqua" panose="02040602050305030304" pitchFamily="18" charset="0"/>
              </a:rPr>
              <a:t> continua di cloruro di magnesio fino a 50 </a:t>
            </a:r>
            <a:r>
              <a:rPr lang="it-IT" sz="1600" b="1" dirty="0" err="1" smtClean="0">
                <a:solidFill>
                  <a:srgbClr val="C00000"/>
                </a:solidFill>
                <a:latin typeface="Book Antiqua" panose="02040602050305030304" pitchFamily="18" charset="0"/>
              </a:rPr>
              <a:t>mmol</a:t>
            </a:r>
            <a:r>
              <a:rPr lang="it-IT" sz="1600" b="1" dirty="0" smtClean="0">
                <a:solidFill>
                  <a:srgbClr val="C00000"/>
                </a:solidFill>
                <a:latin typeface="Book Antiqua" panose="02040602050305030304" pitchFamily="18" charset="0"/>
              </a:rPr>
              <a:t>/nelle 24 ore, da ridurre del 50-75% in caso di IR) con monitoraggio della </a:t>
            </a:r>
            <a:r>
              <a:rPr lang="it-IT" sz="1600" b="1" dirty="0" err="1" smtClean="0">
                <a:solidFill>
                  <a:srgbClr val="C00000"/>
                </a:solidFill>
                <a:latin typeface="Book Antiqua" panose="02040602050305030304" pitchFamily="18" charset="0"/>
              </a:rPr>
              <a:t>magnesemia</a:t>
            </a:r>
            <a:r>
              <a:rPr lang="it-IT" sz="1600" b="1" dirty="0" smtClean="0">
                <a:solidFill>
                  <a:srgbClr val="C00000"/>
                </a:solidFill>
                <a:latin typeface="Book Antiqua" panose="02040602050305030304" pitchFamily="18" charset="0"/>
              </a:rPr>
              <a:t> ogni 12-24h. In caso di convulsioni e aritmie cardiache, si somministrano 1-2 gr di solfato di magnesio </a:t>
            </a:r>
            <a:r>
              <a:rPr lang="it-IT" sz="1600" b="1" dirty="0" err="1" smtClean="0">
                <a:solidFill>
                  <a:srgbClr val="C00000"/>
                </a:solidFill>
                <a:latin typeface="Book Antiqua" panose="02040602050305030304" pitchFamily="18" charset="0"/>
              </a:rPr>
              <a:t>ev</a:t>
            </a:r>
            <a:r>
              <a:rPr lang="it-IT" sz="1600" b="1" dirty="0" smtClean="0">
                <a:solidFill>
                  <a:srgbClr val="C00000"/>
                </a:solidFill>
                <a:latin typeface="Book Antiqua" panose="02040602050305030304" pitchFamily="18" charset="0"/>
              </a:rPr>
              <a:t> in 5-10 minuti.</a:t>
            </a:r>
          </a:p>
          <a:p>
            <a:pPr algn="just"/>
            <a:endParaRPr lang="it-IT" sz="1600" b="1" dirty="0" smtClean="0">
              <a:solidFill>
                <a:srgbClr val="C00000"/>
              </a:solidFill>
              <a:latin typeface="Book Antiqua" panose="02040602050305030304" pitchFamily="18" charset="0"/>
            </a:endParaRPr>
          </a:p>
          <a:p>
            <a:pPr marL="285750" indent="-285750" algn="just">
              <a:buFont typeface="Wingdings" panose="05000000000000000000" pitchFamily="2" charset="2"/>
              <a:buChar char="Ø"/>
            </a:pPr>
            <a:r>
              <a:rPr lang="it-IT" sz="1600" b="1" u="sng" dirty="0" err="1" smtClean="0">
                <a:solidFill>
                  <a:srgbClr val="C00000"/>
                </a:solidFill>
                <a:latin typeface="Book Antiqua" panose="02040602050305030304" pitchFamily="18" charset="0"/>
              </a:rPr>
              <a:t>Ipermagnesiemia</a:t>
            </a:r>
            <a:endParaRPr lang="it-IT" sz="1600" b="1" u="sng" dirty="0" smtClean="0">
              <a:solidFill>
                <a:srgbClr val="C00000"/>
              </a:solidFill>
              <a:latin typeface="Book Antiqua" panose="02040602050305030304" pitchFamily="18" charset="0"/>
            </a:endParaRPr>
          </a:p>
          <a:p>
            <a:pPr algn="just"/>
            <a:r>
              <a:rPr lang="it-IT" sz="1600" b="1" dirty="0" smtClean="0">
                <a:solidFill>
                  <a:srgbClr val="C00000"/>
                </a:solidFill>
                <a:latin typeface="Book Antiqua" panose="02040602050305030304" pitchFamily="18" charset="0"/>
              </a:rPr>
              <a:t>Condizione rara che si osserva nell’insufficienza renale, in caso di pazienti che assumono antiacidi contenenti magnesio o lassativi, sono sottoposti a clisteri o infusioni o nella </a:t>
            </a:r>
            <a:r>
              <a:rPr lang="it-IT" sz="1600" b="1" dirty="0" err="1" smtClean="0">
                <a:solidFill>
                  <a:srgbClr val="C00000"/>
                </a:solidFill>
                <a:latin typeface="Book Antiqua" panose="02040602050305030304" pitchFamily="18" charset="0"/>
              </a:rPr>
              <a:t>rabdomiolisi</a:t>
            </a:r>
            <a:r>
              <a:rPr lang="it-IT" sz="1600" b="1" dirty="0" smtClean="0">
                <a:solidFill>
                  <a:srgbClr val="C00000"/>
                </a:solidFill>
                <a:latin typeface="Book Antiqua" panose="02040602050305030304" pitchFamily="18" charset="0"/>
              </a:rPr>
              <a:t> acuta.  Clinicamente, scompaiono i riflessi tendinei profondi e possono presentarsi ipocalcemia, ipotensione, paralisi dei muscoli respiratori, blocco A-V e arresto cardiaco. La terapia consiste nella sospensione dei farmaci contenenti magnesio, nell’eliminazione dei residui dall’organismo mediante catartici di diversa composizione, nella dialisi e, in caso di complicanze potenzialmente letali, nella somministrazione di 100-200 mg di calcio elementare </a:t>
            </a:r>
            <a:r>
              <a:rPr lang="it-IT" sz="1600" b="1" dirty="0" err="1" smtClean="0">
                <a:solidFill>
                  <a:srgbClr val="C00000"/>
                </a:solidFill>
                <a:latin typeface="Book Antiqua" panose="02040602050305030304" pitchFamily="18" charset="0"/>
              </a:rPr>
              <a:t>ev</a:t>
            </a:r>
            <a:r>
              <a:rPr lang="it-IT" sz="1600" b="1" dirty="0" smtClean="0">
                <a:solidFill>
                  <a:srgbClr val="C00000"/>
                </a:solidFill>
                <a:latin typeface="Book Antiqua" panose="02040602050305030304" pitchFamily="18" charset="0"/>
              </a:rPr>
              <a:t> in 1-2 ore.</a:t>
            </a:r>
          </a:p>
        </p:txBody>
      </p:sp>
    </p:spTree>
    <p:extLst>
      <p:ext uri="{BB962C8B-B14F-4D97-AF65-F5344CB8AC3E}">
        <p14:creationId xmlns:p14="http://schemas.microsoft.com/office/powerpoint/2010/main" val="228704765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971</TotalTime>
  <Words>2459</Words>
  <Application>Microsoft Office PowerPoint</Application>
  <PresentationFormat>Presentazione su schermo (4:3)</PresentationFormat>
  <Paragraphs>153</Paragraphs>
  <Slides>12</Slides>
  <Notes>1</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Vincenza_Pc</dc:creator>
  <cp:lastModifiedBy>Vincenza_Pc</cp:lastModifiedBy>
  <cp:revision>216</cp:revision>
  <dcterms:created xsi:type="dcterms:W3CDTF">2017-03-20T15:01:30Z</dcterms:created>
  <dcterms:modified xsi:type="dcterms:W3CDTF">2017-05-27T08:01:23Z</dcterms:modified>
</cp:coreProperties>
</file>