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1F70-F076-4CBD-BD0C-1FE4756377B2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FE273-98BB-4399-BCC4-1E7D70ECC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80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FE273-98BB-4399-BCC4-1E7D70ECC6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17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6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07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20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7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58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62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59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4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A973-4315-404D-998A-991778722DE0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BC62-8AF7-429E-9E10-F414DD7D75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9744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Malattie dell’Ipofisi Anteriore e </a:t>
            </a:r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Posteriore</a:t>
            </a:r>
            <a:endParaRPr lang="it-IT" sz="4400" b="1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Università degli Studi di Bari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Aldo Moro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A.A.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2016/2017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Facoltà di Medicina e Chirurgia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Corso di Laurea in 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Infermieristica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Sede Lecce, Ospedale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Vito </a:t>
            </a:r>
            <a:r>
              <a:rPr lang="it-IT" b="1" i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Fazzi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C.I. di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«Assistenza Specialistica in Medicina», </a:t>
            </a:r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II Anno, II Semestre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Modulo di Endocrinologia 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Docente: Prof.ssa Vincenza D’</a:t>
            </a:r>
            <a:r>
              <a:rPr lang="it-IT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Onghia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87" y="0"/>
            <a:ext cx="1331640" cy="13655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59014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Lecce, Centro Didattico Infermieristico Ospedale </a:t>
            </a:r>
            <a:r>
              <a:rPr lang="it-IT" sz="2000" b="1" i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Vito </a:t>
            </a:r>
            <a:r>
              <a:rPr lang="it-IT" sz="2000" b="1" i="1" dirty="0" err="1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Fazzi</a:t>
            </a:r>
            <a:r>
              <a:rPr lang="it-IT" sz="2000" b="1" i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</a:p>
          <a:p>
            <a:pPr algn="ctr"/>
            <a:r>
              <a:rPr lang="it-IT" sz="2000" b="1" i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Maggio-Giugno 2017, ore 10:00-13:00</a:t>
            </a:r>
          </a:p>
          <a:p>
            <a:pPr algn="ctr"/>
            <a:endParaRPr lang="it-IT" sz="2000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7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Sindromi da ipersecrezione ormonale ipofisaria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20" y="404664"/>
            <a:ext cx="91306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Sindrome di </a:t>
            </a:r>
            <a:r>
              <a:rPr lang="it-IT" sz="1700" b="1" i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Cushing</a:t>
            </a: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Vedi «Malattie del Surrene»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Adenomi non secernenti e gonadotropo-secernenti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Tumori piuttosto frequenti che si presentano con sintomi da deficit di uno o più ormoni ed effetto massa e possono produrre piccole quantità di gonadotropine intatte (FSH) o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subunità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singole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 o  di LH e FSH. Essendo la terapia farmacologica in genere inefficace, si trattano chirurgicamente in caso di effetto massa o ipopituitarismo, mentre, per le forme asintomatiche, può bastare un monitoraggio  periodico tramite RM e test del campo visivo.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La diagnosi è immunoistochimica sul tessuto tumorale resecato.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Adenomi TSH-secernenti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Rari ma di grandi dimensioni e dotati di potenziale invasività locale. I pazienti presentano gozzo, ipertiroidismo e sintomi da effetto massa a livello sellare. La diagnosi di laboratorio si basa sul riscontro di T</a:t>
            </a:r>
            <a:r>
              <a:rPr lang="it-IT" sz="17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4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libera elevata e TSH normale o elevato, mentre alla RM si riscontra un adenoma ipofisario.  La terapia chirurgica è seguita dalla somministrazione di analoghi della somatostatina per trattare il tumore residuo, normalizzando il TSH e riducendo la massa neoplastica del 50-75%.  Possono essere necessarie l’ ablazione della tiroide e la somministrazione di farmaci antitiroidei per condurre all’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eutiroidismo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.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Risultati immagini per adenoma ipofisario tsh secern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35157"/>
            <a:ext cx="1907792" cy="19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45513"/>
            <a:ext cx="4448114" cy="18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IPOPITUITARISMO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332656"/>
            <a:ext cx="91306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Mancanza di uno o più ormoni ipofisari con deficit di entità variabile  da parziale a totale dipendente dal grado di danneggiamento o distruzione ipofisaria.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forma più comune è di origine neoplastica e l’insufficienza ormonale ipofisaria ha in genere il seguente decorso: GH&gt;FSH&gt;LH&gt;TSH&gt;ACTH. Le cause genetiche possono interessare diversi ormoni o limitarsi a ormoni singoli o assi ipofisari. L’ipopituitarismo da irradiazione del cranio si sviluppa in genere in 5-15 anni.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700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20923"/>
              </p:ext>
            </p:extLst>
          </p:nvPr>
        </p:nvGraphicFramePr>
        <p:xfrm>
          <a:off x="-20992" y="2204864"/>
          <a:ext cx="9108862" cy="2169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8144"/>
                <a:gridCol w="1572155"/>
                <a:gridCol w="1625718"/>
                <a:gridCol w="1512168"/>
                <a:gridCol w="1512168"/>
                <a:gridCol w="13685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Genetica</a:t>
                      </a:r>
                      <a:endParaRPr lang="it-IT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Traumatica</a:t>
                      </a:r>
                      <a:endParaRPr lang="it-IT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Neoplastica</a:t>
                      </a:r>
                      <a:endParaRPr lang="it-IT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Infiltrativa</a:t>
                      </a:r>
                      <a:endParaRPr lang="it-IT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Vascolare</a:t>
                      </a:r>
                      <a:endParaRPr lang="it-IT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Infettiva</a:t>
                      </a:r>
                      <a:endParaRPr lang="it-IT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Chirurgia dell’Ipofisi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Irradiazione</a:t>
                      </a:r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 del cranio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Trauma Cranico</a:t>
                      </a:r>
                      <a:endParaRPr lang="it-IT" sz="1600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Macroadenomi</a:t>
                      </a:r>
                      <a:endParaRPr lang="it-IT" sz="1600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Masse</a:t>
                      </a:r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parasellari</a:t>
                      </a:r>
                      <a:endParaRPr lang="it-IT" sz="1600" baseline="0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Cranio-</a:t>
                      </a:r>
                      <a:r>
                        <a:rPr lang="it-IT" sz="1600" baseline="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faringiomi</a:t>
                      </a:r>
                      <a:endParaRPr lang="it-IT" sz="1600" baseline="0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Metastasi</a:t>
                      </a:r>
                    </a:p>
                    <a:p>
                      <a:pPr algn="ctr"/>
                      <a:r>
                        <a:rPr lang="it-IT" sz="1600" baseline="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Meningiomi</a:t>
                      </a:r>
                      <a:endParaRPr lang="it-IT" sz="1600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Emocromatosi</a:t>
                      </a:r>
                      <a:endParaRPr lang="it-IT" sz="1600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Ipofisite</a:t>
                      </a:r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 linfocitaria</a:t>
                      </a:r>
                    </a:p>
                    <a:p>
                      <a:pPr algn="ctr"/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Sarcoidosi</a:t>
                      </a:r>
                    </a:p>
                    <a:p>
                      <a:pPr algn="ctr"/>
                      <a:r>
                        <a:rPr lang="it-IT" sz="1600" baseline="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Istiocitosi</a:t>
                      </a:r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 X</a:t>
                      </a:r>
                    </a:p>
                    <a:p>
                      <a:pPr algn="ctr"/>
                      <a:endParaRPr lang="it-IT" sz="1600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Apoplessia ipofisaria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Necrosi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post-</a:t>
                      </a:r>
                      <a:r>
                        <a:rPr lang="it-IT" sz="1600" dirty="0" err="1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partum</a:t>
                      </a:r>
                      <a:endParaRPr lang="it-IT" sz="1600" dirty="0" smtClean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Anemia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falciforme</a:t>
                      </a:r>
                    </a:p>
                    <a:p>
                      <a:pPr algn="ctr"/>
                      <a:endParaRPr lang="it-IT" sz="1600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Tubercolosi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Micosi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Parassitosi</a:t>
                      </a:r>
                      <a:endParaRPr lang="it-IT" sz="1600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-20279" y="4365104"/>
            <a:ext cx="91306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Ogni deficit ormonale ha un quadro clinico preciso: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GH: disturbi della crescita nel bambino, aumento del grasso addominale e riduzione della massa magra, iperlipemia, astenia, riduzione della densità minerale ossea e isolamento sociale nell’adulto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FSH/LH: alterazioni mestruali e sterilità (donne); ipogonadismo (uomini)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ACTH: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ipocortisolismo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senza deficit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mineralcorticoidi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TSH: ritardo della crescita nei bambini, ipotiroidismo in bambini e adulti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PRL: insufficienza nella lattazione post-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partum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41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IPOPITUITARISMO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19910"/>
            <a:ext cx="913068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 biochimica di insufficienza ipofisaria basata sul riscontro di livelli bassi o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inappropriatamente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normali di ormoni ipofisari in presenza di bassi livelli di ormoni bersaglio. I test da eseguire comprendono in prima battuta: dosaggio della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cortisolemia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(8 del mattino), TSH, T</a:t>
            </a:r>
            <a:r>
              <a:rPr lang="it-IT" sz="1700" b="1" baseline="-25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4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libera, IGF-1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 testosterone, valutazione del ciclo mestruale e dei livelli di prolattina. Tra i test di stimolo sono necessari: GH (risposta scarsa ad un test standard di tolleranza all’insulina o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L-arginina+GHRH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e ACTH (risposta scarsa al test di tolleranza all’insulina, test al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metirapone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test con CRH,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corticotropin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–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releasing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hormone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). Nel deficit acuto di ACTH il test di stimolo può essere normale; nell’atrofia surrenalica la risposta del cortisolo all’ACTH è ridotta.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Lo scopo della terapia sostitutiva è quello di riprodurre il più fedelmente possibile la sintesi fisiologica degli ormoni per cui gli schemi devono essere individualizzati specie nel caso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glucocorticoidi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GH 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levotiroxina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(che deve essere preceduta dai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glicocorticoidi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per evitare la crisi surrenalica). La terapia con GH può dare ritenzione idrica, dolori articolari e sindrome del tunnel carpale. I pazienti in terapia sostitutiva con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glucocorticoidi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devono imparare ad aumentare la dose in caso di malattie acute, interventi chirurgici e traumi e indossare un braccialetto medico di emergenza.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ACTH: Idrocortisone, Cortisone Acetato, Prednisone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TSH: L-Tiroxina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FSH/LH: Testosterone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enantato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Testosterone-gel (maschi)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               Estrogeni coniugati, Progesterone, Estradiolo, Gonadotropina corionica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                umana , Gonadotropine della menopausa (femmine)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GH: Somatotropina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Vasopressina: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Desmopressina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intranasale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 orale</a:t>
            </a:r>
          </a:p>
          <a:p>
            <a:pPr algn="just"/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 Neuroipofisi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320" y="584775"/>
            <a:ext cx="913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Neuroipofisi produce due ormoni: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Arginina Vasopressina (AVP), detta anche ormone antidiuretico o ADH che agisce a livello dei tubuli renali per indurre ritenzione idrica, aumentando la concentrazione delle urine</a:t>
            </a:r>
          </a:p>
          <a:p>
            <a:pPr marL="342900" indent="-342900" algn="just">
              <a:buFont typeface="+mj-lt"/>
              <a:buAutoNum type="arabicPeriod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Ossitocina che stimola nel post-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partum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la liberazione di latte in risposta alla suzione.</a:t>
            </a:r>
          </a:p>
          <a:p>
            <a:pPr marL="342900" indent="-342900" algn="just">
              <a:buFont typeface="+mj-lt"/>
              <a:buAutoNum type="arabicPeriod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sindromi cliniche possono essere causate da deficit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o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eccesso di AVP.</a:t>
            </a:r>
          </a:p>
          <a:p>
            <a:pPr marL="342900" indent="-342900" algn="just">
              <a:buFont typeface="+mj-lt"/>
              <a:buAutoNum type="arabicPeriod"/>
            </a:pP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92" y="3520735"/>
            <a:ext cx="4902308" cy="306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3724096"/>
            <a:ext cx="3600000" cy="236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8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Diabete Insipido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320" y="692696"/>
            <a:ext cx="913068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È dovuto ad un’insufficiente produzione di AVP da parte dell’ipotalamo o da una sua alterata azione sul rene con la produzione di ingenti quantità di urine diluite. Se ne distinguono varie forme: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centrale: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liberazione di bassissime quantità di AVP in risposta a stimoli fisiologici per cause acquisite (traumi cranici, neoplasie, processi infiammatori ipofisari o ipotalamici), congenite o genetiche ma nel 50% dei casi è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idopatico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gestazionale: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deficit relativo di AVP durante la gravidanza per aumentato metabolismo ad opera di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vasopressinasi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prodotte dalla placenta.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Polidipsia primaria: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insufficienza secondaria dell’ormone per inibizione della produzione causata dall’eccessiva introduzione di liquidi.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</a:t>
            </a:r>
            <a:r>
              <a:rPr lang="it-IT" sz="1700" b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nefrogenico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resistenza all’AVP a livello renale genetica o acquisita da farmaci (litio,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demeclociclina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amfotericina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B), alterazioni metaboliche (ipercalcemia,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ipopotassiemia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o danno renale.</a:t>
            </a:r>
          </a:p>
          <a:p>
            <a:pPr algn="just"/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Poliuria, sete eccessiva e polidipsia con urine delle 24 ore &gt; 50ml/kg/die 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urinaria inferiore a quella del siero (&lt;300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mosmol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/kg; PS &lt;1,010). Il DI può essere parziale o completo con urina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-diluita &lt;100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mosmol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/kg e diuresi fino a 10-20 L/die. I segni clinici e di laboratorio di disidratazione come l’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ipernatriemia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si manifestano in caso di difetto del senso della sete (malattie del SNC) o impossibilità di accedere all’acqua.</a:t>
            </a:r>
          </a:p>
        </p:txBody>
      </p:sp>
    </p:spTree>
    <p:extLst>
      <p:ext uri="{BB962C8B-B14F-4D97-AF65-F5344CB8AC3E}">
        <p14:creationId xmlns:p14="http://schemas.microsoft.com/office/powerpoint/2010/main" val="308179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Diabete Insipido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320" y="836712"/>
            <a:ext cx="91306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DI, che deve essere distinto da altre cause di poliuria, viene diagnosticato con il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 di deprivazione di liquidi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Il test inizia al mattino e ad ogni ora vanno misurati il peso corporeo, l’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la concentrazione plasmatica di sodio e il volume 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delle urine. Il test deve essere sospeso quando il peso diminuisce del 5% e l’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del plasma o il sodio superano i livelli normali. Se l’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urinaria è &lt;300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mosmol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/kg con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del siero, va somministrata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desmopressina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ripetizione della misurazione dopo 1-2 ore. Un aumento &gt;50% indica grave DI ipofisario mentre una risposta assente o di minore entità suggerisce una forma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nefrogenica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Per diagnosticare forma parziali può essere necessario misurare i livelli di AVP prima e dopo deprivazione di liquidi. Infondere una soluzione di fisiologica ipertonica se il test di deprivazione non raggiunge la disidratazione necessaria, richiede estrema cautela.</a:t>
            </a:r>
          </a:p>
          <a:p>
            <a:pPr algn="just"/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DI ipofisario può essere trattato con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desmopressina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per via sottocutanea (1-2 µg 1-2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vv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/die), mediante spray nasale (10-20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µg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2-3 </a:t>
            </a:r>
            <a:r>
              <a:rPr lang="it-IT" sz="17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vv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/die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o per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(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100-400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µg 2-3 </a:t>
            </a:r>
            <a:r>
              <a:rPr lang="it-IT" sz="17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vv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/die)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 la raccomandazione di bere quando si avverte sete. I sintomi possono essere alleviati con un diuretico tiazidico e/o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amiloride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dieta iposodica o inibitori della sintesi delle prostaglandine.</a:t>
            </a:r>
          </a:p>
        </p:txBody>
      </p:sp>
    </p:spTree>
    <p:extLst>
      <p:ext uri="{BB962C8B-B14F-4D97-AF65-F5344CB8AC3E}">
        <p14:creationId xmlns:p14="http://schemas.microsoft.com/office/powerpoint/2010/main" val="43974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Sindrome da Inappropriata </a:t>
            </a:r>
            <a:r>
              <a:rPr lang="it-IT" sz="25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</a:t>
            </a:r>
            <a:r>
              <a:rPr lang="it-IT" sz="25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ecrezione di ADH (SIADH)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320" y="332656"/>
            <a:ext cx="913068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Eccessiva o inappropriata produzione di AVP con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iponatriemia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(causata dalla ritenzione idrica) da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neoplasie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(carcinomi polmonari, duodenali, pancreatici e ovarici, timomi, mesoteliomi, adenomi bronchiali,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carcinoidi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gangliocitomi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sarcomi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Ewing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traumi cranici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infezioni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(polmonite batterica o virale, ascesso cerebrale o polmonare, cavitazioni da aspergillosi, tubercolosi polmonare o cerebrale, meningiti batteriche o virali, encefaliti, AIDS),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vascolari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(ictus, emorragie, trombosi del seno cavernoso),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genetiche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(recessive X-legate),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neurologiche (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Sindrome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Guillain-Barrè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SM, delirium tremens, SLA, idrocefalo, psicosi, neuropatie periferiche),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malformazioni congenite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(agenesia del corpo calloso,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labiopalatoschisi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),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metaboliche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porfiria acuta intermittente)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polmonari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(asma, pneumotorace)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farmaci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(vasopressina,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desmopressina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clopropramide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ossitocina,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vincristina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carbamazepina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nicotina,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fenotiazione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ciclofosfamide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antidepressivi triciclici, IMAO,  SSRI).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Ad esordio insidioso, rimane asintomatica fino a livelli molto gravi. Quando acuta, si manifesta con cefalea, confusione, anoressia, nausea, vomito, coma e convulsioni (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intossicazione da acqua)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Si riscontrano bassi livelli di azotemia,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creatininemia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uricemia, albuminemia,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sodiemia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&lt;130mmol/L 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osmolalità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plasmatica &lt;270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mosmol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/kg,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sodiuria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&gt;20 mm/L e urina spesso ipertonica rispetto al plasma.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Liquidi in quantità inferiore di 500 ml rispetto all’urina 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meclociclina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fludrocortisone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nelle forme croniche. Nei casi gravi può essere infusa fisiologica ipertonica (3%) a ≤ 0,05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mL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/kg /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min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fino ad ottenere un aumento del sodio di 12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mEq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 o il raggiungimento di 130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mEq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/L. Se l’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iponatriemia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instauratasi da più di 24-48 ore viene però corretta troppo rapidamente, può portare alla gravissima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mielinosi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pontina centrale,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potenzialmente letale.</a:t>
            </a:r>
          </a:p>
        </p:txBody>
      </p:sp>
    </p:spTree>
    <p:extLst>
      <p:ext uri="{BB962C8B-B14F-4D97-AF65-F5344CB8AC3E}">
        <p14:creationId xmlns:p14="http://schemas.microsoft.com/office/powerpoint/2010/main" val="400106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’Ipofisi Anteriore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Risultati immagini per anatomia ipofi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485"/>
            <a:ext cx="3168352" cy="36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68" y="3141712"/>
            <a:ext cx="4455947" cy="359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77700" y="833388"/>
            <a:ext cx="548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È definita la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ghiandola maestra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in quanto, insieme con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l’ipotalamo, sovrintende a tutto l’equilibrio endocrino dell’organismo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Produce 6 ormoni fondamentali: GH, ACTH, LH, FSH, TSH e Prolattina (PRL)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secrezione è di tipo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pulsatile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per via della stimolazione intermittente di specifici fattori ipotalamici di liberazione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4439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Ciascun ormone prodotto dall’ipofisi determina una risposta specifica nelle ghiandole bersaglio periferiche, i cui prodotti ormonali, a loro volta, esercitano un controllo di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feedback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 livello di ipotalamo e ipofisi per modularne la funzione.</a:t>
            </a:r>
          </a:p>
        </p:txBody>
      </p:sp>
    </p:spTree>
    <p:extLst>
      <p:ext uri="{BB962C8B-B14F-4D97-AF65-F5344CB8AC3E}">
        <p14:creationId xmlns:p14="http://schemas.microsoft.com/office/powerpoint/2010/main" val="57442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Patologie dell’Ipofisi Anteriore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646331"/>
            <a:ext cx="280831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Neoplasie</a:t>
            </a:r>
            <a:endParaRPr lang="it-IT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00852" y="646331"/>
            <a:ext cx="280831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Altre lesioni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(granulomi, emorragie)</a:t>
            </a:r>
            <a:endParaRPr lang="it-IT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Freccia circolare a destra 6"/>
          <p:cNvSpPr/>
          <p:nvPr/>
        </p:nvSpPr>
        <p:spPr>
          <a:xfrm>
            <a:off x="2548105" y="2802557"/>
            <a:ext cx="1080120" cy="1728192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sinistra 7"/>
          <p:cNvSpPr/>
          <p:nvPr/>
        </p:nvSpPr>
        <p:spPr>
          <a:xfrm>
            <a:off x="5490623" y="2802557"/>
            <a:ext cx="936104" cy="1728192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67844" y="4530749"/>
            <a:ext cx="280831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Effetto «massa» con sindromi cliniche da eccesso o deficit ormonale</a:t>
            </a:r>
            <a:endParaRPr lang="it-IT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Neoplasie dell’Ipofisi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20" y="548680"/>
            <a:ext cx="913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Gli adenomi ipofisari sono neoplasie monoclonali benigne a origine da uno dei 5 tipi cellulari dell’adenoipofisi.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sintomi derivano dall’iperproduzione di un ormone ipofisario da parte della neoplasia o dall’effetto compressivo di questa sulle strutture circostanti, tra cui ipotalamo, ipofisi, chiasma ottico e seno cavernoso.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 terzo degli adenomi è clinicamente non funzionante e non determina una sindrome da ipersecrezione. Sono più frequenti nel sesso femminile e si classificano in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microadenomi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(&lt;10mm) e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macroadenomi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(≥ 10 mm). Le neoplasie che secernono Prolattina sono circa il 50%, quelle secernenti GH e ACTH il 10-15% per ormone.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Gli adenomi ipofisari, specie PRL e GH secernenti, possono far parte di sindromi familiari genetiche come la MEN 1, la sindrome di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Carney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AIP. A livello sellare si possono inoltre presentare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craniofaringiomi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cisti di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Rathke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cordomi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della sella,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meningiomi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metastasi ipofisarie, gliomi e malattie granulomatose.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Risultati immagini per adenoma ipofis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6244"/>
            <a:ext cx="3022320" cy="22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adenoma ipofisar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95"/>
          <a:stretch/>
        </p:blipFill>
        <p:spPr bwMode="auto">
          <a:xfrm>
            <a:off x="6084168" y="4275747"/>
            <a:ext cx="2662857" cy="2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1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Neoplasie dell’Ipofisi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646331"/>
            <a:ext cx="91306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</a:t>
            </a:r>
          </a:p>
          <a:p>
            <a:pPr algn="just"/>
            <a:endParaRPr lang="it-IT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Sintomi da «effetto massa»: cefalea, perdita della vista per compressione del chiasma ottico (emianopsia bitemporale, diplopia), ptosi, oftalmoplegia, ridotta sensibilità facciale da compressione laterale dei nervi cranici.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Iperprolattinemia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da compressione del peduncolo,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ipopitituarismo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Sindrome di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Sheehan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 emergenza endocrinologica derivante da un’emorragia all’interno di un adenoma  preesistente o da una forma post-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partum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con cefalea grave, alterazioni bilaterali della vista, oftalmoplegia, collasso cardiocircolatorio e perdita di coscienza. Può causare ipotensione, ipoglicemia, emorragia del SNC e morte. In assenza di sintomi compressivi il trattamento è conservativo con alte dosi di corticosteroidi; in tutti gli altri casi è indicata la decompressione chirurgica.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</a:t>
            </a:r>
          </a:p>
          <a:p>
            <a:pPr algn="just"/>
            <a:endParaRPr lang="it-IT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RMN : immagini sagittali e coronali, pesate in T1 prima e dopo somministrazione di gadolinio.  Tecniche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campimetriche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possono essere utilizzate nei pazienti con lesioni in prossimità del chiasma ottico. Nell’apoplessia, RMN e TC possono evidenziare segni di emorragia sellare con deviazione del peduncolo ipofisario e compressione del tessuto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Valutazione ormonale (vedi oltre)</a:t>
            </a:r>
          </a:p>
        </p:txBody>
      </p:sp>
    </p:spTree>
    <p:extLst>
      <p:ext uri="{BB962C8B-B14F-4D97-AF65-F5344CB8AC3E}">
        <p14:creationId xmlns:p14="http://schemas.microsoft.com/office/powerpoint/2010/main" val="343006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Neoplasie dell’Ipofisi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26047"/>
            <a:ext cx="9130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Fatta eccezione per il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prolattinoma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in cui la terapia medica rappresenta il trattamento di scelta, la resezione chirurgica è in grado di correggere i la compressione e l’ipersecrezione ormonale. L’approccio preferito è quello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trans-sfenoidale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(meno utilizzato è quello trans-frontale) con l’intento di resecare selettivamente la neoplasia riducendo al minimo il danno delle strutture circostanti e il rischio di ipopituitarismo. Le complicanze comprendono diabete insipido, ipopituitarismo, rinorrea di liquor, perdita del visus e paralisi oculomotoria. Le neoplasie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extrasellari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non vengono risolte con la terapia chirurgica e può essere tentata una radioterapia adiuvante ma il 50% dei soggetti trattati sviluppa un ipopituitarismo da danno ipotalamico entro 10 anni. Tumori GH-, ACTH- e TSH-secernenti possono essere trattati con la terapia medica in alcuni casi.</a:t>
            </a:r>
          </a:p>
          <a:p>
            <a:pPr algn="just"/>
            <a:endParaRPr lang="it-IT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8717"/>
              </p:ext>
            </p:extLst>
          </p:nvPr>
        </p:nvGraphicFramePr>
        <p:xfrm>
          <a:off x="60412" y="3665917"/>
          <a:ext cx="9023175" cy="31628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07725"/>
                <a:gridCol w="3232055"/>
                <a:gridCol w="2783395"/>
              </a:tblGrid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Ormone ipofisario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Test per Iperfunzione</a:t>
                      </a:r>
                      <a:r>
                        <a:rPr lang="it-IT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Ormonale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Test per deficit ormonale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3842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PROLATTINA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Prolattina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3842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ORMONE DELLA</a:t>
                      </a:r>
                      <a:r>
                        <a:rPr lang="it-IT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CRESCITA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Fattore di crescita </a:t>
                      </a:r>
                      <a:r>
                        <a:rPr lang="it-IT" sz="1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insulino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-simile I</a:t>
                      </a:r>
                    </a:p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(IGF-1)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Test di stimolazione GH e IGF-1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3842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ACTH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Cortisolo libero urinario</a:t>
                      </a:r>
                      <a:r>
                        <a:rPr lang="it-IT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delle 24h o test notturno di soppressione con 1 mg di </a:t>
                      </a:r>
                      <a:r>
                        <a:rPr lang="it-IT" sz="1400" b="1" baseline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desametasone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Cortisolemia</a:t>
                      </a:r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alle 8 del mattino o test di stimolo</a:t>
                      </a:r>
                      <a:r>
                        <a:rPr lang="it-IT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dell’ACTH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3842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GONADOTROPINE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FSH, LH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Testosterone</a:t>
                      </a:r>
                      <a:r>
                        <a:rPr lang="it-IT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(XY); anamnesi mestruale (XX)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3842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TSH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TSH, T4 libera</a:t>
                      </a:r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TSH, T4 libera</a:t>
                      </a:r>
                    </a:p>
                    <a:p>
                      <a:endParaRPr lang="it-IT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6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Sindromi da ipersecrezione ormonale ipofisaria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20" y="523220"/>
            <a:ext cx="913068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Iperprolattinemia</a:t>
            </a:r>
            <a:endParaRPr lang="it-IT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prolattina, unico ormone ipofisario a controllo di tipo inibitorio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dopamino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-mediato, induce e mantiene la lattazione e diminuisce la funzione e gli impulsi riproduttivi attraverso la soppressione del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GnRH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ormone di rilascio delle gonadotropine.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 si eccettua il fisiologico aumento della prolattina durante gravidanza e allattamento, valori superiori a 100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g/L sono in genere dovuti ad adenomi ipofisari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prolattino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-secernenti. Altre cause includono farmaci (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risperidone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cloropromazina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perfenazina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aloperidolo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metoclopramide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oppiacei, anti-H2,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amitriptilina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SSRI,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verapamil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estrogeni), lesioni del peduncolo ipofisario (neoplasie, ipofisite linfocitaria, granulomi, traumi, radiazioni), ipotiroidismo primitivo, insufficienza renale, stimolazione del capezzolo.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Clinica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Nelle donne  compaiono amenorrea, galattorrea e sterilità; nei maschi si osserva ipogonadismo e sintomi da effetto massa (rara la galattorrea).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Diagnosi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Livelli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prolattinemia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al mattino a digiuno associata a RM ipofisaria.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Chirurgico nelle lesioni focali dell’ipotalamo, della sella e nei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macroadenomi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non rispondenti alla terapia medica .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ei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microprolattinomi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 sono indicati gli agonisti della dopamina (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cabergolina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da 0,5 mg/settimana a 1 mg 2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vv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/settimana 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bromocriptina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da 0,625-1,25 mg ogni sera a 2,5 mg per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os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3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vv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/die. La prima è in genere meglio tollerata ma per entrambe è comunque consigliata l’assunzione a stomaco pieno alla sera per limitare gli effetti collaterali tipici, nausea e ipotensione posturale. La terapia può essere sospesa dopo 2 anni in caso di successo (normale PRL e remissione tumorale completa).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4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320" y="523220"/>
            <a:ext cx="91306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Acromegalia</a:t>
            </a:r>
          </a:p>
          <a:p>
            <a:pPr algn="just"/>
            <a:endParaRPr lang="it-IT" sz="1700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Ipersecrezione di GH da adenomi ipofisari somatotropi isolati o associati a MEN I, sindromi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Carney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McCune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-Albright e mutazioni familiari dell’AIP. Rare le forme da produzione di GHRH ectopico.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Clinica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Nel bambino l’ipersecrezione di GH causa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gigantismo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. Nell’adulto il picco di incidenza si ha a 40-45 anni ma la diagnosi è subdola e ritardata anche di 10 anni.  Si notano progressivamente cambiamenti nei lineamenti del volto, allargamento degli spazi interdentali, voce profonda, russamento, aumento della taglia di scarpe e guanti, iperidrosi, restringimento degli anelli, cute oleosa, artropatia e sindrome del tunnel carpale. All’E.O. si possono osservare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bozzatura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frontale, prognatismo, macroglossia, aumento del volume tiroideo,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ipercheratosi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ipertensione, cardiomiopatia, ipertrofia ventricolare sinistra, disfunzione diastolica, apnee notturne, intolleranza al glucosio, DM, poliposi e neoplasie del colon con un aumento della mortalità globale di circa 3 volte.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Diagnosi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A causa della sua pulsatilità, una misurazione singola e casuale del livello di GH non è utile per la diagnosi di acromegalia mentre i livelli di IGF-1 (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Insulin-like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growth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factor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I)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costituiscono un utile test di screening. La mancata soppressione di GH a livelli &lt; a 1 µg/L nell’arco di 1-2 ore dopo un carico orale di glucosio di 75g conferma la diagnosi. La RM solitamente rivela la presenza di un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macroadenoma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Sindromi da ipersecrezione ormonale ipofisaria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2481"/>
            <a:ext cx="6192688" cy="464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523219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u="sng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Chirurgia </a:t>
            </a:r>
            <a:r>
              <a:rPr lang="it-IT" b="1" dirty="0" err="1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transfenoidale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associata ad analoghi della somatostatina (</a:t>
            </a:r>
            <a:r>
              <a:rPr lang="it-IT" b="1" dirty="0" err="1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octreotide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anche a lunga durata d’azione) che sopprimono la secrezione di GH. Poco efficaci si sono rivelati gli agonisti dopaminergici mentre il </a:t>
            </a:r>
            <a:r>
              <a:rPr lang="it-IT" b="1" dirty="0" err="1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pegvisomant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antagonista del recettore per il GH, aiuta a ridurre i livelli di IGF-1. La radioterapia ha effetti lenti e rischio di ipopituitarismo.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Sindromi da ipersecrezione ormonale ipofisaria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2849</Words>
  <Application>Microsoft Office PowerPoint</Application>
  <PresentationFormat>Presentazione su schermo (4:3)</PresentationFormat>
  <Paragraphs>169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Vincenza_Pc</dc:creator>
  <cp:lastModifiedBy>Vincenza_Pc</cp:lastModifiedBy>
  <cp:revision>62</cp:revision>
  <dcterms:created xsi:type="dcterms:W3CDTF">2017-03-20T13:41:11Z</dcterms:created>
  <dcterms:modified xsi:type="dcterms:W3CDTF">2017-05-05T14:57:00Z</dcterms:modified>
</cp:coreProperties>
</file>