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74" r:id="rId4"/>
    <p:sldId id="258" r:id="rId5"/>
    <p:sldId id="259" r:id="rId6"/>
    <p:sldId id="275" r:id="rId7"/>
    <p:sldId id="260" r:id="rId8"/>
    <p:sldId id="262" r:id="rId9"/>
    <p:sldId id="261" r:id="rId10"/>
    <p:sldId id="263" r:id="rId11"/>
    <p:sldId id="264" r:id="rId12"/>
    <p:sldId id="265" r:id="rId13"/>
    <p:sldId id="266" r:id="rId14"/>
    <p:sldId id="267"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DA524-6D9F-4CC6-9D88-22CA0A1F29C9}" type="datetimeFigureOut">
              <a:rPr lang="it-IT" smtClean="0"/>
              <a:t>07/05/2017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F12FB-2851-4A73-ADAB-2FEB83A611C4}" type="slidenum">
              <a:rPr lang="it-IT" smtClean="0"/>
              <a:t>‹N›</a:t>
            </a:fld>
            <a:endParaRPr lang="it-IT"/>
          </a:p>
        </p:txBody>
      </p:sp>
    </p:spTree>
    <p:extLst>
      <p:ext uri="{BB962C8B-B14F-4D97-AF65-F5344CB8AC3E}">
        <p14:creationId xmlns:p14="http://schemas.microsoft.com/office/powerpoint/2010/main" val="105800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22491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21613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00378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5377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24188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7018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3833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6640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1735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422128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07/05/2017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8680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3000" b="-3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ADD5-6682-46CA-9B4E-50B5A8056616}" type="datetimeFigureOut">
              <a:rPr lang="it-IT" smtClean="0"/>
              <a:t>07/05/2017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4C146-9D57-4523-B7B8-88824602564B}" type="slidenum">
              <a:rPr lang="it-IT" smtClean="0"/>
              <a:t>‹N›</a:t>
            </a:fld>
            <a:endParaRPr lang="it-IT" dirty="0"/>
          </a:p>
        </p:txBody>
      </p:sp>
    </p:spTree>
    <p:extLst>
      <p:ext uri="{BB962C8B-B14F-4D97-AF65-F5344CB8AC3E}">
        <p14:creationId xmlns:p14="http://schemas.microsoft.com/office/powerpoint/2010/main" val="320382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882164"/>
            <a:ext cx="9144000" cy="769441"/>
          </a:xfrm>
          <a:prstGeom prst="rect">
            <a:avLst/>
          </a:prstGeom>
          <a:noFill/>
        </p:spPr>
        <p:txBody>
          <a:bodyPr wrap="square" rtlCol="0">
            <a:spAutoFit/>
          </a:bodyPr>
          <a:lstStyle/>
          <a:p>
            <a:pPr algn="ct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Patologie della Tiroide</a:t>
            </a:r>
            <a:endParaRPr lang="it-IT" sz="44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3" name="Rettangolo 2"/>
          <p:cNvSpPr/>
          <p:nvPr/>
        </p:nvSpPr>
        <p:spPr>
          <a:xfrm>
            <a:off x="0" y="-33486"/>
            <a:ext cx="9144000" cy="230832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b="1" dirty="0">
                <a:solidFill>
                  <a:srgbClr val="C00000"/>
                </a:solidFill>
                <a:latin typeface="Andalus" panose="02020603050405020304" pitchFamily="18" charset="-78"/>
                <a:cs typeface="Andalus" panose="02020603050405020304" pitchFamily="18" charset="-78"/>
              </a:rPr>
              <a:t>Università degli Studi di Bari </a:t>
            </a:r>
            <a:r>
              <a:rPr lang="it-IT" b="1" i="1" dirty="0">
                <a:solidFill>
                  <a:srgbClr val="C00000"/>
                </a:solidFill>
                <a:latin typeface="Andalus" panose="02020603050405020304" pitchFamily="18" charset="-78"/>
                <a:cs typeface="Andalus" panose="02020603050405020304" pitchFamily="18" charset="-78"/>
              </a:rPr>
              <a:t>Aldo Moro</a:t>
            </a:r>
          </a:p>
          <a:p>
            <a:pPr algn="ctr"/>
            <a:r>
              <a:rPr lang="it-IT" b="1" dirty="0">
                <a:solidFill>
                  <a:srgbClr val="C00000"/>
                </a:solidFill>
                <a:latin typeface="Andalus" panose="02020603050405020304" pitchFamily="18" charset="-78"/>
                <a:cs typeface="Andalus" panose="02020603050405020304" pitchFamily="18" charset="-78"/>
              </a:rPr>
              <a:t>A.A. </a:t>
            </a:r>
            <a:r>
              <a:rPr lang="it-IT" b="1" dirty="0" smtClean="0">
                <a:solidFill>
                  <a:srgbClr val="C00000"/>
                </a:solidFill>
                <a:latin typeface="Andalus" panose="02020603050405020304" pitchFamily="18" charset="-78"/>
                <a:cs typeface="Andalus" panose="02020603050405020304" pitchFamily="18" charset="-78"/>
              </a:rPr>
              <a:t>2016/2017</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Facoltà di Medicina e Chirurgia</a:t>
            </a:r>
          </a:p>
          <a:p>
            <a:pPr algn="ctr"/>
            <a:r>
              <a:rPr lang="it-IT" b="1" dirty="0">
                <a:solidFill>
                  <a:srgbClr val="C00000"/>
                </a:solidFill>
                <a:latin typeface="Andalus" panose="02020603050405020304" pitchFamily="18" charset="-78"/>
                <a:cs typeface="Andalus" panose="02020603050405020304" pitchFamily="18" charset="-78"/>
              </a:rPr>
              <a:t>Corso di Laurea in  </a:t>
            </a:r>
            <a:r>
              <a:rPr lang="it-IT" b="1" dirty="0" smtClean="0">
                <a:solidFill>
                  <a:srgbClr val="C00000"/>
                </a:solidFill>
                <a:latin typeface="Andalus" panose="02020603050405020304" pitchFamily="18" charset="-78"/>
                <a:cs typeface="Andalus" panose="02020603050405020304" pitchFamily="18" charset="-78"/>
              </a:rPr>
              <a:t>Infermieristica</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Sede Lecce, Ospedale </a:t>
            </a:r>
            <a:r>
              <a:rPr lang="it-IT" b="1" i="1" dirty="0">
                <a:solidFill>
                  <a:srgbClr val="C00000"/>
                </a:solidFill>
                <a:latin typeface="Andalus" panose="02020603050405020304" pitchFamily="18" charset="-78"/>
                <a:cs typeface="Andalus" panose="02020603050405020304" pitchFamily="18" charset="-78"/>
              </a:rPr>
              <a:t>Vito </a:t>
            </a:r>
            <a:r>
              <a:rPr lang="it-IT" b="1" i="1" dirty="0" err="1">
                <a:solidFill>
                  <a:srgbClr val="C00000"/>
                </a:solidFill>
                <a:latin typeface="Andalus" panose="02020603050405020304" pitchFamily="18" charset="-78"/>
                <a:cs typeface="Andalus" panose="02020603050405020304" pitchFamily="18" charset="-78"/>
              </a:rPr>
              <a:t>Fazzi</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C.I. di </a:t>
            </a:r>
            <a:r>
              <a:rPr lang="it-IT" b="1" dirty="0" smtClean="0">
                <a:solidFill>
                  <a:srgbClr val="C00000"/>
                </a:solidFill>
                <a:latin typeface="Andalus" panose="02020603050405020304" pitchFamily="18" charset="-78"/>
                <a:cs typeface="Andalus" panose="02020603050405020304" pitchFamily="18" charset="-78"/>
              </a:rPr>
              <a:t>«Assistenza Specialistica in Medicina», </a:t>
            </a:r>
            <a:r>
              <a:rPr lang="it-IT" b="1" dirty="0">
                <a:solidFill>
                  <a:srgbClr val="C00000"/>
                </a:solidFill>
                <a:latin typeface="Andalus" panose="02020603050405020304" pitchFamily="18" charset="-78"/>
                <a:cs typeface="Andalus" panose="02020603050405020304" pitchFamily="18" charset="-78"/>
              </a:rPr>
              <a:t>II Anno, II Semestre</a:t>
            </a:r>
          </a:p>
          <a:p>
            <a:pPr algn="ctr"/>
            <a:r>
              <a:rPr lang="it-IT" b="1" dirty="0" smtClean="0">
                <a:solidFill>
                  <a:srgbClr val="C00000"/>
                </a:solidFill>
                <a:latin typeface="Andalus" panose="02020603050405020304" pitchFamily="18" charset="-78"/>
                <a:cs typeface="Andalus" panose="02020603050405020304" pitchFamily="18" charset="-78"/>
              </a:rPr>
              <a:t>Modulo di Endocrinologia </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Docente: Prof.ssa Vincenza D’</a:t>
            </a:r>
            <a:r>
              <a:rPr lang="it-IT" b="1" dirty="0" err="1">
                <a:solidFill>
                  <a:srgbClr val="C00000"/>
                </a:solidFill>
                <a:latin typeface="Andalus" panose="02020603050405020304" pitchFamily="18" charset="-78"/>
                <a:cs typeface="Andalus" panose="02020603050405020304" pitchFamily="18" charset="-78"/>
              </a:rPr>
              <a:t>Onghia</a:t>
            </a:r>
            <a:endParaRPr lang="it-IT" b="1" dirty="0">
              <a:solidFill>
                <a:srgbClr val="C00000"/>
              </a:solidFill>
              <a:latin typeface="Andalus" panose="02020603050405020304" pitchFamily="18" charset="-78"/>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263" y="0"/>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2"/>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4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IL Gozzo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26996" y="626074"/>
            <a:ext cx="9144000" cy="3785652"/>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Il gozzo è un ingrossamento della tiroide (&gt;20-25 g) diffuso o nodulare, più comune nelle donne e causato da difetti biosintetici, carenza di iodio, malattie autoimmuni, alimenti gozzigeni (cavolo, radice di manioca) e malattie nodulari.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Gozzo non tossico</a:t>
            </a:r>
          </a:p>
          <a:p>
            <a:pPr algn="just"/>
            <a:r>
              <a:rPr lang="it-IT" sz="1600" b="1" dirty="0" smtClean="0">
                <a:solidFill>
                  <a:srgbClr val="C00000"/>
                </a:solidFill>
                <a:latin typeface="Book Antiqua" panose="02040602050305030304" pitchFamily="18" charset="0"/>
              </a:rPr>
              <a:t>Il deficit di iodio è l’eziologia più comune a livello mondiale del gozzo, la cui forma </a:t>
            </a:r>
            <a:r>
              <a:rPr lang="it-IT" sz="1600" b="1" dirty="0" err="1" smtClean="0">
                <a:solidFill>
                  <a:srgbClr val="C00000"/>
                </a:solidFill>
                <a:latin typeface="Book Antiqua" panose="02040602050305030304" pitchFamily="18" charset="0"/>
              </a:rPr>
              <a:t>multinodulare</a:t>
            </a:r>
            <a:r>
              <a:rPr lang="it-IT" sz="1600" b="1" dirty="0" smtClean="0">
                <a:solidFill>
                  <a:srgbClr val="C00000"/>
                </a:solidFill>
                <a:latin typeface="Book Antiqua" panose="02040602050305030304" pitchFamily="18" charset="0"/>
              </a:rPr>
              <a:t> non tossica ha una prevalenza del 12%. La maggior parte dei gozzi di questo tipo è asintomatica con funzione tiroidea conservata. I test di funzionalità tiroidea sono essenziali per escludere ipotiroidismo o tireotossicosi mentre, a meno che all’esame obiettivo non sia palpabile un nodulo, l’ecografia è di scarsa utilità. Le complicanze più temibili sono legate ai sintomi da compressione (difficoltà della deglutizione, compressione tracheale, pletora) che si manifestano specie nelle forme retrosternali in cui viene ostruito lo stretto toracico superiore e vanno studiate con test di funzionalità respiratoria, TC e RM. La terapia sostitutiva con iodio e ormoni tiroidei induce una regressione nel gozzo da deficit di iodio mentre il radioiodio riduce le dimensioni del gozzo di circa il 50% nella maggior parte dei pazienti. Raramente è indicato l’intervento chirurgico, a meno che non sia necessario per alleviare i sintomi compressivi.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11726"/>
            <a:ext cx="30480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373322"/>
            <a:ext cx="2808312" cy="248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93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IL Gozzo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10" name="Rettangolo 9"/>
          <p:cNvSpPr/>
          <p:nvPr/>
        </p:nvSpPr>
        <p:spPr>
          <a:xfrm>
            <a:off x="-26996" y="548680"/>
            <a:ext cx="9144000" cy="4278094"/>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Gozzo tossico </a:t>
            </a:r>
            <a:r>
              <a:rPr lang="it-IT" sz="1600" b="1" i="1" u="sng" dirty="0" err="1" smtClean="0">
                <a:solidFill>
                  <a:srgbClr val="C00000"/>
                </a:solidFill>
                <a:latin typeface="Book Antiqua" panose="02040602050305030304" pitchFamily="18" charset="0"/>
              </a:rPr>
              <a:t>multinodulare</a:t>
            </a:r>
            <a:endParaRPr lang="it-IT" sz="1600" b="1" i="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Oltre alle caratteristiche del gozzo, è presente ipertiroidismo subclinico o lieve tireotossicosi, </a:t>
            </a:r>
            <a:r>
              <a:rPr lang="it-IT" sz="1600" b="1" dirty="0" err="1" smtClean="0">
                <a:solidFill>
                  <a:srgbClr val="C00000"/>
                </a:solidFill>
                <a:latin typeface="Book Antiqua" panose="02040602050305030304" pitchFamily="18" charset="0"/>
              </a:rPr>
              <a:t>ingenere</a:t>
            </a:r>
            <a:r>
              <a:rPr lang="it-IT" sz="1600" b="1" dirty="0" smtClean="0">
                <a:solidFill>
                  <a:srgbClr val="C00000"/>
                </a:solidFill>
                <a:latin typeface="Book Antiqua" panose="02040602050305030304" pitchFamily="18" charset="0"/>
              </a:rPr>
              <a:t> scatenata da esposizione recente allo iodio, anche come mezzo di contrasto.  Il paziente è quasi sempre anziano e può accusare fibrillazione atriale, palpitazioni, tachicardia, nervosismo, tremore e calo ponderale.  Il TSH è in genere basso, la T</a:t>
            </a:r>
            <a:r>
              <a:rPr lang="it-IT" sz="1600" b="1" baseline="-25000" dirty="0" smtClean="0">
                <a:solidFill>
                  <a:srgbClr val="C00000"/>
                </a:solidFill>
                <a:latin typeface="Book Antiqua" panose="02040602050305030304" pitchFamily="18" charset="0"/>
              </a:rPr>
              <a:t>4</a:t>
            </a:r>
            <a:r>
              <a:rPr lang="it-IT" sz="1600" b="1" dirty="0" smtClean="0">
                <a:solidFill>
                  <a:srgbClr val="C00000"/>
                </a:solidFill>
                <a:latin typeface="Book Antiqua" panose="02040602050305030304" pitchFamily="18" charset="0"/>
              </a:rPr>
              <a:t> normale o poco aumentata e </a:t>
            </a:r>
            <a:r>
              <a:rPr lang="it-IT" sz="1600" b="1" dirty="0">
                <a:solidFill>
                  <a:srgbClr val="C00000"/>
                </a:solidFill>
                <a:latin typeface="Book Antiqua" panose="02040602050305030304" pitchFamily="18" charset="0"/>
              </a:rPr>
              <a:t>la </a:t>
            </a:r>
            <a:r>
              <a:rPr lang="it-IT" sz="1600" b="1" dirty="0" smtClean="0">
                <a:solidFill>
                  <a:srgbClr val="C00000"/>
                </a:solidFill>
                <a:latin typeface="Book Antiqua" panose="02040602050305030304" pitchFamily="18" charset="0"/>
              </a:rPr>
              <a:t>T</a:t>
            </a:r>
            <a:r>
              <a:rPr lang="it-IT" sz="1600" b="1" baseline="-25000" dirty="0" smtClean="0">
                <a:solidFill>
                  <a:srgbClr val="C00000"/>
                </a:solidFill>
                <a:latin typeface="Book Antiqua" panose="02040602050305030304" pitchFamily="18" charset="0"/>
              </a:rPr>
              <a:t>3 </a:t>
            </a:r>
            <a:r>
              <a:rPr lang="it-IT" sz="1600" b="1" dirty="0" smtClean="0">
                <a:solidFill>
                  <a:srgbClr val="C00000"/>
                </a:solidFill>
                <a:latin typeface="Book Antiqua" panose="02040602050305030304" pitchFamily="18" charset="0"/>
              </a:rPr>
              <a:t> più elevata della tiroxina. Alla scintigrafia la captazione è eterogenea con aree a macchia di leopardo. I noduli freddi devono essere valutati come quelli solitari. Il trattamento si avvale dei farmaci antitiroidei, spesso associati a beta-bloccanti, che possono alleviare i sintomi ma non determinano remissioni. La tiroidectomia subtotale, preceduta da farmaci antitiroidei per indurre l’</a:t>
            </a:r>
            <a:r>
              <a:rPr lang="it-IT" sz="1600" b="1" dirty="0" err="1" smtClean="0">
                <a:solidFill>
                  <a:srgbClr val="C00000"/>
                </a:solidFill>
                <a:latin typeface="Book Antiqua" panose="02040602050305030304" pitchFamily="18" charset="0"/>
              </a:rPr>
              <a:t>eutiroidismo</a:t>
            </a:r>
            <a:r>
              <a:rPr lang="it-IT" sz="1600" b="1" dirty="0" smtClean="0">
                <a:solidFill>
                  <a:srgbClr val="C00000"/>
                </a:solidFill>
                <a:latin typeface="Book Antiqua" panose="02040602050305030304" pitchFamily="18" charset="0"/>
              </a:rPr>
              <a:t>, rappresenta il trattamento definitivo del gozzo e della tireotossicosi ma negli anziani è consigliabile un tentativo terapeutico con radioiodio.</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Adenoma Tossico</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Nodulo solitario, funzionante in modo autonomo, quasi sempre dovuto a mutazioni somatiche attivanti a carico del recettore per il TSH. La tireotossicosi è di lieve entità. L’esame dirimente per la diagnosi è la scintigrafia tiroidea, perché dimostra la captazione focale del nodulo iperfunzionante e quella ridotta del restante tessuto ghiandolare, la cui attività normale viene soppressa. Il trattamento di scelta è l’ablazione con radioiodio a dosi elevate (10-29,9 mCi</a:t>
            </a:r>
            <a:r>
              <a:rPr lang="it-IT" sz="1600" b="1" baseline="30000" dirty="0" smtClean="0">
                <a:solidFill>
                  <a:srgbClr val="C00000"/>
                </a:solidFill>
                <a:latin typeface="Book Antiqua" panose="02040602050305030304" pitchFamily="18" charset="0"/>
              </a:rPr>
              <a:t>131</a:t>
            </a:r>
            <a:r>
              <a:rPr lang="it-IT" sz="1600" b="1" dirty="0" smtClean="0">
                <a:solidFill>
                  <a:srgbClr val="C00000"/>
                </a:solidFill>
                <a:latin typeface="Book Antiqua" panose="02040602050305030304" pitchFamily="18" charset="0"/>
              </a:rPr>
              <a:t>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33236"/>
            <a:ext cx="1872208" cy="212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898122"/>
            <a:ext cx="2736304" cy="195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34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Sindrome del Malato </a:t>
            </a:r>
            <a:r>
              <a:rPr lang="it-IT" sz="32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rPr>
              <a:t>Eutiroideo</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27546" y="581721"/>
            <a:ext cx="9144000" cy="2308324"/>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Alterazioni dei livelli di ormoni tiroidei circolanti o di TSH possono essere scatenate da qualsiasi patologia acuta o grave anche in assenza di una patologia della tiroide, ragione per cui è sconsigliabile valutare i parametri di funzionalità tiroidea nel caso di malattie acute. In questa sindrome si assiste ad una diminuzione </a:t>
            </a:r>
            <a:r>
              <a:rPr lang="it-IT" sz="1600" b="1" dirty="0">
                <a:solidFill>
                  <a:srgbClr val="C00000"/>
                </a:solidFill>
                <a:latin typeface="Book Antiqua" panose="02040602050305030304" pitchFamily="18" charset="0"/>
              </a:rPr>
              <a:t>del T</a:t>
            </a:r>
            <a:r>
              <a:rPr lang="it-IT" sz="1600" b="1" baseline="-25000" dirty="0">
                <a:solidFill>
                  <a:srgbClr val="C00000"/>
                </a:solidFill>
                <a:latin typeface="Book Antiqua" panose="02040602050305030304" pitchFamily="18" charset="0"/>
              </a:rPr>
              <a:t>3 </a:t>
            </a:r>
            <a:r>
              <a:rPr lang="it-IT" sz="1600" b="1" baseline="-25000"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totale e libera con livelli normali o lievemente diminuiti di T</a:t>
            </a:r>
            <a:r>
              <a:rPr lang="it-IT" sz="1600" b="1" baseline="-25000" dirty="0" smtClean="0">
                <a:solidFill>
                  <a:srgbClr val="C00000"/>
                </a:solidFill>
                <a:latin typeface="Book Antiqua" panose="02040602050305030304" pitchFamily="18" charset="0"/>
              </a:rPr>
              <a:t>4</a:t>
            </a:r>
            <a:r>
              <a:rPr lang="it-IT" sz="1600" b="1" dirty="0" smtClean="0">
                <a:solidFill>
                  <a:srgbClr val="C00000"/>
                </a:solidFill>
                <a:latin typeface="Book Antiqua" panose="02040602050305030304" pitchFamily="18" charset="0"/>
              </a:rPr>
              <a:t> e TSH normale o aumentato d 0,1 a 20 </a:t>
            </a:r>
            <a:r>
              <a:rPr lang="it-IT" sz="1600" b="1" dirty="0" err="1" smtClean="0">
                <a:solidFill>
                  <a:srgbClr val="C00000"/>
                </a:solidFill>
                <a:latin typeface="Book Antiqua" panose="02040602050305030304" pitchFamily="18" charset="0"/>
              </a:rPr>
              <a:t>mU</a:t>
            </a:r>
            <a:r>
              <a:rPr lang="it-IT" sz="1600" b="1" dirty="0" smtClean="0">
                <a:solidFill>
                  <a:srgbClr val="C00000"/>
                </a:solidFill>
                <a:latin typeface="Book Antiqua" panose="02040602050305030304" pitchFamily="18" charset="0"/>
              </a:rPr>
              <a:t>/L con normalizzazione dopo la guarigione. La patogenesi non è del tutto chiarita ma sembra legata ad un’alterazione del legame di T</a:t>
            </a:r>
            <a:r>
              <a:rPr lang="it-IT" sz="1600" b="1" baseline="-25000" dirty="0" smtClean="0">
                <a:solidFill>
                  <a:srgbClr val="C00000"/>
                </a:solidFill>
                <a:latin typeface="Book Antiqua" panose="02040602050305030304" pitchFamily="18" charset="0"/>
              </a:rPr>
              <a:t>4 </a:t>
            </a:r>
            <a:r>
              <a:rPr lang="it-IT" sz="1600" b="1" dirty="0" smtClean="0">
                <a:solidFill>
                  <a:srgbClr val="C00000"/>
                </a:solidFill>
                <a:latin typeface="Book Antiqua" panose="02040602050305030304" pitchFamily="18" charset="0"/>
              </a:rPr>
              <a:t> alla TBG e effetti di elevati livelli di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e citochine. Non è necessario impostare una terapia sostitutiva ma solo controllare la funzionalità tiroidea a guarigione avvenuta.</a:t>
            </a:r>
          </a:p>
        </p:txBody>
      </p:sp>
      <p:sp>
        <p:nvSpPr>
          <p:cNvPr id="8" name="CasellaDiTesto 7"/>
          <p:cNvSpPr txBox="1"/>
          <p:nvPr/>
        </p:nvSpPr>
        <p:spPr>
          <a:xfrm>
            <a:off x="-27546" y="2780928"/>
            <a:ext cx="9144000" cy="584775"/>
          </a:xfrm>
          <a:prstGeom prst="rect">
            <a:avLst/>
          </a:prstGeom>
          <a:noFill/>
        </p:spPr>
        <p:txBody>
          <a:bodyPr wrap="square" rtlCol="0">
            <a:spAutoFit/>
          </a:bodyPr>
          <a:lstStyle/>
          <a:p>
            <a:pPr algn="ctr"/>
            <a:r>
              <a:rPr lang="it-IT" sz="32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rPr>
              <a:t>Amiodarone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9" name="Rettangolo 8"/>
          <p:cNvSpPr/>
          <p:nvPr/>
        </p:nvSpPr>
        <p:spPr>
          <a:xfrm>
            <a:off x="3123" y="3212976"/>
            <a:ext cx="9144000" cy="3539430"/>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L’</a:t>
            </a:r>
            <a:r>
              <a:rPr lang="it-IT" sz="1600" b="1" dirty="0" err="1" smtClean="0">
                <a:solidFill>
                  <a:srgbClr val="C00000"/>
                </a:solidFill>
                <a:latin typeface="Book Antiqua" panose="02040602050305030304" pitchFamily="18" charset="0"/>
              </a:rPr>
              <a:t>Amiodarone</a:t>
            </a:r>
            <a:r>
              <a:rPr lang="it-IT" sz="1600" b="1" dirty="0" smtClean="0">
                <a:solidFill>
                  <a:srgbClr val="C00000"/>
                </a:solidFill>
                <a:latin typeface="Book Antiqua" panose="02040602050305030304" pitchFamily="18" charset="0"/>
              </a:rPr>
              <a:t> è un farmaco antiaritmico di classe III con struttura simile agli ormoni tiroidei ed elevato contenuto di Iodio, che induce soppressione acuta e transitoria della funzione tiroidea, ipotiroidismo e tireotossicosi, di cui si distinguono il </a:t>
            </a:r>
            <a:r>
              <a:rPr lang="it-IT" sz="1600" b="1" u="sng" dirty="0" smtClean="0">
                <a:solidFill>
                  <a:srgbClr val="C00000"/>
                </a:solidFill>
                <a:latin typeface="Book Antiqua" panose="02040602050305030304" pitchFamily="18" charset="0"/>
              </a:rPr>
              <a:t>tipo I</a:t>
            </a:r>
            <a:r>
              <a:rPr lang="it-IT" sz="1600" b="1" dirty="0" smtClean="0">
                <a:solidFill>
                  <a:srgbClr val="C00000"/>
                </a:solidFill>
                <a:latin typeface="Book Antiqua" panose="02040602050305030304" pitchFamily="18" charset="0"/>
              </a:rPr>
              <a:t>, associato ad alterazione tiroidea preesistente con eccessiva sintesi ormonale per aumentata esposizione allo iodio, e il </a:t>
            </a:r>
            <a:r>
              <a:rPr lang="it-IT" sz="1600" b="1" u="sng" dirty="0" smtClean="0">
                <a:solidFill>
                  <a:srgbClr val="C00000"/>
                </a:solidFill>
                <a:latin typeface="Book Antiqua" panose="02040602050305030304" pitchFamily="18" charset="0"/>
              </a:rPr>
              <a:t>tipo II, </a:t>
            </a:r>
            <a:r>
              <a:rPr lang="it-IT" sz="1600" b="1" dirty="0" smtClean="0">
                <a:solidFill>
                  <a:srgbClr val="C00000"/>
                </a:solidFill>
                <a:latin typeface="Book Antiqua" panose="02040602050305030304" pitchFamily="18" charset="0"/>
              </a:rPr>
              <a:t>una tiroidite distruttiva in pazienti senza alterazioni intrinseche della tiroide. I pazienti affetti da ipotiroidismo possono essere trattati con </a:t>
            </a:r>
            <a:r>
              <a:rPr lang="it-IT" sz="1600" b="1" dirty="0" err="1" smtClean="0">
                <a:solidFill>
                  <a:srgbClr val="C00000"/>
                </a:solidFill>
                <a:latin typeface="Book Antiqua" panose="02040602050305030304" pitchFamily="18" charset="0"/>
              </a:rPr>
              <a:t>levotiroxina</a:t>
            </a:r>
            <a:r>
              <a:rPr lang="it-IT" sz="1600" b="1" dirty="0" smtClean="0">
                <a:solidFill>
                  <a:srgbClr val="C00000"/>
                </a:solidFill>
                <a:latin typeface="Book Antiqua" panose="02040602050305030304" pitchFamily="18" charset="0"/>
              </a:rPr>
              <a:t> senza sospendere l’</a:t>
            </a:r>
            <a:r>
              <a:rPr lang="it-IT" sz="1600" b="1" dirty="0" err="1" smtClean="0">
                <a:solidFill>
                  <a:srgbClr val="C00000"/>
                </a:solidFill>
                <a:latin typeface="Book Antiqua" panose="02040602050305030304" pitchFamily="18" charset="0"/>
              </a:rPr>
              <a:t>amiodarone</a:t>
            </a:r>
            <a:r>
              <a:rPr lang="it-IT" sz="1600" b="1" dirty="0" smtClean="0">
                <a:solidFill>
                  <a:srgbClr val="C00000"/>
                </a:solidFill>
                <a:latin typeface="Book Antiqua" panose="02040602050305030304" pitchFamily="18" charset="0"/>
              </a:rPr>
              <a:t>, soluzione che diviene necessaria nella tireotossicosi con conseguenze sul trattamento dell’aritmia. L’</a:t>
            </a:r>
            <a:r>
              <a:rPr lang="it-IT" sz="1600" b="1" dirty="0" err="1" smtClean="0">
                <a:solidFill>
                  <a:srgbClr val="C00000"/>
                </a:solidFill>
                <a:latin typeface="Book Antiqua" panose="02040602050305030304" pitchFamily="18" charset="0"/>
              </a:rPr>
              <a:t>amiodarone</a:t>
            </a:r>
            <a:r>
              <a:rPr lang="it-IT" sz="1600" b="1" dirty="0" smtClean="0">
                <a:solidFill>
                  <a:srgbClr val="C00000"/>
                </a:solidFill>
                <a:latin typeface="Book Antiqua" panose="02040602050305030304" pitchFamily="18" charset="0"/>
              </a:rPr>
              <a:t> ha una lunga emivita biologica ed i suoi effetti possono durare per settimane dopo la sospensione. La tireotossicosi di tipo I si tratta con alte dosi di antitiroidei mentre quella di tipo II con </a:t>
            </a:r>
            <a:r>
              <a:rPr lang="it-IT" sz="1600" b="1" dirty="0" err="1" smtClean="0">
                <a:solidFill>
                  <a:srgbClr val="C00000"/>
                </a:solidFill>
                <a:latin typeface="Book Antiqua" panose="02040602050305030304" pitchFamily="18" charset="0"/>
              </a:rPr>
              <a:t>ipodato</a:t>
            </a:r>
            <a:r>
              <a:rPr lang="it-IT" sz="1600" b="1" dirty="0" smtClean="0">
                <a:solidFill>
                  <a:srgbClr val="C00000"/>
                </a:solidFill>
                <a:latin typeface="Book Antiqua" panose="02040602050305030304" pitchFamily="18" charset="0"/>
              </a:rPr>
              <a:t> di sodio (500 mg/die) o </a:t>
            </a:r>
            <a:r>
              <a:rPr lang="it-IT" sz="1600" b="1" dirty="0" err="1" smtClean="0">
                <a:solidFill>
                  <a:srgbClr val="C00000"/>
                </a:solidFill>
                <a:latin typeface="Book Antiqua" panose="02040602050305030304" pitchFamily="18" charset="0"/>
              </a:rPr>
              <a:t>tiropanoato</a:t>
            </a:r>
            <a:r>
              <a:rPr lang="it-IT" sz="1600" b="1" dirty="0" smtClean="0">
                <a:solidFill>
                  <a:srgbClr val="C00000"/>
                </a:solidFill>
                <a:latin typeface="Book Antiqua" panose="02040602050305030304" pitchFamily="18" charset="0"/>
              </a:rPr>
              <a:t> di sodio (500 mg 1-2 </a:t>
            </a:r>
            <a:r>
              <a:rPr lang="it-IT" sz="1600" b="1" dirty="0" err="1" smtClean="0">
                <a:solidFill>
                  <a:srgbClr val="C00000"/>
                </a:solidFill>
                <a:latin typeface="Book Antiqua" panose="02040602050305030304" pitchFamily="18" charset="0"/>
              </a:rPr>
              <a:t>vv</a:t>
            </a:r>
            <a:r>
              <a:rPr lang="it-IT" sz="1600" b="1" dirty="0" smtClean="0">
                <a:solidFill>
                  <a:srgbClr val="C00000"/>
                </a:solidFill>
                <a:latin typeface="Book Antiqua" panose="02040602050305030304" pitchFamily="18" charset="0"/>
              </a:rPr>
              <a:t>/die). Il perclorato di potassio a 200 mg ogni 6 ore può eliminare lo iodio dalla tiroide ma è associato al rischio di agranulocitosi. I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ad alto dosaggio sembrano molto efficaci mentre il litio può essere utilizzato per bloccare il rilascio di ormoni tiroidei. In alcuni casi, però, è necessaria una </a:t>
            </a:r>
            <a:r>
              <a:rPr lang="it-IT" sz="1600" b="1" smtClean="0">
                <a:solidFill>
                  <a:srgbClr val="C00000"/>
                </a:solidFill>
                <a:latin typeface="Book Antiqua" panose="02040602050305030304" pitchFamily="18" charset="0"/>
              </a:rPr>
              <a:t>tiroidectomia subtotale.</a:t>
            </a:r>
            <a:endParaRPr lang="it-IT" sz="1600" b="1" u="sng" dirty="0" smtClean="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1742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Neoplasie della Tiroide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0" y="1877367"/>
            <a:ext cx="9144000" cy="3785652"/>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L’incidenza del carcinoma tiroideo è di circa 9/100000/anno. I carcinomi dell’epitelio follicolare comprendono il carcinoma tiroideo </a:t>
            </a:r>
            <a:r>
              <a:rPr lang="it-IT" sz="1600" b="1" i="1" dirty="0" smtClean="0">
                <a:solidFill>
                  <a:srgbClr val="C00000"/>
                </a:solidFill>
                <a:latin typeface="Book Antiqua" panose="02040602050305030304" pitchFamily="18" charset="0"/>
              </a:rPr>
              <a:t>papillare ( </a:t>
            </a:r>
            <a:r>
              <a:rPr lang="it-IT" sz="1600" b="1" dirty="0" smtClean="0">
                <a:solidFill>
                  <a:srgbClr val="C00000"/>
                </a:solidFill>
                <a:latin typeface="Book Antiqua" panose="02040602050305030304" pitchFamily="18" charset="0"/>
              </a:rPr>
              <a:t>70-90% dei casi, multifocale e ad invasività locale), </a:t>
            </a:r>
            <a:r>
              <a:rPr lang="it-IT" sz="1600" b="1" i="1" dirty="0" smtClean="0">
                <a:solidFill>
                  <a:srgbClr val="C00000"/>
                </a:solidFill>
                <a:latin typeface="Book Antiqua" panose="02040602050305030304" pitchFamily="18" charset="0"/>
              </a:rPr>
              <a:t> follicolare (</a:t>
            </a:r>
            <a:r>
              <a:rPr lang="it-IT" sz="1600" b="1" dirty="0" smtClean="0">
                <a:solidFill>
                  <a:srgbClr val="C00000"/>
                </a:solidFill>
                <a:latin typeface="Book Antiqua" panose="02040602050305030304" pitchFamily="18" charset="0"/>
              </a:rPr>
              <a:t>difficile da diagnosticare all’agoaspirato perché tende a diffondere per via ematogena, determinando metastasi ossee, polmonari e cerebrali)</a:t>
            </a:r>
            <a:r>
              <a:rPr lang="it-IT" sz="1600" b="1" i="1" dirty="0" smtClean="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e </a:t>
            </a:r>
            <a:r>
              <a:rPr lang="it-IT" sz="1600" b="1" i="1" dirty="0" smtClean="0">
                <a:solidFill>
                  <a:srgbClr val="C00000"/>
                </a:solidFill>
                <a:latin typeface="Book Antiqua" panose="02040602050305030304" pitchFamily="18" charset="0"/>
              </a:rPr>
              <a:t>anaplastico (</a:t>
            </a:r>
            <a:r>
              <a:rPr lang="it-IT" sz="1600" b="1" dirty="0" smtClean="0">
                <a:solidFill>
                  <a:srgbClr val="C00000"/>
                </a:solidFill>
                <a:latin typeface="Book Antiqua" panose="02040602050305030304" pitchFamily="18" charset="0"/>
              </a:rPr>
              <a:t>altamente maligno e rapidamente letale). Esistono inoltre </a:t>
            </a:r>
            <a:r>
              <a:rPr lang="it-IT" sz="1600" b="1" i="1" dirty="0" smtClean="0">
                <a:solidFill>
                  <a:srgbClr val="C00000"/>
                </a:solidFill>
                <a:latin typeface="Book Antiqua" panose="02040602050305030304" pitchFamily="18" charset="0"/>
              </a:rPr>
              <a:t>linfomi tiroidei</a:t>
            </a:r>
            <a:r>
              <a:rPr lang="it-IT" sz="1600" b="1" dirty="0" smtClean="0">
                <a:solidFill>
                  <a:srgbClr val="C00000"/>
                </a:solidFill>
                <a:latin typeface="Book Antiqua" panose="02040602050305030304" pitchFamily="18" charset="0"/>
              </a:rPr>
              <a:t>, masse a rapida espansione che insorgono su una tiroidite di </a:t>
            </a:r>
            <a:r>
              <a:rPr lang="it-IT" sz="1600" b="1" dirty="0" err="1" smtClean="0">
                <a:solidFill>
                  <a:srgbClr val="C00000"/>
                </a:solidFill>
                <a:latin typeface="Book Antiqua" panose="02040602050305030304" pitchFamily="18" charset="0"/>
              </a:rPr>
              <a:t>Hashimoto</a:t>
            </a:r>
            <a:r>
              <a:rPr lang="it-IT" sz="1600" b="1" dirty="0" smtClean="0">
                <a:solidFill>
                  <a:srgbClr val="C00000"/>
                </a:solidFill>
                <a:latin typeface="Book Antiqua" panose="02040602050305030304" pitchFamily="18" charset="0"/>
              </a:rPr>
              <a:t> e il </a:t>
            </a:r>
            <a:r>
              <a:rPr lang="it-IT" sz="1600" b="1" i="1" dirty="0" smtClean="0">
                <a:solidFill>
                  <a:srgbClr val="C00000"/>
                </a:solidFill>
                <a:latin typeface="Book Antiqua" panose="02040602050305030304" pitchFamily="18" charset="0"/>
              </a:rPr>
              <a:t>carcinoma midollare della tiroide</a:t>
            </a:r>
            <a:r>
              <a:rPr lang="it-IT" sz="1600" b="1" dirty="0" smtClean="0">
                <a:solidFill>
                  <a:srgbClr val="C00000"/>
                </a:solidFill>
                <a:latin typeface="Book Antiqua" panose="02040602050305030304" pitchFamily="18" charset="0"/>
              </a:rPr>
              <a:t>, che origina dalle cellule C producenti calcitonina e può essere sporadico o familiare nel contesto di una sindrome MEN (</a:t>
            </a:r>
            <a:r>
              <a:rPr lang="it-IT" sz="1600" b="1" i="1" dirty="0" smtClean="0">
                <a:solidFill>
                  <a:srgbClr val="C00000"/>
                </a:solidFill>
                <a:latin typeface="Book Antiqua" panose="02040602050305030304" pitchFamily="18" charset="0"/>
              </a:rPr>
              <a:t>multiple endocrine neoplasia</a:t>
            </a:r>
            <a:r>
              <a:rPr lang="it-IT" sz="1600" b="1" dirty="0" smtClean="0">
                <a:solidFill>
                  <a:srgbClr val="C00000"/>
                </a:solidFill>
                <a:latin typeface="Book Antiqua" panose="02040602050305030304" pitchFamily="18" charset="0"/>
              </a:rPr>
              <a:t>) di tipo 2. La pregressa irradiazione del collo costituisce un fattore di rischio significativo.</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Clinica</a:t>
            </a:r>
          </a:p>
          <a:p>
            <a:pPr algn="just"/>
            <a:r>
              <a:rPr lang="it-IT" sz="1600" b="1" dirty="0" smtClean="0">
                <a:solidFill>
                  <a:srgbClr val="C00000"/>
                </a:solidFill>
                <a:latin typeface="Book Antiqua" panose="02040602050305030304" pitchFamily="18" charset="0"/>
              </a:rPr>
              <a:t>Noduli o masse a rapida crescita con interessamento linfonodale, raucedine e fissità ai tessuti circostanti e sintomi ostruttivi accompagnati da compressione o spostamento della trachea e dell’esofago. La prognosi è peggiore nel sesso maschile, &lt; 25 anni di età o &gt; 45 anni e con noduli di maggiori dimensioni.</a:t>
            </a:r>
          </a:p>
        </p:txBody>
      </p:sp>
      <p:sp>
        <p:nvSpPr>
          <p:cNvPr id="2" name="Rettangolo 1"/>
          <p:cNvSpPr/>
          <p:nvPr/>
        </p:nvSpPr>
        <p:spPr>
          <a:xfrm>
            <a:off x="323528" y="509215"/>
            <a:ext cx="2592288"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solidFill>
                  <a:srgbClr val="C00000"/>
                </a:solidFill>
                <a:effectLst>
                  <a:outerShdw blurRad="38100" dist="38100" dir="2700000" algn="tl">
                    <a:srgbClr val="000000">
                      <a:alpha val="43137"/>
                    </a:srgbClr>
                  </a:outerShdw>
                </a:effectLst>
                <a:latin typeface="Book Antiqua" panose="02040602050305030304" pitchFamily="18" charset="0"/>
              </a:rPr>
              <a:t>Forme Benigne</a:t>
            </a:r>
          </a:p>
          <a:p>
            <a:pPr algn="ctr"/>
            <a:r>
              <a:rPr lang="it-IT" b="1" dirty="0" smtClean="0">
                <a:solidFill>
                  <a:srgbClr val="C00000"/>
                </a:solidFill>
                <a:effectLst>
                  <a:outerShdw blurRad="38100" dist="38100" dir="2700000" algn="tl">
                    <a:srgbClr val="000000">
                      <a:alpha val="43137"/>
                    </a:srgbClr>
                  </a:outerShdw>
                </a:effectLst>
                <a:latin typeface="Book Antiqua" panose="02040602050305030304" pitchFamily="18" charset="0"/>
              </a:rPr>
              <a:t>ADENOMA</a:t>
            </a:r>
            <a:endParaRPr lang="it-IT" b="1"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9" name="Rettangolo 8"/>
          <p:cNvSpPr/>
          <p:nvPr/>
        </p:nvSpPr>
        <p:spPr>
          <a:xfrm>
            <a:off x="5796136" y="516407"/>
            <a:ext cx="2592288"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solidFill>
                  <a:srgbClr val="C00000"/>
                </a:solidFill>
                <a:effectLst>
                  <a:outerShdw blurRad="38100" dist="38100" dir="2700000" algn="tl">
                    <a:srgbClr val="000000">
                      <a:alpha val="43137"/>
                    </a:srgbClr>
                  </a:outerShdw>
                </a:effectLst>
                <a:latin typeface="Book Antiqua" panose="02040602050305030304" pitchFamily="18" charset="0"/>
              </a:rPr>
              <a:t>Forme Maligne</a:t>
            </a:r>
          </a:p>
          <a:p>
            <a:pPr algn="ctr"/>
            <a:r>
              <a:rPr lang="it-IT" b="1" dirty="0" smtClean="0">
                <a:solidFill>
                  <a:srgbClr val="C00000"/>
                </a:solidFill>
                <a:effectLst>
                  <a:outerShdw blurRad="38100" dist="38100" dir="2700000" algn="tl">
                    <a:srgbClr val="000000">
                      <a:alpha val="43137"/>
                    </a:srgbClr>
                  </a:outerShdw>
                </a:effectLst>
                <a:latin typeface="Book Antiqua" panose="02040602050305030304" pitchFamily="18" charset="0"/>
              </a:rPr>
              <a:t>CARCINOMA</a:t>
            </a:r>
            <a:endParaRPr lang="it-IT" b="1"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02683"/>
            <a:ext cx="1343596" cy="153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6" y="5535967"/>
            <a:ext cx="1666763" cy="120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7484" y="5535967"/>
            <a:ext cx="1584176" cy="120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3" y="5578197"/>
            <a:ext cx="1751025" cy="116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663019"/>
            <a:ext cx="1849689" cy="108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38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Neoplasie della Tiroide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10" name="Rettangolo 9"/>
          <p:cNvSpPr/>
          <p:nvPr/>
        </p:nvSpPr>
        <p:spPr>
          <a:xfrm>
            <a:off x="0" y="476672"/>
            <a:ext cx="9144000" cy="6247864"/>
          </a:xfrm>
          <a:prstGeom prst="rect">
            <a:avLst/>
          </a:prstGeom>
        </p:spPr>
        <p:txBody>
          <a:bodyPr wrap="square">
            <a:spAutoFit/>
          </a:bodyPr>
          <a:lstStyle/>
          <a:p>
            <a:pPr marL="285750" indent="-285750" algn="just">
              <a:buFont typeface="Arial" panose="020B0604020202020204" pitchFamily="34" charset="0"/>
              <a:buChar char="•"/>
            </a:pPr>
            <a:r>
              <a:rPr lang="it-IT" sz="1600" b="1" i="1" u="sng" dirty="0" err="1" smtClean="0">
                <a:solidFill>
                  <a:srgbClr val="C00000"/>
                </a:solidFill>
                <a:latin typeface="Book Antiqua" panose="02040602050305030304" pitchFamily="18" charset="0"/>
              </a:rPr>
              <a:t>Dignosi</a:t>
            </a:r>
            <a:endParaRPr lang="it-IT" sz="1600" b="1" i="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In presenza di un nodulo singolo sospetto, un valore di TSH basso richiede una scintigrafia tiroidea di approfondimento. Un nodulo «caldo» viene poi trattato tramite ablazione, asportazione chirurgica o terapia medica mentre un nodulo «freddo» o indeterminato così come un TSH normale, devono essere seguiti da un’</a:t>
            </a:r>
            <a:r>
              <a:rPr lang="it-IT" sz="1600" b="1" dirty="0" err="1" smtClean="0">
                <a:solidFill>
                  <a:srgbClr val="C00000"/>
                </a:solidFill>
                <a:latin typeface="Book Antiqua" panose="02040602050305030304" pitchFamily="18" charset="0"/>
              </a:rPr>
              <a:t>agobiopsia</a:t>
            </a:r>
            <a:r>
              <a:rPr lang="it-IT" sz="1600" b="1" dirty="0" smtClean="0">
                <a:solidFill>
                  <a:srgbClr val="C00000"/>
                </a:solidFill>
                <a:latin typeface="Book Antiqua" panose="02040602050305030304" pitchFamily="18" charset="0"/>
              </a:rPr>
              <a:t> con ago sottile eco-guidata ed esame citologico (non diagnostico nel 17% dei casi). Il 69% dei noduli è benigno e va monitorato </a:t>
            </a:r>
            <a:r>
              <a:rPr lang="it-IT" sz="1600" b="1" dirty="0" err="1" smtClean="0">
                <a:solidFill>
                  <a:srgbClr val="C00000"/>
                </a:solidFill>
                <a:latin typeface="Book Antiqua" panose="02040602050305030304" pitchFamily="18" charset="0"/>
              </a:rPr>
              <a:t>ecograficamente</a:t>
            </a:r>
            <a:r>
              <a:rPr lang="it-IT" sz="1600" b="1" dirty="0" smtClean="0">
                <a:solidFill>
                  <a:srgbClr val="C00000"/>
                </a:solidFill>
                <a:latin typeface="Book Antiqua" panose="02040602050305030304" pitchFamily="18" charset="0"/>
              </a:rPr>
              <a:t>: la chirurgia si rivela necessaria solo in caso di ulteriore crescita o citologia sospetta. In caso di sospetta neoplasia </a:t>
            </a:r>
            <a:r>
              <a:rPr lang="it-IT" sz="1600" b="1" dirty="0" smtClean="0">
                <a:solidFill>
                  <a:srgbClr val="C00000"/>
                </a:solidFill>
                <a:latin typeface="Book Antiqua" panose="02040602050305030304" pitchFamily="18" charset="0"/>
              </a:rPr>
              <a:t>follicolare</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(10%), sarà la scintigrafia a discriminare la natura del nodulo e indirizzare alla chirurgia, da scegliere immediatamente nel caso di formazioni di confermata natura maligna all’esame citologico (4% dei casi).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I noduli benigni devono essere monitorati. La soppressione del TSH con </a:t>
            </a:r>
            <a:r>
              <a:rPr lang="it-IT" sz="1600" b="1" dirty="0" err="1" smtClean="0">
                <a:solidFill>
                  <a:srgbClr val="C00000"/>
                </a:solidFill>
                <a:latin typeface="Book Antiqua" panose="02040602050305030304" pitchFamily="18" charset="0"/>
              </a:rPr>
              <a:t>levotiroxina</a:t>
            </a:r>
            <a:r>
              <a:rPr lang="it-IT" sz="1600" b="1" dirty="0" smtClean="0">
                <a:solidFill>
                  <a:srgbClr val="C00000"/>
                </a:solidFill>
                <a:latin typeface="Book Antiqua" panose="02040602050305030304" pitchFamily="18" charset="0"/>
              </a:rPr>
              <a:t> determina una riduzione delle dimensioni del nodulo nel 30% dei pazienti ma tale tipo di trattamento non dovrebbe superare i 6-12 mesi. Gli adenomi follicolari, indistinguibili dalle forme maligne, devono essere trattati a seconda del caso con una lobectomia o tiroidectomia subtotale, necessaria anche nel carcinoma papillare e che deve essere eseguita da un chirurgo di grande esperienza. Può essere necessario un trattamento con radioiodio preceduto da una lunga somministrazione di </a:t>
            </a:r>
            <a:r>
              <a:rPr lang="it-IT" sz="1600" b="1" dirty="0" err="1" smtClean="0">
                <a:solidFill>
                  <a:srgbClr val="C00000"/>
                </a:solidFill>
                <a:latin typeface="Book Antiqua" panose="02040602050305030304" pitchFamily="18" charset="0"/>
              </a:rPr>
              <a:t>liotironina</a:t>
            </a:r>
            <a:r>
              <a:rPr lang="it-IT" sz="1600" b="1" dirty="0" smtClean="0">
                <a:solidFill>
                  <a:srgbClr val="C00000"/>
                </a:solidFill>
                <a:latin typeface="Book Antiqua" panose="02040602050305030304" pitchFamily="18" charset="0"/>
              </a:rPr>
              <a:t> (T</a:t>
            </a:r>
            <a:r>
              <a:rPr lang="it-IT" sz="1600" b="1" baseline="-25000" dirty="0" smtClean="0">
                <a:solidFill>
                  <a:srgbClr val="C00000"/>
                </a:solidFill>
                <a:latin typeface="Book Antiqua" panose="02040602050305030304" pitchFamily="18" charset="0"/>
              </a:rPr>
              <a:t>3</a:t>
            </a:r>
            <a:r>
              <a:rPr lang="it-IT" sz="1600" b="1" dirty="0" smtClean="0">
                <a:solidFill>
                  <a:srgbClr val="C00000"/>
                </a:solidFill>
                <a:latin typeface="Book Antiqua" panose="02040602050305030304" pitchFamily="18" charset="0"/>
              </a:rPr>
              <a:t> 25 </a:t>
            </a:r>
            <a:r>
              <a:rPr lang="it-IT" sz="1600" b="1" dirty="0" smtClean="0">
                <a:solidFill>
                  <a:srgbClr val="C00000"/>
                </a:solidFill>
                <a:latin typeface="Book Antiqua" panose="02040602050305030304" pitchFamily="18" charset="0"/>
                <a:sym typeface="Symbol"/>
              </a:rPr>
              <a:t>g 2-3 </a:t>
            </a:r>
            <a:r>
              <a:rPr lang="it-IT" sz="1600" b="1" dirty="0" err="1" smtClean="0">
                <a:solidFill>
                  <a:srgbClr val="C00000"/>
                </a:solidFill>
                <a:latin typeface="Book Antiqua" panose="02040602050305030304" pitchFamily="18" charset="0"/>
                <a:sym typeface="Symbol"/>
              </a:rPr>
              <a:t>vv</a:t>
            </a:r>
            <a:r>
              <a:rPr lang="it-IT" sz="1600" b="1" dirty="0" smtClean="0">
                <a:solidFill>
                  <a:srgbClr val="C00000"/>
                </a:solidFill>
                <a:latin typeface="Book Antiqua" panose="02040602050305030304" pitchFamily="18" charset="0"/>
                <a:sym typeface="Symbol"/>
              </a:rPr>
              <a:t>/die) fino al raggiungimento di un livello di TSH &gt;50 UI/L. Nei pazienti a basso rischio di recidiva, deve essere tentata la soppressione  del TSH a livelli bassi ma misurabili (0,1-0,5 UI/L) con </a:t>
            </a:r>
            <a:r>
              <a:rPr lang="it-IT" sz="1600" b="1" dirty="0" err="1" smtClean="0">
                <a:solidFill>
                  <a:srgbClr val="C00000"/>
                </a:solidFill>
                <a:latin typeface="Book Antiqua" panose="02040602050305030304" pitchFamily="18" charset="0"/>
                <a:sym typeface="Symbol"/>
              </a:rPr>
              <a:t>levotiroxina</a:t>
            </a:r>
            <a:r>
              <a:rPr lang="it-IT" sz="1600" b="1" dirty="0" smtClean="0">
                <a:solidFill>
                  <a:srgbClr val="C00000"/>
                </a:solidFill>
                <a:latin typeface="Book Antiqua" panose="02040602050305030304" pitchFamily="18" charset="0"/>
                <a:sym typeface="Symbol"/>
              </a:rPr>
              <a:t> mentre nei soggetti ad alto rischio la soppressione deve essere totale. </a:t>
            </a:r>
          </a:p>
          <a:p>
            <a:pPr algn="just"/>
            <a:r>
              <a:rPr lang="it-IT" sz="1600" b="1" dirty="0" smtClean="0">
                <a:solidFill>
                  <a:srgbClr val="C00000"/>
                </a:solidFill>
                <a:latin typeface="Book Antiqua" panose="02040602050305030304" pitchFamily="18" charset="0"/>
                <a:sym typeface="Symbol"/>
              </a:rPr>
              <a:t>Il carcinoma midollare, non sensibile al radioiodio, va trattato chirurgicamente, previa ricerca della mutazione di </a:t>
            </a:r>
            <a:r>
              <a:rPr lang="it-IT" sz="1600" b="1" i="1" dirty="0" smtClean="0">
                <a:solidFill>
                  <a:srgbClr val="C00000"/>
                </a:solidFill>
                <a:latin typeface="Book Antiqua" panose="02040602050305030304" pitchFamily="18" charset="0"/>
                <a:sym typeface="Symbol"/>
              </a:rPr>
              <a:t>RET</a:t>
            </a:r>
            <a:r>
              <a:rPr lang="it-IT" sz="1600" b="1" dirty="0" smtClean="0">
                <a:solidFill>
                  <a:srgbClr val="C00000"/>
                </a:solidFill>
                <a:latin typeface="Book Antiqua" panose="02040602050305030304" pitchFamily="18" charset="0"/>
                <a:sym typeface="Symbol"/>
              </a:rPr>
              <a:t> per analizzare la presenza di una MEN-2 con screening dei familiari in caso di positività. Dopo l’intervento, elevati livelli di calcitonina sierica rappresentano un marcatore di malattia residua o di recidiva.</a:t>
            </a:r>
            <a:endParaRPr lang="it-IT" sz="1600" b="1" dirty="0" smtClean="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36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La Tiroide</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04" y="908720"/>
            <a:ext cx="3353268" cy="421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571" y="908720"/>
            <a:ext cx="4469881" cy="550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15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Gli Ormoni Tiroidei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6" name="Rettangolo 5"/>
          <p:cNvSpPr/>
          <p:nvPr/>
        </p:nvSpPr>
        <p:spPr>
          <a:xfrm>
            <a:off x="-26996" y="548680"/>
            <a:ext cx="9144000" cy="4385816"/>
          </a:xfrm>
          <a:prstGeom prst="rect">
            <a:avLst/>
          </a:prstGeom>
        </p:spPr>
        <p:txBody>
          <a:bodyPr wrap="square">
            <a:spAutoFit/>
          </a:bodyPr>
          <a:lstStyle/>
          <a:p>
            <a:pPr algn="just"/>
            <a:r>
              <a:rPr lang="it-IT" sz="1700" b="1" dirty="0" smtClean="0">
                <a:solidFill>
                  <a:srgbClr val="C00000"/>
                </a:solidFill>
                <a:latin typeface="Book Antiqua" panose="02040602050305030304" pitchFamily="18" charset="0"/>
              </a:rPr>
              <a:t>La produzione di </a:t>
            </a:r>
            <a:r>
              <a:rPr lang="it-IT" sz="1700" b="1" i="1" dirty="0" smtClean="0">
                <a:solidFill>
                  <a:srgbClr val="C00000"/>
                </a:solidFill>
                <a:latin typeface="Book Antiqua" panose="02040602050305030304" pitchFamily="18" charset="0"/>
              </a:rPr>
              <a:t>tiroxina</a:t>
            </a:r>
            <a:r>
              <a:rPr lang="it-IT" sz="1700" b="1" dirty="0" smtClean="0">
                <a:solidFill>
                  <a:srgbClr val="C00000"/>
                </a:solidFill>
                <a:latin typeface="Book Antiqua" panose="02040602050305030304" pitchFamily="18" charset="0"/>
              </a:rPr>
              <a:t> (T</a:t>
            </a:r>
            <a:r>
              <a:rPr lang="it-IT" sz="1700" b="1" baseline="-25000" dirty="0" smtClean="0">
                <a:solidFill>
                  <a:srgbClr val="C00000"/>
                </a:solidFill>
                <a:latin typeface="Book Antiqua" panose="02040602050305030304" pitchFamily="18" charset="0"/>
              </a:rPr>
              <a:t>4</a:t>
            </a:r>
            <a:r>
              <a:rPr lang="it-IT" sz="1700" b="1" dirty="0" smtClean="0">
                <a:solidFill>
                  <a:srgbClr val="C00000"/>
                </a:solidFill>
                <a:latin typeface="Book Antiqua" panose="02040602050305030304" pitchFamily="18" charset="0"/>
              </a:rPr>
              <a:t>) e </a:t>
            </a:r>
            <a:r>
              <a:rPr lang="it-IT" sz="1700" b="1" i="1" dirty="0" err="1" smtClean="0">
                <a:solidFill>
                  <a:srgbClr val="C00000"/>
                </a:solidFill>
                <a:latin typeface="Book Antiqua" panose="02040602050305030304" pitchFamily="18" charset="0"/>
              </a:rPr>
              <a:t>triiodotironina</a:t>
            </a:r>
            <a:r>
              <a:rPr lang="it-IT" sz="1700" b="1" i="1" dirty="0" smtClean="0">
                <a:solidFill>
                  <a:srgbClr val="C00000"/>
                </a:solidFill>
                <a:latin typeface="Book Antiqua" panose="02040602050305030304" pitchFamily="18" charset="0"/>
              </a:rPr>
              <a:t> </a:t>
            </a:r>
            <a:r>
              <a:rPr lang="it-IT" sz="1700" b="1" dirty="0" smtClean="0">
                <a:solidFill>
                  <a:srgbClr val="C00000"/>
                </a:solidFill>
                <a:latin typeface="Book Antiqua" panose="02040602050305030304" pitchFamily="18" charset="0"/>
              </a:rPr>
              <a:t>(T</a:t>
            </a:r>
            <a:r>
              <a:rPr lang="it-IT" sz="1700" b="1" baseline="-25000" dirty="0" smtClean="0">
                <a:solidFill>
                  <a:srgbClr val="C00000"/>
                </a:solidFill>
                <a:latin typeface="Book Antiqua" panose="02040602050305030304" pitchFamily="18" charset="0"/>
              </a:rPr>
              <a:t>3</a:t>
            </a:r>
            <a:r>
              <a:rPr lang="it-IT" sz="1700" b="1" dirty="0" smtClean="0">
                <a:solidFill>
                  <a:srgbClr val="C00000"/>
                </a:solidFill>
                <a:latin typeface="Book Antiqua" panose="02040602050305030304" pitchFamily="18" charset="0"/>
              </a:rPr>
              <a:t>) è controllata tramite un meccanismo feedback. Solo una piccola parte </a:t>
            </a:r>
            <a:r>
              <a:rPr lang="it-IT" sz="1700" b="1" dirty="0">
                <a:solidFill>
                  <a:srgbClr val="C00000"/>
                </a:solidFill>
                <a:latin typeface="Book Antiqua" panose="02040602050305030304" pitchFamily="18" charset="0"/>
              </a:rPr>
              <a:t>di </a:t>
            </a:r>
            <a:r>
              <a:rPr lang="it-IT" sz="1700" b="1" dirty="0" smtClean="0">
                <a:solidFill>
                  <a:srgbClr val="C00000"/>
                </a:solidFill>
                <a:latin typeface="Book Antiqua" panose="02040602050305030304" pitchFamily="18" charset="0"/>
              </a:rPr>
              <a:t>T</a:t>
            </a:r>
            <a:r>
              <a:rPr lang="it-IT" sz="1700" b="1" baseline="-25000" dirty="0" smtClean="0">
                <a:solidFill>
                  <a:srgbClr val="C00000"/>
                </a:solidFill>
                <a:latin typeface="Book Antiqua" panose="02040602050305030304" pitchFamily="18" charset="0"/>
              </a:rPr>
              <a:t>3 </a:t>
            </a:r>
            <a:r>
              <a:rPr lang="it-IT" sz="1700" b="1" dirty="0" smtClean="0">
                <a:solidFill>
                  <a:srgbClr val="C00000"/>
                </a:solidFill>
                <a:latin typeface="Book Antiqua" panose="02040602050305030304" pitchFamily="18" charset="0"/>
              </a:rPr>
              <a:t>è secreta direttamente dalla tiroide: il resto deriva dalla </a:t>
            </a:r>
            <a:r>
              <a:rPr lang="it-IT" sz="1700" b="1" dirty="0" err="1" smtClean="0">
                <a:solidFill>
                  <a:srgbClr val="C00000"/>
                </a:solidFill>
                <a:latin typeface="Book Antiqua" panose="02040602050305030304" pitchFamily="18" charset="0"/>
              </a:rPr>
              <a:t>deiodinazione</a:t>
            </a:r>
            <a:r>
              <a:rPr lang="it-IT" sz="1700" b="1" dirty="0" smtClean="0">
                <a:solidFill>
                  <a:srgbClr val="C00000"/>
                </a:solidFill>
                <a:latin typeface="Book Antiqua" panose="02040602050305030304" pitchFamily="18" charset="0"/>
              </a:rPr>
              <a:t> della T</a:t>
            </a:r>
            <a:r>
              <a:rPr lang="it-IT" sz="1700" b="1" baseline="-25000" dirty="0" smtClean="0">
                <a:solidFill>
                  <a:srgbClr val="C00000"/>
                </a:solidFill>
                <a:latin typeface="Book Antiqua" panose="02040602050305030304" pitchFamily="18" charset="0"/>
              </a:rPr>
              <a:t>4 </a:t>
            </a:r>
            <a:r>
              <a:rPr lang="it-IT" sz="1700" b="1" dirty="0" smtClean="0">
                <a:solidFill>
                  <a:srgbClr val="C00000"/>
                </a:solidFill>
                <a:latin typeface="Book Antiqua" panose="02040602050305030304" pitchFamily="18" charset="0"/>
              </a:rPr>
              <a:t>nei tessuti periferici. Entrambi gli ormoni sono legati in circolo a proteine di trasporto (la </a:t>
            </a:r>
            <a:r>
              <a:rPr lang="it-IT" sz="1700" b="1" i="1" dirty="0" err="1" smtClean="0">
                <a:solidFill>
                  <a:srgbClr val="C00000"/>
                </a:solidFill>
                <a:latin typeface="Book Antiqua" panose="02040602050305030304" pitchFamily="18" charset="0"/>
              </a:rPr>
              <a:t>thyroid-binding</a:t>
            </a:r>
            <a:r>
              <a:rPr lang="it-IT" sz="1700" b="1" i="1" dirty="0" smtClean="0">
                <a:solidFill>
                  <a:srgbClr val="C00000"/>
                </a:solidFill>
                <a:latin typeface="Book Antiqua" panose="02040602050305030304" pitchFamily="18" charset="0"/>
              </a:rPr>
              <a:t> </a:t>
            </a:r>
            <a:r>
              <a:rPr lang="it-IT" sz="1700" b="1" i="1" dirty="0" err="1" smtClean="0">
                <a:solidFill>
                  <a:srgbClr val="C00000"/>
                </a:solidFill>
                <a:latin typeface="Book Antiqua" panose="02040602050305030304" pitchFamily="18" charset="0"/>
              </a:rPr>
              <a:t>globulin</a:t>
            </a:r>
            <a:r>
              <a:rPr lang="it-IT" sz="1700" b="1" dirty="0" smtClean="0">
                <a:solidFill>
                  <a:srgbClr val="C00000"/>
                </a:solidFill>
                <a:latin typeface="Book Antiqua" panose="02040602050305030304" pitchFamily="18" charset="0"/>
              </a:rPr>
              <a:t>, nota come TBG, la </a:t>
            </a:r>
            <a:r>
              <a:rPr lang="it-IT" sz="1700" b="1" i="1" dirty="0" err="1" smtClean="0">
                <a:solidFill>
                  <a:srgbClr val="C00000"/>
                </a:solidFill>
                <a:latin typeface="Book Antiqua" panose="02040602050305030304" pitchFamily="18" charset="0"/>
              </a:rPr>
              <a:t>transtiretina</a:t>
            </a:r>
            <a:r>
              <a:rPr lang="it-IT" sz="1700" b="1" dirty="0" smtClean="0">
                <a:solidFill>
                  <a:srgbClr val="C00000"/>
                </a:solidFill>
                <a:latin typeface="Book Antiqua" panose="02040602050305030304" pitchFamily="18" charset="0"/>
              </a:rPr>
              <a:t> che lega solo la tiroxina, e l’</a:t>
            </a:r>
            <a:r>
              <a:rPr lang="it-IT" sz="1700" b="1" i="1" dirty="0" smtClean="0">
                <a:solidFill>
                  <a:srgbClr val="C00000"/>
                </a:solidFill>
                <a:latin typeface="Book Antiqua" panose="02040602050305030304" pitchFamily="18" charset="0"/>
              </a:rPr>
              <a:t>albumina</a:t>
            </a:r>
            <a:r>
              <a:rPr lang="it-IT" sz="1700" b="1" dirty="0" smtClean="0">
                <a:solidFill>
                  <a:srgbClr val="C00000"/>
                </a:solidFill>
                <a:latin typeface="Book Antiqua" panose="02040602050305030304" pitchFamily="18" charset="0"/>
              </a:rPr>
              <a:t>); un aumento dei livelli delle forme totali con forme libere normali si ha nelle situazioni cliniche in cui aumentano le proteine di trasporto (gravidanza, estrogeni, cirrosi, epatite, patologie ereditarie) mentre una diminuzione delle livelli delle forme totali con normali livelli liberi si ha nelle gravi malattie sistemiche, nella insufficienza epatica e in quella renale.</a:t>
            </a:r>
            <a:endParaRPr lang="it-IT" sz="1700"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5433"/>
            <a:ext cx="4930346" cy="369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181" t="6527" r="12776" b="13387"/>
          <a:stretch/>
        </p:blipFill>
        <p:spPr bwMode="auto">
          <a:xfrm>
            <a:off x="4903350" y="3223221"/>
            <a:ext cx="4213654" cy="312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3548" y="35332"/>
            <a:ext cx="8136904"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Fisiopatologia Tiroidea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2" name="Callout con freccia in giù 1"/>
          <p:cNvSpPr/>
          <p:nvPr/>
        </p:nvSpPr>
        <p:spPr>
          <a:xfrm>
            <a:off x="2530299" y="851113"/>
            <a:ext cx="4320480" cy="1440160"/>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400" b="1" spc="50" dirty="0" smtClean="0">
                <a:ln w="11430"/>
                <a:solidFill>
                  <a:schemeClr val="accent2"/>
                </a:solidFill>
                <a:effectLst>
                  <a:outerShdw blurRad="76200" dist="50800" dir="5400000" algn="tl" rotWithShape="0">
                    <a:srgbClr val="000000">
                      <a:alpha val="65000"/>
                    </a:srgbClr>
                  </a:outerShdw>
                </a:effectLst>
                <a:latin typeface="Book Antiqua" panose="02040602050305030304" pitchFamily="18" charset="0"/>
              </a:rPr>
              <a:t>Processo Autoimmune</a:t>
            </a:r>
            <a:endParaRPr lang="it-IT" sz="2400" b="1" spc="50" dirty="0">
              <a:ln w="11430"/>
              <a:solidFill>
                <a:schemeClr val="accent2"/>
              </a:solidFill>
              <a:effectLst>
                <a:outerShdw blurRad="76200" dist="50800" dir="5400000" algn="tl" rotWithShape="0">
                  <a:srgbClr val="000000">
                    <a:alpha val="65000"/>
                  </a:srgbClr>
                </a:outerShdw>
              </a:effectLst>
              <a:latin typeface="Book Antiqua" panose="02040602050305030304" pitchFamily="18" charset="0"/>
            </a:endParaRPr>
          </a:p>
        </p:txBody>
      </p:sp>
      <p:sp>
        <p:nvSpPr>
          <p:cNvPr id="6" name="Rettangolo 5"/>
          <p:cNvSpPr/>
          <p:nvPr/>
        </p:nvSpPr>
        <p:spPr>
          <a:xfrm>
            <a:off x="-26996" y="2304376"/>
            <a:ext cx="9144000" cy="4555093"/>
          </a:xfrm>
          <a:prstGeom prst="rect">
            <a:avLst/>
          </a:prstGeom>
        </p:spPr>
        <p:txBody>
          <a:bodyPr wrap="square">
            <a:spAutoFit/>
          </a:bodyPr>
          <a:lstStyle/>
          <a:p>
            <a:pPr algn="ctr"/>
            <a:r>
              <a:rPr lang="it-IT" sz="2000" b="1" dirty="0" smtClean="0">
                <a:solidFill>
                  <a:srgbClr val="C00000"/>
                </a:solidFill>
                <a:latin typeface="Book Antiqua" panose="02040602050305030304" pitchFamily="18" charset="0"/>
              </a:rPr>
              <a:t>Aumento della Produzione di Ormoni Tiroidei (TIREOTOSSICOSI)</a:t>
            </a:r>
          </a:p>
          <a:p>
            <a:pPr algn="ctr"/>
            <a:r>
              <a:rPr lang="it-IT" sz="2000" b="1" dirty="0" smtClean="0">
                <a:solidFill>
                  <a:srgbClr val="C00000"/>
                </a:solidFill>
                <a:latin typeface="Book Antiqua" panose="02040602050305030304" pitchFamily="18" charset="0"/>
              </a:rPr>
              <a:t>oppure</a:t>
            </a:r>
          </a:p>
          <a:p>
            <a:pPr algn="ctr"/>
            <a:r>
              <a:rPr lang="it-IT" sz="2000" b="1" dirty="0" smtClean="0">
                <a:solidFill>
                  <a:srgbClr val="C00000"/>
                </a:solidFill>
                <a:latin typeface="Book Antiqua" panose="02040602050305030304" pitchFamily="18" charset="0"/>
              </a:rPr>
              <a:t>Distruzione della ghiandola con riduzione della produzione di ormoni (IPOTIROIDISMO)</a:t>
            </a:r>
          </a:p>
          <a:p>
            <a:pPr algn="ctr"/>
            <a:endParaRPr lang="it-IT" sz="2000" b="1" dirty="0" smtClean="0">
              <a:solidFill>
                <a:srgbClr val="C00000"/>
              </a:solidFill>
              <a:latin typeface="Book Antiqua" panose="02040602050305030304" pitchFamily="18" charset="0"/>
            </a:endParaRPr>
          </a:p>
          <a:p>
            <a:pPr algn="ctr"/>
            <a:endParaRPr lang="it-IT" sz="2000" b="1" dirty="0" smtClean="0">
              <a:solidFill>
                <a:srgbClr val="C00000"/>
              </a:solidFill>
              <a:latin typeface="Book Antiqua" panose="02040602050305030304" pitchFamily="18" charset="0"/>
            </a:endParaRPr>
          </a:p>
          <a:p>
            <a:pPr algn="ctr"/>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r>
              <a:rPr lang="it-IT" b="1" dirty="0" smtClean="0">
                <a:solidFill>
                  <a:srgbClr val="C00000"/>
                </a:solidFill>
                <a:latin typeface="Book Antiqua" panose="02040602050305030304" pitchFamily="18" charset="0"/>
              </a:rPr>
              <a:t>  </a:t>
            </a:r>
          </a:p>
          <a:p>
            <a:pPr algn="ctr"/>
            <a:endParaRPr lang="it-IT" b="1" dirty="0" smtClean="0">
              <a:solidFill>
                <a:srgbClr val="C00000"/>
              </a:solidFill>
              <a:latin typeface="Book Antiqua" panose="02040602050305030304" pitchFamily="18" charset="0"/>
            </a:endParaRPr>
          </a:p>
          <a:p>
            <a:pPr algn="ctr"/>
            <a:r>
              <a:rPr lang="it-IT" sz="2000" b="1" dirty="0" smtClean="0">
                <a:solidFill>
                  <a:srgbClr val="C00000"/>
                </a:solidFill>
                <a:latin typeface="Book Antiqua" panose="02040602050305030304" pitchFamily="18" charset="0"/>
              </a:rPr>
              <a:t>Noduli Benigni</a:t>
            </a:r>
          </a:p>
          <a:p>
            <a:pPr algn="ctr"/>
            <a:r>
              <a:rPr lang="it-IT" sz="2000" b="1" dirty="0" smtClean="0">
                <a:solidFill>
                  <a:srgbClr val="C00000"/>
                </a:solidFill>
                <a:latin typeface="Book Antiqua" panose="02040602050305030304" pitchFamily="18" charset="0"/>
              </a:rPr>
              <a:t>Carcinoma della Tiroide</a:t>
            </a:r>
          </a:p>
          <a:p>
            <a:pPr algn="ctr"/>
            <a:endParaRPr lang="it-IT" sz="2000" b="1" dirty="0" smtClean="0">
              <a:solidFill>
                <a:srgbClr val="C00000"/>
              </a:solidFill>
              <a:latin typeface="Book Antiqua" panose="02040602050305030304" pitchFamily="18" charset="0"/>
            </a:endParaRPr>
          </a:p>
          <a:p>
            <a:pPr algn="ctr"/>
            <a:endParaRPr lang="it-IT" sz="2000" b="1" dirty="0">
              <a:solidFill>
                <a:srgbClr val="C00000"/>
              </a:solidFill>
              <a:latin typeface="Book Antiqua" panose="02040602050305030304" pitchFamily="18" charset="0"/>
            </a:endParaRPr>
          </a:p>
        </p:txBody>
      </p:sp>
      <p:sp>
        <p:nvSpPr>
          <p:cNvPr id="8" name="Callout con freccia in giù 7"/>
          <p:cNvSpPr/>
          <p:nvPr/>
        </p:nvSpPr>
        <p:spPr>
          <a:xfrm>
            <a:off x="2411760" y="3861048"/>
            <a:ext cx="4320480" cy="1440160"/>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400" b="1" spc="50" dirty="0" smtClean="0">
                <a:ln w="11430"/>
                <a:solidFill>
                  <a:schemeClr val="accent2"/>
                </a:solidFill>
                <a:effectLst>
                  <a:outerShdw blurRad="76200" dist="50800" dir="5400000" algn="tl" rotWithShape="0">
                    <a:srgbClr val="000000">
                      <a:alpha val="65000"/>
                    </a:srgbClr>
                  </a:outerShdw>
                </a:effectLst>
                <a:latin typeface="Book Antiqua" panose="02040602050305030304" pitchFamily="18" charset="0"/>
              </a:rPr>
              <a:t>Neoplasie</a:t>
            </a:r>
            <a:endParaRPr lang="it-IT" sz="2400" b="1" spc="50" dirty="0">
              <a:ln w="11430"/>
              <a:solidFill>
                <a:schemeClr val="accent2"/>
              </a:solidFill>
              <a:effectLst>
                <a:outerShdw blurRad="76200" dist="50800" dir="5400000" algn="tl" rotWithShape="0">
                  <a:srgbClr val="000000">
                    <a:alpha val="65000"/>
                  </a:srgbClr>
                </a:outerShdw>
              </a:effectLst>
              <a:latin typeface="Book Antiqua" panose="02040602050305030304" pitchFamily="18" charset="0"/>
            </a:endParaRPr>
          </a:p>
        </p:txBody>
      </p:sp>
    </p:spTree>
    <p:extLst>
      <p:ext uri="{BB962C8B-B14F-4D97-AF65-F5344CB8AC3E}">
        <p14:creationId xmlns:p14="http://schemas.microsoft.com/office/powerpoint/2010/main" val="344868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Ipotiroidismo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38558" y="368763"/>
            <a:ext cx="9144000" cy="6278642"/>
          </a:xfrm>
          <a:prstGeom prst="rect">
            <a:avLst/>
          </a:prstGeom>
        </p:spPr>
        <p:txBody>
          <a:bodyPr wrap="square">
            <a:spAutoFit/>
          </a:bodyPr>
          <a:lstStyle/>
          <a:p>
            <a:pPr marL="285750" indent="-285750">
              <a:buFont typeface="Arial" panose="020B0604020202020204" pitchFamily="34" charset="0"/>
              <a:buChar char="•"/>
            </a:pPr>
            <a:r>
              <a:rPr lang="it-IT" sz="1700" b="1" i="1" u="sng" dirty="0" smtClean="0">
                <a:solidFill>
                  <a:srgbClr val="C00000"/>
                </a:solidFill>
                <a:latin typeface="Book Antiqua" panose="02040602050305030304" pitchFamily="18" charset="0"/>
              </a:rPr>
              <a:t>Eziologia</a:t>
            </a:r>
          </a:p>
          <a:p>
            <a:pPr algn="just"/>
            <a:r>
              <a:rPr lang="it-IT" sz="1700" b="1" dirty="0" smtClean="0">
                <a:solidFill>
                  <a:srgbClr val="C00000"/>
                </a:solidFill>
                <a:latin typeface="Book Antiqua" panose="02040602050305030304" pitchFamily="18" charset="0"/>
              </a:rPr>
              <a:t>Può derivare da insufficienza della ghiandola (</a:t>
            </a:r>
            <a:r>
              <a:rPr lang="it-IT" sz="1700" b="1" i="1" dirty="0" smtClean="0">
                <a:solidFill>
                  <a:srgbClr val="C00000"/>
                </a:solidFill>
                <a:latin typeface="Book Antiqua" panose="02040602050305030304" pitchFamily="18" charset="0"/>
              </a:rPr>
              <a:t>Ipotiroidismo primitivo)</a:t>
            </a:r>
            <a:r>
              <a:rPr lang="it-IT" sz="1700" b="1" dirty="0" smtClean="0">
                <a:solidFill>
                  <a:srgbClr val="C00000"/>
                </a:solidFill>
                <a:latin typeface="Book Antiqua" panose="02040602050305030304" pitchFamily="18" charset="0"/>
              </a:rPr>
              <a:t>, oppure, più raramente da una malattia dell’ipofisi o dell’ipotalamo (</a:t>
            </a:r>
            <a:r>
              <a:rPr lang="it-IT" sz="1700" b="1" i="1" dirty="0" smtClean="0">
                <a:solidFill>
                  <a:srgbClr val="C00000"/>
                </a:solidFill>
                <a:latin typeface="Book Antiqua" panose="02040602050305030304" pitchFamily="18" charset="0"/>
              </a:rPr>
              <a:t>Ipotiroidismo secondario</a:t>
            </a:r>
            <a:r>
              <a:rPr lang="it-IT" sz="1700" b="1" dirty="0" smtClean="0">
                <a:solidFill>
                  <a:srgbClr val="C00000"/>
                </a:solidFill>
                <a:latin typeface="Book Antiqua" panose="02040602050305030304" pitchFamily="18" charset="0"/>
              </a:rPr>
              <a:t>). Crisi transitorie si possono avere nelle tiroiditi silenti o subacute. L’</a:t>
            </a:r>
            <a:r>
              <a:rPr lang="it-IT" sz="1700" b="1" i="1" dirty="0" smtClean="0">
                <a:solidFill>
                  <a:srgbClr val="C00000"/>
                </a:solidFill>
                <a:latin typeface="Book Antiqua" panose="02040602050305030304" pitchFamily="18" charset="0"/>
              </a:rPr>
              <a:t>ipotiroidismo lieve </a:t>
            </a:r>
            <a:r>
              <a:rPr lang="it-IT" sz="1700" b="1" dirty="0" smtClean="0">
                <a:solidFill>
                  <a:srgbClr val="C00000"/>
                </a:solidFill>
                <a:latin typeface="Book Antiqua" panose="02040602050305030304" pitchFamily="18" charset="0"/>
              </a:rPr>
              <a:t>o </a:t>
            </a:r>
            <a:r>
              <a:rPr lang="it-IT" sz="1700" b="1" i="1" dirty="0" smtClean="0">
                <a:solidFill>
                  <a:srgbClr val="C00000"/>
                </a:solidFill>
                <a:latin typeface="Book Antiqua" panose="02040602050305030304" pitchFamily="18" charset="0"/>
              </a:rPr>
              <a:t>subclinico</a:t>
            </a:r>
            <a:r>
              <a:rPr lang="it-IT" sz="1700" b="1" dirty="0" smtClean="0">
                <a:solidFill>
                  <a:srgbClr val="C00000"/>
                </a:solidFill>
                <a:latin typeface="Book Antiqua" panose="02040602050305030304" pitchFamily="18" charset="0"/>
              </a:rPr>
              <a:t>, che presenta in genere con normali livelli di ormoni liberi e un lieve aumento del TSH, si associa a sintomi sfumati. L’</a:t>
            </a:r>
            <a:r>
              <a:rPr lang="it-IT" sz="1700" b="1" i="1" dirty="0" smtClean="0">
                <a:solidFill>
                  <a:srgbClr val="C00000"/>
                </a:solidFill>
                <a:latin typeface="Book Antiqua" panose="02040602050305030304" pitchFamily="18" charset="0"/>
              </a:rPr>
              <a:t>ipotiroidismo clinico</a:t>
            </a:r>
            <a:r>
              <a:rPr lang="it-IT" sz="1700" b="1" dirty="0" smtClean="0">
                <a:solidFill>
                  <a:srgbClr val="C00000"/>
                </a:solidFill>
                <a:latin typeface="Book Antiqua" panose="02040602050305030304" pitchFamily="18" charset="0"/>
              </a:rPr>
              <a:t>, caratterizzato invece da bassi livelli di T</a:t>
            </a:r>
            <a:r>
              <a:rPr lang="it-IT" sz="1700" b="1" baseline="-25000" dirty="0" smtClean="0">
                <a:solidFill>
                  <a:srgbClr val="C00000"/>
                </a:solidFill>
                <a:latin typeface="Book Antiqua" panose="02040602050305030304" pitchFamily="18" charset="0"/>
              </a:rPr>
              <a:t>4</a:t>
            </a:r>
            <a:r>
              <a:rPr lang="it-IT" sz="1700" b="1" dirty="0">
                <a:solidFill>
                  <a:srgbClr val="C00000"/>
                </a:solidFill>
                <a:latin typeface="Book Antiqua" panose="02040602050305030304" pitchFamily="18" charset="0"/>
              </a:rPr>
              <a:t> </a:t>
            </a:r>
            <a:r>
              <a:rPr lang="it-IT" sz="1700" b="1" dirty="0" smtClean="0">
                <a:solidFill>
                  <a:srgbClr val="C00000"/>
                </a:solidFill>
                <a:latin typeface="Book Antiqua" panose="02040602050305030304" pitchFamily="18" charset="0"/>
              </a:rPr>
              <a:t>libera e alti livelli di TSH, i sintomi sono più marcati. Nelle zone a quantità adeguate di iodio, l’origine autoimmune iatrogena è la più comune. Il picco di incidenza è intorno ai 60 anni e la prevalenza aumenta con l’età. L’</a:t>
            </a:r>
            <a:r>
              <a:rPr lang="it-IT" sz="1700" b="1" i="1" dirty="0" smtClean="0">
                <a:solidFill>
                  <a:srgbClr val="C00000"/>
                </a:solidFill>
                <a:latin typeface="Book Antiqua" panose="02040602050305030304" pitchFamily="18" charset="0"/>
              </a:rPr>
              <a:t>ipotiroidismo congenito </a:t>
            </a:r>
            <a:r>
              <a:rPr lang="it-IT" sz="1700" b="1" dirty="0" smtClean="0">
                <a:solidFill>
                  <a:srgbClr val="C00000"/>
                </a:solidFill>
                <a:latin typeface="Book Antiqua" panose="02040602050305030304" pitchFamily="18" charset="0"/>
              </a:rPr>
              <a:t>è presente in 1 neonato su 4000 e l’importanza del suo riconoscimento e trattamento immediato per il normale sviluppo del bambino ha portato allo sviluppo di programmi di screening neonatale.</a:t>
            </a:r>
            <a:endParaRPr lang="it-IT" sz="1700" b="1" i="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05120751"/>
              </p:ext>
            </p:extLst>
          </p:nvPr>
        </p:nvGraphicFramePr>
        <p:xfrm>
          <a:off x="14363" y="3508084"/>
          <a:ext cx="9091079" cy="3402413"/>
        </p:xfrm>
        <a:graphic>
          <a:graphicData uri="http://schemas.openxmlformats.org/drawingml/2006/table">
            <a:tbl>
              <a:tblPr firstRow="1" bandRow="1">
                <a:tableStyleId>{72833802-FEF1-4C79-8D5D-14CF1EAF98D9}</a:tableStyleId>
              </a:tblPr>
              <a:tblGrid>
                <a:gridCol w="3735452"/>
                <a:gridCol w="2731988"/>
                <a:gridCol w="2623639"/>
              </a:tblGrid>
              <a:tr h="339173">
                <a:tc>
                  <a:txBody>
                    <a:bodyPr/>
                    <a:lstStyle/>
                    <a:p>
                      <a:pPr algn="ctr"/>
                      <a:r>
                        <a:rPr lang="it-IT" sz="1600" b="0" dirty="0" smtClean="0">
                          <a:solidFill>
                            <a:schemeClr val="bg1"/>
                          </a:solidFill>
                          <a:effectLst>
                            <a:outerShdw blurRad="38100" dist="38100" dir="2700000" algn="tl">
                              <a:srgbClr val="000000">
                                <a:alpha val="43137"/>
                              </a:srgbClr>
                            </a:outerShdw>
                          </a:effectLst>
                          <a:latin typeface="Book Antiqua" panose="02040602050305030304" pitchFamily="18" charset="0"/>
                        </a:rPr>
                        <a:t>Primitivo</a:t>
                      </a:r>
                      <a:endParaRPr lang="it-IT" sz="1600" b="0"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0" dirty="0" smtClean="0">
                          <a:solidFill>
                            <a:schemeClr val="bg1"/>
                          </a:solidFill>
                          <a:effectLst>
                            <a:outerShdw blurRad="38100" dist="38100" dir="2700000" algn="tl">
                              <a:srgbClr val="000000">
                                <a:alpha val="43137"/>
                              </a:srgbClr>
                            </a:outerShdw>
                          </a:effectLst>
                          <a:latin typeface="Book Antiqua" panose="02040602050305030304" pitchFamily="18" charset="0"/>
                        </a:rPr>
                        <a:t>Transitorio</a:t>
                      </a:r>
                      <a:endParaRPr lang="it-IT" sz="1600" b="0"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algn="ctr"/>
                      <a:r>
                        <a:rPr lang="it-IT" sz="1600" b="0" dirty="0" smtClean="0">
                          <a:solidFill>
                            <a:schemeClr val="bg1"/>
                          </a:solidFill>
                          <a:effectLst>
                            <a:outerShdw blurRad="38100" dist="38100" dir="2700000" algn="tl">
                              <a:srgbClr val="000000">
                                <a:alpha val="43137"/>
                              </a:srgbClr>
                            </a:outerShdw>
                          </a:effectLst>
                          <a:latin typeface="Book Antiqua" panose="02040602050305030304" pitchFamily="18" charset="0"/>
                        </a:rPr>
                        <a:t>Secondario</a:t>
                      </a:r>
                      <a:endParaRPr lang="it-IT" sz="1600" b="0" dirty="0">
                        <a:solidFill>
                          <a:schemeClr val="bg1"/>
                        </a:solidFill>
                        <a:effectLst>
                          <a:outerShdw blurRad="38100" dist="38100" dir="2700000" algn="tl">
                            <a:srgbClr val="000000">
                              <a:alpha val="43137"/>
                            </a:srgbClr>
                          </a:outerShdw>
                        </a:effectLst>
                        <a:latin typeface="Book Antiqua" panose="02040602050305030304" pitchFamily="18" charset="0"/>
                      </a:endParaRPr>
                    </a:p>
                  </a:txBody>
                  <a:tcPr/>
                </a:tc>
              </a:tr>
              <a:tr h="3010743">
                <a:tc>
                  <a:txBody>
                    <a:bodyPr/>
                    <a:lstStyle/>
                    <a:p>
                      <a:pPr marL="285750" indent="-285750" algn="just">
                        <a:buFont typeface="Arial" panose="020B0604020202020204" pitchFamily="34" charset="0"/>
                        <a:buChar char="•"/>
                      </a:pPr>
                      <a:r>
                        <a:rPr lang="it-IT" sz="1300" b="0" u="sng" dirty="0" smtClean="0">
                          <a:solidFill>
                            <a:srgbClr val="C00000"/>
                          </a:solidFill>
                          <a:effectLst>
                            <a:outerShdw blurRad="38100" dist="38100" dir="2700000" algn="tl">
                              <a:srgbClr val="000000">
                                <a:alpha val="43137"/>
                              </a:srgbClr>
                            </a:outerShdw>
                          </a:effectLst>
                          <a:latin typeface="Book Antiqua" panose="02040602050305030304" pitchFamily="18" charset="0"/>
                        </a:rPr>
                        <a:t>Autoimmune</a:t>
                      </a:r>
                      <a:r>
                        <a:rPr lang="it-IT" sz="1300" b="0" dirty="0" smtClean="0">
                          <a:solidFill>
                            <a:srgbClr val="C00000"/>
                          </a:solidFill>
                          <a:effectLst>
                            <a:outerShdw blurRad="38100" dist="38100" dir="2700000" algn="tl">
                              <a:srgbClr val="000000">
                                <a:alpha val="43137"/>
                              </a:srgbClr>
                            </a:outerShdw>
                          </a:effectLst>
                          <a:latin typeface="Book Antiqua" panose="02040602050305030304" pitchFamily="18" charset="0"/>
                        </a:rPr>
                        <a:t>:</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Tiroidite di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Hashimoto</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tiroidite atrofica</a:t>
                      </a:r>
                    </a:p>
                    <a:p>
                      <a:pPr marL="285750" indent="-285750" algn="just">
                        <a:buFont typeface="Arial" panose="020B0604020202020204" pitchFamily="34" charset="0"/>
                        <a:buChar char="•"/>
                      </a:pPr>
                      <a:r>
                        <a:rPr lang="it-IT" sz="1300" b="0" u="sng"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Iatrogeno: </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terapia con </a:t>
                      </a:r>
                      <a:r>
                        <a:rPr lang="it-IT" sz="1300" b="0" baseline="30000" dirty="0" smtClean="0">
                          <a:solidFill>
                            <a:srgbClr val="C00000"/>
                          </a:solidFill>
                          <a:effectLst>
                            <a:outerShdw blurRad="38100" dist="38100" dir="2700000" algn="tl">
                              <a:srgbClr val="000000">
                                <a:alpha val="43137"/>
                              </a:srgbClr>
                            </a:outerShdw>
                          </a:effectLst>
                          <a:latin typeface="Book Antiqua" panose="02040602050305030304" pitchFamily="18" charset="0"/>
                        </a:rPr>
                        <a:t>131</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I, tiroidectomia totale e subtotale, radioterapia sul collo per neoplasia </a:t>
                      </a:r>
                    </a:p>
                    <a:p>
                      <a:pPr marL="285750" indent="-285750" algn="just">
                        <a:buFont typeface="Arial" panose="020B0604020202020204" pitchFamily="34" charset="0"/>
                        <a:buChar char="•"/>
                      </a:pPr>
                      <a:r>
                        <a:rPr lang="it-IT" sz="1300" b="0" u="sng"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Farmaci: </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eccesso di iodio (mezzi di contrasto iodati e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amiodarone</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litio, farmaci antitiroidei, acido para-</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aminosalicilico</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interferone.</a:t>
                      </a:r>
                    </a:p>
                    <a:p>
                      <a:pPr marL="285750" indent="-285750" algn="just">
                        <a:buFont typeface="Arial" panose="020B0604020202020204" pitchFamily="34" charset="0"/>
                        <a:buChar char="•"/>
                      </a:pPr>
                      <a:r>
                        <a:rPr lang="it-IT" sz="1300" b="0" u="sng"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Malattie infiltrative</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amilodosi</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sarcoidosi.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emocromatosi</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sclerodermia, tiroidite di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Reidel</a:t>
                      </a:r>
                      <a:endPar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285750" indent="-285750" algn="just">
                        <a:buFont typeface="Arial" panose="020B0604020202020204" pitchFamily="34" charset="0"/>
                        <a:buChar char="•"/>
                      </a:pP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Iperespressione</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di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deiodasi</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3 (emangiomi infantili)</a:t>
                      </a:r>
                    </a:p>
                    <a:p>
                      <a:pPr marL="0" indent="0">
                        <a:buFont typeface="Arial" panose="020B0604020202020204" pitchFamily="34" charset="0"/>
                        <a:buNone/>
                      </a:pPr>
                      <a:endParaRPr lang="it-IT" sz="1300" b="0"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285750" indent="-285750" algn="just">
                        <a:buFont typeface="Arial" panose="020B0604020202020204" pitchFamily="34" charset="0"/>
                        <a:buChar char="•"/>
                      </a:pPr>
                      <a:r>
                        <a:rPr lang="it-IT" sz="1300" b="0" dirty="0" smtClean="0">
                          <a:solidFill>
                            <a:srgbClr val="C00000"/>
                          </a:solidFill>
                          <a:effectLst>
                            <a:outerShdw blurRad="38100" dist="38100" dir="2700000" algn="tl">
                              <a:srgbClr val="000000">
                                <a:alpha val="43137"/>
                              </a:srgbClr>
                            </a:outerShdw>
                          </a:effectLst>
                          <a:latin typeface="Book Antiqua" panose="02040602050305030304" pitchFamily="18" charset="0"/>
                        </a:rPr>
                        <a:t>Tiroidite silente e post-</a:t>
                      </a:r>
                      <a:r>
                        <a:rPr lang="it-IT" sz="1300" b="0" dirty="0" err="1" smtClean="0">
                          <a:solidFill>
                            <a:srgbClr val="C00000"/>
                          </a:solidFill>
                          <a:effectLst>
                            <a:outerShdw blurRad="38100" dist="38100" dir="2700000" algn="tl">
                              <a:srgbClr val="000000">
                                <a:alpha val="43137"/>
                              </a:srgbClr>
                            </a:outerShdw>
                          </a:effectLst>
                          <a:latin typeface="Book Antiqua" panose="02040602050305030304" pitchFamily="18" charset="0"/>
                        </a:rPr>
                        <a:t>partum</a:t>
                      </a:r>
                      <a:endParaRPr lang="it-IT" sz="1300" b="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285750" indent="-285750">
                        <a:buFont typeface="Arial" panose="020B0604020202020204" pitchFamily="34" charset="0"/>
                        <a:buChar char="•"/>
                      </a:pPr>
                      <a:r>
                        <a:rPr lang="it-IT" sz="1300" b="0" dirty="0" smtClean="0">
                          <a:solidFill>
                            <a:srgbClr val="C00000"/>
                          </a:solidFill>
                          <a:effectLst>
                            <a:outerShdw blurRad="38100" dist="38100" dir="2700000" algn="tl">
                              <a:srgbClr val="000000">
                                <a:alpha val="43137"/>
                              </a:srgbClr>
                            </a:outerShdw>
                          </a:effectLst>
                          <a:latin typeface="Book Antiqua" panose="02040602050305030304" pitchFamily="18" charset="0"/>
                        </a:rPr>
                        <a:t>Tiroidite subacuta</a:t>
                      </a:r>
                    </a:p>
                    <a:p>
                      <a:pPr marL="285750" indent="-285750" algn="just">
                        <a:buFont typeface="Arial" panose="020B0604020202020204" pitchFamily="34" charset="0"/>
                        <a:buChar char="•"/>
                      </a:pPr>
                      <a:r>
                        <a:rPr lang="it-IT" sz="1300" b="0" dirty="0" smtClean="0">
                          <a:solidFill>
                            <a:srgbClr val="C00000"/>
                          </a:solidFill>
                          <a:effectLst>
                            <a:outerShdw blurRad="38100" dist="38100" dir="2700000" algn="tl">
                              <a:srgbClr val="000000">
                                <a:alpha val="43137"/>
                              </a:srgbClr>
                            </a:outerShdw>
                          </a:effectLst>
                          <a:latin typeface="Book Antiqua" panose="02040602050305030304" pitchFamily="18" charset="0"/>
                        </a:rPr>
                        <a:t>Sospensione</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del trattamento con tiroxina in soggetti con tiroide normale</a:t>
                      </a:r>
                    </a:p>
                    <a:p>
                      <a:pPr marL="285750" indent="-285750" algn="just">
                        <a:buFont typeface="Arial" panose="020B0604020202020204" pitchFamily="34" charset="0"/>
                        <a:buChar char="•"/>
                      </a:pP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Dopo terapia con</a:t>
                      </a:r>
                      <a:r>
                        <a:rPr lang="it-IT" sz="1300" b="0" baseline="30000" dirty="0" smtClean="0">
                          <a:solidFill>
                            <a:srgbClr val="C00000"/>
                          </a:solidFill>
                          <a:effectLst>
                            <a:outerShdw blurRad="38100" dist="38100" dir="2700000" algn="tl">
                              <a:srgbClr val="000000">
                                <a:alpha val="43137"/>
                              </a:srgbClr>
                            </a:outerShdw>
                          </a:effectLst>
                          <a:latin typeface="Book Antiqua" panose="02040602050305030304" pitchFamily="18" charset="0"/>
                        </a:rPr>
                        <a:t>131</a:t>
                      </a:r>
                      <a:r>
                        <a:rPr lang="it-IT" sz="1300" b="0"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I o tiroidectomia subtotale per Morbo di </a:t>
                      </a:r>
                      <a:r>
                        <a:rPr lang="it-IT" sz="1300" b="0"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Graves</a:t>
                      </a:r>
                      <a:endParaRPr lang="it-IT" sz="1300" b="0"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c>
                  <a:txBody>
                    <a:bodyPr/>
                    <a:lstStyle/>
                    <a:p>
                      <a:pPr marL="285750" indent="-285750" algn="just">
                        <a:buFont typeface="Arial" panose="020B0604020202020204" pitchFamily="34" charset="0"/>
                        <a:buChar char="•"/>
                      </a:pPr>
                      <a:r>
                        <a:rPr lang="it-IT" sz="1300" b="0" u="sng" dirty="0" smtClean="0">
                          <a:solidFill>
                            <a:srgbClr val="C00000"/>
                          </a:solidFill>
                          <a:effectLst>
                            <a:outerShdw blurRad="38100" dist="38100" dir="2700000" algn="tl">
                              <a:srgbClr val="000000">
                                <a:alpha val="43137"/>
                              </a:srgbClr>
                            </a:outerShdw>
                          </a:effectLst>
                          <a:latin typeface="Book Antiqua" panose="02040602050305030304" pitchFamily="18" charset="0"/>
                        </a:rPr>
                        <a:t>Ipopituitarismo:</a:t>
                      </a:r>
                      <a:r>
                        <a:rPr lang="it-IT" sz="1300" b="0" u="none"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neoplasie, malattie infiltrative, chirurgia o  irradiazione, Sindrome di </a:t>
                      </a:r>
                      <a:r>
                        <a:rPr lang="it-IT" sz="1300" b="0" u="none"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Sheehan</a:t>
                      </a:r>
                      <a:r>
                        <a:rPr lang="it-IT" sz="1300" b="0" u="none"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 traumi, forme genetiche.</a:t>
                      </a:r>
                    </a:p>
                    <a:p>
                      <a:pPr marL="285750" indent="-285750" algn="just">
                        <a:buFont typeface="Arial" panose="020B0604020202020204" pitchFamily="34" charset="0"/>
                        <a:buChar char="•"/>
                      </a:pPr>
                      <a:r>
                        <a:rPr lang="it-IT" sz="1300" b="0" u="none"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Deficit isolato di TSH o TSH inattivo</a:t>
                      </a:r>
                    </a:p>
                    <a:p>
                      <a:pPr marL="285750" indent="-285750" algn="just">
                        <a:buFont typeface="Arial" panose="020B0604020202020204" pitchFamily="34" charset="0"/>
                        <a:buChar char="•"/>
                      </a:pPr>
                      <a:r>
                        <a:rPr lang="it-IT" sz="1300" b="0" u="none"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Terapia con </a:t>
                      </a:r>
                      <a:r>
                        <a:rPr lang="it-IT" sz="1300" b="0" u="none" baseline="0" dirty="0" err="1" smtClean="0">
                          <a:solidFill>
                            <a:srgbClr val="C00000"/>
                          </a:solidFill>
                          <a:effectLst>
                            <a:outerShdw blurRad="38100" dist="38100" dir="2700000" algn="tl">
                              <a:srgbClr val="000000">
                                <a:alpha val="43137"/>
                              </a:srgbClr>
                            </a:outerShdw>
                          </a:effectLst>
                          <a:latin typeface="Book Antiqua" panose="02040602050305030304" pitchFamily="18" charset="0"/>
                        </a:rPr>
                        <a:t>bexarotene</a:t>
                      </a:r>
                      <a:endParaRPr lang="it-IT" sz="1300" b="0" u="none" baseline="0"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marL="285750" indent="-285750" algn="just">
                        <a:buFont typeface="Arial" panose="020B0604020202020204" pitchFamily="34" charset="0"/>
                        <a:buChar char="•"/>
                      </a:pPr>
                      <a:r>
                        <a:rPr lang="it-IT" sz="1300" b="0" u="none" baseline="0" dirty="0" smtClean="0">
                          <a:solidFill>
                            <a:srgbClr val="C00000"/>
                          </a:solidFill>
                          <a:effectLst>
                            <a:outerShdw blurRad="38100" dist="38100" dir="2700000" algn="tl">
                              <a:srgbClr val="000000">
                                <a:alpha val="43137"/>
                              </a:srgbClr>
                            </a:outerShdw>
                          </a:effectLst>
                          <a:latin typeface="Book Antiqua" panose="02040602050305030304" pitchFamily="18" charset="0"/>
                        </a:rPr>
                        <a:t>Tumori, traumi, malattie infiltrative e idiopatiche dell’ ipotalamo.</a:t>
                      </a:r>
                      <a:endParaRPr lang="it-IT" sz="1300" b="0" u="sng" dirty="0">
                        <a:solidFill>
                          <a:srgbClr val="C00000"/>
                        </a:solidFill>
                        <a:effectLst>
                          <a:outerShdw blurRad="38100" dist="38100" dir="2700000" algn="tl">
                            <a:srgbClr val="000000">
                              <a:alpha val="43137"/>
                            </a:srgbClr>
                          </a:outerShdw>
                        </a:effectLst>
                        <a:latin typeface="Book Antiqua" panose="02040602050305030304" pitchFamily="18" charset="0"/>
                      </a:endParaRPr>
                    </a:p>
                  </a:txBody>
                  <a:tcPr/>
                </a:tc>
              </a:tr>
            </a:tbl>
          </a:graphicData>
        </a:graphic>
      </p:graphicFrame>
    </p:spTree>
    <p:extLst>
      <p:ext uri="{BB962C8B-B14F-4D97-AF65-F5344CB8AC3E}">
        <p14:creationId xmlns:p14="http://schemas.microsoft.com/office/powerpoint/2010/main" val="203075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Ipotiroidismo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35190" y="548680"/>
            <a:ext cx="9144000" cy="8879354"/>
          </a:xfrm>
          <a:prstGeom prst="rect">
            <a:avLst/>
          </a:prstGeom>
        </p:spPr>
        <p:txBody>
          <a:bodyPr wrap="square">
            <a:spAutoFit/>
          </a:bodyPr>
          <a:lstStyle/>
          <a:p>
            <a:pPr marL="285750" indent="-285750">
              <a:buFont typeface="Arial" panose="020B0604020202020204" pitchFamily="34" charset="0"/>
              <a:buChar char="•"/>
            </a:pPr>
            <a:r>
              <a:rPr lang="it-IT" sz="1700" b="1" i="1" u="sng" dirty="0" smtClean="0">
                <a:solidFill>
                  <a:srgbClr val="C00000"/>
                </a:solidFill>
                <a:latin typeface="Book Antiqua" panose="02040602050305030304" pitchFamily="18" charset="0"/>
              </a:rPr>
              <a:t>Clinica</a:t>
            </a:r>
          </a:p>
          <a:p>
            <a:pPr algn="just"/>
            <a:r>
              <a:rPr lang="it-IT" sz="1700" b="1" dirty="0" smtClean="0">
                <a:solidFill>
                  <a:srgbClr val="C00000"/>
                </a:solidFill>
                <a:latin typeface="Book Antiqua" panose="02040602050305030304" pitchFamily="18" charset="0"/>
              </a:rPr>
              <a:t>Letargia, secchezza dei capelli e della cute, intolleranza al freddo, difficoltà di concentrazione, diminuzione della memoria, stipsi, aumento ponderale con scarso appetito, dispnea, mutazioni nel timbro della voce che diviene più profonda, crampi muscolari e menorragia.  All’esame obiettivo si osservano bradicardia, lieve ipertensione diastolica, prolungamento della fase di </a:t>
            </a:r>
            <a:r>
              <a:rPr lang="it-IT" sz="1700" b="1" dirty="0" err="1" smtClean="0">
                <a:solidFill>
                  <a:srgbClr val="C00000"/>
                </a:solidFill>
                <a:latin typeface="Book Antiqua" panose="02040602050305030304" pitchFamily="18" charset="0"/>
              </a:rPr>
              <a:t>rilascimento</a:t>
            </a:r>
            <a:r>
              <a:rPr lang="it-IT" sz="1700" b="1" dirty="0" smtClean="0">
                <a:solidFill>
                  <a:srgbClr val="C00000"/>
                </a:solidFill>
                <a:latin typeface="Book Antiqua" panose="02040602050305030304" pitchFamily="18" charset="0"/>
              </a:rPr>
              <a:t> dei riflessi tendinei profondi e ipotermia delle estremità. Il gozzo può essere palpabile oppure la tiroide atrofica e non palpabile. Può essere presente la Sindrome del Tunnel Carpale oppure cardiomegalia da versamento pericardico. In casi molto avanzati si possono riscontrare torpore, inespressività, capelli radi, edema </a:t>
            </a:r>
            <a:r>
              <a:rPr lang="it-IT" sz="1700" b="1" dirty="0" err="1" smtClean="0">
                <a:solidFill>
                  <a:srgbClr val="C00000"/>
                </a:solidFill>
                <a:latin typeface="Book Antiqua" panose="02040602050305030304" pitchFamily="18" charset="0"/>
              </a:rPr>
              <a:t>periorbitario</a:t>
            </a:r>
            <a:r>
              <a:rPr lang="it-IT" sz="1700" b="1" dirty="0" smtClean="0">
                <a:solidFill>
                  <a:srgbClr val="C00000"/>
                </a:solidFill>
                <a:latin typeface="Book Antiqua" panose="02040602050305030304" pitchFamily="18" charset="0"/>
              </a:rPr>
              <a:t>, lingua ingrossata, cute pallida, pastosa e fredda fino a ipotermia e torpore con depressione respiratoria, un quadro noto come </a:t>
            </a:r>
            <a:r>
              <a:rPr lang="it-IT" sz="1700" b="1" i="1" dirty="0" smtClean="0">
                <a:solidFill>
                  <a:srgbClr val="C00000"/>
                </a:solidFill>
                <a:latin typeface="Book Antiqua" panose="02040602050305030304" pitchFamily="18" charset="0"/>
              </a:rPr>
              <a:t>coma mixedematoso</a:t>
            </a:r>
            <a:r>
              <a:rPr lang="it-IT" sz="1700" b="1" dirty="0" smtClean="0">
                <a:solidFill>
                  <a:srgbClr val="C00000"/>
                </a:solidFill>
                <a:latin typeface="Book Antiqua" panose="02040602050305030304" pitchFamily="18" charset="0"/>
              </a:rPr>
              <a:t>, cui predispongono l’esposizione al freddo, i traumi, le infezioni e la somministrazione di narcotici. Le forme lievi possono decorrere in maniera asintomatica o con sintomi aspecifici e lieve astenia.</a:t>
            </a:r>
          </a:p>
          <a:p>
            <a:pPr marL="285750" indent="-285750" algn="just">
              <a:buFont typeface="Arial" panose="020B0604020202020204" pitchFamily="34" charset="0"/>
              <a:buChar char="•"/>
            </a:pPr>
            <a:r>
              <a:rPr lang="it-IT" sz="1700" b="1" i="1" u="sng" dirty="0" smtClean="0">
                <a:solidFill>
                  <a:srgbClr val="C00000"/>
                </a:solidFill>
                <a:latin typeface="Book Antiqua" panose="02040602050305030304" pitchFamily="18" charset="0"/>
              </a:rPr>
              <a:t>Diagnosi</a:t>
            </a:r>
            <a:endParaRPr lang="it-IT" sz="1700" b="1" dirty="0" smtClean="0">
              <a:solidFill>
                <a:srgbClr val="C00000"/>
              </a:solidFill>
              <a:latin typeface="Book Antiqua" panose="02040602050305030304" pitchFamily="18" charset="0"/>
            </a:endParaRPr>
          </a:p>
          <a:p>
            <a:pPr algn="just"/>
            <a:r>
              <a:rPr lang="it-IT" sz="1700" b="1" dirty="0" smtClean="0">
                <a:solidFill>
                  <a:srgbClr val="C00000"/>
                </a:solidFill>
                <a:latin typeface="Book Antiqua" panose="02040602050305030304" pitchFamily="18" charset="0"/>
              </a:rPr>
              <a:t>Tutti i tipi di ipotiroidismo presentano una diminuzione della T</a:t>
            </a:r>
            <a:r>
              <a:rPr lang="it-IT" sz="1700" b="1" baseline="-25000" dirty="0" smtClean="0">
                <a:solidFill>
                  <a:srgbClr val="C00000"/>
                </a:solidFill>
                <a:latin typeface="Book Antiqua" panose="02040602050305030304" pitchFamily="18" charset="0"/>
              </a:rPr>
              <a:t>4</a:t>
            </a:r>
            <a:r>
              <a:rPr lang="it-IT" sz="1700" b="1" dirty="0" smtClean="0">
                <a:solidFill>
                  <a:srgbClr val="C00000"/>
                </a:solidFill>
                <a:latin typeface="Book Antiqua" panose="02040602050305030304" pitchFamily="18" charset="0"/>
              </a:rPr>
              <a:t>  libera plasmatica. L’aumento del TSH plasmatico è essenziale per la diagnosi differenziale tra le forme primitive e quelle secondarie, dove è assente. Gli anticorpi </a:t>
            </a:r>
            <a:r>
              <a:rPr lang="it-IT" sz="1700" b="1" i="1" dirty="0" err="1" smtClean="0">
                <a:solidFill>
                  <a:srgbClr val="C00000"/>
                </a:solidFill>
                <a:latin typeface="Book Antiqua" panose="02040602050305030304" pitchFamily="18" charset="0"/>
              </a:rPr>
              <a:t>antiperossidasi</a:t>
            </a:r>
            <a:r>
              <a:rPr lang="it-IT" sz="1700" b="1" i="1" dirty="0" smtClean="0">
                <a:solidFill>
                  <a:srgbClr val="C00000"/>
                </a:solidFill>
                <a:latin typeface="Book Antiqua" panose="02040602050305030304" pitchFamily="18" charset="0"/>
              </a:rPr>
              <a:t> tiroidea</a:t>
            </a:r>
            <a:r>
              <a:rPr lang="it-IT" sz="1700" b="1" dirty="0" smtClean="0">
                <a:solidFill>
                  <a:srgbClr val="C00000"/>
                </a:solidFill>
                <a:latin typeface="Book Antiqua" panose="02040602050305030304" pitchFamily="18" charset="0"/>
              </a:rPr>
              <a:t> o TPO sono aumentati in più del 90% dei pazienti affetti da ipotiroidismo autoimmune e vanno controllati annualmente dopo la conferma della diagnosi. A livello sistemico possono essere riscontrati elevati livelli di colesterolo, aumento della CPK e anemia mentre all’ECG possono essere documentati bradicardia complessi QRS di bassa ampiezza oppure onde T appiattite e invertite</a:t>
            </a:r>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6913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Ipotiroidismo</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35190" y="476672"/>
            <a:ext cx="9144000" cy="7832914"/>
          </a:xfrm>
          <a:prstGeom prst="rect">
            <a:avLst/>
          </a:prstGeom>
        </p:spPr>
        <p:txBody>
          <a:bodyPr wrap="square">
            <a:spAutoFit/>
          </a:bodyPr>
          <a:lstStyle/>
          <a:p>
            <a:pPr marL="285750" indent="-285750">
              <a:buFont typeface="Arial" panose="020B0604020202020204" pitchFamily="34" charset="0"/>
              <a:buChar char="•"/>
            </a:pPr>
            <a:r>
              <a:rPr lang="it-IT" sz="1700" b="1" i="1" u="sng" dirty="0" smtClean="0">
                <a:solidFill>
                  <a:srgbClr val="C00000"/>
                </a:solidFill>
                <a:latin typeface="Book Antiqua" panose="02040602050305030304" pitchFamily="18" charset="0"/>
              </a:rPr>
              <a:t>Trattamento</a:t>
            </a:r>
          </a:p>
          <a:p>
            <a:r>
              <a:rPr lang="it-IT" sz="1700" b="1" u="sng" dirty="0" smtClean="0">
                <a:solidFill>
                  <a:srgbClr val="C00000"/>
                </a:solidFill>
                <a:latin typeface="Book Antiqua" panose="02040602050305030304" pitchFamily="18" charset="0"/>
              </a:rPr>
              <a:t>Adulti &lt; 60 anni non cardiopatici: </a:t>
            </a:r>
            <a:r>
              <a:rPr lang="it-IT" sz="1700" b="1" dirty="0" smtClean="0">
                <a:solidFill>
                  <a:srgbClr val="C00000"/>
                </a:solidFill>
                <a:latin typeface="Book Antiqua" panose="02040602050305030304" pitchFamily="18" charset="0"/>
              </a:rPr>
              <a:t>50-100 µg di </a:t>
            </a:r>
            <a:r>
              <a:rPr lang="it-IT" sz="1700" b="1" dirty="0" err="1" smtClean="0">
                <a:solidFill>
                  <a:srgbClr val="C00000"/>
                </a:solidFill>
                <a:latin typeface="Book Antiqua" panose="02040602050305030304" pitchFamily="18" charset="0"/>
              </a:rPr>
              <a:t>levotiroxina</a:t>
            </a:r>
            <a:r>
              <a:rPr lang="it-IT" sz="1700" b="1" dirty="0" smtClean="0">
                <a:solidFill>
                  <a:srgbClr val="C00000"/>
                </a:solidFill>
                <a:latin typeface="Book Antiqua" panose="02040602050305030304" pitchFamily="18" charset="0"/>
              </a:rPr>
              <a:t> (T</a:t>
            </a:r>
            <a:r>
              <a:rPr lang="it-IT" sz="1700" b="1" baseline="-25000" dirty="0" smtClean="0">
                <a:solidFill>
                  <a:srgbClr val="C00000"/>
                </a:solidFill>
                <a:latin typeface="Book Antiqua" panose="02040602050305030304" pitchFamily="18" charset="0"/>
              </a:rPr>
              <a:t>4</a:t>
            </a:r>
            <a:r>
              <a:rPr lang="it-IT" sz="1700" b="1" dirty="0" smtClean="0">
                <a:solidFill>
                  <a:srgbClr val="C00000"/>
                </a:solidFill>
                <a:latin typeface="Book Antiqua" panose="02040602050305030304" pitchFamily="18" charset="0"/>
              </a:rPr>
              <a:t>) al giorno</a:t>
            </a:r>
          </a:p>
          <a:p>
            <a:endParaRPr lang="it-IT" sz="1700" b="1" u="sng" dirty="0">
              <a:solidFill>
                <a:srgbClr val="C00000"/>
              </a:solidFill>
              <a:latin typeface="Book Antiqua" panose="02040602050305030304" pitchFamily="18" charset="0"/>
            </a:endParaRPr>
          </a:p>
          <a:p>
            <a:pPr algn="just"/>
            <a:r>
              <a:rPr lang="it-IT" sz="1700" b="1" u="sng" dirty="0" smtClean="0">
                <a:solidFill>
                  <a:srgbClr val="C00000"/>
                </a:solidFill>
                <a:latin typeface="Book Antiqua" panose="02040602050305030304" pitchFamily="18" charset="0"/>
              </a:rPr>
              <a:t>Anziani o soggetti coronaropatici:</a:t>
            </a:r>
            <a:r>
              <a:rPr lang="it-IT" sz="1700" b="1" dirty="0" smtClean="0">
                <a:solidFill>
                  <a:srgbClr val="C00000"/>
                </a:solidFill>
                <a:latin typeface="Book Antiqua" panose="02040602050305030304" pitchFamily="18" charset="0"/>
              </a:rPr>
              <a:t> 12,5-25 µg/die (adeguamento con aumenti di tale quantità ogni 6-8 settimane in base ai livelli di TSH fino al raggiungimento di livelli normali. </a:t>
            </a:r>
          </a:p>
          <a:p>
            <a:pPr algn="just"/>
            <a:endParaRPr lang="it-IT" sz="1700" b="1" u="sng" dirty="0">
              <a:solidFill>
                <a:srgbClr val="C00000"/>
              </a:solidFill>
              <a:latin typeface="Book Antiqua" panose="02040602050305030304" pitchFamily="18" charset="0"/>
            </a:endParaRPr>
          </a:p>
          <a:p>
            <a:pPr algn="just"/>
            <a:r>
              <a:rPr lang="it-IT" sz="1700" b="1" u="sng" dirty="0" smtClean="0">
                <a:solidFill>
                  <a:srgbClr val="C00000"/>
                </a:solidFill>
                <a:latin typeface="Book Antiqua" panose="02040602050305030304" pitchFamily="18" charset="0"/>
              </a:rPr>
              <a:t>Dose sostitutiva giornaliera: </a:t>
            </a:r>
            <a:r>
              <a:rPr lang="it-IT" sz="1700" b="1" dirty="0" smtClean="0">
                <a:solidFill>
                  <a:srgbClr val="C00000"/>
                </a:solidFill>
                <a:latin typeface="Book Antiqua" panose="02040602050305030304" pitchFamily="18" charset="0"/>
              </a:rPr>
              <a:t>1,6 µg/kg/die con dosaggio individualizzato e guidato dalle misurazione di TSH.</a:t>
            </a:r>
          </a:p>
          <a:p>
            <a:pPr algn="just"/>
            <a:endParaRPr lang="it-IT" sz="1700" b="1" u="sng" dirty="0">
              <a:solidFill>
                <a:srgbClr val="C00000"/>
              </a:solidFill>
              <a:latin typeface="Book Antiqua" panose="02040602050305030304" pitchFamily="18" charset="0"/>
            </a:endParaRPr>
          </a:p>
          <a:p>
            <a:pPr algn="just"/>
            <a:r>
              <a:rPr lang="it-IT" sz="1700" b="1" u="sng" dirty="0" smtClean="0">
                <a:solidFill>
                  <a:srgbClr val="C00000"/>
                </a:solidFill>
                <a:latin typeface="Book Antiqua" panose="02040602050305030304" pitchFamily="18" charset="0"/>
              </a:rPr>
              <a:t>Ipotiroidismo secondario: </a:t>
            </a:r>
            <a:r>
              <a:rPr lang="it-IT" sz="1700" b="1" dirty="0" smtClean="0">
                <a:solidFill>
                  <a:srgbClr val="C00000"/>
                </a:solidFill>
                <a:latin typeface="Book Antiqua" panose="02040602050305030304" pitchFamily="18" charset="0"/>
              </a:rPr>
              <a:t> è necessario basarsi </a:t>
            </a:r>
            <a:r>
              <a:rPr lang="it-IT" sz="1700" b="1" dirty="0">
                <a:solidFill>
                  <a:srgbClr val="C00000"/>
                </a:solidFill>
                <a:latin typeface="Book Antiqua" panose="02040602050305030304" pitchFamily="18" charset="0"/>
              </a:rPr>
              <a:t>sulla </a:t>
            </a:r>
            <a:r>
              <a:rPr lang="it-IT" sz="1700" b="1" dirty="0" smtClean="0">
                <a:solidFill>
                  <a:srgbClr val="C00000"/>
                </a:solidFill>
                <a:latin typeface="Book Antiqua" panose="02040602050305030304" pitchFamily="18" charset="0"/>
              </a:rPr>
              <a:t>T</a:t>
            </a:r>
            <a:r>
              <a:rPr lang="it-IT" sz="1700" b="1" baseline="-25000" dirty="0" smtClean="0">
                <a:solidFill>
                  <a:srgbClr val="C00000"/>
                </a:solidFill>
                <a:latin typeface="Book Antiqua" panose="02040602050305030304" pitchFamily="18" charset="0"/>
              </a:rPr>
              <a:t>4 </a:t>
            </a:r>
            <a:r>
              <a:rPr lang="it-IT" sz="1700" b="1" dirty="0" smtClean="0">
                <a:solidFill>
                  <a:srgbClr val="C00000"/>
                </a:solidFill>
                <a:latin typeface="Book Antiqua" panose="02040602050305030304" pitchFamily="18" charset="0"/>
              </a:rPr>
              <a:t> libera per impostare la terapia. Le donne in terapia con </a:t>
            </a:r>
            <a:r>
              <a:rPr lang="it-IT" sz="1700" b="1" dirty="0" err="1" smtClean="0">
                <a:solidFill>
                  <a:srgbClr val="C00000"/>
                </a:solidFill>
                <a:latin typeface="Book Antiqua" panose="02040602050305030304" pitchFamily="18" charset="0"/>
              </a:rPr>
              <a:t>levotiroxina</a:t>
            </a:r>
            <a:r>
              <a:rPr lang="it-IT" sz="1700" b="1" dirty="0" smtClean="0">
                <a:solidFill>
                  <a:srgbClr val="C00000"/>
                </a:solidFill>
                <a:latin typeface="Book Antiqua" panose="02040602050305030304" pitchFamily="18" charset="0"/>
              </a:rPr>
              <a:t> dovrebbero essere sottoposti al controllo dei livelli di TSH non appena diagnosticata una gravidanza , durante la quale il dosaggio costitutivo aumenta del 30-50% per garantire un corretto sviluppo neurale del feto.</a:t>
            </a:r>
          </a:p>
          <a:p>
            <a:pPr algn="just"/>
            <a:endParaRPr lang="it-IT" sz="1700" b="1" u="sng" dirty="0">
              <a:solidFill>
                <a:srgbClr val="C00000"/>
              </a:solidFill>
              <a:latin typeface="Book Antiqua" panose="02040602050305030304" pitchFamily="18" charset="0"/>
            </a:endParaRPr>
          </a:p>
          <a:p>
            <a:pPr algn="just"/>
            <a:r>
              <a:rPr lang="it-IT" sz="1700" b="1" u="sng" dirty="0" smtClean="0">
                <a:solidFill>
                  <a:srgbClr val="C00000"/>
                </a:solidFill>
                <a:latin typeface="Book Antiqua" panose="02040602050305030304" pitchFamily="18" charset="0"/>
              </a:rPr>
              <a:t>Coma mixedematoso: </a:t>
            </a:r>
            <a:r>
              <a:rPr lang="it-IT" sz="1700" b="1" dirty="0" err="1" smtClean="0">
                <a:solidFill>
                  <a:srgbClr val="C00000"/>
                </a:solidFill>
                <a:latin typeface="Book Antiqua" panose="02040602050305030304" pitchFamily="18" charset="0"/>
              </a:rPr>
              <a:t>levotiroxina</a:t>
            </a:r>
            <a:r>
              <a:rPr lang="it-IT" sz="1700" b="1" dirty="0" smtClean="0">
                <a:solidFill>
                  <a:srgbClr val="C00000"/>
                </a:solidFill>
                <a:latin typeface="Book Antiqua" panose="02040602050305030304" pitchFamily="18" charset="0"/>
              </a:rPr>
              <a:t> 500</a:t>
            </a:r>
            <a:r>
              <a:rPr lang="it-IT" sz="1700" b="1" dirty="0">
                <a:solidFill>
                  <a:srgbClr val="C00000"/>
                </a:solidFill>
                <a:latin typeface="Book Antiqua" panose="02040602050305030304" pitchFamily="18" charset="0"/>
              </a:rPr>
              <a:t> </a:t>
            </a:r>
            <a:r>
              <a:rPr lang="it-IT" sz="1700" b="1" dirty="0" smtClean="0">
                <a:solidFill>
                  <a:srgbClr val="C00000"/>
                </a:solidFill>
                <a:latin typeface="Book Antiqua" panose="02040602050305030304" pitchFamily="18" charset="0"/>
              </a:rPr>
              <a:t>µg in singola somministrazione in bolo </a:t>
            </a:r>
            <a:r>
              <a:rPr lang="it-IT" sz="1700" b="1" dirty="0" err="1" smtClean="0">
                <a:solidFill>
                  <a:srgbClr val="C00000"/>
                </a:solidFill>
                <a:latin typeface="Book Antiqua" panose="02040602050305030304" pitchFamily="18" charset="0"/>
              </a:rPr>
              <a:t>ev</a:t>
            </a:r>
            <a:r>
              <a:rPr lang="it-IT" sz="1700" b="1" dirty="0" smtClean="0">
                <a:solidFill>
                  <a:srgbClr val="C00000"/>
                </a:solidFill>
                <a:latin typeface="Book Antiqua" panose="02040602050305030304" pitchFamily="18" charset="0"/>
              </a:rPr>
              <a:t>, seguita da trattamento quotidiano (50-100 </a:t>
            </a:r>
            <a:r>
              <a:rPr lang="it-IT" sz="1700" b="1" dirty="0">
                <a:solidFill>
                  <a:srgbClr val="C00000"/>
                </a:solidFill>
                <a:latin typeface="Book Antiqua" panose="02040602050305030304" pitchFamily="18" charset="0"/>
              </a:rPr>
              <a:t>µg/die </a:t>
            </a:r>
            <a:r>
              <a:rPr lang="it-IT" sz="1700" b="1" dirty="0" smtClean="0">
                <a:solidFill>
                  <a:srgbClr val="C00000"/>
                </a:solidFill>
                <a:latin typeface="Book Antiqua" panose="02040602050305030304" pitchFamily="18" charset="0"/>
              </a:rPr>
              <a:t>) da somministrare con idrocortisone (50 mg ogni 6 ore) in caso di alterata riserva surrenalica e associata  a ventilazione meccanica, coperte termiche e trattamento delle condizioni scatenati.</a:t>
            </a:r>
            <a:endParaRPr lang="it-IT" sz="1700" b="1" u="sng"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211501"/>
            <a:ext cx="2160240"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5524270"/>
            <a:ext cx="172819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49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Tireotossicosi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6" name="Rettangolo 5"/>
          <p:cNvSpPr/>
          <p:nvPr/>
        </p:nvSpPr>
        <p:spPr>
          <a:xfrm>
            <a:off x="-26996" y="391317"/>
            <a:ext cx="9144000" cy="7540526"/>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Eccessiva produzione di ormoni tiroidei da:</a:t>
            </a:r>
          </a:p>
          <a:p>
            <a:pPr marL="342900" indent="-342900" algn="just">
              <a:buFont typeface="+mj-lt"/>
              <a:buAutoNum type="arabicPeriod"/>
            </a:pPr>
            <a:r>
              <a:rPr lang="it-IT" sz="1600" b="1" u="sng" dirty="0" smtClean="0">
                <a:solidFill>
                  <a:srgbClr val="C00000"/>
                </a:solidFill>
                <a:latin typeface="Book Antiqua" panose="02040602050305030304" pitchFamily="18" charset="0"/>
              </a:rPr>
              <a:t>Ipertiroidismo primitivo: </a:t>
            </a:r>
            <a:r>
              <a:rPr lang="it-IT" sz="1600" b="1" dirty="0" smtClean="0">
                <a:solidFill>
                  <a:srgbClr val="C00000"/>
                </a:solidFill>
                <a:latin typeface="Book Antiqua" panose="02040602050305030304" pitchFamily="18" charset="0"/>
              </a:rPr>
              <a:t>malattia di </a:t>
            </a:r>
            <a:r>
              <a:rPr lang="it-IT" sz="1600" b="1" dirty="0" err="1" smtClean="0">
                <a:solidFill>
                  <a:srgbClr val="C00000"/>
                </a:solidFill>
                <a:latin typeface="Book Antiqua" panose="02040602050305030304" pitchFamily="18" charset="0"/>
              </a:rPr>
              <a:t>Graves</a:t>
            </a:r>
            <a:r>
              <a:rPr lang="it-IT" sz="1600" b="1" dirty="0" smtClean="0">
                <a:solidFill>
                  <a:srgbClr val="C00000"/>
                </a:solidFill>
                <a:latin typeface="Book Antiqua" panose="02040602050305030304" pitchFamily="18" charset="0"/>
              </a:rPr>
              <a:t>, gozzo tossico </a:t>
            </a:r>
            <a:r>
              <a:rPr lang="it-IT" sz="1600" b="1" dirty="0" err="1" smtClean="0">
                <a:solidFill>
                  <a:srgbClr val="C00000"/>
                </a:solidFill>
                <a:latin typeface="Book Antiqua" panose="02040602050305030304" pitchFamily="18" charset="0"/>
              </a:rPr>
              <a:t>multinodulare</a:t>
            </a:r>
            <a:r>
              <a:rPr lang="it-IT" sz="1600" b="1" dirty="0" smtClean="0">
                <a:solidFill>
                  <a:srgbClr val="C00000"/>
                </a:solidFill>
                <a:latin typeface="Book Antiqua" panose="02040602050305030304" pitchFamily="18" charset="0"/>
              </a:rPr>
              <a:t>, adenoma tossico, eccesso di iodio</a:t>
            </a:r>
          </a:p>
          <a:p>
            <a:pPr marL="342900" indent="-342900" algn="just">
              <a:buFont typeface="+mj-lt"/>
              <a:buAutoNum type="arabicPeriod"/>
            </a:pPr>
            <a:r>
              <a:rPr lang="it-IT" sz="1600" b="1" u="sng" dirty="0" smtClean="0">
                <a:solidFill>
                  <a:srgbClr val="C00000"/>
                </a:solidFill>
                <a:latin typeface="Book Antiqua" panose="02040602050305030304" pitchFamily="18" charset="0"/>
              </a:rPr>
              <a:t>Distruzione della tiroide: </a:t>
            </a:r>
            <a:r>
              <a:rPr lang="it-IT" sz="1600" b="1" dirty="0" smtClean="0">
                <a:solidFill>
                  <a:srgbClr val="C00000"/>
                </a:solidFill>
                <a:latin typeface="Book Antiqua" panose="02040602050305030304" pitchFamily="18" charset="0"/>
              </a:rPr>
              <a:t>tiroidite subacuta, tiroidite silente, </a:t>
            </a:r>
            <a:r>
              <a:rPr lang="it-IT" sz="1600" b="1" dirty="0" err="1" smtClean="0">
                <a:solidFill>
                  <a:srgbClr val="C00000"/>
                </a:solidFill>
                <a:latin typeface="Book Antiqua" panose="02040602050305030304" pitchFamily="18" charset="0"/>
              </a:rPr>
              <a:t>amiodarone</a:t>
            </a:r>
            <a:r>
              <a:rPr lang="it-IT" sz="1600" b="1" dirty="0" smtClean="0">
                <a:solidFill>
                  <a:srgbClr val="C00000"/>
                </a:solidFill>
                <a:latin typeface="Book Antiqua" panose="02040602050305030304" pitchFamily="18" charset="0"/>
              </a:rPr>
              <a:t>, radiazioni</a:t>
            </a:r>
          </a:p>
          <a:p>
            <a:pPr marL="342900" indent="-342900" algn="just">
              <a:buFont typeface="+mj-lt"/>
              <a:buAutoNum type="arabicPeriod"/>
            </a:pPr>
            <a:r>
              <a:rPr lang="it-IT" sz="1600" b="1" u="sng" dirty="0" smtClean="0">
                <a:solidFill>
                  <a:srgbClr val="C00000"/>
                </a:solidFill>
                <a:latin typeface="Book Antiqua" panose="02040602050305030304" pitchFamily="18" charset="0"/>
              </a:rPr>
              <a:t>Fonti </a:t>
            </a:r>
            <a:r>
              <a:rPr lang="it-IT" sz="1600" b="1" u="sng" dirty="0" err="1" smtClean="0">
                <a:solidFill>
                  <a:srgbClr val="C00000"/>
                </a:solidFill>
                <a:latin typeface="Book Antiqua" panose="02040602050305030304" pitchFamily="18" charset="0"/>
              </a:rPr>
              <a:t>extratiroidee</a:t>
            </a:r>
            <a:r>
              <a:rPr lang="it-IT" sz="1600" b="1" u="sng" dirty="0" smtClean="0">
                <a:solidFill>
                  <a:srgbClr val="C00000"/>
                </a:solidFill>
                <a:latin typeface="Book Antiqua" panose="02040602050305030304" pitchFamily="18" charset="0"/>
              </a:rPr>
              <a:t> di ormoni tiroidei: </a:t>
            </a:r>
            <a:r>
              <a:rPr lang="it-IT" sz="1600" b="1" dirty="0" smtClean="0">
                <a:solidFill>
                  <a:srgbClr val="C00000"/>
                </a:solidFill>
                <a:latin typeface="Book Antiqua" panose="02040602050305030304" pitchFamily="18" charset="0"/>
              </a:rPr>
              <a:t>tireotossicosi </a:t>
            </a:r>
            <a:r>
              <a:rPr lang="it-IT" sz="1600" b="1" dirty="0" err="1" smtClean="0">
                <a:solidFill>
                  <a:srgbClr val="C00000"/>
                </a:solidFill>
                <a:latin typeface="Book Antiqua" panose="02040602050305030304" pitchFamily="18" charset="0"/>
              </a:rPr>
              <a:t>factitia</a:t>
            </a:r>
            <a:r>
              <a:rPr lang="it-IT" sz="1600" b="1" dirty="0" smtClean="0">
                <a:solidFill>
                  <a:srgbClr val="C00000"/>
                </a:solidFill>
                <a:latin typeface="Book Antiqua" panose="02040602050305030304" pitchFamily="18" charset="0"/>
              </a:rPr>
              <a:t>, struma ovarico, carcinoma follicolare secernente</a:t>
            </a:r>
          </a:p>
          <a:p>
            <a:pPr marL="342900" indent="-342900" algn="just">
              <a:buFont typeface="+mj-lt"/>
              <a:buAutoNum type="arabicPeriod"/>
            </a:pPr>
            <a:r>
              <a:rPr lang="it-IT" sz="1600" b="1" u="sng" dirty="0" smtClean="0">
                <a:solidFill>
                  <a:srgbClr val="C00000"/>
                </a:solidFill>
                <a:latin typeface="Book Antiqua" panose="02040602050305030304" pitchFamily="18" charset="0"/>
              </a:rPr>
              <a:t>Ipertiroidismo secondario: </a:t>
            </a:r>
            <a:r>
              <a:rPr lang="it-IT" sz="1600" b="1" dirty="0" smtClean="0">
                <a:solidFill>
                  <a:srgbClr val="C00000"/>
                </a:solidFill>
                <a:latin typeface="Book Antiqua" panose="02040602050305030304" pitchFamily="18" charset="0"/>
              </a:rPr>
              <a:t>adenomi ipofisari TSH-secernenti, sindrome da resistenza agli ormoni tiroidei, tumori secernenti gonadotropina corionica umana (</a:t>
            </a:r>
            <a:r>
              <a:rPr lang="it-IT" sz="1600" b="1" dirty="0" err="1" smtClean="0">
                <a:solidFill>
                  <a:srgbClr val="C00000"/>
                </a:solidFill>
                <a:latin typeface="Book Antiqua" panose="02040602050305030304" pitchFamily="18" charset="0"/>
              </a:rPr>
              <a:t>hCG</a:t>
            </a:r>
            <a:r>
              <a:rPr lang="it-IT" sz="1600" b="1" dirty="0" smtClean="0">
                <a:solidFill>
                  <a:srgbClr val="C00000"/>
                </a:solidFill>
                <a:latin typeface="Book Antiqua" panose="02040602050305030304" pitchFamily="18" charset="0"/>
              </a:rPr>
              <a:t>), tireotossicosi gestazionale.</a:t>
            </a:r>
          </a:p>
          <a:p>
            <a:pPr algn="just"/>
            <a:r>
              <a:rPr lang="it-IT" sz="1600" b="1" dirty="0" smtClean="0">
                <a:solidFill>
                  <a:srgbClr val="C00000"/>
                </a:solidFill>
                <a:latin typeface="Book Antiqua" panose="02040602050305030304" pitchFamily="18" charset="0"/>
              </a:rPr>
              <a:t>La </a:t>
            </a:r>
            <a:r>
              <a:rPr lang="it-IT" sz="1600" b="1" i="1" dirty="0" smtClean="0">
                <a:solidFill>
                  <a:srgbClr val="C00000"/>
                </a:solidFill>
                <a:latin typeface="Book Antiqua" panose="02040602050305030304" pitchFamily="18" charset="0"/>
              </a:rPr>
              <a:t>Malattia di </a:t>
            </a:r>
            <a:r>
              <a:rPr lang="it-IT" sz="1600" b="1" i="1" dirty="0" err="1" smtClean="0">
                <a:solidFill>
                  <a:srgbClr val="C00000"/>
                </a:solidFill>
                <a:latin typeface="Book Antiqua" panose="02040602050305030304" pitchFamily="18" charset="0"/>
              </a:rPr>
              <a:t>Graves</a:t>
            </a:r>
            <a:r>
              <a:rPr lang="it-IT" sz="1600" b="1" dirty="0" smtClean="0">
                <a:solidFill>
                  <a:srgbClr val="C00000"/>
                </a:solidFill>
                <a:latin typeface="Book Antiqua" panose="02040602050305030304" pitchFamily="18" charset="0"/>
              </a:rPr>
              <a:t> è causata da anticorpi che agiscono sui recettori per il TSH attivandoli ed è  responsabile  del 60-80% dei casi di tireotossicosi. Nelle donne è più frequente, con un picco tra i 25-50 anni.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Clinica</a:t>
            </a:r>
          </a:p>
          <a:p>
            <a:pPr algn="just"/>
            <a:r>
              <a:rPr lang="it-IT" sz="1600" b="1" dirty="0" smtClean="0">
                <a:solidFill>
                  <a:srgbClr val="C00000"/>
                </a:solidFill>
                <a:latin typeface="Book Antiqua" panose="02040602050305030304" pitchFamily="18" charset="0"/>
              </a:rPr>
              <a:t>Nervosismo, irritabilità, intolleranza al calore, sudorazione eccessiva, palpitazioni, astenia, debolezza, calo ponderale, diarrea e oligomenorrea, cute calda, sudata e umida con unghie distaccate dal letto ungueale (</a:t>
            </a:r>
            <a:r>
              <a:rPr lang="it-IT" sz="1600" b="1" i="1" dirty="0" smtClean="0">
                <a:solidFill>
                  <a:srgbClr val="C00000"/>
                </a:solidFill>
                <a:latin typeface="Book Antiqua" panose="02040602050305030304" pitchFamily="18" charset="0"/>
              </a:rPr>
              <a:t>unghie di </a:t>
            </a:r>
            <a:r>
              <a:rPr lang="it-IT" sz="1600" b="1" dirty="0" err="1" smtClean="0">
                <a:solidFill>
                  <a:srgbClr val="C00000"/>
                </a:solidFill>
                <a:latin typeface="Book Antiqua" panose="02040602050305030304" pitchFamily="18" charset="0"/>
              </a:rPr>
              <a:t>Plummer</a:t>
            </a:r>
            <a:r>
              <a:rPr lang="it-IT" sz="1600" b="1" dirty="0" smtClean="0">
                <a:solidFill>
                  <a:srgbClr val="C00000"/>
                </a:solidFill>
                <a:latin typeface="Book Antiqua" panose="02040602050305030304" pitchFamily="18" charset="0"/>
              </a:rPr>
              <a:t>), ampliamento della rima palpebrale con retrazione della palpebra superiore. A livello cardiovascolare si riscontrano tachicardia, ipertensione sistolica, soffio sistolico e fibrillazione atriale, mentre, dal punto di vista neurologico possono comparire tremori fini, </a:t>
            </a:r>
            <a:r>
              <a:rPr lang="it-IT" sz="1600" b="1" dirty="0" err="1" smtClean="0">
                <a:solidFill>
                  <a:srgbClr val="C00000"/>
                </a:solidFill>
                <a:latin typeface="Book Antiqua" panose="02040602050305030304" pitchFamily="18" charset="0"/>
              </a:rPr>
              <a:t>iper-reflessia</a:t>
            </a:r>
            <a:r>
              <a:rPr lang="it-IT" sz="1600" b="1" dirty="0" smtClean="0">
                <a:solidFill>
                  <a:srgbClr val="C00000"/>
                </a:solidFill>
                <a:latin typeface="Book Antiqua" panose="02040602050305030304" pitchFamily="18" charset="0"/>
              </a:rPr>
              <a:t> e ipostenia della muscolatura prossimale. I pazienti sono ansiosi, irrequieti e agitati. Nel tempo si può instaurare </a:t>
            </a:r>
            <a:r>
              <a:rPr lang="it-IT" sz="1600" b="1" dirty="0" err="1" smtClean="0">
                <a:solidFill>
                  <a:srgbClr val="C00000"/>
                </a:solidFill>
                <a:latin typeface="Book Antiqua" panose="02040602050305030304" pitchFamily="18" charset="0"/>
              </a:rPr>
              <a:t>osteopenia</a:t>
            </a:r>
            <a:r>
              <a:rPr lang="it-IT" sz="1600" b="1" dirty="0" smtClean="0">
                <a:solidFill>
                  <a:srgbClr val="C00000"/>
                </a:solidFill>
                <a:latin typeface="Book Antiqua" panose="02040602050305030304" pitchFamily="18" charset="0"/>
              </a:rPr>
              <a:t>. Negli anziani, i sintomi e segni classici sono sfumati e prevalgono calo ponderale e astenia.  Nel </a:t>
            </a:r>
            <a:r>
              <a:rPr lang="it-IT" sz="1600" b="1" u="sng" dirty="0" err="1" smtClean="0">
                <a:solidFill>
                  <a:srgbClr val="C00000"/>
                </a:solidFill>
                <a:latin typeface="Book Antiqua" panose="02040602050305030304" pitchFamily="18" charset="0"/>
              </a:rPr>
              <a:t>Graves</a:t>
            </a:r>
            <a:r>
              <a:rPr lang="it-IT" sz="1600" b="1" dirty="0" smtClean="0">
                <a:solidFill>
                  <a:srgbClr val="C00000"/>
                </a:solidFill>
                <a:latin typeface="Book Antiqua" panose="02040602050305030304" pitchFamily="18" charset="0"/>
              </a:rPr>
              <a:t> la ghiandola aumenta le sue dimensioni anche di 2-3 volte e possono essere presenti soffi, fremiti, </a:t>
            </a:r>
            <a:r>
              <a:rPr lang="it-IT" sz="1600" b="1" dirty="0" err="1" smtClean="0">
                <a:solidFill>
                  <a:srgbClr val="C00000"/>
                </a:solidFill>
                <a:latin typeface="Book Antiqua" panose="02040602050305030304" pitchFamily="18" charset="0"/>
              </a:rPr>
              <a:t>oftalmopatia</a:t>
            </a:r>
            <a:r>
              <a:rPr lang="it-IT" sz="1600" b="1" dirty="0" smtClean="0">
                <a:solidFill>
                  <a:srgbClr val="C00000"/>
                </a:solidFill>
                <a:latin typeface="Book Antiqua" panose="02040602050305030304" pitchFamily="18" charset="0"/>
              </a:rPr>
              <a:t> infiltrativa e dermopatia (manifestazioni autoimmuni). Nella </a:t>
            </a:r>
            <a:r>
              <a:rPr lang="it-IT" sz="1600" b="1" u="sng" dirty="0" smtClean="0">
                <a:solidFill>
                  <a:srgbClr val="C00000"/>
                </a:solidFill>
                <a:latin typeface="Book Antiqua" panose="02040602050305030304" pitchFamily="18" charset="0"/>
              </a:rPr>
              <a:t>tiroidite subacuta  </a:t>
            </a:r>
            <a:r>
              <a:rPr lang="it-IT" sz="1600" b="1" dirty="0" smtClean="0">
                <a:solidFill>
                  <a:srgbClr val="C00000"/>
                </a:solidFill>
                <a:latin typeface="Book Antiqua" panose="02040602050305030304" pitchFamily="18" charset="0"/>
              </a:rPr>
              <a:t>la tiroide è dolente e ingrandita , con dolore riferito alla mandibola o all’orecchio e spesso i prodromi comprendono febbre e un’infezione respiratoria superiore.</a:t>
            </a:r>
          </a:p>
          <a:p>
            <a:pPr marL="285750" indent="-285750" algn="just">
              <a:buFont typeface="Arial" panose="020B0604020202020204" pitchFamily="34" charset="0"/>
              <a:buChar char="•"/>
            </a:pPr>
            <a:endParaRPr lang="it-IT" sz="1600" b="1" dirty="0" smtClean="0">
              <a:solidFill>
                <a:srgbClr val="C00000"/>
              </a:solidFill>
              <a:latin typeface="Book Antiqua" panose="02040602050305030304" pitchFamily="18" charset="0"/>
            </a:endParaRPr>
          </a:p>
          <a:p>
            <a:pPr marL="285750" indent="-285750" algn="just">
              <a:buFont typeface="Arial" panose="020B0604020202020204" pitchFamily="34" charset="0"/>
              <a:buChar char="•"/>
            </a:pPr>
            <a:endParaRPr lang="it-IT" sz="1600" b="1" dirty="0" smtClean="0">
              <a:solidFill>
                <a:srgbClr val="C00000"/>
              </a:solidFill>
              <a:latin typeface="Book Antiqua" panose="02040602050305030304" pitchFamily="18" charset="0"/>
            </a:endParaRPr>
          </a:p>
          <a:p>
            <a:pPr marL="342900" indent="-342900" algn="just">
              <a:buFont typeface="+mj-lt"/>
              <a:buAutoNum type="arabicPeriod" startAt="2"/>
            </a:pPr>
            <a:endParaRPr lang="it-IT" b="1" i="1" u="sng" dirty="0">
              <a:solidFill>
                <a:srgbClr val="C00000"/>
              </a:solidFill>
              <a:latin typeface="Book Antiqua" panose="02040602050305030304" pitchFamily="18" charset="0"/>
            </a:endParaRPr>
          </a:p>
          <a:p>
            <a:pPr algn="just"/>
            <a:endParaRPr lang="it-IT" b="1" i="1" u="sng"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4061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996" y="391317"/>
            <a:ext cx="9144000" cy="7048083"/>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Crisi tireotossica</a:t>
            </a:r>
          </a:p>
          <a:p>
            <a:pPr algn="just"/>
            <a:r>
              <a:rPr lang="it-IT" sz="1600" b="1" dirty="0" smtClean="0">
                <a:solidFill>
                  <a:srgbClr val="C00000"/>
                </a:solidFill>
                <a:latin typeface="Book Antiqua" panose="02040602050305030304" pitchFamily="18" charset="0"/>
              </a:rPr>
              <a:t>Condizione rara, detta anche «tempesta tiroidea» che rappresenta una riacutizzazione dell’ipertiroidismo potenzialmente letale con febbre, delirium, convulsioni, aritmie, coma, vomito, diarrea e ittero.</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Diagnosi</a:t>
            </a:r>
          </a:p>
          <a:p>
            <a:pPr algn="just"/>
            <a:r>
              <a:rPr lang="it-IT" sz="1600" b="1" dirty="0" smtClean="0">
                <a:solidFill>
                  <a:srgbClr val="C00000"/>
                </a:solidFill>
                <a:latin typeface="Book Antiqua" panose="02040602050305030304" pitchFamily="18" charset="0"/>
              </a:rPr>
              <a:t>Dosaggio della tiroxina e del TSH, sensibile marcatore nei casi di malattia di </a:t>
            </a:r>
            <a:r>
              <a:rPr lang="it-IT" sz="1600" b="1" dirty="0" err="1" smtClean="0">
                <a:solidFill>
                  <a:srgbClr val="C00000"/>
                </a:solidFill>
                <a:latin typeface="Book Antiqua" panose="02040602050305030304" pitchFamily="18" charset="0"/>
              </a:rPr>
              <a:t>Graves</a:t>
            </a:r>
            <a:r>
              <a:rPr lang="it-IT" sz="1600" b="1" dirty="0" smtClean="0">
                <a:solidFill>
                  <a:srgbClr val="C00000"/>
                </a:solidFill>
                <a:latin typeface="Book Antiqua" panose="02040602050305030304" pitchFamily="18" charset="0"/>
              </a:rPr>
              <a:t>, noduli tiroidei autoimmuni, tiroidite e trattamento con </a:t>
            </a:r>
            <a:r>
              <a:rPr lang="it-IT" sz="1600" b="1" dirty="0" err="1" smtClean="0">
                <a:solidFill>
                  <a:srgbClr val="C00000"/>
                </a:solidFill>
                <a:latin typeface="Book Antiqua" panose="02040602050305030304" pitchFamily="18" charset="0"/>
              </a:rPr>
              <a:t>levotiroxina</a:t>
            </a:r>
            <a:r>
              <a:rPr lang="it-IT" sz="1600" b="1" dirty="0" smtClean="0">
                <a:solidFill>
                  <a:srgbClr val="C00000"/>
                </a:solidFill>
                <a:latin typeface="Book Antiqua" panose="02040602050305030304" pitchFamily="18" charset="0"/>
              </a:rPr>
              <a:t> esogena (livelli bassi). Possono riscontrarsi livelli aumentati di bilirubina, enzimi epatici e ferritina e aumento della VES (tiroidite subacuta).La captazione tiroidea di radioiodio è elevata nella malattia di </a:t>
            </a:r>
            <a:r>
              <a:rPr lang="it-IT" sz="1600" b="1" dirty="0" err="1" smtClean="0">
                <a:solidFill>
                  <a:srgbClr val="C00000"/>
                </a:solidFill>
                <a:latin typeface="Book Antiqua" panose="02040602050305030304" pitchFamily="18" charset="0"/>
              </a:rPr>
              <a:t>Graves</a:t>
            </a:r>
            <a:r>
              <a:rPr lang="it-IT" sz="1600" b="1" dirty="0" smtClean="0">
                <a:solidFill>
                  <a:srgbClr val="C00000"/>
                </a:solidFill>
                <a:latin typeface="Book Antiqua" panose="02040602050305030304" pitchFamily="18" charset="0"/>
              </a:rPr>
              <a:t> e nella malattia nodulare mentre è bassa nei casi di distruzione della tiroide, nell’eccesso di iodio e di fonti </a:t>
            </a:r>
            <a:r>
              <a:rPr lang="it-IT" sz="1600" b="1" dirty="0" err="1" smtClean="0">
                <a:solidFill>
                  <a:srgbClr val="C00000"/>
                </a:solidFill>
                <a:latin typeface="Book Antiqua" panose="02040602050305030304" pitchFamily="18" charset="0"/>
              </a:rPr>
              <a:t>extratiroidee</a:t>
            </a:r>
            <a:r>
              <a:rPr lang="it-IT" sz="1600" b="1" dirty="0" smtClean="0">
                <a:solidFill>
                  <a:srgbClr val="C00000"/>
                </a:solidFill>
                <a:latin typeface="Book Antiqua" panose="02040602050305030304" pitchFamily="18" charset="0"/>
              </a:rPr>
              <a:t> di ormoni tiroidei.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Farmaci antitiroidei o radioiodio. Rara l’indicazione alla tiroidectomia subtotale. I principali farmaci antitiroidei sono: </a:t>
            </a:r>
            <a:r>
              <a:rPr lang="it-IT" sz="1600" b="1" i="1" dirty="0" err="1" smtClean="0">
                <a:solidFill>
                  <a:srgbClr val="C00000"/>
                </a:solidFill>
                <a:latin typeface="Book Antiqua" panose="02040602050305030304" pitchFamily="18" charset="0"/>
              </a:rPr>
              <a:t>metimazolo</a:t>
            </a:r>
            <a:r>
              <a:rPr lang="it-IT" sz="1600" b="1" dirty="0" smtClean="0">
                <a:solidFill>
                  <a:srgbClr val="C00000"/>
                </a:solidFill>
                <a:latin typeface="Book Antiqua" panose="02040602050305030304" pitchFamily="18" charset="0"/>
              </a:rPr>
              <a:t> o </a:t>
            </a:r>
            <a:r>
              <a:rPr lang="it-IT" sz="1600" b="1" i="1" dirty="0" err="1" smtClean="0">
                <a:solidFill>
                  <a:srgbClr val="C00000"/>
                </a:solidFill>
                <a:latin typeface="Book Antiqua" panose="02040602050305030304" pitchFamily="18" charset="0"/>
              </a:rPr>
              <a:t>carbimazolo</a:t>
            </a:r>
            <a:r>
              <a:rPr lang="it-IT" sz="1600" b="1" dirty="0" smtClean="0">
                <a:solidFill>
                  <a:srgbClr val="C00000"/>
                </a:solidFill>
                <a:latin typeface="Book Antiqua" panose="02040602050305030304" pitchFamily="18" charset="0"/>
              </a:rPr>
              <a:t> (da 10-20 mg 2-3 </a:t>
            </a:r>
            <a:r>
              <a:rPr lang="it-IT" sz="1600" b="1" dirty="0" err="1" smtClean="0">
                <a:solidFill>
                  <a:srgbClr val="C00000"/>
                </a:solidFill>
                <a:latin typeface="Book Antiqua" panose="02040602050305030304" pitchFamily="18" charset="0"/>
              </a:rPr>
              <a:t>vv</a:t>
            </a:r>
            <a:r>
              <a:rPr lang="it-IT" sz="1600" b="1" dirty="0" smtClean="0">
                <a:solidFill>
                  <a:srgbClr val="C00000"/>
                </a:solidFill>
                <a:latin typeface="Book Antiqua" panose="02040602050305030304" pitchFamily="18" charset="0"/>
              </a:rPr>
              <a:t>/die a 2,5-10 mg/die) e il </a:t>
            </a:r>
            <a:r>
              <a:rPr lang="it-IT" sz="1600" b="1" i="1" dirty="0" err="1" smtClean="0">
                <a:solidFill>
                  <a:srgbClr val="C00000"/>
                </a:solidFill>
                <a:latin typeface="Book Antiqua" panose="02040602050305030304" pitchFamily="18" charset="0"/>
              </a:rPr>
              <a:t>propiltiouracile</a:t>
            </a:r>
            <a:r>
              <a:rPr lang="it-IT" sz="1600" b="1" dirty="0" smtClean="0">
                <a:solidFill>
                  <a:srgbClr val="C00000"/>
                </a:solidFill>
                <a:latin typeface="Book Antiqua" panose="02040602050305030304" pitchFamily="18" charset="0"/>
              </a:rPr>
              <a:t> (da 100-200 mg ogni 8 ore a 50 mg 1-2 </a:t>
            </a:r>
            <a:r>
              <a:rPr lang="it-IT" sz="1600" b="1" dirty="0" err="1" smtClean="0">
                <a:solidFill>
                  <a:srgbClr val="C00000"/>
                </a:solidFill>
                <a:latin typeface="Book Antiqua" panose="02040602050305030304" pitchFamily="18" charset="0"/>
              </a:rPr>
              <a:t>vv</a:t>
            </a:r>
            <a:r>
              <a:rPr lang="it-IT" sz="1600" b="1" dirty="0" smtClean="0">
                <a:solidFill>
                  <a:srgbClr val="C00000"/>
                </a:solidFill>
                <a:latin typeface="Book Antiqua" panose="02040602050305030304" pitchFamily="18" charset="0"/>
              </a:rPr>
              <a:t>/die); il monitoraggio si avvale dei test di funzionalità tiroidea dopo 3-4 settimane di trattamento. Gli effetti collaterali comprendono </a:t>
            </a:r>
            <a:r>
              <a:rPr lang="it-IT" sz="1600" b="1" dirty="0" err="1" smtClean="0">
                <a:solidFill>
                  <a:srgbClr val="C00000"/>
                </a:solidFill>
                <a:latin typeface="Book Antiqua" panose="02040602050305030304" pitchFamily="18" charset="0"/>
              </a:rPr>
              <a:t>rash</a:t>
            </a:r>
            <a:r>
              <a:rPr lang="it-IT" sz="1600" b="1" dirty="0" smtClean="0">
                <a:solidFill>
                  <a:srgbClr val="C00000"/>
                </a:solidFill>
                <a:latin typeface="Book Antiqua" panose="02040602050305030304" pitchFamily="18" charset="0"/>
              </a:rPr>
              <a:t>, orticaria, febbre, artralgie mentre molto rari sono epatite, sindromi LES-simili e agranulocitosi. Può essere necessario associare beta-bloccanti fino al raggiungimento dell’</a:t>
            </a:r>
            <a:r>
              <a:rPr lang="it-IT" sz="1600" b="1" dirty="0" err="1" smtClean="0">
                <a:solidFill>
                  <a:srgbClr val="C00000"/>
                </a:solidFill>
                <a:latin typeface="Book Antiqua" panose="02040602050305030304" pitchFamily="18" charset="0"/>
              </a:rPr>
              <a:t>eutiroidismo</a:t>
            </a:r>
            <a:r>
              <a:rPr lang="it-IT" sz="1600" b="1" dirty="0" smtClean="0">
                <a:solidFill>
                  <a:srgbClr val="C00000"/>
                </a:solidFill>
                <a:latin typeface="Book Antiqua" panose="02040602050305030304" pitchFamily="18" charset="0"/>
              </a:rPr>
              <a:t> e terapia anticoagulante (</a:t>
            </a:r>
            <a:r>
              <a:rPr lang="it-IT" sz="1600" b="1" dirty="0" err="1" smtClean="0">
                <a:solidFill>
                  <a:srgbClr val="C00000"/>
                </a:solidFill>
                <a:latin typeface="Book Antiqua" panose="02040602050305030304" pitchFamily="18" charset="0"/>
              </a:rPr>
              <a:t>warfarin</a:t>
            </a:r>
            <a:r>
              <a:rPr lang="it-IT" sz="1600" b="1" dirty="0" smtClean="0">
                <a:solidFill>
                  <a:srgbClr val="C00000"/>
                </a:solidFill>
                <a:latin typeface="Book Antiqua" panose="02040602050305030304" pitchFamily="18" charset="0"/>
              </a:rPr>
              <a:t>) nei soggetti con fibrillazione atriale. </a:t>
            </a:r>
          </a:p>
          <a:p>
            <a:pPr algn="just"/>
            <a:r>
              <a:rPr lang="it-IT" sz="1600" b="1" dirty="0" smtClean="0">
                <a:solidFill>
                  <a:srgbClr val="C00000"/>
                </a:solidFill>
                <a:latin typeface="Book Antiqua" panose="02040602050305030304" pitchFamily="18" charset="0"/>
              </a:rPr>
              <a:t>Il radioiodio è il trattamento di scelta nei pazienti per i quali non è stato osservato un miglioramento con antitiroidei dopo 1-2 anni di terapia e per il </a:t>
            </a:r>
            <a:r>
              <a:rPr lang="it-IT" sz="1600" b="1" u="sng" dirty="0" smtClean="0">
                <a:solidFill>
                  <a:srgbClr val="C00000"/>
                </a:solidFill>
                <a:latin typeface="Book Antiqua" panose="02040602050305030304" pitchFamily="18" charset="0"/>
              </a:rPr>
              <a:t>gozzo nodulare tossico </a:t>
            </a:r>
            <a:r>
              <a:rPr lang="it-IT" sz="1600" b="1" dirty="0" smtClean="0">
                <a:solidFill>
                  <a:srgbClr val="C00000"/>
                </a:solidFill>
                <a:latin typeface="Book Antiqua" panose="02040602050305030304" pitchFamily="18" charset="0"/>
              </a:rPr>
              <a:t>ma è controindicato in gravidanza, durante la quale può essere usato solo </a:t>
            </a:r>
            <a:r>
              <a:rPr lang="it-IT" sz="1600" b="1" dirty="0" err="1" smtClean="0">
                <a:solidFill>
                  <a:srgbClr val="C00000"/>
                </a:solidFill>
                <a:latin typeface="Book Antiqua" panose="02040602050305030304" pitchFamily="18" charset="0"/>
              </a:rPr>
              <a:t>propiltiouracile</a:t>
            </a:r>
            <a:r>
              <a:rPr lang="it-IT" sz="1600" b="1" dirty="0" smtClean="0">
                <a:solidFill>
                  <a:srgbClr val="C00000"/>
                </a:solidFill>
                <a:latin typeface="Book Antiqua" panose="02040602050305030304" pitchFamily="18" charset="0"/>
              </a:rPr>
              <a:t> (il </a:t>
            </a:r>
            <a:r>
              <a:rPr lang="it-IT" sz="1600" b="1" dirty="0" err="1" smtClean="0">
                <a:solidFill>
                  <a:srgbClr val="C00000"/>
                </a:solidFill>
                <a:latin typeface="Book Antiqua" panose="02040602050305030304" pitchFamily="18" charset="0"/>
              </a:rPr>
              <a:t>metimazolo</a:t>
            </a:r>
            <a:r>
              <a:rPr lang="it-IT" sz="1600" b="1" dirty="0" smtClean="0">
                <a:solidFill>
                  <a:srgbClr val="C00000"/>
                </a:solidFill>
                <a:latin typeface="Book Antiqua" panose="02040602050305030304" pitchFamily="18" charset="0"/>
              </a:rPr>
              <a:t> può essere teratogeno!).  Il PTU è il farmaco di scelta per la </a:t>
            </a:r>
            <a:r>
              <a:rPr lang="it-IT" sz="1600" b="1" u="sng" dirty="0" smtClean="0">
                <a:solidFill>
                  <a:srgbClr val="C00000"/>
                </a:solidFill>
                <a:latin typeface="Book Antiqua" panose="02040602050305030304" pitchFamily="18" charset="0"/>
              </a:rPr>
              <a:t>crisi tireotossica,</a:t>
            </a:r>
            <a:r>
              <a:rPr lang="it-IT" sz="1600" b="1" dirty="0" smtClean="0">
                <a:solidFill>
                  <a:srgbClr val="C00000"/>
                </a:solidFill>
                <a:latin typeface="Book Antiqua" panose="02040602050305030304" pitchFamily="18" charset="0"/>
              </a:rPr>
              <a:t> associato a </a:t>
            </a:r>
            <a:r>
              <a:rPr lang="it-IT" sz="1600" b="1" dirty="0" err="1" smtClean="0">
                <a:solidFill>
                  <a:srgbClr val="C00000"/>
                </a:solidFill>
                <a:latin typeface="Book Antiqua" panose="02040602050305030304" pitchFamily="18" charset="0"/>
              </a:rPr>
              <a:t>desametasone</a:t>
            </a:r>
            <a:r>
              <a:rPr lang="it-IT" sz="1600" b="1" dirty="0" smtClean="0">
                <a:solidFill>
                  <a:srgbClr val="C00000"/>
                </a:solidFill>
                <a:latin typeface="Book Antiqua" panose="02040602050305030304" pitchFamily="18" charset="0"/>
              </a:rPr>
              <a:t> e al trattamento delle cause scatenanti.  La </a:t>
            </a:r>
            <a:r>
              <a:rPr lang="it-IT" sz="1600" b="1" u="sng" dirty="0" smtClean="0">
                <a:solidFill>
                  <a:srgbClr val="C00000"/>
                </a:solidFill>
                <a:latin typeface="Book Antiqua" panose="02040602050305030304" pitchFamily="18" charset="0"/>
              </a:rPr>
              <a:t>tiroidite subacuta </a:t>
            </a:r>
            <a:r>
              <a:rPr lang="it-IT" sz="1600" b="1" dirty="0" smtClean="0">
                <a:solidFill>
                  <a:srgbClr val="C00000"/>
                </a:solidFill>
                <a:latin typeface="Book Antiqua" panose="02040602050305030304" pitchFamily="18" charset="0"/>
              </a:rPr>
              <a:t>deve essere trattata con FANS e beta-bloccanti con </a:t>
            </a:r>
            <a:r>
              <a:rPr lang="it-IT" sz="1600" b="1" dirty="0" err="1" smtClean="0">
                <a:solidFill>
                  <a:srgbClr val="C00000"/>
                </a:solidFill>
                <a:latin typeface="Book Antiqua" panose="02040602050305030304" pitchFamily="18" charset="0"/>
              </a:rPr>
              <a:t>levotiroxina</a:t>
            </a:r>
            <a:r>
              <a:rPr lang="it-IT" sz="1600" b="1" dirty="0" smtClean="0">
                <a:solidFill>
                  <a:srgbClr val="C00000"/>
                </a:solidFill>
                <a:latin typeface="Book Antiqua" panose="02040602050305030304" pitchFamily="18" charset="0"/>
              </a:rPr>
              <a:t> se la fase di ipotiroidismo è lunga, così come la </a:t>
            </a:r>
            <a:r>
              <a:rPr lang="it-IT" sz="1600" b="1" u="sng" dirty="0" smtClean="0">
                <a:solidFill>
                  <a:srgbClr val="C00000"/>
                </a:solidFill>
                <a:latin typeface="Book Antiqua" panose="02040602050305030304" pitchFamily="18" charset="0"/>
              </a:rPr>
              <a:t>tiroidite silente </a:t>
            </a:r>
            <a:r>
              <a:rPr lang="it-IT" sz="1600" b="1" dirty="0" smtClean="0">
                <a:solidFill>
                  <a:srgbClr val="C00000"/>
                </a:solidFill>
                <a:latin typeface="Book Antiqua" panose="02040602050305030304" pitchFamily="18" charset="0"/>
              </a:rPr>
              <a:t>(post-</a:t>
            </a:r>
            <a:r>
              <a:rPr lang="it-IT" sz="1600" b="1" dirty="0" err="1" smtClean="0">
                <a:solidFill>
                  <a:srgbClr val="C00000"/>
                </a:solidFill>
                <a:latin typeface="Book Antiqua" panose="02040602050305030304" pitchFamily="18" charset="0"/>
              </a:rPr>
              <a:t>partum</a:t>
            </a:r>
            <a:r>
              <a:rPr lang="it-IT" sz="1600" b="1" dirty="0" smtClean="0">
                <a:solidFill>
                  <a:srgbClr val="C00000"/>
                </a:solidFill>
                <a:latin typeface="Book Antiqua" panose="02040602050305030304" pitchFamily="18" charset="0"/>
              </a:rPr>
              <a:t> se insorta 3-6 mesi dopo il parto) per circa 6-9 mesi.</a:t>
            </a:r>
          </a:p>
          <a:p>
            <a:pPr marL="342900" indent="-342900" algn="just">
              <a:buFont typeface="+mj-lt"/>
              <a:buAutoNum type="arabicPeriod" startAt="2"/>
            </a:pPr>
            <a:endParaRPr lang="it-IT" b="1" i="1" u="sng" dirty="0">
              <a:solidFill>
                <a:srgbClr val="C00000"/>
              </a:solidFill>
              <a:latin typeface="Book Antiqua" panose="02040602050305030304" pitchFamily="18" charset="0"/>
            </a:endParaRPr>
          </a:p>
          <a:p>
            <a:pPr algn="just"/>
            <a:endParaRPr lang="it-IT" b="1" i="1" u="sng" dirty="0">
              <a:solidFill>
                <a:srgbClr val="C00000"/>
              </a:solidFill>
              <a:latin typeface="Book Antiqua" panose="02040602050305030304" pitchFamily="18" charset="0"/>
            </a:endParaRPr>
          </a:p>
        </p:txBody>
      </p:sp>
      <p:sp>
        <p:nvSpPr>
          <p:cNvPr id="5" name="CasellaDiTesto 4"/>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Tireotossicosi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35770734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2932</Words>
  <Application>Microsoft Office PowerPoint</Application>
  <PresentationFormat>Presentazione su schermo (4:3)</PresentationFormat>
  <Paragraphs>140</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Vincenza_Pc</dc:creator>
  <cp:lastModifiedBy>Vincenza_Pc</cp:lastModifiedBy>
  <cp:revision>106</cp:revision>
  <dcterms:created xsi:type="dcterms:W3CDTF">2017-03-20T15:01:30Z</dcterms:created>
  <dcterms:modified xsi:type="dcterms:W3CDTF">2017-05-07T08:47:04Z</dcterms:modified>
</cp:coreProperties>
</file>