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6" r:id="rId3"/>
    <p:sldId id="267" r:id="rId4"/>
    <p:sldId id="268" r:id="rId5"/>
    <p:sldId id="269" r:id="rId6"/>
    <p:sldId id="270" r:id="rId7"/>
    <p:sldId id="260" r:id="rId8"/>
    <p:sldId id="262" r:id="rId9"/>
    <p:sldId id="261" r:id="rId10"/>
    <p:sldId id="263" r:id="rId11"/>
    <p:sldId id="264" r:id="rId12"/>
    <p:sldId id="265"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9DA524-6D9F-4CC6-9D88-22CA0A1F29C9}" type="datetimeFigureOut">
              <a:rPr lang="it-IT" smtClean="0"/>
              <a:t>17/05/2017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3F12FB-2851-4A73-ADAB-2FEB83A611C4}" type="slidenum">
              <a:rPr lang="it-IT" smtClean="0"/>
              <a:t>‹N›</a:t>
            </a:fld>
            <a:endParaRPr lang="it-IT"/>
          </a:p>
        </p:txBody>
      </p:sp>
    </p:spTree>
    <p:extLst>
      <p:ext uri="{BB962C8B-B14F-4D97-AF65-F5344CB8AC3E}">
        <p14:creationId xmlns:p14="http://schemas.microsoft.com/office/powerpoint/2010/main" val="105800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224914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21613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00378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53770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24188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70185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3833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166400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31735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422128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3ACADD5-6682-46CA-9B4E-50B5A8056616}" type="datetimeFigureOut">
              <a:rPr lang="it-IT" smtClean="0"/>
              <a:t>17/05/2017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AE24C146-9D57-4523-B7B8-88824602564B}" type="slidenum">
              <a:rPr lang="it-IT" smtClean="0"/>
              <a:t>‹N›</a:t>
            </a:fld>
            <a:endParaRPr lang="it-IT" dirty="0"/>
          </a:p>
        </p:txBody>
      </p:sp>
    </p:spTree>
    <p:extLst>
      <p:ext uri="{BB962C8B-B14F-4D97-AF65-F5344CB8AC3E}">
        <p14:creationId xmlns:p14="http://schemas.microsoft.com/office/powerpoint/2010/main" val="86800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33000" b="-33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CADD5-6682-46CA-9B4E-50B5A8056616}" type="datetimeFigureOut">
              <a:rPr lang="it-IT" smtClean="0"/>
              <a:t>17/05/2017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4C146-9D57-4523-B7B8-88824602564B}" type="slidenum">
              <a:rPr lang="it-IT" smtClean="0"/>
              <a:t>‹N›</a:t>
            </a:fld>
            <a:endParaRPr lang="it-IT" dirty="0"/>
          </a:p>
        </p:txBody>
      </p:sp>
    </p:spTree>
    <p:extLst>
      <p:ext uri="{BB962C8B-B14F-4D97-AF65-F5344CB8AC3E}">
        <p14:creationId xmlns:p14="http://schemas.microsoft.com/office/powerpoint/2010/main" val="3203828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882164"/>
            <a:ext cx="9144000" cy="1446550"/>
          </a:xfrm>
          <a:prstGeom prst="rect">
            <a:avLst/>
          </a:prstGeom>
          <a:noFill/>
        </p:spPr>
        <p:txBody>
          <a:bodyPr wrap="square" rtlCol="0">
            <a:spAutoFit/>
          </a:bodyPr>
          <a:lstStyle/>
          <a:p>
            <a:pPr algn="ctr"/>
            <a:r>
              <a:rPr lang="it-IT" sz="44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Patologie delle </a:t>
            </a:r>
            <a:r>
              <a:rPr lang="it-IT" sz="44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Ghiandole </a:t>
            </a:r>
            <a:r>
              <a:rPr lang="it-IT" sz="44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Surrenali</a:t>
            </a:r>
            <a:endParaRPr lang="it-IT" sz="44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3" name="Rettangolo 2"/>
          <p:cNvSpPr/>
          <p:nvPr/>
        </p:nvSpPr>
        <p:spPr>
          <a:xfrm>
            <a:off x="0" y="-33486"/>
            <a:ext cx="9144000" cy="2308324"/>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b="1" dirty="0">
                <a:solidFill>
                  <a:srgbClr val="C00000"/>
                </a:solidFill>
                <a:latin typeface="Andalus" panose="02020603050405020304" pitchFamily="18" charset="-78"/>
                <a:cs typeface="Andalus" panose="02020603050405020304" pitchFamily="18" charset="-78"/>
              </a:rPr>
              <a:t>Università degli Studi di Bari </a:t>
            </a:r>
            <a:r>
              <a:rPr lang="it-IT" b="1" i="1" dirty="0">
                <a:solidFill>
                  <a:srgbClr val="C00000"/>
                </a:solidFill>
                <a:latin typeface="Andalus" panose="02020603050405020304" pitchFamily="18" charset="-78"/>
                <a:cs typeface="Andalus" panose="02020603050405020304" pitchFamily="18" charset="-78"/>
              </a:rPr>
              <a:t>Aldo Moro</a:t>
            </a:r>
          </a:p>
          <a:p>
            <a:pPr algn="ctr"/>
            <a:r>
              <a:rPr lang="it-IT" b="1" dirty="0">
                <a:solidFill>
                  <a:srgbClr val="C00000"/>
                </a:solidFill>
                <a:latin typeface="Andalus" panose="02020603050405020304" pitchFamily="18" charset="-78"/>
                <a:cs typeface="Andalus" panose="02020603050405020304" pitchFamily="18" charset="-78"/>
              </a:rPr>
              <a:t>A.A. </a:t>
            </a:r>
            <a:r>
              <a:rPr lang="it-IT" b="1" dirty="0" smtClean="0">
                <a:solidFill>
                  <a:srgbClr val="C00000"/>
                </a:solidFill>
                <a:latin typeface="Andalus" panose="02020603050405020304" pitchFamily="18" charset="-78"/>
                <a:cs typeface="Andalus" panose="02020603050405020304" pitchFamily="18" charset="-78"/>
              </a:rPr>
              <a:t>2016/2017</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Facoltà di Medicina e Chirurgia</a:t>
            </a:r>
          </a:p>
          <a:p>
            <a:pPr algn="ctr"/>
            <a:r>
              <a:rPr lang="it-IT" b="1" dirty="0">
                <a:solidFill>
                  <a:srgbClr val="C00000"/>
                </a:solidFill>
                <a:latin typeface="Andalus" panose="02020603050405020304" pitchFamily="18" charset="-78"/>
                <a:cs typeface="Andalus" panose="02020603050405020304" pitchFamily="18" charset="-78"/>
              </a:rPr>
              <a:t>Corso di Laurea in  </a:t>
            </a:r>
            <a:r>
              <a:rPr lang="it-IT" b="1" dirty="0" smtClean="0">
                <a:solidFill>
                  <a:srgbClr val="C00000"/>
                </a:solidFill>
                <a:latin typeface="Andalus" panose="02020603050405020304" pitchFamily="18" charset="-78"/>
                <a:cs typeface="Andalus" panose="02020603050405020304" pitchFamily="18" charset="-78"/>
              </a:rPr>
              <a:t>Infermieristica</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Sede Lecce, Ospedale </a:t>
            </a:r>
            <a:r>
              <a:rPr lang="it-IT" b="1" i="1" dirty="0">
                <a:solidFill>
                  <a:srgbClr val="C00000"/>
                </a:solidFill>
                <a:latin typeface="Andalus" panose="02020603050405020304" pitchFamily="18" charset="-78"/>
                <a:cs typeface="Andalus" panose="02020603050405020304" pitchFamily="18" charset="-78"/>
              </a:rPr>
              <a:t>Vito </a:t>
            </a:r>
            <a:r>
              <a:rPr lang="it-IT" b="1" i="1" dirty="0" err="1">
                <a:solidFill>
                  <a:srgbClr val="C00000"/>
                </a:solidFill>
                <a:latin typeface="Andalus" panose="02020603050405020304" pitchFamily="18" charset="-78"/>
                <a:cs typeface="Andalus" panose="02020603050405020304" pitchFamily="18" charset="-78"/>
              </a:rPr>
              <a:t>Fazzi</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C.I. di </a:t>
            </a:r>
            <a:r>
              <a:rPr lang="it-IT" b="1" dirty="0" smtClean="0">
                <a:solidFill>
                  <a:srgbClr val="C00000"/>
                </a:solidFill>
                <a:latin typeface="Andalus" panose="02020603050405020304" pitchFamily="18" charset="-78"/>
                <a:cs typeface="Andalus" panose="02020603050405020304" pitchFamily="18" charset="-78"/>
              </a:rPr>
              <a:t>«Assistenza Specialistica in Medicina», </a:t>
            </a:r>
            <a:r>
              <a:rPr lang="it-IT" b="1" dirty="0">
                <a:solidFill>
                  <a:srgbClr val="C00000"/>
                </a:solidFill>
                <a:latin typeface="Andalus" panose="02020603050405020304" pitchFamily="18" charset="-78"/>
                <a:cs typeface="Andalus" panose="02020603050405020304" pitchFamily="18" charset="-78"/>
              </a:rPr>
              <a:t>II Anno, II Semestre</a:t>
            </a:r>
          </a:p>
          <a:p>
            <a:pPr algn="ctr"/>
            <a:r>
              <a:rPr lang="it-IT" b="1" dirty="0" smtClean="0">
                <a:solidFill>
                  <a:srgbClr val="C00000"/>
                </a:solidFill>
                <a:latin typeface="Andalus" panose="02020603050405020304" pitchFamily="18" charset="-78"/>
                <a:cs typeface="Andalus" panose="02020603050405020304" pitchFamily="18" charset="-78"/>
              </a:rPr>
              <a:t>Modulo di Endocrinologia </a:t>
            </a:r>
            <a:endParaRPr lang="it-IT" b="1" dirty="0">
              <a:solidFill>
                <a:srgbClr val="C00000"/>
              </a:solidFill>
              <a:latin typeface="Andalus" panose="02020603050405020304" pitchFamily="18" charset="-78"/>
              <a:cs typeface="Andalus" panose="02020603050405020304" pitchFamily="18" charset="-78"/>
            </a:endParaRPr>
          </a:p>
          <a:p>
            <a:pPr algn="ctr"/>
            <a:r>
              <a:rPr lang="it-IT" b="1" dirty="0">
                <a:solidFill>
                  <a:srgbClr val="C00000"/>
                </a:solidFill>
                <a:latin typeface="Andalus" panose="02020603050405020304" pitchFamily="18" charset="-78"/>
                <a:cs typeface="Andalus" panose="02020603050405020304" pitchFamily="18" charset="-78"/>
              </a:rPr>
              <a:t>Docente: Prof.ssa Vincenza D’</a:t>
            </a:r>
            <a:r>
              <a:rPr lang="it-IT" b="1" dirty="0" err="1">
                <a:solidFill>
                  <a:srgbClr val="C00000"/>
                </a:solidFill>
                <a:latin typeface="Andalus" panose="02020603050405020304" pitchFamily="18" charset="-78"/>
                <a:cs typeface="Andalus" panose="02020603050405020304" pitchFamily="18" charset="-78"/>
              </a:rPr>
              <a:t>Onghia</a:t>
            </a:r>
            <a:endParaRPr lang="it-IT" b="1" dirty="0">
              <a:solidFill>
                <a:srgbClr val="C00000"/>
              </a:solidFill>
              <a:latin typeface="Andalus" panose="02020603050405020304" pitchFamily="18" charset="-78"/>
              <a:cs typeface="Andalus" panose="02020603050405020304"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263" y="0"/>
            <a:ext cx="13287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8662"/>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48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Masse Surrenaliche Incidentali</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Rettangolo 6"/>
          <p:cNvSpPr/>
          <p:nvPr/>
        </p:nvSpPr>
        <p:spPr>
          <a:xfrm>
            <a:off x="-26996" y="626074"/>
            <a:ext cx="9144000" cy="3046988"/>
          </a:xfrm>
          <a:prstGeom prst="rect">
            <a:avLst/>
          </a:prstGeom>
        </p:spPr>
        <p:txBody>
          <a:bodyPr wrap="square">
            <a:spAutoFit/>
          </a:bodyPr>
          <a:lstStyle/>
          <a:p>
            <a:pPr algn="just"/>
            <a:r>
              <a:rPr lang="it-IT" sz="1600" b="1" dirty="0" smtClean="0">
                <a:solidFill>
                  <a:srgbClr val="C00000"/>
                </a:solidFill>
                <a:latin typeface="Book Antiqua" panose="02040602050305030304" pitchFamily="18" charset="0"/>
              </a:rPr>
              <a:t>Masse surrenaliche, dette </a:t>
            </a:r>
            <a:r>
              <a:rPr lang="it-IT" sz="1600" b="1" i="1" dirty="0" err="1" smtClean="0">
                <a:solidFill>
                  <a:srgbClr val="C00000"/>
                </a:solidFill>
                <a:latin typeface="Book Antiqua" panose="02040602050305030304" pitchFamily="18" charset="0"/>
              </a:rPr>
              <a:t>incidentalomi</a:t>
            </a:r>
            <a:r>
              <a:rPr lang="it-IT" sz="1600" b="1" dirty="0" smtClean="0">
                <a:solidFill>
                  <a:srgbClr val="C00000"/>
                </a:solidFill>
                <a:latin typeface="Book Antiqua" panose="02040602050305030304" pitchFamily="18" charset="0"/>
              </a:rPr>
              <a:t>, possono essere frequentemente riscontrate alla TC o alla RM (prevalenza 1-7% con l’aumentare dell’età); nella maggior parte dei casi (70-80%) sono clinicamente silenti e molto raramente maligni (&lt; 0,01%). Spesso sono riconducibili a sindromi genetiche come MEN1, MEN 2, </a:t>
            </a:r>
            <a:r>
              <a:rPr lang="it-IT" sz="1600" b="1" dirty="0" err="1" smtClean="0">
                <a:solidFill>
                  <a:srgbClr val="C00000"/>
                </a:solidFill>
                <a:latin typeface="Book Antiqua" panose="02040602050305030304" pitchFamily="18" charset="0"/>
              </a:rPr>
              <a:t>Carney</a:t>
            </a:r>
            <a:r>
              <a:rPr lang="it-IT" sz="1600" b="1" dirty="0" smtClean="0">
                <a:solidFill>
                  <a:srgbClr val="C00000"/>
                </a:solidFill>
                <a:latin typeface="Book Antiqua" panose="02040602050305030304" pitchFamily="18" charset="0"/>
              </a:rPr>
              <a:t> e Mc-Cune/Albright e, laddove esista una neoplasia maligna nota in altra sede, il 30-50% di essere è una metastasi. L’iter diagnostico deve includere il dosaggio delle </a:t>
            </a:r>
            <a:r>
              <a:rPr lang="it-IT" sz="1600" b="1" dirty="0" err="1" smtClean="0">
                <a:solidFill>
                  <a:srgbClr val="C00000"/>
                </a:solidFill>
                <a:latin typeface="Book Antiqua" panose="02040602050305030304" pitchFamily="18" charset="0"/>
              </a:rPr>
              <a:t>metanefrine</a:t>
            </a:r>
            <a:r>
              <a:rPr lang="it-IT" sz="1600" b="1" dirty="0" smtClean="0">
                <a:solidFill>
                  <a:srgbClr val="C00000"/>
                </a:solidFill>
                <a:latin typeface="Book Antiqua" panose="02040602050305030304" pitchFamily="18" charset="0"/>
              </a:rPr>
              <a:t> libere plasmatiche (</a:t>
            </a:r>
            <a:r>
              <a:rPr lang="it-IT" sz="1600" b="1" dirty="0" err="1" smtClean="0">
                <a:solidFill>
                  <a:srgbClr val="C00000"/>
                </a:solidFill>
                <a:latin typeface="Book Antiqua" panose="02040602050305030304" pitchFamily="18" charset="0"/>
              </a:rPr>
              <a:t>feocromocitoma</a:t>
            </a:r>
            <a:r>
              <a:rPr lang="it-IT" sz="1600" b="1" dirty="0" smtClean="0">
                <a:solidFill>
                  <a:srgbClr val="C00000"/>
                </a:solidFill>
                <a:latin typeface="Book Antiqua" panose="02040602050305030304" pitchFamily="18" charset="0"/>
              </a:rPr>
              <a:t>), il test di soppressione notturna con </a:t>
            </a:r>
            <a:r>
              <a:rPr lang="it-IT" sz="1600" b="1" dirty="0" err="1" smtClean="0">
                <a:solidFill>
                  <a:srgbClr val="C00000"/>
                </a:solidFill>
                <a:latin typeface="Book Antiqua" panose="02040602050305030304" pitchFamily="18" charset="0"/>
              </a:rPr>
              <a:t>desametasone</a:t>
            </a:r>
            <a:r>
              <a:rPr lang="it-IT" sz="1600" b="1" dirty="0" smtClean="0">
                <a:solidFill>
                  <a:srgbClr val="C00000"/>
                </a:solidFill>
                <a:latin typeface="Book Antiqua" panose="02040602050305030304" pitchFamily="18" charset="0"/>
              </a:rPr>
              <a:t> (1 mg), il rapporto attività </a:t>
            </a:r>
            <a:r>
              <a:rPr lang="it-IT" sz="1600" b="1" dirty="0" err="1" smtClean="0">
                <a:solidFill>
                  <a:srgbClr val="C00000"/>
                </a:solidFill>
                <a:latin typeface="Book Antiqua" panose="02040602050305030304" pitchFamily="18" charset="0"/>
              </a:rPr>
              <a:t>reninica</a:t>
            </a:r>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plasmatica/aldosterone (ipertesi), DHEA solfato (donne con eccesso di androgeni) ed estradiolo (uomini con femminilizzazione). Rara l’indicazione per la biopsia con agoaspirato. Una neoformazione maligna in genere si presenta con cospicue dimensioni (&gt;4-6 cm), margini irregolari, disomogeneità e calcificazioni dei tessuti molli. Il trattamento del carcinoma surrenalico è chirurgico mentre, nel caso di neoformazioni benigne, è sufficiente un costante monitoraggio mediante TC annuale.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73062"/>
            <a:ext cx="3343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362"/>
          <a:stretch/>
        </p:blipFill>
        <p:spPr bwMode="auto">
          <a:xfrm>
            <a:off x="6012160" y="5058000"/>
            <a:ext cx="2655896"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844776"/>
            <a:ext cx="19050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93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6996" y="0"/>
            <a:ext cx="9144000" cy="646331"/>
          </a:xfrm>
          <a:prstGeom prst="rect">
            <a:avLst/>
          </a:prstGeom>
          <a:noFill/>
        </p:spPr>
        <p:txBody>
          <a:bodyPr wrap="square" rtlCol="0">
            <a:spAutoFit/>
          </a:bodyPr>
          <a:lstStyle/>
          <a:p>
            <a:pPr algn="ct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 </a:t>
            </a:r>
            <a:r>
              <a:rPr lang="it-IT" sz="3600" b="1" cap="small" dirty="0" err="1">
                <a:solidFill>
                  <a:srgbClr val="C00000"/>
                </a:solidFill>
                <a:effectLst>
                  <a:outerShdw blurRad="38100" dist="38100" dir="2700000" algn="tl">
                    <a:srgbClr val="000000">
                      <a:alpha val="43137"/>
                    </a:srgbClr>
                  </a:outerShdw>
                </a:effectLst>
                <a:latin typeface="Book Antiqua" panose="02040602050305030304" pitchFamily="18" charset="0"/>
              </a:rPr>
              <a:t>G</a:t>
            </a:r>
            <a:r>
              <a:rPr lang="it-IT" sz="36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rPr>
              <a:t>lucocorticoidi</a:t>
            </a:r>
            <a:r>
              <a:rPr lang="it-IT" sz="36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 in Terapia</a:t>
            </a:r>
            <a:endParaRPr lang="it-IT" sz="36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10" name="Rettangolo 9"/>
          <p:cNvSpPr/>
          <p:nvPr/>
        </p:nvSpPr>
        <p:spPr>
          <a:xfrm>
            <a:off x="-6904" y="836712"/>
            <a:ext cx="9144000" cy="5755422"/>
          </a:xfrm>
          <a:prstGeom prst="rect">
            <a:avLst/>
          </a:prstGeom>
        </p:spPr>
        <p:txBody>
          <a:bodyPr wrap="square">
            <a:spAutoFit/>
          </a:bodyPr>
          <a:lstStyle/>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Impiego clinico</a:t>
            </a:r>
          </a:p>
          <a:p>
            <a:pPr algn="just"/>
            <a:r>
              <a:rPr lang="it-IT" sz="1600" b="1" dirty="0" smtClean="0">
                <a:solidFill>
                  <a:srgbClr val="C00000"/>
                </a:solidFill>
                <a:latin typeface="Book Antiqua" panose="02040602050305030304" pitchFamily="18" charset="0"/>
              </a:rPr>
              <a:t>Numerosissime patologie di natura infiammatoria o autoimmune. Alcuni esempi: asma, artrite reumatoide, psoriasi, allergie, malattie infiammatorie intestinali. </a:t>
            </a:r>
          </a:p>
          <a:p>
            <a:pPr algn="just"/>
            <a:endParaRPr lang="it-IT" sz="1600" b="1" dirty="0">
              <a:solidFill>
                <a:srgbClr val="C00000"/>
              </a:solidFill>
              <a:latin typeface="Book Antiqua" panose="02040602050305030304" pitchFamily="18" charset="0"/>
            </a:endParaRP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Complicanze</a:t>
            </a:r>
          </a:p>
          <a:p>
            <a:pPr algn="just"/>
            <a:r>
              <a:rPr lang="it-IT" sz="1600" b="1" dirty="0" smtClean="0">
                <a:solidFill>
                  <a:srgbClr val="C00000"/>
                </a:solidFill>
                <a:latin typeface="Book Antiqua" panose="02040602050305030304" pitchFamily="18" charset="0"/>
              </a:rPr>
              <a:t>Incremento ponderale, ipertensione arteriosa, facies «</a:t>
            </a:r>
            <a:r>
              <a:rPr lang="it-IT" sz="1600" b="1" dirty="0" err="1" smtClean="0">
                <a:solidFill>
                  <a:srgbClr val="C00000"/>
                </a:solidFill>
                <a:latin typeface="Book Antiqua" panose="02040602050305030304" pitchFamily="18" charset="0"/>
              </a:rPr>
              <a:t>cushingoide</a:t>
            </a:r>
            <a:r>
              <a:rPr lang="it-IT" sz="1600" b="1" dirty="0" smtClean="0">
                <a:solidFill>
                  <a:srgbClr val="C00000"/>
                </a:solidFill>
                <a:latin typeface="Book Antiqua" panose="02040602050305030304" pitchFamily="18" charset="0"/>
              </a:rPr>
              <a:t>», diabete mellito, miopatia, aumentata pressione intraoculare, necrosi ossea ischemica, infezioni, </a:t>
            </a:r>
            <a:r>
              <a:rPr lang="it-IT" sz="1600" b="1" dirty="0" err="1" smtClean="0">
                <a:solidFill>
                  <a:srgbClr val="C00000"/>
                </a:solidFill>
                <a:latin typeface="Book Antiqua" panose="02040602050305030304" pitchFamily="18" charset="0"/>
              </a:rPr>
              <a:t>iperlipidemia</a:t>
            </a:r>
            <a:r>
              <a:rPr lang="it-IT" sz="1600" b="1" dirty="0" smtClean="0">
                <a:solidFill>
                  <a:srgbClr val="C00000"/>
                </a:solidFill>
                <a:latin typeface="Book Antiqua" panose="02040602050305030304" pitchFamily="18" charset="0"/>
              </a:rPr>
              <a:t>.</a:t>
            </a:r>
          </a:p>
          <a:p>
            <a:pPr algn="just"/>
            <a:endParaRPr lang="it-IT" sz="1600" b="1" dirty="0">
              <a:solidFill>
                <a:srgbClr val="C00000"/>
              </a:solidFill>
              <a:latin typeface="Book Antiqua" panose="02040602050305030304" pitchFamily="18" charset="0"/>
            </a:endParaRP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Come prevenire o ridurre al minimo effetti collaterali e complicanze della terapia?</a:t>
            </a:r>
          </a:p>
          <a:p>
            <a:pPr algn="just"/>
            <a:r>
              <a:rPr lang="it-IT" sz="1600" b="1" dirty="0" smtClean="0">
                <a:solidFill>
                  <a:srgbClr val="C00000"/>
                </a:solidFill>
                <a:latin typeface="Book Antiqua" panose="02040602050305030304" pitchFamily="18" charset="0"/>
              </a:rPr>
              <a:t>Scelta della preparazione, dosaggio ridotto, somministrazione a giorni alterni o intermittente, utilizzo, se possibile di topici per via inalatoria, </a:t>
            </a:r>
            <a:r>
              <a:rPr lang="it-IT" sz="1600" b="1" dirty="0" err="1" smtClean="0">
                <a:solidFill>
                  <a:srgbClr val="C00000"/>
                </a:solidFill>
                <a:latin typeface="Book Antiqua" panose="02040602050305030304" pitchFamily="18" charset="0"/>
              </a:rPr>
              <a:t>intranasale</a:t>
            </a:r>
            <a:r>
              <a:rPr lang="it-IT" sz="1600" b="1" dirty="0" smtClean="0">
                <a:solidFill>
                  <a:srgbClr val="C00000"/>
                </a:solidFill>
                <a:latin typeface="Book Antiqua" panose="02040602050305030304" pitchFamily="18" charset="0"/>
              </a:rPr>
              <a:t> o dermica, monitoraggio dell’apporto calorico, provvedimenti per minimizzare la perdita di tessuto osseo, terapie alternative.</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Controlli necessari prima di una terapia con </a:t>
            </a:r>
            <a:r>
              <a:rPr lang="it-IT" sz="1600" b="1" i="1" u="sng" dirty="0" err="1" smtClean="0">
                <a:solidFill>
                  <a:srgbClr val="C00000"/>
                </a:solidFill>
                <a:latin typeface="Book Antiqua" panose="02040602050305030304" pitchFamily="18" charset="0"/>
              </a:rPr>
              <a:t>glucocorticoidi</a:t>
            </a:r>
            <a:endParaRPr lang="it-IT" sz="1600" b="1" i="1" u="sng" dirty="0" smtClean="0">
              <a:solidFill>
                <a:srgbClr val="C00000"/>
              </a:solidFill>
              <a:latin typeface="Book Antiqua" panose="02040602050305030304" pitchFamily="18" charset="0"/>
            </a:endParaRPr>
          </a:p>
          <a:p>
            <a:pPr marL="342900" indent="-342900" algn="just">
              <a:buFont typeface="+mj-lt"/>
              <a:buAutoNum type="arabicPeriod"/>
            </a:pPr>
            <a:r>
              <a:rPr lang="it-IT" sz="1600" b="1" dirty="0" smtClean="0">
                <a:solidFill>
                  <a:srgbClr val="C00000"/>
                </a:solidFill>
                <a:latin typeface="Book Antiqua" panose="02040602050305030304" pitchFamily="18" charset="0"/>
              </a:rPr>
              <a:t>TBC o altre infezioni croniche: RX torace, test tubercolinico</a:t>
            </a:r>
          </a:p>
          <a:p>
            <a:pPr marL="342900" indent="-342900" algn="just">
              <a:buFont typeface="+mj-lt"/>
              <a:buAutoNum type="arabicPeriod"/>
            </a:pPr>
            <a:r>
              <a:rPr lang="it-IT" sz="1600" b="1" dirty="0" smtClean="0">
                <a:solidFill>
                  <a:srgbClr val="C00000"/>
                </a:solidFill>
                <a:latin typeface="Book Antiqua" panose="02040602050305030304" pitchFamily="18" charset="0"/>
              </a:rPr>
              <a:t>Intolleranza glucidica, diabete gestazionale, DMII o suoi fattori di rischio</a:t>
            </a:r>
          </a:p>
          <a:p>
            <a:pPr marL="342900" indent="-342900" algn="just">
              <a:buFont typeface="+mj-lt"/>
              <a:buAutoNum type="arabicPeriod"/>
            </a:pPr>
            <a:r>
              <a:rPr lang="it-IT" sz="1600" b="1" dirty="0" smtClean="0">
                <a:solidFill>
                  <a:srgbClr val="C00000"/>
                </a:solidFill>
                <a:latin typeface="Book Antiqua" panose="02040602050305030304" pitchFamily="18" charset="0"/>
              </a:rPr>
              <a:t>Osteoporosi (MOC in pazienti trapiantati o in menopausa)</a:t>
            </a:r>
          </a:p>
          <a:p>
            <a:pPr marL="342900" indent="-342900" algn="just">
              <a:buFont typeface="+mj-lt"/>
              <a:buAutoNum type="arabicPeriod"/>
            </a:pPr>
            <a:r>
              <a:rPr lang="it-IT" sz="1600" b="1" dirty="0" smtClean="0">
                <a:solidFill>
                  <a:srgbClr val="C00000"/>
                </a:solidFill>
                <a:latin typeface="Book Antiqua" panose="02040602050305030304" pitchFamily="18" charset="0"/>
              </a:rPr>
              <a:t>Pregressa ulcera peptica, esofagite, gastrite (sangue occulto nelle feci)</a:t>
            </a:r>
          </a:p>
          <a:p>
            <a:pPr marL="342900" indent="-342900" algn="just">
              <a:buFont typeface="+mj-lt"/>
              <a:buAutoNum type="arabicPeriod"/>
            </a:pPr>
            <a:r>
              <a:rPr lang="it-IT" sz="1600" b="1" dirty="0" smtClean="0">
                <a:solidFill>
                  <a:srgbClr val="C00000"/>
                </a:solidFill>
                <a:latin typeface="Book Antiqua" panose="02040602050305030304" pitchFamily="18" charset="0"/>
              </a:rPr>
              <a:t>Ipertensione arteriosa, malattie cardiovascolari o </a:t>
            </a:r>
            <a:r>
              <a:rPr lang="it-IT" sz="1600" b="1" dirty="0" err="1" smtClean="0">
                <a:solidFill>
                  <a:srgbClr val="C00000"/>
                </a:solidFill>
                <a:latin typeface="Book Antiqua" panose="02040602050305030304" pitchFamily="18" charset="0"/>
              </a:rPr>
              <a:t>ipertrigliceridemia</a:t>
            </a:r>
            <a:endParaRPr lang="it-IT" sz="1600" b="1" dirty="0" smtClean="0">
              <a:solidFill>
                <a:srgbClr val="C00000"/>
              </a:solidFill>
              <a:latin typeface="Book Antiqua" panose="02040602050305030304" pitchFamily="18" charset="0"/>
            </a:endParaRPr>
          </a:p>
          <a:p>
            <a:pPr marL="342900" indent="-342900" algn="just">
              <a:buFont typeface="+mj-lt"/>
              <a:buAutoNum type="arabicPeriod"/>
            </a:pPr>
            <a:r>
              <a:rPr lang="it-IT" sz="1600" b="1" dirty="0" smtClean="0">
                <a:solidFill>
                  <a:srgbClr val="C00000"/>
                </a:solidFill>
                <a:latin typeface="Book Antiqua" panose="02040602050305030304" pitchFamily="18" charset="0"/>
              </a:rPr>
              <a:t>Disturbi psichici</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Come sospendere la terapia?</a:t>
            </a:r>
          </a:p>
          <a:p>
            <a:pPr algn="just"/>
            <a:r>
              <a:rPr lang="it-IT" sz="1600" b="1" dirty="0" smtClean="0">
                <a:solidFill>
                  <a:srgbClr val="C00000"/>
                </a:solidFill>
                <a:latin typeface="Book Antiqua" panose="02040602050305030304" pitchFamily="18" charset="0"/>
              </a:rPr>
              <a:t>Riduzione graduale e progressiva per evitare riacutizzazioni e permettere la ripresa funzionale dell’asse ipotalamo-ipofisi-surrene</a:t>
            </a:r>
          </a:p>
        </p:txBody>
      </p:sp>
    </p:spTree>
    <p:extLst>
      <p:ext uri="{BB962C8B-B14F-4D97-AF65-F5344CB8AC3E}">
        <p14:creationId xmlns:p14="http://schemas.microsoft.com/office/powerpoint/2010/main" val="98034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Il </a:t>
            </a:r>
            <a:r>
              <a:rPr lang="it-IT" sz="3200" b="1" cap="small" dirty="0" err="1" smtClean="0">
                <a:solidFill>
                  <a:srgbClr val="C00000"/>
                </a:solidFill>
                <a:effectLst>
                  <a:outerShdw blurRad="38100" dist="38100" dir="2700000" algn="tl">
                    <a:srgbClr val="000000">
                      <a:alpha val="43137"/>
                    </a:srgbClr>
                  </a:outerShdw>
                </a:effectLst>
                <a:latin typeface="Book Antiqua" panose="02040602050305030304" pitchFamily="18" charset="0"/>
              </a:rPr>
              <a:t>Feocromocitoma</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10" name="Rettangolo 9"/>
          <p:cNvSpPr/>
          <p:nvPr/>
        </p:nvSpPr>
        <p:spPr>
          <a:xfrm>
            <a:off x="0" y="764704"/>
            <a:ext cx="9144000" cy="2062103"/>
          </a:xfrm>
          <a:prstGeom prst="rect">
            <a:avLst/>
          </a:prstGeom>
        </p:spPr>
        <p:txBody>
          <a:bodyPr wrap="square">
            <a:spAutoFit/>
          </a:bodyPr>
          <a:lstStyle/>
          <a:p>
            <a:pPr algn="just"/>
            <a:r>
              <a:rPr lang="it-IT" sz="1600" b="1" dirty="0" smtClean="0">
                <a:solidFill>
                  <a:srgbClr val="C00000"/>
                </a:solidFill>
                <a:latin typeface="Book Antiqua" panose="02040602050305030304" pitchFamily="18" charset="0"/>
              </a:rPr>
              <a:t>Tumore della midollare del surrene e del tessuto </a:t>
            </a:r>
            <a:r>
              <a:rPr lang="it-IT" sz="1600" b="1" dirty="0" err="1" smtClean="0">
                <a:solidFill>
                  <a:srgbClr val="C00000"/>
                </a:solidFill>
                <a:latin typeface="Book Antiqua" panose="02040602050305030304" pitchFamily="18" charset="0"/>
              </a:rPr>
              <a:t>paragangliare</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extrasurrenalico</a:t>
            </a:r>
            <a:r>
              <a:rPr lang="it-IT" sz="1600" b="1" dirty="0" smtClean="0">
                <a:solidFill>
                  <a:srgbClr val="C00000"/>
                </a:solidFill>
                <a:latin typeface="Book Antiqua" panose="02040602050305030304" pitchFamily="18" charset="0"/>
              </a:rPr>
              <a:t> secernente </a:t>
            </a:r>
            <a:r>
              <a:rPr lang="it-IT" sz="1600" b="1" i="1" dirty="0" smtClean="0">
                <a:solidFill>
                  <a:srgbClr val="C00000"/>
                </a:solidFill>
                <a:latin typeface="Book Antiqua" panose="02040602050305030304" pitchFamily="18" charset="0"/>
              </a:rPr>
              <a:t>catecolammine, </a:t>
            </a:r>
            <a:r>
              <a:rPr lang="it-IT" sz="1600" b="1" dirty="0" smtClean="0">
                <a:solidFill>
                  <a:srgbClr val="C00000"/>
                </a:solidFill>
                <a:latin typeface="Book Antiqua" panose="02040602050305030304" pitchFamily="18" charset="0"/>
              </a:rPr>
              <a:t>che si manifesta con </a:t>
            </a:r>
            <a:r>
              <a:rPr lang="it-IT" sz="1600" b="1" u="sng" dirty="0" smtClean="0">
                <a:solidFill>
                  <a:srgbClr val="C00000"/>
                </a:solidFill>
                <a:latin typeface="Book Antiqua" panose="02040602050305030304" pitchFamily="18" charset="0"/>
              </a:rPr>
              <a:t>ipertensione parossistica o stabile</a:t>
            </a:r>
            <a:r>
              <a:rPr lang="it-IT" sz="1600" b="1" dirty="0" smtClean="0">
                <a:solidFill>
                  <a:srgbClr val="C00000"/>
                </a:solidFill>
                <a:latin typeface="Book Antiqua" panose="02040602050305030304" pitchFamily="18" charset="0"/>
              </a:rPr>
              <a:t> in soggetti giovani e di media età, associata a episodi improvvisi di cefalea, palpitazioni e sudorazione intensa e dimagrimento, ipotensione ortostatica e intolleranza al glucosio. Iperproduzione di catecolamine associata alla minzione è tipica dei </a:t>
            </a:r>
            <a:r>
              <a:rPr lang="it-IT" sz="1600" b="1" dirty="0" err="1" smtClean="0">
                <a:solidFill>
                  <a:srgbClr val="C00000"/>
                </a:solidFill>
                <a:latin typeface="Book Antiqua" panose="02040602050305030304" pitchFamily="18" charset="0"/>
              </a:rPr>
              <a:t>feocromocitomi</a:t>
            </a:r>
            <a:r>
              <a:rPr lang="it-IT" sz="1600" b="1" dirty="0" smtClean="0">
                <a:solidFill>
                  <a:srgbClr val="C00000"/>
                </a:solidFill>
                <a:latin typeface="Book Antiqua" panose="02040602050305030304" pitchFamily="18" charset="0"/>
              </a:rPr>
              <a:t> della parete vescicale. La diagnosi è confermata da elevati livelli plasmatici di </a:t>
            </a:r>
            <a:r>
              <a:rPr lang="it-IT" sz="1600" b="1" dirty="0" err="1" smtClean="0">
                <a:solidFill>
                  <a:srgbClr val="C00000"/>
                </a:solidFill>
                <a:latin typeface="Book Antiqua" panose="02040602050305030304" pitchFamily="18" charset="0"/>
              </a:rPr>
              <a:t>metanefrina</a:t>
            </a:r>
            <a:r>
              <a:rPr lang="it-IT" sz="1600" b="1" dirty="0" smtClean="0">
                <a:solidFill>
                  <a:srgbClr val="C00000"/>
                </a:solidFill>
                <a:latin typeface="Book Antiqua" panose="02040602050305030304" pitchFamily="18" charset="0"/>
              </a:rPr>
              <a:t> e dall’aumento dei metaboliti urinari delle catecolamine urinarie delle 24 ore (catecolamine, </a:t>
            </a:r>
            <a:r>
              <a:rPr lang="it-IT" sz="1600" b="1" dirty="0" err="1" smtClean="0">
                <a:solidFill>
                  <a:srgbClr val="C00000"/>
                </a:solidFill>
                <a:latin typeface="Book Antiqua" panose="02040602050305030304" pitchFamily="18" charset="0"/>
              </a:rPr>
              <a:t>metanefrine</a:t>
            </a:r>
            <a:r>
              <a:rPr lang="it-IT" sz="1600" b="1" dirty="0" smtClean="0">
                <a:solidFill>
                  <a:srgbClr val="C00000"/>
                </a:solidFill>
                <a:latin typeface="Book Antiqua" panose="02040602050305030304" pitchFamily="18" charset="0"/>
              </a:rPr>
              <a:t> e acido </a:t>
            </a:r>
            <a:r>
              <a:rPr lang="it-IT" sz="1600" b="1" dirty="0" err="1" smtClean="0">
                <a:solidFill>
                  <a:srgbClr val="C00000"/>
                </a:solidFill>
                <a:latin typeface="Book Antiqua" panose="02040602050305030304" pitchFamily="18" charset="0"/>
              </a:rPr>
              <a:t>vanilmandelico</a:t>
            </a:r>
            <a:r>
              <a:rPr lang="it-IT" sz="1600" b="1" dirty="0" smtClean="0">
                <a:solidFill>
                  <a:srgbClr val="C00000"/>
                </a:solidFill>
                <a:latin typeface="Book Antiqua" panose="02040602050305030304" pitchFamily="18" charset="0"/>
              </a:rPr>
              <a:t>); il tumore viene localizzato con la TC e la RM.</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429000"/>
            <a:ext cx="3638178" cy="254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884" y="3428999"/>
            <a:ext cx="3400009" cy="254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42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363" y="605735"/>
            <a:ext cx="5161282" cy="3647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Le Ghiandole Surrenali</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639" y="4437161"/>
            <a:ext cx="3827882" cy="151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468" y="3198990"/>
            <a:ext cx="1680098" cy="357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437161"/>
            <a:ext cx="2506985" cy="219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40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Gli Ormoni Surrenalici</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84775"/>
            <a:ext cx="7620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356675"/>
            <a:ext cx="3535854" cy="250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56675"/>
            <a:ext cx="3335100" cy="250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439" r="9298"/>
          <a:stretch/>
        </p:blipFill>
        <p:spPr bwMode="auto">
          <a:xfrm>
            <a:off x="6663199" y="4356675"/>
            <a:ext cx="2453805" cy="250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93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Patologie del Surrene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4" name="CasellaDiTesto 3"/>
          <p:cNvSpPr txBox="1"/>
          <p:nvPr/>
        </p:nvSpPr>
        <p:spPr>
          <a:xfrm>
            <a:off x="0" y="584775"/>
            <a:ext cx="9117004" cy="5632311"/>
          </a:xfrm>
          <a:prstGeom prst="rect">
            <a:avLst/>
          </a:prstGeom>
          <a:noFill/>
        </p:spPr>
        <p:txBody>
          <a:bodyPr wrap="square" rtlCol="0">
            <a:spAutoFit/>
          </a:bodyPr>
          <a:lstStyle/>
          <a:p>
            <a:r>
              <a:rPr lang="it-IT" sz="2400" b="1" u="sng" dirty="0" smtClean="0">
                <a:solidFill>
                  <a:srgbClr val="C00000"/>
                </a:solidFill>
                <a:effectLst>
                  <a:outerShdw blurRad="38100" dist="38100" dir="2700000" algn="tl">
                    <a:srgbClr val="000000">
                      <a:alpha val="43137"/>
                    </a:srgbClr>
                  </a:outerShdw>
                </a:effectLst>
                <a:latin typeface="Book Antiqua" panose="02040602050305030304" pitchFamily="18" charset="0"/>
              </a:rPr>
              <a:t>CORTICALE</a:t>
            </a:r>
          </a:p>
          <a:p>
            <a:endParaRPr lang="it-IT" sz="2400" dirty="0">
              <a:solidFill>
                <a:srgbClr val="C00000"/>
              </a:solidFill>
              <a:latin typeface="Book Antiqua" panose="02040602050305030304" pitchFamily="18" charset="0"/>
            </a:endParaRPr>
          </a:p>
          <a:p>
            <a:endParaRPr lang="it-IT" sz="2400" dirty="0" smtClean="0">
              <a:solidFill>
                <a:srgbClr val="C00000"/>
              </a:solidFill>
              <a:latin typeface="Book Antiqua" panose="02040602050305030304" pitchFamily="18" charset="0"/>
            </a:endParaRPr>
          </a:p>
          <a:p>
            <a:r>
              <a:rPr lang="it-IT" sz="2400" dirty="0" smtClean="0">
                <a:solidFill>
                  <a:srgbClr val="C00000"/>
                </a:solidFill>
                <a:latin typeface="Book Antiqua" panose="02040602050305030304" pitchFamily="18" charset="0"/>
              </a:rPr>
              <a:t>Sindromi cliniche da </a:t>
            </a:r>
            <a:r>
              <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rPr>
              <a:t>ECCESSO</a:t>
            </a:r>
          </a:p>
          <a:p>
            <a:endParaRPr lang="it-IT" sz="2400" dirty="0">
              <a:solidFill>
                <a:srgbClr val="C00000"/>
              </a:solidFill>
              <a:latin typeface="Book Antiqua" panose="02040602050305030304" pitchFamily="18" charset="0"/>
            </a:endParaRPr>
          </a:p>
          <a:p>
            <a:endParaRPr lang="it-IT" sz="2400" dirty="0" smtClean="0">
              <a:solidFill>
                <a:srgbClr val="C00000"/>
              </a:solidFill>
              <a:latin typeface="Book Antiqua" panose="02040602050305030304" pitchFamily="18" charset="0"/>
            </a:endParaRPr>
          </a:p>
          <a:p>
            <a:r>
              <a:rPr lang="it-IT" sz="2400" dirty="0" smtClean="0">
                <a:solidFill>
                  <a:srgbClr val="C00000"/>
                </a:solidFill>
                <a:latin typeface="Book Antiqua" panose="02040602050305030304" pitchFamily="18" charset="0"/>
              </a:rPr>
              <a:t>Sindromi cliniche da </a:t>
            </a:r>
            <a:r>
              <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rPr>
              <a:t>DEFICIT</a:t>
            </a:r>
          </a:p>
          <a:p>
            <a:endParaRPr lang="it-IT" sz="2400" dirty="0">
              <a:solidFill>
                <a:srgbClr val="C00000"/>
              </a:solidFill>
              <a:latin typeface="Book Antiqua" panose="02040602050305030304" pitchFamily="18" charset="0"/>
            </a:endParaRPr>
          </a:p>
          <a:p>
            <a:endParaRPr lang="it-IT" sz="2400" dirty="0" smtClean="0">
              <a:solidFill>
                <a:srgbClr val="C00000"/>
              </a:solidFill>
              <a:latin typeface="Book Antiqua" panose="02040602050305030304" pitchFamily="18" charset="0"/>
            </a:endParaRPr>
          </a:p>
          <a:p>
            <a:endParaRPr lang="it-IT" sz="2400" dirty="0">
              <a:solidFill>
                <a:srgbClr val="C00000"/>
              </a:solidFill>
              <a:latin typeface="Book Antiqua" panose="02040602050305030304" pitchFamily="18" charset="0"/>
            </a:endParaRPr>
          </a:p>
          <a:p>
            <a:r>
              <a:rPr lang="it-IT" sz="2400" b="1" u="sng" dirty="0" smtClean="0">
                <a:solidFill>
                  <a:srgbClr val="C00000"/>
                </a:solidFill>
                <a:effectLst>
                  <a:outerShdw blurRad="38100" dist="38100" dir="2700000" algn="tl">
                    <a:srgbClr val="000000">
                      <a:alpha val="43137"/>
                    </a:srgbClr>
                  </a:outerShdw>
                </a:effectLst>
                <a:latin typeface="Book Antiqua" panose="02040602050305030304" pitchFamily="18" charset="0"/>
              </a:rPr>
              <a:t>MIDOLLARE</a:t>
            </a:r>
          </a:p>
          <a:p>
            <a:endParaRPr lang="it-IT" sz="2400" dirty="0">
              <a:solidFill>
                <a:srgbClr val="C00000"/>
              </a:solidFill>
              <a:latin typeface="Book Antiqua" panose="02040602050305030304" pitchFamily="18" charset="0"/>
            </a:endParaRPr>
          </a:p>
          <a:p>
            <a:endParaRPr lang="it-IT" sz="2400" dirty="0" smtClean="0">
              <a:solidFill>
                <a:srgbClr val="C00000"/>
              </a:solidFill>
              <a:latin typeface="Book Antiqua" panose="02040602050305030304" pitchFamily="18" charset="0"/>
            </a:endParaRPr>
          </a:p>
          <a:p>
            <a:endParaRPr lang="it-IT" sz="2400" dirty="0">
              <a:solidFill>
                <a:srgbClr val="C00000"/>
              </a:solidFill>
              <a:latin typeface="Book Antiqua" panose="02040602050305030304" pitchFamily="18" charset="0"/>
            </a:endParaRPr>
          </a:p>
          <a:p>
            <a:r>
              <a:rPr lang="it-IT" sz="2400" i="1" dirty="0" smtClean="0">
                <a:solidFill>
                  <a:srgbClr val="C00000"/>
                </a:solidFill>
                <a:latin typeface="Book Antiqua" panose="02040602050305030304" pitchFamily="18" charset="0"/>
              </a:rPr>
              <a:t>                                                                           FEOCROMOCITOMA </a:t>
            </a:r>
            <a:endParaRPr lang="it-IT" sz="2400" i="1" dirty="0">
              <a:solidFill>
                <a:srgbClr val="C00000"/>
              </a:solidFill>
              <a:latin typeface="Book Antiqua" panose="02040602050305030304" pitchFamily="18" charset="0"/>
            </a:endParaRPr>
          </a:p>
        </p:txBody>
      </p:sp>
      <p:sp>
        <p:nvSpPr>
          <p:cNvPr id="6" name="Callout con freccia a sinistra 5"/>
          <p:cNvSpPr/>
          <p:nvPr/>
        </p:nvSpPr>
        <p:spPr>
          <a:xfrm>
            <a:off x="4427984" y="908720"/>
            <a:ext cx="4536504" cy="3168352"/>
          </a:xfrm>
          <a:prstGeom prst="lef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2400"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Glucocorticoidi</a:t>
            </a:r>
            <a:endPar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algn="ctr"/>
            <a:endPar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algn="ctr"/>
            <a:r>
              <a:rPr lang="it-IT" sz="2400" b="1" dirty="0" err="1" smtClean="0">
                <a:solidFill>
                  <a:srgbClr val="C00000"/>
                </a:solidFill>
                <a:effectLst>
                  <a:outerShdw blurRad="38100" dist="38100" dir="2700000" algn="tl">
                    <a:srgbClr val="000000">
                      <a:alpha val="43137"/>
                    </a:srgbClr>
                  </a:outerShdw>
                </a:effectLst>
                <a:latin typeface="Book Antiqua" panose="02040602050305030304" pitchFamily="18" charset="0"/>
              </a:rPr>
              <a:t>Mineralcorticoidi</a:t>
            </a:r>
            <a:endPar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algn="ctr"/>
            <a:endPar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endParaRPr>
          </a:p>
          <a:p>
            <a:pPr algn="ctr"/>
            <a:r>
              <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rPr>
              <a:t>Androgeni Surrenalici</a:t>
            </a:r>
            <a:endParaRPr lang="it-IT" sz="2400" b="1"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Callout con freccia a destra 6"/>
          <p:cNvSpPr/>
          <p:nvPr/>
        </p:nvSpPr>
        <p:spPr>
          <a:xfrm>
            <a:off x="107504" y="5157192"/>
            <a:ext cx="5184576" cy="1584176"/>
          </a:xfrm>
          <a:prstGeom prst="right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2400" b="1" dirty="0" smtClean="0">
                <a:solidFill>
                  <a:srgbClr val="C00000"/>
                </a:solidFill>
                <a:effectLst>
                  <a:outerShdw blurRad="38100" dist="38100" dir="2700000" algn="tl">
                    <a:srgbClr val="000000">
                      <a:alpha val="43137"/>
                    </a:srgbClr>
                  </a:outerShdw>
                </a:effectLst>
                <a:latin typeface="Book Antiqua" panose="02040602050305030304" pitchFamily="18" charset="0"/>
              </a:rPr>
              <a:t>Eccesso di Catecolamine</a:t>
            </a:r>
            <a:endParaRPr lang="it-IT" sz="2400" b="1"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176592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Insufficienza Surrenalica</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62835" y="188640"/>
            <a:ext cx="9179839" cy="7494359"/>
          </a:xfrm>
          <a:prstGeom prst="rect">
            <a:avLst/>
          </a:prstGeom>
        </p:spPr>
        <p:txBody>
          <a:bodyPr wrap="square">
            <a:spAutoFit/>
          </a:bodyPr>
          <a:lstStyle/>
          <a:p>
            <a:endParaRPr lang="it-IT" sz="1700" b="1" i="1" u="sng"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L’insufficienza surrenalica si classifica come </a:t>
            </a:r>
            <a:r>
              <a:rPr lang="it-IT" sz="1600" b="1" i="1" dirty="0" smtClean="0">
                <a:solidFill>
                  <a:srgbClr val="C00000"/>
                </a:solidFill>
                <a:latin typeface="Book Antiqua" panose="02040602050305030304" pitchFamily="18" charset="0"/>
              </a:rPr>
              <a:t>primitiva</a:t>
            </a:r>
            <a:r>
              <a:rPr lang="it-IT" sz="1600" b="1" dirty="0" smtClean="0">
                <a:solidFill>
                  <a:srgbClr val="C00000"/>
                </a:solidFill>
                <a:latin typeface="Book Antiqua" panose="02040602050305030304" pitchFamily="18" charset="0"/>
              </a:rPr>
              <a:t>, causata da deficit del surrene, e </a:t>
            </a:r>
            <a:r>
              <a:rPr lang="it-IT" sz="1600" b="1" i="1" dirty="0" smtClean="0">
                <a:solidFill>
                  <a:srgbClr val="C00000"/>
                </a:solidFill>
                <a:latin typeface="Book Antiqua" panose="02040602050305030304" pitchFamily="18" charset="0"/>
              </a:rPr>
              <a:t>secondaria</a:t>
            </a:r>
            <a:r>
              <a:rPr lang="it-IT" sz="1600" b="1" dirty="0" smtClean="0">
                <a:solidFill>
                  <a:srgbClr val="C00000"/>
                </a:solidFill>
                <a:latin typeface="Book Antiqua" panose="02040602050305030304" pitchFamily="18" charset="0"/>
              </a:rPr>
              <a:t>, dovuta a deficit della produzione o del rilascio di ACTH.</a:t>
            </a:r>
            <a:endParaRPr lang="it-IT" sz="1600" b="1" u="sng" dirty="0">
              <a:solidFill>
                <a:srgbClr val="C00000"/>
              </a:solidFill>
              <a:latin typeface="Book Antiqua" panose="02040602050305030304" pitchFamily="18" charset="0"/>
            </a:endParaRPr>
          </a:p>
          <a:p>
            <a:pPr marL="285750" indent="-285750">
              <a:buFont typeface="Wingdings" panose="05000000000000000000" pitchFamily="2" charset="2"/>
              <a:buChar char="Ø"/>
            </a:pPr>
            <a:r>
              <a:rPr lang="it-IT" sz="1600" b="1" u="sng" dirty="0" err="1" smtClean="0">
                <a:solidFill>
                  <a:srgbClr val="C00000"/>
                </a:solidFill>
                <a:latin typeface="Book Antiqua" panose="02040602050305030304" pitchFamily="18" charset="0"/>
              </a:rPr>
              <a:t>Ipoaldosteronismo</a:t>
            </a:r>
            <a:endParaRPr lang="it-IT" sz="1600" b="1" i="1" u="sng" dirty="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Il deficit isolato di aldosterone con normale produzione di cortisolo si presenta in caso di diminuzione della produzione di renina, deficit ereditario di sintesi di aldosterone, rimozione chirurgica di adenomi aldosterone-secernenti (transitorio) e somministrazione prolungata di eparina. L’</a:t>
            </a:r>
            <a:r>
              <a:rPr lang="it-IT" sz="1600" b="1" dirty="0" err="1" smtClean="0">
                <a:solidFill>
                  <a:srgbClr val="C00000"/>
                </a:solidFill>
                <a:latin typeface="Book Antiqua" panose="02040602050305030304" pitchFamily="18" charset="0"/>
              </a:rPr>
              <a:t>ipoaldosteronismo</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iporeninemico</a:t>
            </a:r>
            <a:r>
              <a:rPr lang="it-IT" sz="1600" b="1" dirty="0" smtClean="0">
                <a:solidFill>
                  <a:srgbClr val="C00000"/>
                </a:solidFill>
                <a:latin typeface="Book Antiqua" panose="02040602050305030304" pitchFamily="18" charset="0"/>
              </a:rPr>
              <a:t> con </a:t>
            </a:r>
            <a:r>
              <a:rPr lang="it-IT" sz="1600" b="1" dirty="0" err="1" smtClean="0">
                <a:solidFill>
                  <a:srgbClr val="C00000"/>
                </a:solidFill>
                <a:latin typeface="Book Antiqua" panose="02040602050305030304" pitchFamily="18" charset="0"/>
              </a:rPr>
              <a:t>iperkaliemia</a:t>
            </a:r>
            <a:r>
              <a:rPr lang="it-IT" sz="1600" b="1" dirty="0" smtClean="0">
                <a:solidFill>
                  <a:srgbClr val="C00000"/>
                </a:solidFill>
                <a:latin typeface="Book Antiqua" panose="02040602050305030304" pitchFamily="18" charset="0"/>
              </a:rPr>
              <a:t> da lieve e moderata si osserva in adulti con insufficienza renale lieve e diabete mellito ed è una condizione benigna che va essenzialmente tenuta sotto osservazione. Il </a:t>
            </a:r>
            <a:r>
              <a:rPr lang="it-IT" sz="1600" b="1" dirty="0" err="1" smtClean="0">
                <a:solidFill>
                  <a:srgbClr val="C00000"/>
                </a:solidFill>
                <a:latin typeface="Book Antiqua" panose="02040602050305030304" pitchFamily="18" charset="0"/>
              </a:rPr>
              <a:t>fludrocortisone</a:t>
            </a:r>
            <a:r>
              <a:rPr lang="it-IT" sz="1600" b="1" dirty="0" smtClean="0">
                <a:solidFill>
                  <a:srgbClr val="C00000"/>
                </a:solidFill>
                <a:latin typeface="Book Antiqua" panose="02040602050305030304" pitchFamily="18" charset="0"/>
              </a:rPr>
              <a:t> per </a:t>
            </a:r>
            <a:r>
              <a:rPr lang="it-IT" sz="1600" b="1" dirty="0" err="1" smtClean="0">
                <a:solidFill>
                  <a:srgbClr val="C00000"/>
                </a:solidFill>
                <a:latin typeface="Book Antiqua" panose="02040602050305030304" pitchFamily="18" charset="0"/>
              </a:rPr>
              <a:t>os</a:t>
            </a:r>
            <a:r>
              <a:rPr lang="it-IT" sz="1600" b="1" dirty="0" smtClean="0">
                <a:solidFill>
                  <a:srgbClr val="C00000"/>
                </a:solidFill>
                <a:latin typeface="Book Antiqua" panose="02040602050305030304" pitchFamily="18" charset="0"/>
              </a:rPr>
              <a:t> (0,05-0,15 mg/die) ripristina il bilancio elettrolitico a condizione che vi sia un adeguato apporto salino. Nell’ipertensione arteriosa, insufficienza renale lieve o scompenso congestizio si può ridurre l’apporto di sale e somministrare </a:t>
            </a:r>
            <a:r>
              <a:rPr lang="it-IT" sz="1600" b="1" dirty="0" err="1" smtClean="0">
                <a:solidFill>
                  <a:srgbClr val="C00000"/>
                </a:solidFill>
                <a:latin typeface="Book Antiqua" panose="02040602050305030304" pitchFamily="18" charset="0"/>
              </a:rPr>
              <a:t>furosemide</a:t>
            </a:r>
            <a:r>
              <a:rPr lang="it-IT" sz="1600" b="1" dirty="0" smtClean="0">
                <a:solidFill>
                  <a:srgbClr val="C00000"/>
                </a:solidFill>
                <a:latin typeface="Book Antiqua" panose="02040602050305030304" pitchFamily="18" charset="0"/>
              </a:rPr>
              <a:t>.</a:t>
            </a:r>
          </a:p>
          <a:p>
            <a:pPr marL="285750" indent="-285750" algn="just">
              <a:buFont typeface="Wingdings" panose="05000000000000000000" pitchFamily="2" charset="2"/>
              <a:buChar char="Ø"/>
            </a:pPr>
            <a:r>
              <a:rPr lang="it-IT" sz="1600" b="1" u="sng" dirty="0" smtClean="0">
                <a:solidFill>
                  <a:srgbClr val="C00000"/>
                </a:solidFill>
                <a:latin typeface="Book Antiqua" panose="02040602050305030304" pitchFamily="18" charset="0"/>
              </a:rPr>
              <a:t>Malattia di Addison</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endParaRPr lang="it-IT" sz="1600" b="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Distruzione di più del 90% del tessuto surrenalico per meccanismi autoimmuni (isolati o in sindromi </a:t>
            </a:r>
            <a:r>
              <a:rPr lang="it-IT" sz="1600" b="1" dirty="0" err="1" smtClean="0">
                <a:solidFill>
                  <a:srgbClr val="C00000"/>
                </a:solidFill>
                <a:latin typeface="Book Antiqua" panose="02040602050305030304" pitchFamily="18" charset="0"/>
              </a:rPr>
              <a:t>polighiandolari</a:t>
            </a:r>
            <a:r>
              <a:rPr lang="it-IT" sz="1600" b="1" dirty="0" smtClean="0">
                <a:solidFill>
                  <a:srgbClr val="C00000"/>
                </a:solidFill>
                <a:latin typeface="Book Antiqua" panose="02040602050305030304" pitchFamily="18" charset="0"/>
              </a:rPr>
              <a:t> di tipo I e II), TBC (in passato) ed altre malattie granulomatose (</a:t>
            </a:r>
            <a:r>
              <a:rPr lang="it-IT" sz="1600" b="1" dirty="0" err="1" smtClean="0">
                <a:solidFill>
                  <a:srgbClr val="C00000"/>
                </a:solidFill>
                <a:latin typeface="Book Antiqua" panose="02040602050305030304" pitchFamily="18" charset="0"/>
              </a:rPr>
              <a:t>istoplasmosi</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coccidioidomicosi</a:t>
            </a:r>
            <a:r>
              <a:rPr lang="it-IT" sz="1600" b="1" dirty="0" smtClean="0">
                <a:solidFill>
                  <a:srgbClr val="C00000"/>
                </a:solidFill>
                <a:latin typeface="Book Antiqua" panose="02040602050305030304" pitchFamily="18" charset="0"/>
              </a:rPr>
              <a:t>, </a:t>
            </a:r>
            <a:r>
              <a:rPr lang="it-IT" sz="1600" b="1" dirty="0" err="1" smtClean="0">
                <a:solidFill>
                  <a:srgbClr val="C00000"/>
                </a:solidFill>
                <a:latin typeface="Book Antiqua" panose="02040602050305030304" pitchFamily="18" charset="0"/>
              </a:rPr>
              <a:t>criptococcosi</a:t>
            </a:r>
            <a:r>
              <a:rPr lang="it-IT" sz="1600" b="1" dirty="0" smtClean="0">
                <a:solidFill>
                  <a:srgbClr val="C00000"/>
                </a:solidFill>
                <a:latin typeface="Book Antiqua" panose="02040602050305030304" pitchFamily="18" charset="0"/>
              </a:rPr>
              <a:t>, sarcoidosi), </a:t>
            </a:r>
            <a:r>
              <a:rPr lang="it-IT" sz="1600" b="1" dirty="0" err="1" smtClean="0">
                <a:solidFill>
                  <a:srgbClr val="C00000"/>
                </a:solidFill>
                <a:latin typeface="Book Antiqua" panose="02040602050305030304" pitchFamily="18" charset="0"/>
              </a:rPr>
              <a:t>surrenalectomia</a:t>
            </a:r>
            <a:r>
              <a:rPr lang="it-IT" sz="1600" b="1" dirty="0" smtClean="0">
                <a:solidFill>
                  <a:srgbClr val="C00000"/>
                </a:solidFill>
                <a:latin typeface="Book Antiqua" panose="02040602050305030304" pitchFamily="18" charset="0"/>
              </a:rPr>
              <a:t> bilaterale, metastasi tumorali bilateri, emorragie bilaterali, CMV, HIV, </a:t>
            </a:r>
            <a:r>
              <a:rPr lang="it-IT" sz="1600" b="1" dirty="0" err="1" smtClean="0">
                <a:solidFill>
                  <a:srgbClr val="C00000"/>
                </a:solidFill>
                <a:latin typeface="Book Antiqua" panose="02040602050305030304" pitchFamily="18" charset="0"/>
              </a:rPr>
              <a:t>amiloidosi</a:t>
            </a:r>
            <a:r>
              <a:rPr lang="it-IT" sz="1600" b="1" dirty="0" smtClean="0">
                <a:solidFill>
                  <a:srgbClr val="C00000"/>
                </a:solidFill>
                <a:latin typeface="Book Antiqua" panose="02040602050305030304" pitchFamily="18" charset="0"/>
              </a:rPr>
              <a:t> e malattie congenite (ipoplasia surrenalica congenita, adrenoleucodistrofia).</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Clinica</a:t>
            </a:r>
          </a:p>
          <a:p>
            <a:pPr algn="just"/>
            <a:r>
              <a:rPr lang="it-IT" sz="1600" b="1" dirty="0" smtClean="0">
                <a:solidFill>
                  <a:srgbClr val="C00000"/>
                </a:solidFill>
                <a:latin typeface="Book Antiqua" panose="02040602050305030304" pitchFamily="18" charset="0"/>
              </a:rPr>
              <a:t>Facile faticabilità, astenia, anoressia, nausea, vomito, calo ponderale, dolore addominale, </a:t>
            </a:r>
            <a:r>
              <a:rPr lang="it-IT" sz="1600" b="1" dirty="0" err="1" smtClean="0">
                <a:solidFill>
                  <a:srgbClr val="C00000"/>
                </a:solidFill>
                <a:latin typeface="Book Antiqua" panose="02040602050305030304" pitchFamily="18" charset="0"/>
              </a:rPr>
              <a:t>iperpigmentazione</a:t>
            </a:r>
            <a:r>
              <a:rPr lang="it-IT" sz="1600" b="1" dirty="0">
                <a:solidFill>
                  <a:srgbClr val="C00000"/>
                </a:solidFill>
                <a:latin typeface="Book Antiqua" panose="02040602050305030304" pitchFamily="18" charset="0"/>
              </a:rPr>
              <a:t> </a:t>
            </a:r>
            <a:r>
              <a:rPr lang="it-IT" sz="1600" b="1" dirty="0" smtClean="0">
                <a:solidFill>
                  <a:srgbClr val="C00000"/>
                </a:solidFill>
                <a:latin typeface="Book Antiqua" panose="02040602050305030304" pitchFamily="18" charset="0"/>
              </a:rPr>
              <a:t>cutanea e mucosa, desiderio di sale, ipotensione ortostatica, ipoglicemia. Gli esami di laboratorio possono essere nella norma, anche se spesso la natriemia è ridotta con elevati livelli di potassio. La deplezione extracellulare di liquidi accentua l’ipotensione. Nell’insufficienza surrenalica secondaria la pigmentazione è ridotta e il potassio plasmatico non è elevato. La natriemia tende a essere ridotta per </a:t>
            </a:r>
            <a:r>
              <a:rPr lang="it-IT" sz="1600" b="1" dirty="0" err="1" smtClean="0">
                <a:solidFill>
                  <a:srgbClr val="C00000"/>
                </a:solidFill>
                <a:latin typeface="Book Antiqua" panose="02040602050305030304" pitchFamily="18" charset="0"/>
              </a:rPr>
              <a:t>emodiluizione</a:t>
            </a:r>
            <a:r>
              <a:rPr lang="it-IT" sz="1600" b="1" dirty="0" smtClean="0">
                <a:solidFill>
                  <a:srgbClr val="C00000"/>
                </a:solidFill>
                <a:latin typeface="Book Antiqua" panose="02040602050305030304" pitchFamily="18" charset="0"/>
              </a:rPr>
              <a:t> da vasopressina.</a:t>
            </a:r>
            <a:endParaRPr lang="it-IT" sz="1600" b="1" dirty="0">
              <a:solidFill>
                <a:srgbClr val="C00000"/>
              </a:solidFill>
              <a:latin typeface="Book Antiqua" panose="02040602050305030304" pitchFamily="18" charset="0"/>
            </a:endParaRPr>
          </a:p>
          <a:p>
            <a:r>
              <a:rPr lang="it-IT" sz="1600" b="1" dirty="0" smtClean="0">
                <a:solidFill>
                  <a:srgbClr val="C00000"/>
                </a:solidFill>
                <a:latin typeface="Book Antiqua" panose="02040602050305030304" pitchFamily="18" charset="0"/>
              </a:rPr>
              <a:t> </a:t>
            </a:r>
          </a:p>
          <a:p>
            <a:endParaRPr lang="it-IT" sz="1600" b="1" dirty="0" smtClean="0">
              <a:solidFill>
                <a:srgbClr val="C00000"/>
              </a:solidFill>
              <a:latin typeface="Book Antiqua" panose="02040602050305030304" pitchFamily="18" charset="0"/>
            </a:endParaRPr>
          </a:p>
          <a:p>
            <a:endParaRPr lang="it-IT" sz="1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93599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Insufficienza Surrenalica</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5" name="Rettangolo 4"/>
          <p:cNvSpPr/>
          <p:nvPr/>
        </p:nvSpPr>
        <p:spPr>
          <a:xfrm>
            <a:off x="-62835" y="188640"/>
            <a:ext cx="9179839" cy="4539704"/>
          </a:xfrm>
          <a:prstGeom prst="rect">
            <a:avLst/>
          </a:prstGeom>
        </p:spPr>
        <p:txBody>
          <a:bodyPr wrap="square">
            <a:spAutoFit/>
          </a:bodyPr>
          <a:lstStyle/>
          <a:p>
            <a:endParaRPr lang="it-IT" sz="1700" b="1" i="1" u="sng" dirty="0" smtClean="0">
              <a:solidFill>
                <a:srgbClr val="C00000"/>
              </a:solidFill>
              <a:latin typeface="Book Antiqua" panose="02040602050305030304" pitchFamily="18" charset="0"/>
            </a:endParaRP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Diagnosi</a:t>
            </a:r>
            <a:endParaRPr lang="it-IT" sz="1600" b="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Test di risposta del cortisolo 60 minuti dopo somministrazione di 250 </a:t>
            </a:r>
            <a:r>
              <a:rPr lang="it-IT" sz="1600" b="1" dirty="0" smtClean="0">
                <a:solidFill>
                  <a:srgbClr val="C00000"/>
                </a:solidFill>
                <a:latin typeface="Book Antiqua" panose="02040602050305030304" pitchFamily="18" charset="0"/>
                <a:sym typeface="Symbol"/>
              </a:rPr>
              <a:t>g di ACTH </a:t>
            </a:r>
            <a:r>
              <a:rPr lang="it-IT" sz="1600" b="1" dirty="0" err="1" smtClean="0">
                <a:solidFill>
                  <a:srgbClr val="C00000"/>
                </a:solidFill>
                <a:latin typeface="Book Antiqua" panose="02040602050305030304" pitchFamily="18" charset="0"/>
                <a:sym typeface="Symbol"/>
              </a:rPr>
              <a:t>ev</a:t>
            </a:r>
            <a:r>
              <a:rPr lang="it-IT" sz="1600" b="1" dirty="0" smtClean="0">
                <a:solidFill>
                  <a:srgbClr val="C00000"/>
                </a:solidFill>
                <a:latin typeface="Book Antiqua" panose="02040602050305030304" pitchFamily="18" charset="0"/>
                <a:sym typeface="Symbol"/>
              </a:rPr>
              <a:t> o </a:t>
            </a:r>
            <a:r>
              <a:rPr lang="it-IT" sz="1600" b="1" dirty="0" err="1" smtClean="0">
                <a:solidFill>
                  <a:srgbClr val="C00000"/>
                </a:solidFill>
                <a:latin typeface="Book Antiqua" panose="02040602050305030304" pitchFamily="18" charset="0"/>
                <a:sym typeface="Symbol"/>
              </a:rPr>
              <a:t>im</a:t>
            </a:r>
            <a:r>
              <a:rPr lang="it-IT" sz="1600" b="1" dirty="0" smtClean="0">
                <a:solidFill>
                  <a:srgbClr val="C00000"/>
                </a:solidFill>
                <a:latin typeface="Book Antiqua" panose="02040602050305030304" pitchFamily="18" charset="0"/>
                <a:sym typeface="Symbol"/>
              </a:rPr>
              <a:t>. In condizioni normali i livelli di cortisolo devono essere &gt;18 g/</a:t>
            </a:r>
            <a:r>
              <a:rPr lang="it-IT" sz="1600" b="1" dirty="0" err="1" smtClean="0">
                <a:solidFill>
                  <a:srgbClr val="C00000"/>
                </a:solidFill>
                <a:latin typeface="Book Antiqua" panose="02040602050305030304" pitchFamily="18" charset="0"/>
                <a:sym typeface="Symbol"/>
              </a:rPr>
              <a:t>dL</a:t>
            </a:r>
            <a:r>
              <a:rPr lang="it-IT" sz="1600" b="1" dirty="0" smtClean="0">
                <a:solidFill>
                  <a:srgbClr val="C00000"/>
                </a:solidFill>
                <a:latin typeface="Book Antiqua" panose="02040602050305030304" pitchFamily="18" charset="0"/>
                <a:sym typeface="Symbol"/>
              </a:rPr>
              <a:t> dopo 30-60 minuti dalla somministrazione e se la risposta non è normale, la diagnosi differenziale tra forme primitive (ACTH elevato) e secondarie (ACTH plasmatico basso o normale) si avvale della misurazione dell’aldosterone sugli stessi campioni che, nell’insufficienza </a:t>
            </a:r>
            <a:r>
              <a:rPr lang="it-IT" sz="1600" b="1" u="sng" dirty="0" smtClean="0">
                <a:solidFill>
                  <a:srgbClr val="C00000"/>
                </a:solidFill>
                <a:latin typeface="Book Antiqua" panose="02040602050305030304" pitchFamily="18" charset="0"/>
                <a:sym typeface="Symbol"/>
              </a:rPr>
              <a:t>secondaria</a:t>
            </a:r>
            <a:r>
              <a:rPr lang="it-IT" sz="1600" b="1" dirty="0" smtClean="0">
                <a:solidFill>
                  <a:srgbClr val="C00000"/>
                </a:solidFill>
                <a:latin typeface="Book Antiqua" panose="02040602050305030304" pitchFamily="18" charset="0"/>
                <a:sym typeface="Symbol"/>
              </a:rPr>
              <a:t>, aumenta rispetto ai livelli basali in maniera normale (≥ 5 </a:t>
            </a:r>
            <a:r>
              <a:rPr lang="it-IT" sz="1600" b="1" dirty="0" err="1" smtClean="0">
                <a:solidFill>
                  <a:srgbClr val="C00000"/>
                </a:solidFill>
                <a:latin typeface="Book Antiqua" panose="02040602050305030304" pitchFamily="18" charset="0"/>
                <a:sym typeface="Symbol"/>
              </a:rPr>
              <a:t>ng</a:t>
            </a:r>
            <a:r>
              <a:rPr lang="it-IT" sz="1600" b="1" dirty="0" smtClean="0">
                <a:solidFill>
                  <a:srgbClr val="C00000"/>
                </a:solidFill>
                <a:latin typeface="Book Antiqua" panose="02040602050305030304" pitchFamily="18" charset="0"/>
                <a:sym typeface="Symbol"/>
              </a:rPr>
              <a:t>/</a:t>
            </a:r>
            <a:r>
              <a:rPr lang="it-IT" sz="1600" b="1" dirty="0" err="1" smtClean="0">
                <a:solidFill>
                  <a:srgbClr val="C00000"/>
                </a:solidFill>
                <a:latin typeface="Book Antiqua" panose="02040602050305030304" pitchFamily="18" charset="0"/>
                <a:sym typeface="Symbol"/>
              </a:rPr>
              <a:t>dL</a:t>
            </a:r>
            <a:r>
              <a:rPr lang="it-IT" sz="1600" b="1" dirty="0" smtClean="0">
                <a:solidFill>
                  <a:srgbClr val="C00000"/>
                </a:solidFill>
                <a:latin typeface="Book Antiqua" panose="02040602050305030304" pitchFamily="18" charset="0"/>
                <a:sym typeface="Symbol"/>
              </a:rPr>
              <a:t>).</a:t>
            </a:r>
            <a:endParaRPr lang="it-IT" sz="1600" b="1" dirty="0" smtClean="0">
              <a:solidFill>
                <a:srgbClr val="C00000"/>
              </a:solidFill>
              <a:latin typeface="Book Antiqua" panose="02040602050305030304" pitchFamily="18" charset="0"/>
            </a:endParaRP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p>
          <a:p>
            <a:pPr algn="just"/>
            <a:r>
              <a:rPr lang="it-IT" sz="1600" b="1" dirty="0" smtClean="0">
                <a:solidFill>
                  <a:srgbClr val="C00000"/>
                </a:solidFill>
                <a:latin typeface="Book Antiqua" panose="02040602050305030304" pitchFamily="18" charset="0"/>
              </a:rPr>
              <a:t>Idrocortisone, 15-25 mg/die in 2 (2/3 al mattino, 1/3 nel pomeriggio) o 3 dosi. Nell’insufficienza primitiva è necessaria la somministrazione di </a:t>
            </a:r>
            <a:r>
              <a:rPr lang="it-IT" sz="1600" b="1" dirty="0" err="1" smtClean="0">
                <a:solidFill>
                  <a:srgbClr val="C00000"/>
                </a:solidFill>
                <a:latin typeface="Book Antiqua" panose="02040602050305030304" pitchFamily="18" charset="0"/>
              </a:rPr>
              <a:t>mineralcorticoidi</a:t>
            </a:r>
            <a:r>
              <a:rPr lang="it-IT" sz="1600" b="1" dirty="0" smtClean="0">
                <a:solidFill>
                  <a:srgbClr val="C00000"/>
                </a:solidFill>
                <a:latin typeface="Book Antiqua" panose="02040602050305030304" pitchFamily="18" charset="0"/>
              </a:rPr>
              <a:t> con 0,05-0,1 mg di </a:t>
            </a:r>
            <a:r>
              <a:rPr lang="it-IT" sz="1600" b="1" dirty="0" err="1" smtClean="0">
                <a:solidFill>
                  <a:srgbClr val="C00000"/>
                </a:solidFill>
                <a:latin typeface="Book Antiqua" panose="02040602050305030304" pitchFamily="18" charset="0"/>
              </a:rPr>
              <a:t>fludrocortisone</a:t>
            </a:r>
            <a:r>
              <a:rPr lang="it-IT" sz="1600" b="1" dirty="0" smtClean="0">
                <a:solidFill>
                  <a:srgbClr val="C00000"/>
                </a:solidFill>
                <a:latin typeface="Book Antiqua" panose="02040602050305030304" pitchFamily="18" charset="0"/>
              </a:rPr>
              <a:t> per </a:t>
            </a:r>
            <a:r>
              <a:rPr lang="it-IT" sz="1600" b="1" dirty="0" err="1" smtClean="0">
                <a:solidFill>
                  <a:srgbClr val="C00000"/>
                </a:solidFill>
                <a:latin typeface="Book Antiqua" panose="02040602050305030304" pitchFamily="18" charset="0"/>
              </a:rPr>
              <a:t>os</a:t>
            </a:r>
            <a:r>
              <a:rPr lang="it-IT" sz="1600" b="1" dirty="0" smtClean="0">
                <a:solidFill>
                  <a:srgbClr val="C00000"/>
                </a:solidFill>
                <a:latin typeface="Book Antiqua" panose="02040602050305030304" pitchFamily="18" charset="0"/>
              </a:rPr>
              <a:t> 1 </a:t>
            </a:r>
            <a:r>
              <a:rPr lang="it-IT" sz="1600" b="1" dirty="0" err="1" smtClean="0">
                <a:solidFill>
                  <a:srgbClr val="C00000"/>
                </a:solidFill>
                <a:latin typeface="Book Antiqua" panose="02040602050305030304" pitchFamily="18" charset="0"/>
              </a:rPr>
              <a:t>vv</a:t>
            </a:r>
            <a:r>
              <a:rPr lang="it-IT" sz="1600" b="1" dirty="0" smtClean="0">
                <a:solidFill>
                  <a:srgbClr val="C00000"/>
                </a:solidFill>
                <a:latin typeface="Book Antiqua" panose="02040602050305030304" pitchFamily="18" charset="0"/>
              </a:rPr>
              <a:t>/die e adeguato apporto di sodio per normalizzare i livelli di Na e K e di pressione arteriosa senza modificazioni posturali. Anche la misurazione della renina plasmatica può aiutare a individuare la dose più adeguata. La terapia con </a:t>
            </a:r>
            <a:r>
              <a:rPr lang="it-IT" sz="1600" b="1" dirty="0" err="1" smtClean="0">
                <a:solidFill>
                  <a:srgbClr val="C00000"/>
                </a:solidFill>
                <a:latin typeface="Book Antiqua" panose="02040602050305030304" pitchFamily="18" charset="0"/>
              </a:rPr>
              <a:t>mineralcorticoidi</a:t>
            </a:r>
            <a:r>
              <a:rPr lang="it-IT" sz="1600" b="1" dirty="0" smtClean="0">
                <a:solidFill>
                  <a:srgbClr val="C00000"/>
                </a:solidFill>
                <a:latin typeface="Book Antiqua" panose="02040602050305030304" pitchFamily="18" charset="0"/>
              </a:rPr>
              <a:t> non è indicata nelle forme secondarie. In caso di malattie concomitanti, la dose di idrocortisone deve essere raddoppiata e, nel corso di crisi surrenalica, va somministrato idrocortisone ad alte dosi in fisiologica. Quando il paziente migliora e la febbre scompare, il dosaggio può essere ridotto del 20-30%/die fino alla dose di mantenimento.</a:t>
            </a:r>
            <a:endParaRPr lang="it-IT" sz="1600" b="1" dirty="0">
              <a:solidFill>
                <a:srgbClr val="C00000"/>
              </a:solidFill>
              <a:latin typeface="Book Antiqua" panose="0204060205030503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463" y="4399301"/>
            <a:ext cx="2133971" cy="244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28344"/>
            <a:ext cx="32385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8156" y="4399301"/>
            <a:ext cx="2456215" cy="2446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1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Iperfunzione del Surrene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Rettangolo 6"/>
          <p:cNvSpPr/>
          <p:nvPr/>
        </p:nvSpPr>
        <p:spPr>
          <a:xfrm>
            <a:off x="-35190" y="476672"/>
            <a:ext cx="9144000" cy="2585323"/>
          </a:xfrm>
          <a:prstGeom prst="rect">
            <a:avLst/>
          </a:prstGeom>
        </p:spPr>
        <p:txBody>
          <a:bodyPr wrap="square">
            <a:spAutoFit/>
          </a:bodyPr>
          <a:lstStyle/>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sp>
        <p:nvSpPr>
          <p:cNvPr id="8" name="Rettangolo 7"/>
          <p:cNvSpPr/>
          <p:nvPr/>
        </p:nvSpPr>
        <p:spPr>
          <a:xfrm>
            <a:off x="-62835" y="188640"/>
            <a:ext cx="9179839" cy="5401479"/>
          </a:xfrm>
          <a:prstGeom prst="rect">
            <a:avLst/>
          </a:prstGeom>
        </p:spPr>
        <p:txBody>
          <a:bodyPr wrap="square">
            <a:spAutoFit/>
          </a:bodyPr>
          <a:lstStyle/>
          <a:p>
            <a:endParaRPr lang="it-IT" sz="1700" b="1" i="1" u="sng" dirty="0" smtClean="0">
              <a:solidFill>
                <a:srgbClr val="C00000"/>
              </a:solidFill>
              <a:latin typeface="Book Antiqua" panose="02040602050305030304" pitchFamily="18" charset="0"/>
            </a:endParaRPr>
          </a:p>
          <a:p>
            <a:pPr marL="285750" indent="-285750">
              <a:buFont typeface="Wingdings" panose="05000000000000000000" pitchFamily="2" charset="2"/>
              <a:buChar char="Ø"/>
            </a:pPr>
            <a:r>
              <a:rPr lang="it-IT" sz="1600" b="1" u="sng" dirty="0" smtClean="0">
                <a:solidFill>
                  <a:srgbClr val="C00000"/>
                </a:solidFill>
                <a:latin typeface="Book Antiqua" panose="02040602050305030304" pitchFamily="18" charset="0"/>
              </a:rPr>
              <a:t>Sindrome di </a:t>
            </a:r>
            <a:r>
              <a:rPr lang="it-IT" sz="1600" b="1" u="sng" dirty="0" err="1" smtClean="0">
                <a:solidFill>
                  <a:srgbClr val="C00000"/>
                </a:solidFill>
                <a:latin typeface="Book Antiqua" panose="02040602050305030304" pitchFamily="18" charset="0"/>
              </a:rPr>
              <a:t>Cushing</a:t>
            </a:r>
            <a:endParaRPr lang="it-IT" sz="1600" b="1" i="1" u="sng" dirty="0">
              <a:solidFill>
                <a:srgbClr val="C00000"/>
              </a:solidFill>
              <a:latin typeface="Book Antiqua" panose="02040602050305030304" pitchFamily="18" charset="0"/>
            </a:endParaRPr>
          </a:p>
          <a:p>
            <a:pPr marL="285750" indent="-285750">
              <a:buFont typeface="Arial" panose="020B0604020202020204" pitchFamily="34" charset="0"/>
              <a:buChar char="•"/>
            </a:pPr>
            <a:r>
              <a:rPr lang="it-IT" sz="1600" b="1" i="1" u="sng" dirty="0" smtClean="0">
                <a:solidFill>
                  <a:srgbClr val="C00000"/>
                </a:solidFill>
                <a:latin typeface="Book Antiqua" panose="02040602050305030304" pitchFamily="18" charset="0"/>
              </a:rPr>
              <a:t>Eziologia</a:t>
            </a:r>
          </a:p>
          <a:p>
            <a:pPr algn="just"/>
            <a:r>
              <a:rPr lang="it-IT" sz="1600" b="1" dirty="0" smtClean="0">
                <a:solidFill>
                  <a:srgbClr val="C00000"/>
                </a:solidFill>
                <a:latin typeface="Book Antiqua" panose="02040602050305030304" pitchFamily="18" charset="0"/>
              </a:rPr>
              <a:t>La forma più comune è </a:t>
            </a:r>
            <a:r>
              <a:rPr lang="it-IT" sz="1600" b="1" u="sng" dirty="0" smtClean="0">
                <a:solidFill>
                  <a:srgbClr val="C00000"/>
                </a:solidFill>
                <a:latin typeface="Book Antiqua" panose="02040602050305030304" pitchFamily="18" charset="0"/>
              </a:rPr>
              <a:t>iatrogena </a:t>
            </a:r>
            <a:r>
              <a:rPr lang="it-IT" sz="1600" b="1" dirty="0" smtClean="0">
                <a:solidFill>
                  <a:srgbClr val="C00000"/>
                </a:solidFill>
                <a:latin typeface="Book Antiqua" panose="02040602050305030304" pitchFamily="18" charset="0"/>
              </a:rPr>
              <a:t>, da </a:t>
            </a:r>
            <a:r>
              <a:rPr lang="it-IT" sz="1600" b="1" dirty="0" err="1" smtClean="0">
                <a:solidFill>
                  <a:srgbClr val="C00000"/>
                </a:solidFill>
                <a:latin typeface="Book Antiqua" panose="02040602050305030304" pitchFamily="18" charset="0"/>
              </a:rPr>
              <a:t>glucocorticoidi</a:t>
            </a:r>
            <a:r>
              <a:rPr lang="it-IT" sz="1600" b="1" dirty="0" smtClean="0">
                <a:solidFill>
                  <a:srgbClr val="C00000"/>
                </a:solidFill>
                <a:latin typeface="Book Antiqua" panose="02040602050305030304" pitchFamily="18" charset="0"/>
              </a:rPr>
              <a:t> somministrati a scopo terapeutico, mentre la forma endogena, a prevalenza femminile e da iperproduzione di cortisolo e altri ormoni steroidei da parte della corteccia surrenalica, è quasi sempre causata da iperplasia ghiandolare bilaterale secondaria a ipersecrezione di ACTH da parte dell’ipofisi o ectopica (microcitomi polmonari, </a:t>
            </a:r>
            <a:r>
              <a:rPr lang="it-IT" sz="1600" b="1" dirty="0" err="1" smtClean="0">
                <a:solidFill>
                  <a:srgbClr val="C00000"/>
                </a:solidFill>
                <a:latin typeface="Book Antiqua" panose="02040602050305030304" pitchFamily="18" charset="0"/>
              </a:rPr>
              <a:t>carcinoidi</a:t>
            </a:r>
            <a:r>
              <a:rPr lang="it-IT" sz="1600" b="1" dirty="0" smtClean="0">
                <a:solidFill>
                  <a:srgbClr val="C00000"/>
                </a:solidFill>
                <a:latin typeface="Book Antiqua" panose="02040602050305030304" pitchFamily="18" charset="0"/>
              </a:rPr>
              <a:t> bronchiali, timici, intestinali e ovarici, carcinomi midollari della tiroide  </a:t>
            </a:r>
            <a:r>
              <a:rPr lang="it-IT" sz="1600" b="1" dirty="0" err="1" smtClean="0">
                <a:solidFill>
                  <a:srgbClr val="C00000"/>
                </a:solidFill>
                <a:latin typeface="Book Antiqua" panose="02040602050305030304" pitchFamily="18" charset="0"/>
              </a:rPr>
              <a:t>feocromocitomi</a:t>
            </a:r>
            <a:r>
              <a:rPr lang="it-IT" sz="1600" b="1" dirty="0" smtClean="0">
                <a:solidFill>
                  <a:srgbClr val="C00000"/>
                </a:solidFill>
                <a:latin typeface="Book Antiqua" panose="02040602050305030304" pitchFamily="18" charset="0"/>
              </a:rPr>
              <a:t>). Il 15-20% di </a:t>
            </a:r>
            <a:r>
              <a:rPr lang="it-IT" sz="1600" b="1" dirty="0" err="1" smtClean="0">
                <a:solidFill>
                  <a:srgbClr val="C00000"/>
                </a:solidFill>
                <a:latin typeface="Book Antiqua" panose="02040602050305030304" pitchFamily="18" charset="0"/>
              </a:rPr>
              <a:t>Cushing</a:t>
            </a:r>
            <a:r>
              <a:rPr lang="it-IT" sz="1600" b="1" dirty="0" smtClean="0">
                <a:solidFill>
                  <a:srgbClr val="C00000"/>
                </a:solidFill>
                <a:latin typeface="Book Antiqua" panose="02040602050305030304" pitchFamily="18" charset="0"/>
              </a:rPr>
              <a:t> endogena è causata da adenomi e carcinomi della corticale del surrene.</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Clinica</a:t>
            </a:r>
            <a:endParaRPr lang="it-IT" sz="1600" b="1" dirty="0" smtClean="0">
              <a:solidFill>
                <a:srgbClr val="C00000"/>
              </a:solidFill>
              <a:latin typeface="Book Antiqua" panose="02040602050305030304" pitchFamily="18" charset="0"/>
            </a:endParaRPr>
          </a:p>
          <a:p>
            <a:pPr algn="just"/>
            <a:r>
              <a:rPr lang="it-IT" sz="1600" b="1" u="sng" dirty="0" smtClean="0">
                <a:solidFill>
                  <a:srgbClr val="C00000"/>
                </a:solidFill>
                <a:latin typeface="Book Antiqua" panose="02040602050305030304" pitchFamily="18" charset="0"/>
              </a:rPr>
              <a:t>Obesità centrale</a:t>
            </a:r>
            <a:r>
              <a:rPr lang="it-IT" sz="1600" b="1" dirty="0" smtClean="0">
                <a:solidFill>
                  <a:srgbClr val="C00000"/>
                </a:solidFill>
                <a:latin typeface="Book Antiqua" panose="02040602050305030304" pitchFamily="18" charset="0"/>
              </a:rPr>
              <a:t>, ipertensione arteriosa, osteoporosi, turbe psichiche, </a:t>
            </a:r>
            <a:r>
              <a:rPr lang="it-IT" sz="1600" b="1" u="sng" dirty="0" smtClean="0">
                <a:solidFill>
                  <a:srgbClr val="C00000"/>
                </a:solidFill>
                <a:latin typeface="Book Antiqua" panose="02040602050305030304" pitchFamily="18" charset="0"/>
              </a:rPr>
              <a:t>acne, irsutismo</a:t>
            </a:r>
            <a:r>
              <a:rPr lang="it-IT" sz="1600" b="1" dirty="0" smtClean="0">
                <a:solidFill>
                  <a:srgbClr val="C00000"/>
                </a:solidFill>
                <a:latin typeface="Book Antiqua" panose="02040602050305030304" pitchFamily="18" charset="0"/>
              </a:rPr>
              <a:t>, amenorrea e diabete sono manifestazioni aspecifiche mentre più specifiche sono la facile formazioni di ecchimosi, strie cutanee, miopatia prossimale, deposizione di adipe al volto e alla nuca (</a:t>
            </a:r>
            <a:r>
              <a:rPr lang="it-IT" sz="1600" b="1" i="1" dirty="0" smtClean="0">
                <a:solidFill>
                  <a:srgbClr val="C00000"/>
                </a:solidFill>
                <a:latin typeface="Book Antiqua" panose="02040602050305030304" pitchFamily="18" charset="0"/>
              </a:rPr>
              <a:t>faccia a luna piena</a:t>
            </a:r>
            <a:r>
              <a:rPr lang="it-IT" sz="1600" b="1" dirty="0" smtClean="0">
                <a:solidFill>
                  <a:srgbClr val="C00000"/>
                </a:solidFill>
                <a:latin typeface="Book Antiqua" panose="02040602050305030304" pitchFamily="18" charset="0"/>
              </a:rPr>
              <a:t> e </a:t>
            </a:r>
            <a:r>
              <a:rPr lang="it-IT" sz="1600" b="1" i="1" dirty="0" smtClean="0">
                <a:solidFill>
                  <a:srgbClr val="C00000"/>
                </a:solidFill>
                <a:latin typeface="Book Antiqua" panose="02040602050305030304" pitchFamily="18" charset="0"/>
              </a:rPr>
              <a:t>gibbo di bufalo</a:t>
            </a:r>
            <a:r>
              <a:rPr lang="it-IT" sz="1600" b="1" dirty="0" smtClean="0">
                <a:solidFill>
                  <a:srgbClr val="C00000"/>
                </a:solidFill>
                <a:latin typeface="Book Antiqua" panose="02040602050305030304" pitchFamily="18" charset="0"/>
              </a:rPr>
              <a:t>), cute sottile e fragile, facies lunare pletorica e virilizzazione (rara.). Possono comparire </a:t>
            </a:r>
            <a:r>
              <a:rPr lang="it-IT" sz="1600" b="1" dirty="0" err="1" smtClean="0">
                <a:solidFill>
                  <a:srgbClr val="C00000"/>
                </a:solidFill>
                <a:latin typeface="Book Antiqua" panose="02040602050305030304" pitchFamily="18" charset="0"/>
              </a:rPr>
              <a:t>ipokaliemia</a:t>
            </a:r>
            <a:r>
              <a:rPr lang="it-IT" sz="1600" b="1" dirty="0" smtClean="0">
                <a:solidFill>
                  <a:srgbClr val="C00000"/>
                </a:solidFill>
                <a:latin typeface="Book Antiqua" panose="02040602050305030304" pitchFamily="18" charset="0"/>
              </a:rPr>
              <a:t> e alcalosi metabolica, soprattutto nella produzione ectopica di ACTH</a:t>
            </a:r>
          </a:p>
          <a:p>
            <a:endParaRPr lang="it-IT" b="1" dirty="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293096"/>
            <a:ext cx="2160240" cy="247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400913"/>
            <a:ext cx="4152734" cy="226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49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208" y="188640"/>
            <a:ext cx="9179839" cy="7802136"/>
          </a:xfrm>
          <a:prstGeom prst="rect">
            <a:avLst/>
          </a:prstGeom>
        </p:spPr>
        <p:txBody>
          <a:bodyPr wrap="square">
            <a:spAutoFit/>
          </a:bodyPr>
          <a:lstStyle/>
          <a:p>
            <a:endParaRPr lang="it-IT" sz="1700" b="1" i="1" u="sng" dirty="0" smtClean="0">
              <a:solidFill>
                <a:srgbClr val="C00000"/>
              </a:solidFill>
              <a:latin typeface="Book Antiqua" panose="02040602050305030304" pitchFamily="18" charset="0"/>
            </a:endParaRPr>
          </a:p>
          <a:p>
            <a:pPr marL="285750" indent="-285750">
              <a:buFont typeface="Arial" panose="020B0604020202020204" pitchFamily="34" charset="0"/>
              <a:buChar char="•"/>
            </a:pPr>
            <a:r>
              <a:rPr lang="it-IT" sz="1600" b="1" i="1" u="sng" dirty="0" smtClean="0">
                <a:solidFill>
                  <a:srgbClr val="C00000"/>
                </a:solidFill>
                <a:latin typeface="Book Antiqua" panose="02040602050305030304" pitchFamily="18" charset="0"/>
              </a:rPr>
              <a:t>Diagnosi</a:t>
            </a:r>
          </a:p>
          <a:p>
            <a:pPr algn="just"/>
            <a:r>
              <a:rPr lang="it-IT" sz="1600" b="1" dirty="0" smtClean="0">
                <a:solidFill>
                  <a:srgbClr val="C00000"/>
                </a:solidFill>
                <a:latin typeface="Book Antiqua" panose="02040602050305030304" pitchFamily="18" charset="0"/>
              </a:rPr>
              <a:t>Dimostrazione dell’aumentata produzione di cortisolo e mancata soppressione della secrezione in risposta al </a:t>
            </a:r>
            <a:r>
              <a:rPr lang="it-IT" sz="1600" b="1" dirty="0" err="1" smtClean="0">
                <a:solidFill>
                  <a:srgbClr val="C00000"/>
                </a:solidFill>
                <a:latin typeface="Book Antiqua" panose="02040602050305030304" pitchFamily="18" charset="0"/>
              </a:rPr>
              <a:t>desametasone</a:t>
            </a:r>
            <a:r>
              <a:rPr lang="it-IT" sz="1600" b="1" dirty="0" smtClean="0">
                <a:solidFill>
                  <a:srgbClr val="C00000"/>
                </a:solidFill>
                <a:latin typeface="Book Antiqua" panose="02040602050305030304" pitchFamily="18" charset="0"/>
              </a:rPr>
              <a:t> tramite il dosaggio del cortisolo libero urinario delle 24 ore, il test di soppressione notturno con 1 mg di </a:t>
            </a:r>
            <a:r>
              <a:rPr lang="it-IT" sz="1600" b="1" dirty="0" err="1" smtClean="0">
                <a:solidFill>
                  <a:srgbClr val="C00000"/>
                </a:solidFill>
                <a:latin typeface="Book Antiqua" panose="02040602050305030304" pitchFamily="18" charset="0"/>
              </a:rPr>
              <a:t>desametasone</a:t>
            </a:r>
            <a:r>
              <a:rPr lang="it-IT" sz="1600" b="1" dirty="0" smtClean="0">
                <a:solidFill>
                  <a:srgbClr val="C00000"/>
                </a:solidFill>
                <a:latin typeface="Book Antiqua" panose="02040602050305030304" pitchFamily="18" charset="0"/>
              </a:rPr>
              <a:t> (cortisolo plasmatico al mattino &lt; </a:t>
            </a:r>
            <a:r>
              <a:rPr lang="it-IT" sz="1600" b="1" dirty="0">
                <a:solidFill>
                  <a:srgbClr val="C00000"/>
                </a:solidFill>
                <a:latin typeface="Book Antiqua" panose="02040602050305030304" pitchFamily="18" charset="0"/>
              </a:rPr>
              <a:t>1,8 µg/dl </a:t>
            </a:r>
            <a:r>
              <a:rPr lang="it-IT" sz="1600" b="1" dirty="0" smtClean="0">
                <a:solidFill>
                  <a:srgbClr val="C00000"/>
                </a:solidFill>
                <a:latin typeface="Book Antiqua" panose="02040602050305030304" pitchFamily="18" charset="0"/>
              </a:rPr>
              <a:t>) e il dosaggio del cortisolo salivare notturno. La diagnosi definitiva viene posta in base all’inadeguata soppressione del cortisolo urinario (&lt; 10 µg/dl) o plasmatico (&lt; 5 µg/dl) dopo somministrazione di 0,5 mg di </a:t>
            </a:r>
            <a:r>
              <a:rPr lang="it-IT" sz="1600" b="1" dirty="0" err="1" smtClean="0">
                <a:solidFill>
                  <a:srgbClr val="C00000"/>
                </a:solidFill>
                <a:latin typeface="Book Antiqua" panose="02040602050305030304" pitchFamily="18" charset="0"/>
              </a:rPr>
              <a:t>desamentasone</a:t>
            </a:r>
            <a:r>
              <a:rPr lang="it-IT" sz="1600" b="1" dirty="0" smtClean="0">
                <a:solidFill>
                  <a:srgbClr val="C00000"/>
                </a:solidFill>
                <a:latin typeface="Book Antiqua" panose="02040602050305030304" pitchFamily="18" charset="0"/>
              </a:rPr>
              <a:t> ogni 6 ore per 48 ore. Per quanto riguarda l’origine, bassi livelli di ACTH suggeriscono la presenza di un adenoma o carcinoma surrenalico mentre valori plasmatici elevati di ACTH suggeriscono un’origine ipofisaria o ectopica. Nel 95% dei </a:t>
            </a:r>
            <a:r>
              <a:rPr lang="it-IT" sz="1600" b="1" dirty="0" err="1" smtClean="0">
                <a:solidFill>
                  <a:srgbClr val="C00000"/>
                </a:solidFill>
                <a:latin typeface="Book Antiqua" panose="02040602050305030304" pitchFamily="18" charset="0"/>
              </a:rPr>
              <a:t>microadenomi</a:t>
            </a:r>
            <a:r>
              <a:rPr lang="it-IT" sz="1600" b="1" dirty="0" smtClean="0">
                <a:solidFill>
                  <a:srgbClr val="C00000"/>
                </a:solidFill>
                <a:latin typeface="Book Antiqua" panose="02040602050305030304" pitchFamily="18" charset="0"/>
              </a:rPr>
              <a:t> ipofisari ACTH-secernenti e nel 10% dei casi di produzione ectopica, il cortisolo è inibito da dosi elevate di </a:t>
            </a:r>
            <a:r>
              <a:rPr lang="it-IT" sz="1600" b="1" dirty="0" err="1" smtClean="0">
                <a:solidFill>
                  <a:srgbClr val="C00000"/>
                </a:solidFill>
                <a:latin typeface="Book Antiqua" panose="02040602050305030304" pitchFamily="18" charset="0"/>
              </a:rPr>
              <a:t>desametasone</a:t>
            </a:r>
            <a:r>
              <a:rPr lang="it-IT" sz="1600" b="1" dirty="0" smtClean="0">
                <a:solidFill>
                  <a:srgbClr val="C00000"/>
                </a:solidFill>
                <a:latin typeface="Book Antiqua" panose="02040602050305030304" pitchFamily="18" charset="0"/>
              </a:rPr>
              <a:t>. Gli approfondimenti diagnostici in tal caso comprendono RM ipofisaria, TC torace e addome, prelievo dal seno petroso inferiore e valutazione del CRH. L’alcolismo cronico, la depressione, l’obesità e alcune malattie acute possono alterare la regolazione della secrezione di ACTH (</a:t>
            </a:r>
            <a:r>
              <a:rPr lang="it-IT" sz="1600" b="1" i="1" dirty="0" smtClean="0">
                <a:solidFill>
                  <a:srgbClr val="C00000"/>
                </a:solidFill>
                <a:latin typeface="Book Antiqua" panose="02040602050305030304" pitchFamily="18" charset="0"/>
              </a:rPr>
              <a:t>Sindrome di Pseudo-</a:t>
            </a:r>
            <a:r>
              <a:rPr lang="it-IT" sz="1600" b="1" i="1" dirty="0" err="1" smtClean="0">
                <a:solidFill>
                  <a:srgbClr val="C00000"/>
                </a:solidFill>
                <a:latin typeface="Book Antiqua" panose="02040602050305030304" pitchFamily="18" charset="0"/>
              </a:rPr>
              <a:t>Cushing</a:t>
            </a:r>
            <a:r>
              <a:rPr lang="it-IT" sz="1600" b="1" dirty="0" smtClean="0">
                <a:solidFill>
                  <a:srgbClr val="C00000"/>
                </a:solidFill>
                <a:latin typeface="Book Antiqua" panose="02040602050305030304" pitchFamily="18" charset="0"/>
              </a:rPr>
              <a:t>).</a:t>
            </a:r>
          </a:p>
          <a:p>
            <a:pPr marL="285750" indent="-285750" algn="just">
              <a:buFont typeface="Arial" panose="020B0604020202020204" pitchFamily="34" charset="0"/>
              <a:buChar char="•"/>
            </a:pPr>
            <a:r>
              <a:rPr lang="it-IT" sz="1600" b="1" i="1" u="sng" dirty="0" smtClean="0">
                <a:solidFill>
                  <a:srgbClr val="C00000"/>
                </a:solidFill>
                <a:latin typeface="Book Antiqua" panose="02040602050305030304" pitchFamily="18" charset="0"/>
              </a:rPr>
              <a:t>Trattamento</a:t>
            </a:r>
            <a:endParaRPr lang="it-IT" sz="1600" b="1" dirty="0" smtClean="0">
              <a:solidFill>
                <a:srgbClr val="C00000"/>
              </a:solidFill>
              <a:latin typeface="Book Antiqua" panose="02040602050305030304" pitchFamily="18" charset="0"/>
            </a:endParaRPr>
          </a:p>
          <a:p>
            <a:pPr algn="just"/>
            <a:r>
              <a:rPr lang="it-IT" sz="1600" b="1" dirty="0" smtClean="0">
                <a:solidFill>
                  <a:srgbClr val="C00000"/>
                </a:solidFill>
                <a:latin typeface="Book Antiqua" panose="02040602050305030304" pitchFamily="18" charset="0"/>
              </a:rPr>
              <a:t>La Sindrome di </a:t>
            </a:r>
            <a:r>
              <a:rPr lang="it-IT" sz="1600" b="1" dirty="0" err="1" smtClean="0">
                <a:solidFill>
                  <a:srgbClr val="C00000"/>
                </a:solidFill>
                <a:latin typeface="Book Antiqua" panose="02040602050305030304" pitchFamily="18" charset="0"/>
              </a:rPr>
              <a:t>Cushing</a:t>
            </a:r>
            <a:r>
              <a:rPr lang="it-IT" sz="1600" b="1" dirty="0" smtClean="0">
                <a:solidFill>
                  <a:srgbClr val="C00000"/>
                </a:solidFill>
                <a:latin typeface="Book Antiqua" panose="02040602050305030304" pitchFamily="18" charset="0"/>
              </a:rPr>
              <a:t> necessita di trattamento perché ha una prognosi infausta. La chirurgia </a:t>
            </a:r>
            <a:r>
              <a:rPr lang="it-IT" sz="1600" b="1" dirty="0" err="1" smtClean="0">
                <a:solidFill>
                  <a:srgbClr val="C00000"/>
                </a:solidFill>
                <a:latin typeface="Book Antiqua" panose="02040602050305030304" pitchFamily="18" charset="0"/>
              </a:rPr>
              <a:t>transfenoidale</a:t>
            </a:r>
            <a:r>
              <a:rPr lang="it-IT" sz="1600" b="1" dirty="0" smtClean="0">
                <a:solidFill>
                  <a:srgbClr val="C00000"/>
                </a:solidFill>
                <a:latin typeface="Book Antiqua" panose="02040602050305030304" pitchFamily="18" charset="0"/>
              </a:rPr>
              <a:t> per </a:t>
            </a:r>
            <a:r>
              <a:rPr lang="it-IT" sz="1600" b="1" dirty="0" err="1" smtClean="0">
                <a:solidFill>
                  <a:srgbClr val="C00000"/>
                </a:solidFill>
                <a:latin typeface="Book Antiqua" panose="02040602050305030304" pitchFamily="18" charset="0"/>
              </a:rPr>
              <a:t>microadenomi</a:t>
            </a:r>
            <a:r>
              <a:rPr lang="it-IT" sz="1600" b="1" dirty="0" smtClean="0">
                <a:solidFill>
                  <a:srgbClr val="C00000"/>
                </a:solidFill>
                <a:latin typeface="Book Antiqua" panose="02040602050305030304" pitchFamily="18" charset="0"/>
              </a:rPr>
              <a:t> ipofisari ACTH-secernenti è risolutiva nel 70-80% dei casi ma bisogna fare attenzione alle recidive e, in alcuni casi, può seguire una radioterapia adiuvante. Gli adenomi e carcinomi surrenalici devono essere sottoposti a resezione chirurgica con terapia </a:t>
            </a:r>
            <a:r>
              <a:rPr lang="it-IT" sz="1600" b="1" dirty="0" err="1" smtClean="0">
                <a:solidFill>
                  <a:srgbClr val="C00000"/>
                </a:solidFill>
                <a:latin typeface="Book Antiqua" panose="02040602050305030304" pitchFamily="18" charset="0"/>
              </a:rPr>
              <a:t>pre</a:t>
            </a:r>
            <a:r>
              <a:rPr lang="it-IT" sz="1600" b="1" dirty="0" smtClean="0">
                <a:solidFill>
                  <a:srgbClr val="C00000"/>
                </a:solidFill>
                <a:latin typeface="Book Antiqua" panose="02040602050305030304" pitchFamily="18" charset="0"/>
              </a:rPr>
              <a:t>- e post- operatoria a base di </a:t>
            </a:r>
            <a:r>
              <a:rPr lang="it-IT" sz="1600" b="1" dirty="0" err="1" smtClean="0">
                <a:solidFill>
                  <a:srgbClr val="C00000"/>
                </a:solidFill>
                <a:latin typeface="Book Antiqua" panose="02040602050305030304" pitchFamily="18" charset="0"/>
              </a:rPr>
              <a:t>glucocorticoidi</a:t>
            </a:r>
            <a:r>
              <a:rPr lang="it-IT" sz="1600" b="1" dirty="0" smtClean="0">
                <a:solidFill>
                  <a:srgbClr val="C00000"/>
                </a:solidFill>
                <a:latin typeface="Book Antiqua" panose="02040602050305030304" pitchFamily="18" charset="0"/>
              </a:rPr>
              <a:t>. I carcinomi metastatici e non resecabili devono essere trattati con </a:t>
            </a:r>
            <a:r>
              <a:rPr lang="it-IT" sz="1600" b="1" i="1" dirty="0" err="1" smtClean="0">
                <a:solidFill>
                  <a:srgbClr val="C00000"/>
                </a:solidFill>
                <a:latin typeface="Book Antiqua" panose="02040602050305030304" pitchFamily="18" charset="0"/>
              </a:rPr>
              <a:t>mitotano</a:t>
            </a:r>
            <a:r>
              <a:rPr lang="it-IT" sz="1600" b="1" dirty="0" smtClean="0">
                <a:solidFill>
                  <a:srgbClr val="C00000"/>
                </a:solidFill>
                <a:latin typeface="Book Antiqua" panose="02040602050305030304" pitchFamily="18" charset="0"/>
              </a:rPr>
              <a:t> a dosi crescenti fino a 6 g/die in 3-4 somministrazioni frazionate.  Per le forme da produzione ectopica, la resezione della neoplasia può migliorare la sintomatologia, ma, laddove ciò non sia possibile, si può impostare una terapia medica con </a:t>
            </a:r>
            <a:r>
              <a:rPr lang="it-IT" sz="1600" b="1" dirty="0" err="1" smtClean="0">
                <a:solidFill>
                  <a:srgbClr val="C00000"/>
                </a:solidFill>
                <a:latin typeface="Book Antiqua" panose="02040602050305030304" pitchFamily="18" charset="0"/>
              </a:rPr>
              <a:t>ketoconazolo</a:t>
            </a:r>
            <a:r>
              <a:rPr lang="it-IT" sz="1600" b="1" dirty="0" smtClean="0">
                <a:solidFill>
                  <a:srgbClr val="C00000"/>
                </a:solidFill>
                <a:latin typeface="Book Antiqua" panose="02040602050305030304" pitchFamily="18" charset="0"/>
              </a:rPr>
              <a:t> (600-1200 mg/die), </a:t>
            </a:r>
            <a:r>
              <a:rPr lang="it-IT" sz="1600" b="1" dirty="0" err="1" smtClean="0">
                <a:solidFill>
                  <a:srgbClr val="C00000"/>
                </a:solidFill>
                <a:latin typeface="Book Antiqua" panose="02040602050305030304" pitchFamily="18" charset="0"/>
              </a:rPr>
              <a:t>metirapone</a:t>
            </a:r>
            <a:r>
              <a:rPr lang="it-IT" sz="1600" b="1" dirty="0" smtClean="0">
                <a:solidFill>
                  <a:srgbClr val="C00000"/>
                </a:solidFill>
                <a:latin typeface="Book Antiqua" panose="02040602050305030304" pitchFamily="18" charset="0"/>
              </a:rPr>
              <a:t> (2-3 g/die) o </a:t>
            </a:r>
            <a:r>
              <a:rPr lang="it-IT" sz="1600" b="1" dirty="0" err="1" smtClean="0">
                <a:solidFill>
                  <a:srgbClr val="C00000"/>
                </a:solidFill>
                <a:latin typeface="Book Antiqua" panose="02040602050305030304" pitchFamily="18" charset="0"/>
              </a:rPr>
              <a:t>mitotano</a:t>
            </a:r>
            <a:r>
              <a:rPr lang="it-IT" sz="1600" b="1" dirty="0" smtClean="0">
                <a:solidFill>
                  <a:srgbClr val="C00000"/>
                </a:solidFill>
                <a:latin typeface="Book Antiqua" panose="02040602050305030304" pitchFamily="18" charset="0"/>
              </a:rPr>
              <a:t> (2-3 mg/die). Può essere necessaria la </a:t>
            </a:r>
            <a:r>
              <a:rPr lang="it-IT" sz="1600" b="1" dirty="0" err="1" smtClean="0">
                <a:solidFill>
                  <a:srgbClr val="C00000"/>
                </a:solidFill>
                <a:latin typeface="Book Antiqua" panose="02040602050305030304" pitchFamily="18" charset="0"/>
              </a:rPr>
              <a:t>surrenalectomia</a:t>
            </a:r>
            <a:r>
              <a:rPr lang="it-IT" sz="1600" b="1" dirty="0" smtClean="0">
                <a:solidFill>
                  <a:srgbClr val="C00000"/>
                </a:solidFill>
                <a:latin typeface="Book Antiqua" panose="02040602050305030304" pitchFamily="18" charset="0"/>
              </a:rPr>
              <a:t> bilaterale totale ma bisogna fare attenzione agli adenomi non asportabili che sono a rischio per la </a:t>
            </a:r>
            <a:r>
              <a:rPr lang="it-IT" sz="1600" b="1" i="1" dirty="0" smtClean="0">
                <a:solidFill>
                  <a:srgbClr val="C00000"/>
                </a:solidFill>
                <a:latin typeface="Book Antiqua" panose="02040602050305030304" pitchFamily="18" charset="0"/>
              </a:rPr>
              <a:t>Sindrome di Nelson</a:t>
            </a:r>
            <a:r>
              <a:rPr lang="it-IT" sz="1600" b="1" dirty="0" smtClean="0">
                <a:solidFill>
                  <a:srgbClr val="C00000"/>
                </a:solidFill>
                <a:latin typeface="Book Antiqua" panose="02040602050305030304" pitchFamily="18" charset="0"/>
              </a:rPr>
              <a:t> (aggressivo ingrossamento dell’adenoma ipofisario).</a:t>
            </a:r>
            <a:endParaRPr lang="it-IT" sz="1600" b="1" dirty="0">
              <a:solidFill>
                <a:srgbClr val="C00000"/>
              </a:solidFill>
              <a:latin typeface="Book Antiqua" panose="02040602050305030304" pitchFamily="18" charset="0"/>
            </a:endParaRPr>
          </a:p>
          <a:p>
            <a:endParaRPr lang="it-IT" sz="1600" b="1" dirty="0" smtClean="0">
              <a:solidFill>
                <a:srgbClr val="C00000"/>
              </a:solidFill>
              <a:latin typeface="Book Antiqua" panose="02040602050305030304" pitchFamily="18" charset="0"/>
            </a:endParaRPr>
          </a:p>
          <a:p>
            <a:endParaRPr lang="it-IT"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sp>
        <p:nvSpPr>
          <p:cNvPr id="7" name="CasellaDiTesto 6"/>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Iperfunzione del Surrene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374061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6996" y="0"/>
            <a:ext cx="9144000" cy="584775"/>
          </a:xfrm>
          <a:prstGeom prst="rect">
            <a:avLst/>
          </a:prstGeom>
          <a:noFill/>
        </p:spPr>
        <p:txBody>
          <a:bodyPr wrap="square" rtlCol="0">
            <a:spAutoFit/>
          </a:bodyPr>
          <a:lstStyle/>
          <a:p>
            <a:pPr algn="ctr"/>
            <a:r>
              <a:rPr lang="it-IT" sz="3200" b="1" cap="small" dirty="0" smtClean="0">
                <a:solidFill>
                  <a:srgbClr val="C00000"/>
                </a:solidFill>
                <a:effectLst>
                  <a:outerShdw blurRad="38100" dist="38100" dir="2700000" algn="tl">
                    <a:srgbClr val="000000">
                      <a:alpha val="43137"/>
                    </a:srgbClr>
                  </a:outerShdw>
                </a:effectLst>
                <a:latin typeface="Book Antiqua" panose="02040602050305030304" pitchFamily="18" charset="0"/>
              </a:rPr>
              <a:t>Iperfunzione del Surrene</a:t>
            </a:r>
            <a:endParaRPr lang="it-IT" sz="3200" b="1" cap="small" dirty="0">
              <a:solidFill>
                <a:srgbClr val="C00000"/>
              </a:solidFill>
              <a:effectLst>
                <a:outerShdw blurRad="38100" dist="38100" dir="2700000" algn="tl">
                  <a:srgbClr val="000000">
                    <a:alpha val="43137"/>
                  </a:srgbClr>
                </a:outerShdw>
              </a:effectLst>
              <a:latin typeface="Book Antiqua" panose="02040602050305030304" pitchFamily="18" charset="0"/>
            </a:endParaRPr>
          </a:p>
        </p:txBody>
      </p:sp>
      <p:sp>
        <p:nvSpPr>
          <p:cNvPr id="7" name="Rettangolo 6"/>
          <p:cNvSpPr/>
          <p:nvPr/>
        </p:nvSpPr>
        <p:spPr>
          <a:xfrm>
            <a:off x="-62835" y="188640"/>
            <a:ext cx="9179839" cy="7094250"/>
          </a:xfrm>
          <a:prstGeom prst="rect">
            <a:avLst/>
          </a:prstGeom>
        </p:spPr>
        <p:txBody>
          <a:bodyPr wrap="square">
            <a:spAutoFit/>
          </a:bodyPr>
          <a:lstStyle/>
          <a:p>
            <a:endParaRPr lang="it-IT" sz="1700" b="1" i="1" u="sng" dirty="0" smtClean="0">
              <a:solidFill>
                <a:srgbClr val="C00000"/>
              </a:solidFill>
              <a:latin typeface="Book Antiqua" panose="02040602050305030304" pitchFamily="18" charset="0"/>
            </a:endParaRPr>
          </a:p>
          <a:p>
            <a:pPr marL="285750" indent="-285750">
              <a:buFont typeface="Wingdings" panose="05000000000000000000" pitchFamily="2" charset="2"/>
              <a:buChar char="Ø"/>
            </a:pPr>
            <a:r>
              <a:rPr lang="it-IT" sz="1500" b="1" u="sng" dirty="0" err="1" smtClean="0">
                <a:solidFill>
                  <a:srgbClr val="C00000"/>
                </a:solidFill>
                <a:latin typeface="Book Antiqua" panose="02040602050305030304" pitchFamily="18" charset="0"/>
              </a:rPr>
              <a:t>Iperaldosteronismo</a:t>
            </a:r>
            <a:endParaRPr lang="it-IT" sz="1500" b="1" i="1" u="sng" dirty="0">
              <a:solidFill>
                <a:srgbClr val="C00000"/>
              </a:solidFill>
              <a:latin typeface="Book Antiqua" panose="02040602050305030304" pitchFamily="18" charset="0"/>
            </a:endParaRPr>
          </a:p>
          <a:p>
            <a:pPr marL="285750" indent="-285750">
              <a:buFont typeface="Arial" panose="020B0604020202020204" pitchFamily="34" charset="0"/>
              <a:buChar char="•"/>
            </a:pPr>
            <a:r>
              <a:rPr lang="it-IT" sz="1500" b="1" i="1" u="sng" dirty="0" smtClean="0">
                <a:solidFill>
                  <a:srgbClr val="C00000"/>
                </a:solidFill>
                <a:latin typeface="Book Antiqua" panose="02040602050305030304" pitchFamily="18" charset="0"/>
              </a:rPr>
              <a:t>Eziologia</a:t>
            </a:r>
          </a:p>
          <a:p>
            <a:pPr algn="just"/>
            <a:r>
              <a:rPr lang="it-IT" sz="1500" b="1" dirty="0">
                <a:solidFill>
                  <a:srgbClr val="C00000"/>
                </a:solidFill>
                <a:latin typeface="Book Antiqua" panose="02040602050305030304" pitchFamily="18" charset="0"/>
              </a:rPr>
              <a:t>I</a:t>
            </a:r>
            <a:r>
              <a:rPr lang="it-IT" sz="1500" b="1" dirty="0" smtClean="0">
                <a:solidFill>
                  <a:srgbClr val="C00000"/>
                </a:solidFill>
                <a:latin typeface="Book Antiqua" panose="02040602050305030304" pitchFamily="18" charset="0"/>
              </a:rPr>
              <a:t>persecrezione di aldosterone classificata come </a:t>
            </a:r>
            <a:r>
              <a:rPr lang="it-IT" sz="1500" b="1" i="1" dirty="0" smtClean="0">
                <a:solidFill>
                  <a:srgbClr val="C00000"/>
                </a:solidFill>
                <a:latin typeface="Book Antiqua" panose="02040602050305030304" pitchFamily="18" charset="0"/>
              </a:rPr>
              <a:t>primitiva </a:t>
            </a:r>
            <a:r>
              <a:rPr lang="it-IT" sz="1500" b="1" dirty="0" smtClean="0">
                <a:solidFill>
                  <a:srgbClr val="C00000"/>
                </a:solidFill>
                <a:latin typeface="Book Antiqua" panose="02040602050305030304" pitchFamily="18" charset="0"/>
              </a:rPr>
              <a:t>se da adenoma del surrene, iperplasia surrenalica bilaterale, l’</a:t>
            </a:r>
            <a:r>
              <a:rPr lang="it-IT" sz="1500" b="1" dirty="0" err="1" smtClean="0">
                <a:solidFill>
                  <a:srgbClr val="C00000"/>
                </a:solidFill>
                <a:latin typeface="Book Antiqua" panose="02040602050305030304" pitchFamily="18" charset="0"/>
              </a:rPr>
              <a:t>iperaldosteronismo</a:t>
            </a:r>
            <a:r>
              <a:rPr lang="it-IT" sz="1500" b="1" dirty="0" smtClean="0">
                <a:solidFill>
                  <a:srgbClr val="C00000"/>
                </a:solidFill>
                <a:latin typeface="Book Antiqua" panose="02040602050305030304" pitchFamily="18" charset="0"/>
              </a:rPr>
              <a:t> risolvibile con i </a:t>
            </a:r>
            <a:r>
              <a:rPr lang="it-IT" sz="1500" b="1" dirty="0" err="1" smtClean="0">
                <a:solidFill>
                  <a:srgbClr val="C00000"/>
                </a:solidFill>
                <a:latin typeface="Book Antiqua" panose="02040602050305030304" pitchFamily="18" charset="0"/>
              </a:rPr>
              <a:t>glucocorticoidi</a:t>
            </a:r>
            <a:r>
              <a:rPr lang="it-IT" sz="1500" b="1" dirty="0" smtClean="0">
                <a:solidFill>
                  <a:srgbClr val="C00000"/>
                </a:solidFill>
                <a:latin typeface="Book Antiqua" panose="02040602050305030304" pitchFamily="18" charset="0"/>
              </a:rPr>
              <a:t> e alcune forme di iperplasia surrenalica congenita, e </a:t>
            </a:r>
            <a:r>
              <a:rPr lang="it-IT" sz="1500" b="1" i="1" dirty="0" smtClean="0">
                <a:solidFill>
                  <a:srgbClr val="C00000"/>
                </a:solidFill>
                <a:latin typeface="Book Antiqua" panose="02040602050305030304" pitchFamily="18" charset="0"/>
              </a:rPr>
              <a:t>secondaria</a:t>
            </a:r>
            <a:r>
              <a:rPr lang="it-IT" sz="1500" b="1" dirty="0" smtClean="0">
                <a:solidFill>
                  <a:srgbClr val="C00000"/>
                </a:solidFill>
                <a:latin typeface="Book Antiqua" panose="02040602050305030304" pitchFamily="18" charset="0"/>
              </a:rPr>
              <a:t>, quando è presente uno stimolo </a:t>
            </a:r>
            <a:r>
              <a:rPr lang="it-IT" sz="1500" b="1" dirty="0" err="1" smtClean="0">
                <a:solidFill>
                  <a:srgbClr val="C00000"/>
                </a:solidFill>
                <a:latin typeface="Book Antiqua" panose="02040602050305030304" pitchFamily="18" charset="0"/>
              </a:rPr>
              <a:t>extrasurrenalico</a:t>
            </a:r>
            <a:r>
              <a:rPr lang="it-IT" sz="1500" b="1" dirty="0" smtClean="0">
                <a:solidFill>
                  <a:srgbClr val="C00000"/>
                </a:solidFill>
                <a:latin typeface="Book Antiqua" panose="02040602050305030304" pitchFamily="18" charset="0"/>
              </a:rPr>
              <a:t> per la secrezione di renina come la stenosi dell’arteria renale, la cirrosi epatica scompensata o la terapia diuretica.</a:t>
            </a:r>
          </a:p>
          <a:p>
            <a:pPr marL="285750" indent="-285750" algn="just">
              <a:buFont typeface="Arial" panose="020B0604020202020204" pitchFamily="34" charset="0"/>
              <a:buChar char="•"/>
            </a:pPr>
            <a:r>
              <a:rPr lang="it-IT" sz="1500" b="1" i="1" u="sng" dirty="0" smtClean="0">
                <a:solidFill>
                  <a:srgbClr val="C00000"/>
                </a:solidFill>
                <a:latin typeface="Book Antiqua" panose="02040602050305030304" pitchFamily="18" charset="0"/>
              </a:rPr>
              <a:t>Clinica</a:t>
            </a:r>
            <a:endParaRPr lang="it-IT" sz="1500" b="1" dirty="0" smtClean="0">
              <a:solidFill>
                <a:srgbClr val="C00000"/>
              </a:solidFill>
              <a:latin typeface="Book Antiqua" panose="02040602050305030304" pitchFamily="18" charset="0"/>
            </a:endParaRPr>
          </a:p>
          <a:p>
            <a:pPr algn="just"/>
            <a:r>
              <a:rPr lang="it-IT" sz="1500" b="1" dirty="0" smtClean="0">
                <a:solidFill>
                  <a:srgbClr val="C00000"/>
                </a:solidFill>
                <a:latin typeface="Book Antiqua" panose="02040602050305030304" pitchFamily="18" charset="0"/>
              </a:rPr>
              <a:t>Nell’</a:t>
            </a:r>
            <a:r>
              <a:rPr lang="it-IT" sz="1500" b="1" dirty="0" err="1" smtClean="0">
                <a:solidFill>
                  <a:srgbClr val="C00000"/>
                </a:solidFill>
                <a:latin typeface="Book Antiqua" panose="02040602050305030304" pitchFamily="18" charset="0"/>
              </a:rPr>
              <a:t>iperaldosteronismo</a:t>
            </a:r>
            <a:r>
              <a:rPr lang="it-IT" sz="1500" b="1" dirty="0" smtClean="0">
                <a:solidFill>
                  <a:srgbClr val="C00000"/>
                </a:solidFill>
                <a:latin typeface="Book Antiqua" panose="02040602050305030304" pitchFamily="18" charset="0"/>
              </a:rPr>
              <a:t> primitivo si hanno difficoltà nel controllo dell’ ipertensione arteriosa, specie diastolica, </a:t>
            </a:r>
            <a:r>
              <a:rPr lang="it-IT" sz="1500" b="1" dirty="0" err="1" smtClean="0">
                <a:solidFill>
                  <a:srgbClr val="C00000"/>
                </a:solidFill>
                <a:latin typeface="Book Antiqua" panose="02040602050305030304" pitchFamily="18" charset="0"/>
              </a:rPr>
              <a:t>ipokaliemia</a:t>
            </a:r>
            <a:r>
              <a:rPr lang="it-IT" sz="1500" b="1" dirty="0">
                <a:solidFill>
                  <a:srgbClr val="C00000"/>
                </a:solidFill>
                <a:latin typeface="Book Antiqua" panose="02040602050305030304" pitchFamily="18" charset="0"/>
              </a:rPr>
              <a:t> </a:t>
            </a:r>
            <a:r>
              <a:rPr lang="it-IT" sz="1500" b="1" dirty="0" smtClean="0">
                <a:solidFill>
                  <a:srgbClr val="C00000"/>
                </a:solidFill>
                <a:latin typeface="Book Antiqua" panose="02040602050305030304" pitchFamily="18" charset="0"/>
              </a:rPr>
              <a:t>da perdite renali di potassio associata a astenia, affaticamento muscolare e poliuria, frequenti cefalee e alcalosi metabolica. Gli edemi sono quasi sempre assenti a meno che non coesistano insufficienza cardiaca congestizia e nefropatia.</a:t>
            </a:r>
          </a:p>
          <a:p>
            <a:pPr marL="285750" indent="-285750" algn="just">
              <a:buFont typeface="Arial" panose="020B0604020202020204" pitchFamily="34" charset="0"/>
              <a:buChar char="•"/>
            </a:pPr>
            <a:r>
              <a:rPr lang="it-IT" sz="1500" b="1" i="1" u="sng" dirty="0" smtClean="0">
                <a:solidFill>
                  <a:srgbClr val="C00000"/>
                </a:solidFill>
                <a:latin typeface="Book Antiqua" panose="02040602050305030304" pitchFamily="18" charset="0"/>
              </a:rPr>
              <a:t>Diagnosi</a:t>
            </a:r>
            <a:endParaRPr lang="it-IT" sz="1500" b="1" dirty="0" smtClean="0">
              <a:solidFill>
                <a:srgbClr val="C00000"/>
              </a:solidFill>
              <a:latin typeface="Book Antiqua" panose="02040602050305030304" pitchFamily="18" charset="0"/>
            </a:endParaRPr>
          </a:p>
          <a:p>
            <a:pPr algn="just"/>
            <a:r>
              <a:rPr lang="it-IT" sz="1500" b="1" dirty="0" smtClean="0">
                <a:solidFill>
                  <a:srgbClr val="C00000"/>
                </a:solidFill>
                <a:latin typeface="Book Antiqua" panose="02040602050305030304" pitchFamily="18" charset="0"/>
              </a:rPr>
              <a:t>Presenza di ipertensione resistente al trattamento con </a:t>
            </a:r>
            <a:r>
              <a:rPr lang="it-IT" sz="1500" b="1" dirty="0" err="1" smtClean="0">
                <a:solidFill>
                  <a:srgbClr val="C00000"/>
                </a:solidFill>
                <a:latin typeface="Book Antiqua" panose="02040602050305030304" pitchFamily="18" charset="0"/>
              </a:rPr>
              <a:t>ipokaliemia</a:t>
            </a:r>
            <a:r>
              <a:rPr lang="it-IT" sz="1500" b="1" dirty="0" smtClean="0">
                <a:solidFill>
                  <a:srgbClr val="C00000"/>
                </a:solidFill>
                <a:latin typeface="Book Antiqua" panose="02040602050305030304" pitchFamily="18" charset="0"/>
              </a:rPr>
              <a:t> in un paziente che non assume diuretici che favoriscono l’eliminazione di potassio valutabile con il dosaggio dell’aldosterone sierico e la stima dell’attività plasmatica della renina (elevata nelle forme secondarie). Se possibile, gli antipertensivi dovrebbero essere sospesi, specie gli antagonisti del recettore per l’aldosterone, i beta-bloccanti, gli ACE-inibitori e i farmaci che bloccano il recettore per l’</a:t>
            </a:r>
            <a:r>
              <a:rPr lang="it-IT" sz="1500" b="1" dirty="0" err="1" smtClean="0">
                <a:solidFill>
                  <a:srgbClr val="C00000"/>
                </a:solidFill>
                <a:latin typeface="Book Antiqua" panose="02040602050305030304" pitchFamily="18" charset="0"/>
              </a:rPr>
              <a:t>angiotensina</a:t>
            </a:r>
            <a:r>
              <a:rPr lang="it-IT" sz="1500" b="1" dirty="0" smtClean="0">
                <a:solidFill>
                  <a:srgbClr val="C00000"/>
                </a:solidFill>
                <a:latin typeface="Book Antiqua" panose="02040602050305030304" pitchFamily="18" charset="0"/>
              </a:rPr>
              <a:t> che interferiscono con l’esame. I diuretici potassio-disperdenti devono essere sospesi con somministrazione di potassio per 1-2 settimane prima del test. La conferma della diagnosi di </a:t>
            </a:r>
            <a:r>
              <a:rPr lang="it-IT" sz="1500" b="1" dirty="0" err="1" smtClean="0">
                <a:solidFill>
                  <a:srgbClr val="C00000"/>
                </a:solidFill>
                <a:latin typeface="Book Antiqua" panose="02040602050305030304" pitchFamily="18" charset="0"/>
              </a:rPr>
              <a:t>iperaldosteronismo</a:t>
            </a:r>
            <a:r>
              <a:rPr lang="it-IT" sz="1500" b="1" dirty="0" smtClean="0">
                <a:solidFill>
                  <a:srgbClr val="C00000"/>
                </a:solidFill>
                <a:latin typeface="Book Antiqua" panose="02040602050305030304" pitchFamily="18" charset="0"/>
              </a:rPr>
              <a:t> primitivo è data da una mancata soppressione dell’aldosterone plasmatico (&lt; 5 </a:t>
            </a:r>
            <a:r>
              <a:rPr lang="it-IT" sz="1500" b="1" dirty="0" err="1" smtClean="0">
                <a:solidFill>
                  <a:srgbClr val="C00000"/>
                </a:solidFill>
                <a:latin typeface="Book Antiqua" panose="02040602050305030304" pitchFamily="18" charset="0"/>
              </a:rPr>
              <a:t>ng</a:t>
            </a:r>
            <a:r>
              <a:rPr lang="it-IT" sz="1500" b="1" dirty="0" smtClean="0">
                <a:solidFill>
                  <a:srgbClr val="C00000"/>
                </a:solidFill>
                <a:latin typeface="Book Antiqua" panose="02040602050305030304" pitchFamily="18" charset="0"/>
              </a:rPr>
              <a:t>/</a:t>
            </a:r>
            <a:r>
              <a:rPr lang="it-IT" sz="1500" b="1" dirty="0" err="1" smtClean="0">
                <a:solidFill>
                  <a:srgbClr val="C00000"/>
                </a:solidFill>
                <a:latin typeface="Book Antiqua" panose="02040602050305030304" pitchFamily="18" charset="0"/>
              </a:rPr>
              <a:t>dL</a:t>
            </a:r>
            <a:r>
              <a:rPr lang="it-IT" sz="1500" b="1" dirty="0" smtClean="0">
                <a:solidFill>
                  <a:srgbClr val="C00000"/>
                </a:solidFill>
                <a:latin typeface="Book Antiqua" panose="02040602050305030304" pitchFamily="18" charset="0"/>
              </a:rPr>
              <a:t> dopo 500 ml/h di fisiologica per 4 ore) o dell’aldosterone urinario dopo fisiologica o carico di sodio (&lt; 10 </a:t>
            </a:r>
            <a:r>
              <a:rPr lang="it-IT" sz="1500" b="1" dirty="0" smtClean="0">
                <a:solidFill>
                  <a:srgbClr val="C00000"/>
                </a:solidFill>
                <a:latin typeface="Book Antiqua" panose="02040602050305030304" pitchFamily="18" charset="0"/>
                <a:sym typeface="Symbol"/>
              </a:rPr>
              <a:t>g/die al 3° giorno di somministrazione di 200 </a:t>
            </a:r>
            <a:r>
              <a:rPr lang="it-IT" sz="1500" b="1" dirty="0" err="1" smtClean="0">
                <a:solidFill>
                  <a:srgbClr val="C00000"/>
                </a:solidFill>
                <a:latin typeface="Book Antiqua" panose="02040602050305030304" pitchFamily="18" charset="0"/>
                <a:sym typeface="Symbol"/>
              </a:rPr>
              <a:t>mmol</a:t>
            </a:r>
            <a:r>
              <a:rPr lang="it-IT" sz="1500" b="1" dirty="0" smtClean="0">
                <a:solidFill>
                  <a:srgbClr val="C00000"/>
                </a:solidFill>
                <a:latin typeface="Book Antiqua" panose="02040602050305030304" pitchFamily="18" charset="0"/>
                <a:sym typeface="Symbol"/>
              </a:rPr>
              <a:t>/die </a:t>
            </a:r>
            <a:r>
              <a:rPr lang="it-IT" sz="1500" b="1" dirty="0" err="1" smtClean="0">
                <a:solidFill>
                  <a:srgbClr val="C00000"/>
                </a:solidFill>
                <a:latin typeface="Book Antiqua" panose="02040602050305030304" pitchFamily="18" charset="0"/>
                <a:sym typeface="Symbol"/>
              </a:rPr>
              <a:t>NaCl</a:t>
            </a:r>
            <a:r>
              <a:rPr lang="it-IT" sz="1500" b="1" dirty="0" smtClean="0">
                <a:solidFill>
                  <a:srgbClr val="C00000"/>
                </a:solidFill>
                <a:latin typeface="Book Antiqua" panose="02040602050305030304" pitchFamily="18" charset="0"/>
                <a:sym typeface="Symbol"/>
              </a:rPr>
              <a:t> per </a:t>
            </a:r>
            <a:r>
              <a:rPr lang="it-IT" sz="1500" b="1" dirty="0" err="1" smtClean="0">
                <a:solidFill>
                  <a:srgbClr val="C00000"/>
                </a:solidFill>
                <a:latin typeface="Book Antiqua" panose="02040602050305030304" pitchFamily="18" charset="0"/>
                <a:sym typeface="Symbol"/>
              </a:rPr>
              <a:t>os</a:t>
            </a:r>
            <a:r>
              <a:rPr lang="it-IT" sz="1500" b="1" dirty="0" smtClean="0">
                <a:solidFill>
                  <a:srgbClr val="C00000"/>
                </a:solidFill>
                <a:latin typeface="Book Antiqua" panose="02040602050305030304" pitchFamily="18" charset="0"/>
                <a:sym typeface="Symbol"/>
              </a:rPr>
              <a:t> + </a:t>
            </a:r>
            <a:r>
              <a:rPr lang="it-IT" sz="1500" b="1" dirty="0" err="1" smtClean="0">
                <a:solidFill>
                  <a:srgbClr val="C00000"/>
                </a:solidFill>
                <a:latin typeface="Book Antiqua" panose="02040602050305030304" pitchFamily="18" charset="0"/>
                <a:sym typeface="Symbol"/>
              </a:rPr>
              <a:t>fludrocortisone</a:t>
            </a:r>
            <a:r>
              <a:rPr lang="it-IT" sz="1500" b="1" dirty="0" smtClean="0">
                <a:solidFill>
                  <a:srgbClr val="C00000"/>
                </a:solidFill>
                <a:latin typeface="Book Antiqua" panose="02040602050305030304" pitchFamily="18" charset="0"/>
                <a:sym typeface="Symbol"/>
              </a:rPr>
              <a:t> 0,2 mg 2vv/die per 3 giorni). Una TC ad alta risoluzione può localizzare una lesione ma, se negativa, può essere necessario un campionamento bilaterale delle vene surrenaliche. </a:t>
            </a:r>
          </a:p>
          <a:p>
            <a:pPr marL="285750" indent="-285750" algn="just">
              <a:buFont typeface="Arial" panose="020B0604020202020204" pitchFamily="34" charset="0"/>
              <a:buChar char="•"/>
            </a:pPr>
            <a:r>
              <a:rPr lang="it-IT" sz="1500" b="1" i="1" u="sng" dirty="0" smtClean="0">
                <a:solidFill>
                  <a:srgbClr val="C00000"/>
                </a:solidFill>
                <a:latin typeface="Book Antiqua" panose="02040602050305030304" pitchFamily="18" charset="0"/>
                <a:sym typeface="Symbol"/>
              </a:rPr>
              <a:t>Trattamento</a:t>
            </a:r>
          </a:p>
          <a:p>
            <a:pPr algn="just"/>
            <a:r>
              <a:rPr lang="it-IT" sz="1500" b="1" dirty="0" smtClean="0">
                <a:solidFill>
                  <a:srgbClr val="C00000"/>
                </a:solidFill>
                <a:latin typeface="Book Antiqua" panose="02040602050305030304" pitchFamily="18" charset="0"/>
                <a:sym typeface="Symbol"/>
              </a:rPr>
              <a:t>L’adenoma surrenalico può essere trattato con adenoma surrenalico mentre l’iperplasia con restrizione sodica e  </a:t>
            </a:r>
            <a:r>
              <a:rPr lang="it-IT" sz="1500" b="1" dirty="0" err="1" smtClean="0">
                <a:solidFill>
                  <a:srgbClr val="C00000"/>
                </a:solidFill>
                <a:latin typeface="Book Antiqua" panose="02040602050305030304" pitchFamily="18" charset="0"/>
                <a:sym typeface="Symbol"/>
              </a:rPr>
              <a:t>spironolattone</a:t>
            </a:r>
            <a:r>
              <a:rPr lang="it-IT" sz="1500" b="1" dirty="0" smtClean="0">
                <a:solidFill>
                  <a:srgbClr val="C00000"/>
                </a:solidFill>
                <a:latin typeface="Book Antiqua" panose="02040602050305030304" pitchFamily="18" charset="0"/>
                <a:sym typeface="Symbol"/>
              </a:rPr>
              <a:t>, </a:t>
            </a:r>
            <a:r>
              <a:rPr lang="it-IT" sz="1500" b="1" dirty="0" err="1" smtClean="0">
                <a:solidFill>
                  <a:srgbClr val="C00000"/>
                </a:solidFill>
                <a:latin typeface="Book Antiqua" panose="02040602050305030304" pitchFamily="18" charset="0"/>
                <a:sym typeface="Symbol"/>
              </a:rPr>
              <a:t>eplerenone</a:t>
            </a:r>
            <a:r>
              <a:rPr lang="it-IT" sz="1500" b="1" dirty="0" smtClean="0">
                <a:solidFill>
                  <a:srgbClr val="C00000"/>
                </a:solidFill>
                <a:latin typeface="Book Antiqua" panose="02040602050305030304" pitchFamily="18" charset="0"/>
                <a:sym typeface="Symbol"/>
              </a:rPr>
              <a:t> o </a:t>
            </a:r>
            <a:r>
              <a:rPr lang="it-IT" sz="1500" b="1" dirty="0" err="1" smtClean="0">
                <a:solidFill>
                  <a:srgbClr val="C00000"/>
                </a:solidFill>
                <a:latin typeface="Book Antiqua" panose="02040602050305030304" pitchFamily="18" charset="0"/>
                <a:sym typeface="Symbol"/>
              </a:rPr>
              <a:t>amiloride</a:t>
            </a:r>
            <a:r>
              <a:rPr lang="it-IT" sz="1500" b="1" dirty="0" smtClean="0">
                <a:solidFill>
                  <a:srgbClr val="C00000"/>
                </a:solidFill>
                <a:latin typeface="Book Antiqua" panose="02040602050305030304" pitchFamily="18" charset="0"/>
                <a:sym typeface="Symbol"/>
              </a:rPr>
              <a:t>. Le forme secondarie vengono in genere trattate con </a:t>
            </a:r>
            <a:r>
              <a:rPr lang="it-IT" sz="1500" b="1" smtClean="0">
                <a:solidFill>
                  <a:srgbClr val="C00000"/>
                </a:solidFill>
                <a:latin typeface="Book Antiqua" panose="02040602050305030304" pitchFamily="18" charset="0"/>
                <a:sym typeface="Symbol"/>
              </a:rPr>
              <a:t>dieta iposodica </a:t>
            </a:r>
            <a:r>
              <a:rPr lang="it-IT" sz="1500" b="1" dirty="0" smtClean="0">
                <a:solidFill>
                  <a:srgbClr val="C00000"/>
                </a:solidFill>
                <a:latin typeface="Book Antiqua" panose="02040602050305030304" pitchFamily="18" charset="0"/>
                <a:sym typeface="Symbol"/>
              </a:rPr>
              <a:t>e correzione della causa di base.</a:t>
            </a:r>
            <a:endParaRPr lang="it-IT" sz="1500" b="1" dirty="0" smtClean="0">
              <a:solidFill>
                <a:srgbClr val="C00000"/>
              </a:solidFill>
              <a:latin typeface="Book Antiqua" panose="02040602050305030304" pitchFamily="18" charset="0"/>
            </a:endParaRPr>
          </a:p>
          <a:p>
            <a:endParaRPr lang="it-IT"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770734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1981</Words>
  <Application>Microsoft Office PowerPoint</Application>
  <PresentationFormat>Presentazione su schermo (4:3)</PresentationFormat>
  <Paragraphs>106</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Vincenza_Pc</dc:creator>
  <cp:lastModifiedBy>Vincenza_Pc</cp:lastModifiedBy>
  <cp:revision>209</cp:revision>
  <dcterms:created xsi:type="dcterms:W3CDTF">2017-03-20T15:01:30Z</dcterms:created>
  <dcterms:modified xsi:type="dcterms:W3CDTF">2017-05-17T12:05:11Z</dcterms:modified>
</cp:coreProperties>
</file>