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6"/>
  </p:notesMasterIdLst>
  <p:sldIdLst>
    <p:sldId id="256" r:id="rId2"/>
    <p:sldId id="257" r:id="rId3"/>
    <p:sldId id="275" r:id="rId4"/>
    <p:sldId id="276" r:id="rId5"/>
    <p:sldId id="277" r:id="rId6"/>
    <p:sldId id="278" r:id="rId7"/>
    <p:sldId id="259" r:id="rId8"/>
    <p:sldId id="322" r:id="rId9"/>
    <p:sldId id="324" r:id="rId10"/>
    <p:sldId id="325" r:id="rId11"/>
    <p:sldId id="326" r:id="rId12"/>
    <p:sldId id="323" r:id="rId13"/>
    <p:sldId id="280" r:id="rId14"/>
    <p:sldId id="281" r:id="rId15"/>
    <p:sldId id="282" r:id="rId16"/>
    <p:sldId id="283" r:id="rId17"/>
    <p:sldId id="258" r:id="rId18"/>
    <p:sldId id="267" r:id="rId19"/>
    <p:sldId id="284" r:id="rId20"/>
    <p:sldId id="286" r:id="rId21"/>
    <p:sldId id="383" r:id="rId22"/>
    <p:sldId id="288" r:id="rId23"/>
    <p:sldId id="287" r:id="rId24"/>
    <p:sldId id="289" r:id="rId25"/>
    <p:sldId id="396" r:id="rId26"/>
    <p:sldId id="294" r:id="rId27"/>
    <p:sldId id="290" r:id="rId28"/>
    <p:sldId id="509" r:id="rId29"/>
    <p:sldId id="292" r:id="rId30"/>
    <p:sldId id="293" r:id="rId31"/>
    <p:sldId id="291" r:id="rId32"/>
    <p:sldId id="397" r:id="rId33"/>
    <p:sldId id="295" r:id="rId34"/>
    <p:sldId id="297" r:id="rId35"/>
    <p:sldId id="505" r:id="rId36"/>
    <p:sldId id="296" r:id="rId37"/>
    <p:sldId id="298" r:id="rId38"/>
    <p:sldId id="299" r:id="rId39"/>
    <p:sldId id="300" r:id="rId40"/>
    <p:sldId id="301" r:id="rId41"/>
    <p:sldId id="302" r:id="rId42"/>
    <p:sldId id="303" r:id="rId43"/>
    <p:sldId id="304" r:id="rId44"/>
    <p:sldId id="305" r:id="rId45"/>
    <p:sldId id="417" r:id="rId46"/>
    <p:sldId id="310" r:id="rId47"/>
    <p:sldId id="311" r:id="rId48"/>
    <p:sldId id="306" r:id="rId49"/>
    <p:sldId id="312" r:id="rId50"/>
    <p:sldId id="313" r:id="rId51"/>
    <p:sldId id="314" r:id="rId52"/>
    <p:sldId id="307" r:id="rId53"/>
    <p:sldId id="315" r:id="rId54"/>
    <p:sldId id="316" r:id="rId55"/>
    <p:sldId id="317" r:id="rId56"/>
    <p:sldId id="318" r:id="rId57"/>
    <p:sldId id="308" r:id="rId58"/>
    <p:sldId id="327" r:id="rId59"/>
    <p:sldId id="345" r:id="rId60"/>
    <p:sldId id="346" r:id="rId61"/>
    <p:sldId id="347" r:id="rId62"/>
    <p:sldId id="348" r:id="rId63"/>
    <p:sldId id="351" r:id="rId64"/>
    <p:sldId id="332" r:id="rId65"/>
    <p:sldId id="333" r:id="rId66"/>
    <p:sldId id="334" r:id="rId67"/>
    <p:sldId id="335" r:id="rId68"/>
    <p:sldId id="336" r:id="rId69"/>
    <p:sldId id="337" r:id="rId70"/>
    <p:sldId id="338" r:id="rId71"/>
    <p:sldId id="339" r:id="rId72"/>
    <p:sldId id="340" r:id="rId73"/>
    <p:sldId id="341" r:id="rId74"/>
    <p:sldId id="352" r:id="rId75"/>
    <p:sldId id="353" r:id="rId76"/>
    <p:sldId id="354" r:id="rId77"/>
    <p:sldId id="355" r:id="rId78"/>
    <p:sldId id="356" r:id="rId79"/>
    <p:sldId id="357" r:id="rId80"/>
    <p:sldId id="359" r:id="rId81"/>
    <p:sldId id="374" r:id="rId82"/>
    <p:sldId id="373" r:id="rId83"/>
    <p:sldId id="360" r:id="rId84"/>
    <p:sldId id="376" r:id="rId85"/>
    <p:sldId id="375" r:id="rId86"/>
    <p:sldId id="377" r:id="rId87"/>
    <p:sldId id="378" r:id="rId88"/>
    <p:sldId id="362" r:id="rId89"/>
    <p:sldId id="363" r:id="rId90"/>
    <p:sldId id="379" r:id="rId91"/>
    <p:sldId id="380" r:id="rId92"/>
    <p:sldId id="399" r:id="rId93"/>
    <p:sldId id="364" r:id="rId94"/>
    <p:sldId id="365" r:id="rId95"/>
    <p:sldId id="366" r:id="rId96"/>
    <p:sldId id="506" r:id="rId97"/>
    <p:sldId id="381" r:id="rId98"/>
    <p:sldId id="367" r:id="rId99"/>
    <p:sldId id="368" r:id="rId100"/>
    <p:sldId id="382" r:id="rId101"/>
    <p:sldId id="369" r:id="rId102"/>
    <p:sldId id="507" r:id="rId103"/>
    <p:sldId id="508" r:id="rId104"/>
    <p:sldId id="371" r:id="rId105"/>
    <p:sldId id="438" r:id="rId106"/>
    <p:sldId id="358" r:id="rId107"/>
    <p:sldId id="384" r:id="rId108"/>
    <p:sldId id="386" r:id="rId109"/>
    <p:sldId id="387" r:id="rId110"/>
    <p:sldId id="388" r:id="rId111"/>
    <p:sldId id="398" r:id="rId112"/>
    <p:sldId id="389" r:id="rId113"/>
    <p:sldId id="400" r:id="rId114"/>
    <p:sldId id="394" r:id="rId115"/>
    <p:sldId id="405" r:id="rId116"/>
    <p:sldId id="401" r:id="rId117"/>
    <p:sldId id="402" r:id="rId118"/>
    <p:sldId id="407" r:id="rId119"/>
    <p:sldId id="409" r:id="rId120"/>
    <p:sldId id="410" r:id="rId121"/>
    <p:sldId id="403" r:id="rId122"/>
    <p:sldId id="393" r:id="rId123"/>
    <p:sldId id="395" r:id="rId124"/>
    <p:sldId id="391" r:id="rId125"/>
    <p:sldId id="411" r:id="rId126"/>
    <p:sldId id="413" r:id="rId127"/>
    <p:sldId id="414" r:id="rId128"/>
    <p:sldId id="415" r:id="rId129"/>
    <p:sldId id="416" r:id="rId130"/>
    <p:sldId id="412" r:id="rId131"/>
    <p:sldId id="418" r:id="rId132"/>
    <p:sldId id="419" r:id="rId133"/>
    <p:sldId id="421" r:id="rId134"/>
    <p:sldId id="422" r:id="rId135"/>
    <p:sldId id="428" r:id="rId136"/>
    <p:sldId id="437" r:id="rId137"/>
    <p:sldId id="423" r:id="rId138"/>
    <p:sldId id="424" r:id="rId139"/>
    <p:sldId id="433" r:id="rId140"/>
    <p:sldId id="431" r:id="rId141"/>
    <p:sldId id="434" r:id="rId142"/>
    <p:sldId id="435" r:id="rId143"/>
    <p:sldId id="436" r:id="rId144"/>
    <p:sldId id="430" r:id="rId145"/>
    <p:sldId id="429" r:id="rId146"/>
    <p:sldId id="479" r:id="rId147"/>
    <p:sldId id="482" r:id="rId148"/>
    <p:sldId id="483" r:id="rId149"/>
    <p:sldId id="484" r:id="rId150"/>
    <p:sldId id="480" r:id="rId151"/>
    <p:sldId id="439" r:id="rId152"/>
    <p:sldId id="485" r:id="rId153"/>
    <p:sldId id="486" r:id="rId154"/>
    <p:sldId id="441" r:id="rId155"/>
    <p:sldId id="426" r:id="rId156"/>
    <p:sldId id="442" r:id="rId157"/>
    <p:sldId id="443" r:id="rId158"/>
    <p:sldId id="444" r:id="rId159"/>
    <p:sldId id="488" r:id="rId160"/>
    <p:sldId id="489" r:id="rId161"/>
    <p:sldId id="491" r:id="rId162"/>
    <p:sldId id="446" r:id="rId163"/>
    <p:sldId id="427" r:id="rId164"/>
    <p:sldId id="447" r:id="rId165"/>
    <p:sldId id="476" r:id="rId166"/>
    <p:sldId id="477" r:id="rId167"/>
    <p:sldId id="495" r:id="rId168"/>
    <p:sldId id="450" r:id="rId169"/>
    <p:sldId id="498" r:id="rId170"/>
    <p:sldId id="496" r:id="rId171"/>
    <p:sldId id="451" r:id="rId172"/>
    <p:sldId id="452" r:id="rId173"/>
    <p:sldId id="453" r:id="rId174"/>
    <p:sldId id="454" r:id="rId175"/>
    <p:sldId id="458" r:id="rId176"/>
    <p:sldId id="492" r:id="rId177"/>
    <p:sldId id="493" r:id="rId178"/>
    <p:sldId id="461" r:id="rId179"/>
    <p:sldId id="462" r:id="rId180"/>
    <p:sldId id="494" r:id="rId181"/>
    <p:sldId id="464" r:id="rId182"/>
    <p:sldId id="499" r:id="rId183"/>
    <p:sldId id="500" r:id="rId184"/>
    <p:sldId id="448" r:id="rId185"/>
  </p:sldIdLst>
  <p:sldSz cx="9144000" cy="6858000" type="screen4x3"/>
  <p:notesSz cx="7099300" cy="10234613"/>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BD4E"/>
    <a:srgbClr val="FFFF66"/>
    <a:srgbClr val="CCFF66"/>
    <a:srgbClr val="008000"/>
    <a:srgbClr val="0000FF"/>
    <a:srgbClr val="FF0000"/>
    <a:srgbClr val="3333CC"/>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83900" autoAdjust="0"/>
  </p:normalViewPr>
  <p:slideViewPr>
    <p:cSldViewPr>
      <p:cViewPr varScale="1">
        <p:scale>
          <a:sx n="61" d="100"/>
          <a:sy n="61" d="100"/>
        </p:scale>
        <p:origin x="7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smtClean="0">
                <a:latin typeface="Arial" charset="0"/>
              </a:defRPr>
            </a:lvl1pPr>
          </a:lstStyle>
          <a:p>
            <a:pPr>
              <a:defRPr/>
            </a:pPr>
            <a:endParaRPr lang="it-IT"/>
          </a:p>
        </p:txBody>
      </p:sp>
      <p:sp>
        <p:nvSpPr>
          <p:cNvPr id="2253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smtClean="0">
                <a:latin typeface="Arial" charset="0"/>
              </a:defRPr>
            </a:lvl1pPr>
          </a:lstStyle>
          <a:p>
            <a:pPr>
              <a:defRPr/>
            </a:pPr>
            <a:endParaRPr lang="it-IT"/>
          </a:p>
        </p:txBody>
      </p:sp>
      <p:sp>
        <p:nvSpPr>
          <p:cNvPr id="196612"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253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smtClean="0">
                <a:latin typeface="Arial" charset="0"/>
              </a:defRPr>
            </a:lvl1pPr>
          </a:lstStyle>
          <a:p>
            <a:pPr>
              <a:defRPr/>
            </a:pPr>
            <a:endParaRPr lang="it-IT"/>
          </a:p>
        </p:txBody>
      </p:sp>
      <p:sp>
        <p:nvSpPr>
          <p:cNvPr id="2253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fld id="{E81EF20B-CD38-4177-834C-7AD448180C17}" type="slidenum">
              <a:rPr lang="it-IT" altLang="it-IT"/>
              <a:pPr/>
              <a:t>‹N›</a:t>
            </a:fld>
            <a:endParaRPr lang="it-IT" altLang="it-IT"/>
          </a:p>
        </p:txBody>
      </p:sp>
    </p:spTree>
    <p:extLst>
      <p:ext uri="{BB962C8B-B14F-4D97-AF65-F5344CB8AC3E}">
        <p14:creationId xmlns:p14="http://schemas.microsoft.com/office/powerpoint/2010/main" val="303745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8" Type="http://schemas.openxmlformats.org/officeDocument/2006/relationships/hyperlink" Target="http://www.my-personaltrainer.it/fisiologia/saliva.html" TargetMode="External"/><Relationship Id="rId13" Type="http://schemas.openxmlformats.org/officeDocument/2006/relationships/hyperlink" Target="http://www.my-personaltrainer.it/fegato/vena-porta.html" TargetMode="External"/><Relationship Id="rId3" Type="http://schemas.openxmlformats.org/officeDocument/2006/relationships/hyperlink" Target="http://www.my-personaltrainer.it/fisiologia/mucosa-gastrica.html" TargetMode="External"/><Relationship Id="rId7" Type="http://schemas.openxmlformats.org/officeDocument/2006/relationships/hyperlink" Target="http://www.my-personaltrainer.it/proteine.htm" TargetMode="External"/><Relationship Id="rId12" Type="http://schemas.openxmlformats.org/officeDocument/2006/relationships/hyperlink" Target="http://www.my-personaltrainer.it/fegato/fegato.html" TargetMode="External"/><Relationship Id="rId17" Type="http://schemas.openxmlformats.org/officeDocument/2006/relationships/hyperlink" Target="http://www.my-personaltrainer.it/farmacologia/somministrazione-orale-3.html" TargetMode="External"/><Relationship Id="rId2" Type="http://schemas.openxmlformats.org/officeDocument/2006/relationships/slide" Target="../slides/slide158.xml"/><Relationship Id="rId16" Type="http://schemas.openxmlformats.org/officeDocument/2006/relationships/hyperlink" Target="http://www.my-personaltrainer.it/dimagrire/obesita.html" TargetMode="External"/><Relationship Id="rId1" Type="http://schemas.openxmlformats.org/officeDocument/2006/relationships/notesMaster" Target="../notesMasters/notesMaster1.xml"/><Relationship Id="rId6" Type="http://schemas.openxmlformats.org/officeDocument/2006/relationships/hyperlink" Target="http://www.my-personaltrainer.it/salute/pepsina.html" TargetMode="External"/><Relationship Id="rId11" Type="http://schemas.openxmlformats.org/officeDocument/2006/relationships/hyperlink" Target="http://www.my-personaltrainer.it/fisiologia/mucosa-intestinale.html" TargetMode="External"/><Relationship Id="rId5" Type="http://schemas.openxmlformats.org/officeDocument/2006/relationships/hyperlink" Target="http://www.my-personaltrainer.it/fisiologia/intestino.html" TargetMode="External"/><Relationship Id="rId15" Type="http://schemas.openxmlformats.org/officeDocument/2006/relationships/hyperlink" Target="http://www.my-personaltrainer.it/salute/gastrite-atrofica.html" TargetMode="External"/><Relationship Id="rId10" Type="http://schemas.openxmlformats.org/officeDocument/2006/relationships/hyperlink" Target="http://www.my-personaltrainer.it/salute/proteasi.html" TargetMode="External"/><Relationship Id="rId4" Type="http://schemas.openxmlformats.org/officeDocument/2006/relationships/hyperlink" Target="http://www.my-personaltrainer.it/nutrizione/vitamina-B12.html" TargetMode="External"/><Relationship Id="rId9" Type="http://schemas.openxmlformats.org/officeDocument/2006/relationships/hyperlink" Target="http://www.my-personaltrainer.it/fisiologia/duodeno.html" TargetMode="External"/><Relationship Id="rId14" Type="http://schemas.openxmlformats.org/officeDocument/2006/relationships/hyperlink" Target="http://www.my-personaltrainer.it/salute/anemia-perniciosa.html" TargetMode="External"/></Relationships>
</file>

<file path=ppt/notesSlides/_rels/notesSlide158.xml.rels><?xml version="1.0" encoding="UTF-8" standalone="yes"?>
<Relationships xmlns="http://schemas.openxmlformats.org/package/2006/relationships"><Relationship Id="rId8" Type="http://schemas.openxmlformats.org/officeDocument/2006/relationships/hyperlink" Target="http://www.my-personaltrainer.it/fisiologia/saliva.html" TargetMode="External"/><Relationship Id="rId13" Type="http://schemas.openxmlformats.org/officeDocument/2006/relationships/hyperlink" Target="http://www.my-personaltrainer.it/fegato/vena-porta.html" TargetMode="External"/><Relationship Id="rId3" Type="http://schemas.openxmlformats.org/officeDocument/2006/relationships/hyperlink" Target="http://www.my-personaltrainer.it/fisiologia/mucosa-gastrica.html" TargetMode="External"/><Relationship Id="rId7" Type="http://schemas.openxmlformats.org/officeDocument/2006/relationships/hyperlink" Target="http://www.my-personaltrainer.it/proteine.htm" TargetMode="External"/><Relationship Id="rId12" Type="http://schemas.openxmlformats.org/officeDocument/2006/relationships/hyperlink" Target="http://www.my-personaltrainer.it/fegato/fegato.html" TargetMode="External"/><Relationship Id="rId17" Type="http://schemas.openxmlformats.org/officeDocument/2006/relationships/hyperlink" Target="http://www.my-personaltrainer.it/farmacologia/somministrazione-orale-3.html" TargetMode="External"/><Relationship Id="rId2" Type="http://schemas.openxmlformats.org/officeDocument/2006/relationships/slide" Target="../slides/slide159.xml"/><Relationship Id="rId16" Type="http://schemas.openxmlformats.org/officeDocument/2006/relationships/hyperlink" Target="http://www.my-personaltrainer.it/dimagrire/obesita.html" TargetMode="External"/><Relationship Id="rId1" Type="http://schemas.openxmlformats.org/officeDocument/2006/relationships/notesMaster" Target="../notesMasters/notesMaster1.xml"/><Relationship Id="rId6" Type="http://schemas.openxmlformats.org/officeDocument/2006/relationships/hyperlink" Target="http://www.my-personaltrainer.it/salute/pepsina.html" TargetMode="External"/><Relationship Id="rId11" Type="http://schemas.openxmlformats.org/officeDocument/2006/relationships/hyperlink" Target="http://www.my-personaltrainer.it/fisiologia/mucosa-intestinale.html" TargetMode="External"/><Relationship Id="rId5" Type="http://schemas.openxmlformats.org/officeDocument/2006/relationships/hyperlink" Target="http://www.my-personaltrainer.it/fisiologia/intestino.html" TargetMode="External"/><Relationship Id="rId15" Type="http://schemas.openxmlformats.org/officeDocument/2006/relationships/hyperlink" Target="http://www.my-personaltrainer.it/salute/gastrite-atrofica.html" TargetMode="External"/><Relationship Id="rId10" Type="http://schemas.openxmlformats.org/officeDocument/2006/relationships/hyperlink" Target="http://www.my-personaltrainer.it/salute/proteasi.html" TargetMode="External"/><Relationship Id="rId4" Type="http://schemas.openxmlformats.org/officeDocument/2006/relationships/hyperlink" Target="http://www.my-personaltrainer.it/nutrizione/vitamina-B12.html" TargetMode="External"/><Relationship Id="rId9" Type="http://schemas.openxmlformats.org/officeDocument/2006/relationships/hyperlink" Target="http://www.my-personaltrainer.it/fisiologia/duodeno.html" TargetMode="External"/><Relationship Id="rId14" Type="http://schemas.openxmlformats.org/officeDocument/2006/relationships/hyperlink" Target="http://www.my-personaltrainer.it/salute/anemia-perniciosa.html" TargetMode="Externa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www.my-personaltrainer.it/salute/anemia-perniciosa.html" TargetMode="External"/><Relationship Id="rId7" Type="http://schemas.openxmlformats.org/officeDocument/2006/relationships/hyperlink" Target="http://www.my-personaltrainer.it/farmacologia/somministrazione-orale-3.html" TargetMode="External"/><Relationship Id="rId2" Type="http://schemas.openxmlformats.org/officeDocument/2006/relationships/slide" Target="../slides/slide160.xml"/><Relationship Id="rId1" Type="http://schemas.openxmlformats.org/officeDocument/2006/relationships/notesMaster" Target="../notesMasters/notesMaster1.xml"/><Relationship Id="rId6" Type="http://schemas.openxmlformats.org/officeDocument/2006/relationships/hyperlink" Target="http://www.my-personaltrainer.it/dimagrire/obesita.html" TargetMode="External"/><Relationship Id="rId5" Type="http://schemas.openxmlformats.org/officeDocument/2006/relationships/hyperlink" Target="http://www.my-personaltrainer.it/fisiologia/mucosa-gastrica.html" TargetMode="External"/><Relationship Id="rId4" Type="http://schemas.openxmlformats.org/officeDocument/2006/relationships/hyperlink" Target="http://www.my-personaltrainer.it/salute/gastrite-atrofica.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B1222D-CF96-4A9E-93A1-ADC5D31E846A}" type="slidenum">
              <a:rPr lang="it-IT" altLang="it-IT"/>
              <a:pPr eaLnBrk="1" hangingPunct="1"/>
              <a:t>1</a:t>
            </a:fld>
            <a:endParaRPr lang="it-IT" altLang="it-IT"/>
          </a:p>
        </p:txBody>
      </p:sp>
      <p:sp>
        <p:nvSpPr>
          <p:cNvPr id="197635" name="Rectangle 2"/>
          <p:cNvSpPr>
            <a:spLocks noGrp="1" noRot="1" noChangeAspect="1" noChangeArrowheads="1" noTextEdit="1"/>
          </p:cNvSpPr>
          <p:nvPr>
            <p:ph type="sldImg"/>
          </p:nvPr>
        </p:nvSpPr>
        <p:spPr>
          <a:xfrm>
            <a:off x="992188" y="768350"/>
            <a:ext cx="5114925" cy="3836988"/>
          </a:xfrm>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866353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017479-CA7B-4971-B97D-171A5F725124}" type="slidenum">
              <a:rPr lang="it-IT" altLang="it-IT"/>
              <a:pPr eaLnBrk="1" hangingPunct="1"/>
              <a:t>10</a:t>
            </a:fld>
            <a:endParaRPr lang="it-IT" altLang="it-IT"/>
          </a:p>
        </p:txBody>
      </p:sp>
      <p:sp>
        <p:nvSpPr>
          <p:cNvPr id="206851"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it-IT" altLang="it-IT" sz="2000" b="1" smtClean="0">
                <a:latin typeface="Times New Roman" panose="02020603050405020304" pitchFamily="18" charset="0"/>
              </a:rPr>
              <a:t>Nell’intestino tenue viene portata a compimento la definitiva digestione enzimatica delle sostanze alimentari: i processi chimici sempre associati a movimenti, trasformano il chimo in </a:t>
            </a:r>
            <a:r>
              <a:rPr lang="it-IT" altLang="it-IT" sz="2000" b="1" smtClean="0">
                <a:solidFill>
                  <a:schemeClr val="bg2"/>
                </a:solidFill>
                <a:latin typeface="Times New Roman" panose="02020603050405020304" pitchFamily="18" charset="0"/>
              </a:rPr>
              <a:t>chilo</a:t>
            </a:r>
            <a:r>
              <a:rPr lang="it-IT" altLang="it-IT" sz="2000" b="1" smtClean="0">
                <a:latin typeface="Times New Roman" panose="02020603050405020304" pitchFamily="18" charset="0"/>
              </a:rPr>
              <a:t>. </a:t>
            </a:r>
          </a:p>
          <a:p>
            <a:pPr eaLnBrk="1" hangingPunct="1">
              <a:spcBef>
                <a:spcPct val="0"/>
              </a:spcBef>
            </a:pPr>
            <a:r>
              <a:rPr lang="it-IT" altLang="it-IT" sz="2000" b="1" smtClean="0">
                <a:latin typeface="Times New Roman" panose="02020603050405020304" pitchFamily="18" charset="0"/>
              </a:rPr>
              <a:t>Nel duodeno la digestione chimica è svolta dal succo pancreatico e dalla bile che confluiscono in questo tratto intestinale.</a:t>
            </a:r>
          </a:p>
          <a:p>
            <a:pPr eaLnBrk="1" hangingPunct="1">
              <a:spcBef>
                <a:spcPct val="0"/>
              </a:spcBef>
            </a:pPr>
            <a:r>
              <a:rPr lang="it-IT" altLang="it-IT" sz="2400" b="1" smtClean="0">
                <a:latin typeface="Times New Roman" panose="02020603050405020304" pitchFamily="18" charset="0"/>
              </a:rPr>
              <a:t>Segue il fondamentale processo dell’assorbimento dei principi nutritivi che il chilo contiene, cioè il loro trasferimento nel sangue e nella linfa.</a:t>
            </a:r>
          </a:p>
          <a:p>
            <a:pPr eaLnBrk="1" hangingPunct="1">
              <a:spcBef>
                <a:spcPct val="0"/>
              </a:spcBef>
            </a:pPr>
            <a:endParaRPr lang="it-IT" altLang="it-IT" sz="2000" b="1" smtClean="0">
              <a:latin typeface="Times New Roman" panose="02020603050405020304" pitchFamily="18" charset="0"/>
            </a:endParaRPr>
          </a:p>
        </p:txBody>
      </p:sp>
    </p:spTree>
    <p:extLst>
      <p:ext uri="{BB962C8B-B14F-4D97-AF65-F5344CB8AC3E}">
        <p14:creationId xmlns:p14="http://schemas.microsoft.com/office/powerpoint/2010/main" val="37702002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69DBB-4417-4CA0-ABD9-15B9BB501A47}" type="slidenum">
              <a:rPr lang="it-IT" altLang="it-IT"/>
              <a:pPr eaLnBrk="1" hangingPunct="1"/>
              <a:t>101</a:t>
            </a:fld>
            <a:endParaRPr lang="it-IT" altLang="it-IT"/>
          </a:p>
        </p:txBody>
      </p:sp>
      <p:sp>
        <p:nvSpPr>
          <p:cNvPr id="305155" name="Rectangle 2"/>
          <p:cNvSpPr>
            <a:spLocks noGrp="1" noRot="1" noChangeAspect="1" noChangeArrowheads="1" noTextEdit="1"/>
          </p:cNvSpPr>
          <p:nvPr>
            <p:ph type="sldImg"/>
          </p:nvPr>
        </p:nvSpPr>
        <p:spPr>
          <a:xfrm>
            <a:off x="992188" y="768350"/>
            <a:ext cx="5114925" cy="3836988"/>
          </a:xfrm>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6925216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527F38-6F0E-46F1-A99F-FFA137250FE6}" type="slidenum">
              <a:rPr lang="it-IT" altLang="it-IT"/>
              <a:pPr eaLnBrk="1" hangingPunct="1"/>
              <a:t>102</a:t>
            </a:fld>
            <a:endParaRPr lang="it-IT" altLang="it-IT"/>
          </a:p>
        </p:txBody>
      </p:sp>
      <p:sp>
        <p:nvSpPr>
          <p:cNvPr id="306179" name="Rectangle 2"/>
          <p:cNvSpPr>
            <a:spLocks noGrp="1" noRot="1" noChangeAspect="1" noChangeArrowheads="1" noTextEdit="1"/>
          </p:cNvSpPr>
          <p:nvPr>
            <p:ph type="sldImg"/>
          </p:nvPr>
        </p:nvSpPr>
        <p:spPr>
          <a:xfrm>
            <a:off x="992188" y="768350"/>
            <a:ext cx="5114925" cy="3836988"/>
          </a:xfrm>
          <a:ln/>
        </p:spPr>
      </p:sp>
      <p:sp>
        <p:nvSpPr>
          <p:cNvPr id="30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Negli epatociti, la scarsa quantità di acido litocolico riassorbito viene solfatata e riversata nuovamente nella bile; ma l’acido litocolico solfato non è riassorbibile nell’ileo, per cui passa nel colon e si ritrova nelle feci. L’entità della trasformazione dell’acido chenico in acido litocolico è reputata un fattore importante per il rischio di carcinoma del colon, in quanto quest’ultimo acido biliare secondario è cancerogeno.</a:t>
            </a:r>
          </a:p>
          <a:p>
            <a:pPr eaLnBrk="1" hangingPunct="1"/>
            <a:r>
              <a:rPr lang="it-IT" altLang="it-IT" smtClean="0">
                <a:latin typeface="Arial" panose="020B0604020202020204" pitchFamily="34" charset="0"/>
              </a:rPr>
              <a:t> </a:t>
            </a:r>
          </a:p>
        </p:txBody>
      </p:sp>
    </p:spTree>
    <p:extLst>
      <p:ext uri="{BB962C8B-B14F-4D97-AF65-F5344CB8AC3E}">
        <p14:creationId xmlns:p14="http://schemas.microsoft.com/office/powerpoint/2010/main" val="1973627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4CEF15-50FC-4E6B-86CD-05AB2ACDAF9F}" type="slidenum">
              <a:rPr lang="it-IT" altLang="it-IT"/>
              <a:pPr eaLnBrk="1" hangingPunct="1"/>
              <a:t>103</a:t>
            </a:fld>
            <a:endParaRPr lang="it-IT" altLang="it-IT"/>
          </a:p>
        </p:txBody>
      </p:sp>
      <p:sp>
        <p:nvSpPr>
          <p:cNvPr id="307203" name="Rectangle 2"/>
          <p:cNvSpPr>
            <a:spLocks noGrp="1" noRot="1" noChangeAspect="1" noChangeArrowheads="1" noTextEdit="1"/>
          </p:cNvSpPr>
          <p:nvPr>
            <p:ph type="sldImg"/>
          </p:nvPr>
        </p:nvSpPr>
        <p:spPr>
          <a:xfrm>
            <a:off x="992188" y="768350"/>
            <a:ext cx="5114925" cy="3836988"/>
          </a:xfrm>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it-IT" altLang="it-IT" smtClean="0">
                <a:latin typeface="Arial" panose="020B0604020202020204" pitchFamily="34" charset="0"/>
              </a:rPr>
              <a:t>Un aumento nella bile della percentuale di colesterolo determina una precipitazione del colesterolo e la successiva formazione di un calcolo. </a:t>
            </a:r>
          </a:p>
          <a:p>
            <a:pPr marL="228600" indent="-228600" eaLnBrk="1" hangingPunct="1"/>
            <a:r>
              <a:rPr lang="it-IT" altLang="it-IT" smtClean="0">
                <a:latin typeface="Arial" panose="020B0604020202020204" pitchFamily="34" charset="0"/>
              </a:rPr>
              <a:t>Tale evento si verifica più comunemente nella colecisti, piuttosto che nel coledoco e nelle altre vie biliari perché:</a:t>
            </a:r>
          </a:p>
          <a:p>
            <a:pPr marL="228600" indent="-228600" eaLnBrk="1" hangingPunct="1">
              <a:buFontTx/>
              <a:buAutoNum type="arabicParenR"/>
            </a:pPr>
            <a:r>
              <a:rPr lang="it-IT" altLang="it-IT" smtClean="0">
                <a:latin typeface="Arial" panose="020B0604020202020204" pitchFamily="34" charset="0"/>
              </a:rPr>
              <a:t>Nella colecisti sono presenti muco e cellule desquamate che rappresentano il cosiddetto fattore nucleante che sequestra i sali biliari riducendone la disponibilità per la solubilizzazione del colesterolo per cui si formano cristalli di colesterolo che mano a mano si ingrossano.</a:t>
            </a:r>
          </a:p>
          <a:p>
            <a:pPr marL="228600" indent="-228600" eaLnBrk="1" hangingPunct="1">
              <a:buFontTx/>
              <a:buAutoNum type="arabicParenR"/>
            </a:pPr>
            <a:r>
              <a:rPr lang="it-IT" altLang="it-IT" smtClean="0">
                <a:latin typeface="Arial" panose="020B0604020202020204" pitchFamily="34" charset="0"/>
              </a:rPr>
              <a:t>La concentrazione di colesterolo è notevolmente maggiore.</a:t>
            </a:r>
          </a:p>
          <a:p>
            <a:pPr marL="228600" indent="-228600" eaLnBrk="1" hangingPunct="1"/>
            <a:r>
              <a:rPr lang="it-IT" altLang="it-IT" smtClean="0">
                <a:latin typeface="Arial" panose="020B0604020202020204" pitchFamily="34" charset="0"/>
              </a:rPr>
              <a:t>La presenza del calcolo ostacola il deflusso della bile inducendo uno stato flogistico predisponente ad una invasione batterica (E. coli). </a:t>
            </a:r>
          </a:p>
          <a:p>
            <a:pPr marL="228600" indent="-228600" eaLnBrk="1" hangingPunct="1"/>
            <a:r>
              <a:rPr lang="it-IT" altLang="it-IT" smtClean="0">
                <a:latin typeface="Arial" panose="020B0604020202020204" pitchFamily="34" charset="0"/>
              </a:rPr>
              <a:t> </a:t>
            </a:r>
          </a:p>
        </p:txBody>
      </p:sp>
    </p:spTree>
    <p:extLst>
      <p:ext uri="{BB962C8B-B14F-4D97-AF65-F5344CB8AC3E}">
        <p14:creationId xmlns:p14="http://schemas.microsoft.com/office/powerpoint/2010/main" val="689711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7D0AEB-9473-4E99-AA7C-63ABD7259E57}" type="slidenum">
              <a:rPr lang="it-IT" altLang="it-IT"/>
              <a:pPr eaLnBrk="1" hangingPunct="1"/>
              <a:t>104</a:t>
            </a:fld>
            <a:endParaRPr lang="it-IT" altLang="it-IT"/>
          </a:p>
        </p:txBody>
      </p:sp>
      <p:sp>
        <p:nvSpPr>
          <p:cNvPr id="308227" name="Rectangle 2"/>
          <p:cNvSpPr>
            <a:spLocks noGrp="1" noRot="1" noChangeAspect="1" noChangeArrowheads="1" noTextEdit="1"/>
          </p:cNvSpPr>
          <p:nvPr>
            <p:ph type="sldImg"/>
          </p:nvPr>
        </p:nvSpPr>
        <p:spPr>
          <a:xfrm>
            <a:off x="992188" y="768350"/>
            <a:ext cx="5114925" cy="3836988"/>
          </a:xfrm>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142400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0B3106-6D3E-4F6F-943E-2866EFC778AE}" type="slidenum">
              <a:rPr lang="it-IT" altLang="it-IT"/>
              <a:pPr eaLnBrk="1" hangingPunct="1"/>
              <a:t>105</a:t>
            </a:fld>
            <a:endParaRPr lang="it-IT" altLang="it-IT"/>
          </a:p>
        </p:txBody>
      </p:sp>
      <p:sp>
        <p:nvSpPr>
          <p:cNvPr id="309251" name="Rectangle 2"/>
          <p:cNvSpPr>
            <a:spLocks noGrp="1" noRot="1" noChangeAspect="1" noChangeArrowheads="1" noTextEdit="1"/>
          </p:cNvSpPr>
          <p:nvPr>
            <p:ph type="sldImg"/>
          </p:nvPr>
        </p:nvSpPr>
        <p:spPr>
          <a:xfrm>
            <a:off x="992188" y="768350"/>
            <a:ext cx="5114925" cy="3836988"/>
          </a:xfrm>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62529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949890-CF4C-431B-BCB7-5BCC62BE7886}" type="slidenum">
              <a:rPr lang="it-IT" altLang="it-IT"/>
              <a:pPr eaLnBrk="1" hangingPunct="1"/>
              <a:t>106</a:t>
            </a:fld>
            <a:endParaRPr lang="it-IT" altLang="it-IT"/>
          </a:p>
        </p:txBody>
      </p:sp>
      <p:sp>
        <p:nvSpPr>
          <p:cNvPr id="310275" name="Rectangle 2"/>
          <p:cNvSpPr>
            <a:spLocks noGrp="1" noRot="1" noChangeAspect="1" noChangeArrowheads="1" noTextEdit="1"/>
          </p:cNvSpPr>
          <p:nvPr>
            <p:ph type="sldImg"/>
          </p:nvPr>
        </p:nvSpPr>
        <p:spPr>
          <a:xfrm>
            <a:off x="992188" y="768350"/>
            <a:ext cx="5114925" cy="3836988"/>
          </a:xfrm>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789758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F1060D-85AA-4869-82CC-1BC792532ACF}" type="slidenum">
              <a:rPr lang="it-IT" altLang="it-IT"/>
              <a:pPr eaLnBrk="1" hangingPunct="1"/>
              <a:t>107</a:t>
            </a:fld>
            <a:endParaRPr lang="it-IT" altLang="it-IT"/>
          </a:p>
        </p:txBody>
      </p:sp>
      <p:sp>
        <p:nvSpPr>
          <p:cNvPr id="311299" name="Rectangle 2"/>
          <p:cNvSpPr>
            <a:spLocks noGrp="1" noRot="1" noChangeAspect="1" noChangeArrowheads="1" noTextEdit="1"/>
          </p:cNvSpPr>
          <p:nvPr>
            <p:ph type="sldImg"/>
          </p:nvPr>
        </p:nvSpPr>
        <p:spPr>
          <a:xfrm>
            <a:off x="992188" y="768350"/>
            <a:ext cx="5114925" cy="3836988"/>
          </a:xfrm>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7636054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FD2F66-DCA4-4888-B375-1B12BE2E82E7}" type="slidenum">
              <a:rPr lang="it-IT" altLang="it-IT"/>
              <a:pPr eaLnBrk="1" hangingPunct="1"/>
              <a:t>108</a:t>
            </a:fld>
            <a:endParaRPr lang="it-IT" altLang="it-IT"/>
          </a:p>
        </p:txBody>
      </p:sp>
      <p:sp>
        <p:nvSpPr>
          <p:cNvPr id="312323" name="Rectangle 2"/>
          <p:cNvSpPr>
            <a:spLocks noGrp="1" noRot="1" noChangeAspect="1" noChangeArrowheads="1" noTextEdit="1"/>
          </p:cNvSpPr>
          <p:nvPr>
            <p:ph type="sldImg"/>
          </p:nvPr>
        </p:nvSpPr>
        <p:spPr>
          <a:xfrm>
            <a:off x="992188" y="768350"/>
            <a:ext cx="5114925" cy="3836988"/>
          </a:xfrm>
          <a:ln/>
        </p:spPr>
      </p:sp>
      <p:sp>
        <p:nvSpPr>
          <p:cNvPr id="31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7812394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F5C5AA-0151-49F7-A5B9-CFED601A25F7}" type="slidenum">
              <a:rPr lang="it-IT" altLang="it-IT"/>
              <a:pPr eaLnBrk="1" hangingPunct="1"/>
              <a:t>109</a:t>
            </a:fld>
            <a:endParaRPr lang="it-IT" altLang="it-IT"/>
          </a:p>
        </p:txBody>
      </p:sp>
      <p:sp>
        <p:nvSpPr>
          <p:cNvPr id="313347" name="Rectangle 2"/>
          <p:cNvSpPr>
            <a:spLocks noGrp="1" noRot="1" noChangeAspect="1" noChangeArrowheads="1" noTextEdit="1"/>
          </p:cNvSpPr>
          <p:nvPr>
            <p:ph type="sldImg"/>
          </p:nvPr>
        </p:nvSpPr>
        <p:spPr>
          <a:xfrm>
            <a:off x="992188" y="768350"/>
            <a:ext cx="5114925" cy="3836988"/>
          </a:xfrm>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833145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A5C4A1-C0F2-4E36-B378-54E45E9DE53B}" type="slidenum">
              <a:rPr lang="it-IT" altLang="it-IT"/>
              <a:pPr eaLnBrk="1" hangingPunct="1"/>
              <a:t>110</a:t>
            </a:fld>
            <a:endParaRPr lang="it-IT" altLang="it-IT"/>
          </a:p>
        </p:txBody>
      </p:sp>
      <p:sp>
        <p:nvSpPr>
          <p:cNvPr id="314371" name="Rectangle 2"/>
          <p:cNvSpPr>
            <a:spLocks noGrp="1" noRot="1" noChangeAspect="1" noChangeArrowheads="1" noTextEdit="1"/>
          </p:cNvSpPr>
          <p:nvPr>
            <p:ph type="sldImg"/>
          </p:nvPr>
        </p:nvSpPr>
        <p:spPr>
          <a:xfrm>
            <a:off x="992188" y="768350"/>
            <a:ext cx="5114925" cy="3836988"/>
          </a:xfrm>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145187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98C258-31FB-4C81-AA3B-14EF16B8894B}" type="slidenum">
              <a:rPr lang="it-IT" altLang="it-IT"/>
              <a:pPr eaLnBrk="1" hangingPunct="1"/>
              <a:t>11</a:t>
            </a:fld>
            <a:endParaRPr lang="it-IT" altLang="it-IT"/>
          </a:p>
        </p:txBody>
      </p:sp>
      <p:sp>
        <p:nvSpPr>
          <p:cNvPr id="20787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it-IT" altLang="it-IT" sz="1800" b="1" smtClean="0">
                <a:latin typeface="Times New Roman" panose="02020603050405020304" pitchFamily="18" charset="0"/>
              </a:rPr>
              <a:t>Nell’intestino crasso, accanto ai movimenti che determinano la progressione del contenuto residuo, avviene il riassorbimento idrico e salino che porta alla trasformazione in feci dei residui non assorbiti degli alimenti. </a:t>
            </a:r>
          </a:p>
          <a:p>
            <a:pPr eaLnBrk="1" hangingPunct="1">
              <a:spcBef>
                <a:spcPct val="0"/>
              </a:spcBef>
            </a:pPr>
            <a:r>
              <a:rPr lang="it-IT" altLang="it-IT" sz="1800" b="1" smtClean="0">
                <a:latin typeface="Times New Roman" panose="02020603050405020304" pitchFamily="18" charset="0"/>
              </a:rPr>
              <a:t>Infatti, gli alimenti nel corso dei processi digestivi vengono fortemente diluiti dal grande volume (circa 7-8 litri) dei succhi digestivi, ciò perché solo se opportunamente diluiti i principi nutritivi possono essere agevolmente digeriti e assorbiti. </a:t>
            </a:r>
          </a:p>
          <a:p>
            <a:pPr eaLnBrk="1" hangingPunct="1">
              <a:spcBef>
                <a:spcPct val="0"/>
              </a:spcBef>
            </a:pPr>
            <a:r>
              <a:rPr lang="it-IT" altLang="it-IT" sz="1800" b="1" smtClean="0">
                <a:latin typeface="Times New Roman" panose="02020603050405020304" pitchFamily="18" charset="0"/>
              </a:rPr>
              <a:t>Al termine della digestione deve perciò avvenire il recupero quasi totale dell’acqua contenuta nei residui alimentari per evitarne la perdita con le feci. Le feci vengono poi espulse attraverso la defecazione.</a:t>
            </a:r>
          </a:p>
          <a:p>
            <a:pPr eaLnBrk="1" hangingPunct="1"/>
            <a:endParaRPr lang="it-IT" altLang="it-IT" smtClean="0">
              <a:latin typeface="Arial" panose="020B0604020202020204" pitchFamily="34" charset="0"/>
            </a:endParaRP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2164278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56E316-F271-4144-A624-DFDB97FCECFC}" type="slidenum">
              <a:rPr lang="it-IT" altLang="it-IT"/>
              <a:pPr eaLnBrk="1" hangingPunct="1"/>
              <a:t>111</a:t>
            </a:fld>
            <a:endParaRPr lang="it-IT" altLang="it-IT"/>
          </a:p>
        </p:txBody>
      </p:sp>
      <p:sp>
        <p:nvSpPr>
          <p:cNvPr id="315395" name="Rectangle 2"/>
          <p:cNvSpPr>
            <a:spLocks noGrp="1" noRot="1" noChangeAspect="1" noChangeArrowheads="1" noTextEdit="1"/>
          </p:cNvSpPr>
          <p:nvPr>
            <p:ph type="sldImg"/>
          </p:nvPr>
        </p:nvSpPr>
        <p:spPr>
          <a:xfrm>
            <a:off x="992188" y="768350"/>
            <a:ext cx="5114925" cy="3836988"/>
          </a:xfrm>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L’amido è il polisaccaride di origine vegetale ed è presente in due forme: amilosio e amilopectina, entrambe presenti negli alimenti contenenti amido (legumi, cereali, patate, ecc). L’amilosio è costituito da monomeri di </a:t>
            </a:r>
            <a:r>
              <a:rPr lang="it-IT" altLang="it-IT" smtClean="0">
                <a:latin typeface="Arial" panose="020B0604020202020204" pitchFamily="34" charset="0"/>
                <a:sym typeface="Symbol" panose="05050102010706020507" pitchFamily="18" charset="2"/>
              </a:rPr>
              <a:t>-glucosio, legati con legami -1,4 glicosidici, pertanto la molecola è lineare.</a:t>
            </a:r>
          </a:p>
          <a:p>
            <a:pPr eaLnBrk="1" hangingPunct="1"/>
            <a:r>
              <a:rPr lang="it-IT" altLang="it-IT" smtClean="0">
                <a:latin typeface="Arial" panose="020B0604020202020204" pitchFamily="34" charset="0"/>
                <a:sym typeface="Symbol" panose="05050102010706020507" pitchFamily="18" charset="2"/>
              </a:rPr>
              <a:t>Nell’amilopectina i monomeri di -glucosio sono sempre legati con legami -1,4 glicosidici, ma ogni 25-30 molecole di glucosio, una molecola di glucosio forma un legame -1,6 glicosidico con un’altra molecola di -glucosio, che a sua volta si lega con legame -1,4 glicosidico con un’altra molecola di glucosio, dando origine ad una ramificazione. </a:t>
            </a:r>
          </a:p>
          <a:p>
            <a:pPr eaLnBrk="1" hangingPunct="1"/>
            <a:r>
              <a:rPr lang="it-IT" altLang="it-IT" smtClean="0">
                <a:latin typeface="Arial" panose="020B0604020202020204" pitchFamily="34" charset="0"/>
                <a:sym typeface="Symbol" panose="05050102010706020507" pitchFamily="18" charset="2"/>
              </a:rPr>
              <a:t>Oltre all’amido nella nostra dieta è presente anche la cellulosa costituita da monomeri di glucosio che sono legati da legami -1,4 glicosidici. Il nostro apparato gastrointestinale non presenta enzimi in grado di idrolizzare questo legame, per questo la cellulosa non è digerita ed è eliminata con le feci. </a:t>
            </a:r>
          </a:p>
        </p:txBody>
      </p:sp>
    </p:spTree>
    <p:extLst>
      <p:ext uri="{BB962C8B-B14F-4D97-AF65-F5344CB8AC3E}">
        <p14:creationId xmlns:p14="http://schemas.microsoft.com/office/powerpoint/2010/main" val="36803151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17248E-D0D1-4F61-B915-688034CCFB7C}" type="slidenum">
              <a:rPr lang="it-IT" altLang="it-IT"/>
              <a:pPr eaLnBrk="1" hangingPunct="1"/>
              <a:t>112</a:t>
            </a:fld>
            <a:endParaRPr lang="it-IT" altLang="it-IT"/>
          </a:p>
        </p:txBody>
      </p:sp>
      <p:sp>
        <p:nvSpPr>
          <p:cNvPr id="316419" name="Rectangle 2"/>
          <p:cNvSpPr>
            <a:spLocks noGrp="1" noRot="1" noChangeAspect="1" noChangeArrowheads="1" noTextEdit="1"/>
          </p:cNvSpPr>
          <p:nvPr>
            <p:ph type="sldImg"/>
          </p:nvPr>
        </p:nvSpPr>
        <p:spPr>
          <a:xfrm>
            <a:off x="992188" y="768350"/>
            <a:ext cx="5114925" cy="3836988"/>
          </a:xfrm>
          <a:ln/>
        </p:spPr>
      </p:sp>
      <p:sp>
        <p:nvSpPr>
          <p:cNvPr id="31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9419170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831538-3B21-4536-8F62-E405AC6030FB}" type="slidenum">
              <a:rPr lang="it-IT" altLang="it-IT"/>
              <a:pPr eaLnBrk="1" hangingPunct="1"/>
              <a:t>113</a:t>
            </a:fld>
            <a:endParaRPr lang="it-IT" altLang="it-IT"/>
          </a:p>
        </p:txBody>
      </p:sp>
      <p:sp>
        <p:nvSpPr>
          <p:cNvPr id="317443" name="Rectangle 2"/>
          <p:cNvSpPr>
            <a:spLocks noGrp="1" noRot="1" noChangeAspect="1" noChangeArrowheads="1" noTextEdit="1"/>
          </p:cNvSpPr>
          <p:nvPr>
            <p:ph type="sldImg"/>
          </p:nvPr>
        </p:nvSpPr>
        <p:spPr>
          <a:xfrm>
            <a:off x="992188" y="768350"/>
            <a:ext cx="5114925" cy="3836988"/>
          </a:xfrm>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771084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275D24-7B23-4BDA-884D-B298DBBB9FC0}" type="slidenum">
              <a:rPr lang="it-IT" altLang="it-IT"/>
              <a:pPr eaLnBrk="1" hangingPunct="1"/>
              <a:t>114</a:t>
            </a:fld>
            <a:endParaRPr lang="it-IT" altLang="it-IT"/>
          </a:p>
        </p:txBody>
      </p:sp>
      <p:sp>
        <p:nvSpPr>
          <p:cNvPr id="318467" name="Rectangle 2"/>
          <p:cNvSpPr>
            <a:spLocks noGrp="1" noRot="1" noChangeAspect="1" noChangeArrowheads="1" noTextEdit="1"/>
          </p:cNvSpPr>
          <p:nvPr>
            <p:ph type="sldImg"/>
          </p:nvPr>
        </p:nvSpPr>
        <p:spPr>
          <a:xfrm>
            <a:off x="992188" y="768350"/>
            <a:ext cx="5114925" cy="3836988"/>
          </a:xfrm>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 </a:t>
            </a:r>
            <a:r>
              <a:rPr lang="it-IT" altLang="it-IT" smtClean="0">
                <a:latin typeface="Arial" panose="020B0604020202020204" pitchFamily="34" charset="0"/>
                <a:sym typeface="Symbol" panose="05050102010706020507" pitchFamily="18" charset="2"/>
              </a:rPr>
              <a:t>-amilasi salivare (ptialina) e pancreatica hanno attività enzimatica simile e riconoscono soltanto il legame -1,4 glicosidico. Pertanto non possono digerire l’amido in modo completo. L’effetto della ptialina dipende dall’entità del mescolamento del bolo e dalla durata della sua permanenza in bocca, perché l’acidità gastrica la disattiva. L’amilasi pancreatica agisge a livello dell’intestino tenue e continua la digestione dell’amido interrotta nello stomaco. I prodotti della digestione dell’amido (amilosio e amilopectina) da parte delle due -amilasi sono rappresentati da maltosio, maltotriosio, oligosaccaridi lineari e destrine -limite, con scarsa formazione di monomeri di glucosio. </a:t>
            </a:r>
          </a:p>
        </p:txBody>
      </p:sp>
    </p:spTree>
    <p:extLst>
      <p:ext uri="{BB962C8B-B14F-4D97-AF65-F5344CB8AC3E}">
        <p14:creationId xmlns:p14="http://schemas.microsoft.com/office/powerpoint/2010/main" val="7689493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CA8131-EDF2-40F1-9840-0E3DB24274B1}" type="slidenum">
              <a:rPr lang="it-IT" altLang="it-IT"/>
              <a:pPr eaLnBrk="1" hangingPunct="1"/>
              <a:t>115</a:t>
            </a:fld>
            <a:endParaRPr lang="it-IT" altLang="it-IT"/>
          </a:p>
        </p:txBody>
      </p:sp>
      <p:sp>
        <p:nvSpPr>
          <p:cNvPr id="319491" name="Rectangle 2"/>
          <p:cNvSpPr>
            <a:spLocks noGrp="1" noRot="1" noChangeAspect="1" noChangeArrowheads="1" noTextEdit="1"/>
          </p:cNvSpPr>
          <p:nvPr>
            <p:ph type="sldImg"/>
          </p:nvPr>
        </p:nvSpPr>
        <p:spPr>
          <a:xfrm>
            <a:off x="992188" y="768350"/>
            <a:ext cx="5114925" cy="3836988"/>
          </a:xfrm>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Gli enzimi presenti sull’orletto a spazzola dell’enterocita (oligosaccaridasi) completano la digestione dell’amido e digeriscono i disaccaridi alimentari (lattorio, saccarosio). La glucoamilasi (o maltasi) depolimerizza il maltosio, il maltotriosio e gli oligosaccaridi lineari contenenti fino a 9 monomeri di glucosio uniti da legami </a:t>
            </a:r>
            <a:r>
              <a:rPr lang="it-IT" altLang="it-IT" smtClean="0">
                <a:latin typeface="Arial" panose="020B0604020202020204" pitchFamily="34" charset="0"/>
                <a:sym typeface="Symbol" panose="05050102010706020507" pitchFamily="18" charset="2"/>
              </a:rPr>
              <a:t>-1,4 glicosidici. La saccarasi-isomaltasi (o saccarasi- -destrinasi) è un enzima che digerisce il saccarosio in glucosio e fruttosio e rompe i legami -1,6 glicosidici delle destrine e dell’isomaltosio. La lattasi digerisce il lattorio in glucosio e galattosio.</a:t>
            </a:r>
          </a:p>
        </p:txBody>
      </p:sp>
    </p:spTree>
    <p:extLst>
      <p:ext uri="{BB962C8B-B14F-4D97-AF65-F5344CB8AC3E}">
        <p14:creationId xmlns:p14="http://schemas.microsoft.com/office/powerpoint/2010/main" val="7081315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E2F8D4-3119-4672-849A-DB7DE1BE19D3}" type="slidenum">
              <a:rPr lang="it-IT" altLang="it-IT"/>
              <a:pPr eaLnBrk="1" hangingPunct="1"/>
              <a:t>116</a:t>
            </a:fld>
            <a:endParaRPr lang="it-IT" altLang="it-IT"/>
          </a:p>
        </p:txBody>
      </p:sp>
      <p:sp>
        <p:nvSpPr>
          <p:cNvPr id="32051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altLang="it-IT" smtClean="0">
                <a:latin typeface="Arial" panose="020B0604020202020204" pitchFamily="34" charset="0"/>
              </a:rPr>
              <a:t>Gli enterociti non sono in grado di assorbire disaccaridi e oligosaccaridi ma solo monosaccaridi. </a:t>
            </a: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197085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5B829C-D5BE-4452-8E6A-E93279BF3172}" type="slidenum">
              <a:rPr lang="it-IT" altLang="it-IT"/>
              <a:pPr eaLnBrk="1" hangingPunct="1"/>
              <a:t>117</a:t>
            </a:fld>
            <a:endParaRPr lang="it-IT" altLang="it-IT"/>
          </a:p>
        </p:txBody>
      </p:sp>
      <p:sp>
        <p:nvSpPr>
          <p:cNvPr id="321539" name="Rectangle 2"/>
          <p:cNvSpPr>
            <a:spLocks noGrp="1" noRot="1" noChangeAspect="1" noChangeArrowheads="1" noTextEdit="1"/>
          </p:cNvSpPr>
          <p:nvPr>
            <p:ph type="sldImg"/>
          </p:nvPr>
        </p:nvSpPr>
        <p:spPr>
          <a:xfrm>
            <a:off x="992188" y="768350"/>
            <a:ext cx="5114925" cy="3836988"/>
          </a:xfrm>
          <a:ln/>
        </p:spPr>
      </p:sp>
      <p:sp>
        <p:nvSpPr>
          <p:cNvPr id="32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9531421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CF90F2D-17DC-4B8D-9AFB-9550275E420C}" type="slidenum">
              <a:rPr lang="it-IT" altLang="it-IT"/>
              <a:pPr eaLnBrk="1" hangingPunct="1"/>
              <a:t>118</a:t>
            </a:fld>
            <a:endParaRPr lang="it-IT" altLang="it-IT"/>
          </a:p>
        </p:txBody>
      </p:sp>
      <p:sp>
        <p:nvSpPr>
          <p:cNvPr id="322563" name="Rectangle 2"/>
          <p:cNvSpPr>
            <a:spLocks noGrp="1" noRot="1" noChangeAspect="1" noChangeArrowheads="1" noTextEdit="1"/>
          </p:cNvSpPr>
          <p:nvPr>
            <p:ph type="sldImg"/>
          </p:nvPr>
        </p:nvSpPr>
        <p:spPr>
          <a:xfrm>
            <a:off x="992188" y="768350"/>
            <a:ext cx="5114925" cy="3836988"/>
          </a:xfrm>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6071457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F3F6B1-EB34-49D7-A3F7-B4676F153274}" type="slidenum">
              <a:rPr lang="it-IT" altLang="it-IT"/>
              <a:pPr eaLnBrk="1" hangingPunct="1"/>
              <a:t>119</a:t>
            </a:fld>
            <a:endParaRPr lang="it-IT" altLang="it-IT"/>
          </a:p>
        </p:txBody>
      </p:sp>
      <p:sp>
        <p:nvSpPr>
          <p:cNvPr id="323587" name="Rectangle 2"/>
          <p:cNvSpPr>
            <a:spLocks noGrp="1" noRot="1" noChangeAspect="1" noChangeArrowheads="1" noTextEdit="1"/>
          </p:cNvSpPr>
          <p:nvPr>
            <p:ph type="sldImg"/>
          </p:nvPr>
        </p:nvSpPr>
        <p:spPr>
          <a:xfrm>
            <a:off x="992188" y="768350"/>
            <a:ext cx="5114925" cy="3836988"/>
          </a:xfrm>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904521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732F2A-0BDD-49B5-B574-218AF59DFCCD}" type="slidenum">
              <a:rPr lang="it-IT" altLang="it-IT"/>
              <a:pPr eaLnBrk="1" hangingPunct="1"/>
              <a:t>120</a:t>
            </a:fld>
            <a:endParaRPr lang="it-IT" altLang="it-IT"/>
          </a:p>
        </p:txBody>
      </p:sp>
      <p:sp>
        <p:nvSpPr>
          <p:cNvPr id="324611" name="Rectangle 2"/>
          <p:cNvSpPr>
            <a:spLocks noGrp="1" noRot="1" noChangeAspect="1" noChangeArrowheads="1" noTextEdit="1"/>
          </p:cNvSpPr>
          <p:nvPr>
            <p:ph type="sldImg"/>
          </p:nvPr>
        </p:nvSpPr>
        <p:spPr>
          <a:xfrm>
            <a:off x="992188" y="768350"/>
            <a:ext cx="5114925" cy="3836988"/>
          </a:xfrm>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08523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30047B-EC87-4054-97D7-645FCA631048}" type="slidenum">
              <a:rPr lang="it-IT" altLang="it-IT"/>
              <a:pPr eaLnBrk="1" hangingPunct="1"/>
              <a:t>12</a:t>
            </a:fld>
            <a:endParaRPr lang="it-IT" altLang="it-IT"/>
          </a:p>
        </p:txBody>
      </p:sp>
      <p:sp>
        <p:nvSpPr>
          <p:cNvPr id="20889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748431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421101-8E94-46D0-93AF-9A6FED6D7C61}" type="slidenum">
              <a:rPr lang="it-IT" altLang="it-IT"/>
              <a:pPr eaLnBrk="1" hangingPunct="1"/>
              <a:t>121</a:t>
            </a:fld>
            <a:endParaRPr lang="it-IT" altLang="it-IT"/>
          </a:p>
        </p:txBody>
      </p:sp>
      <p:sp>
        <p:nvSpPr>
          <p:cNvPr id="325635" name="Rectangle 2"/>
          <p:cNvSpPr>
            <a:spLocks noGrp="1" noRot="1" noChangeAspect="1" noChangeArrowheads="1" noTextEdit="1"/>
          </p:cNvSpPr>
          <p:nvPr>
            <p:ph type="sldImg"/>
          </p:nvPr>
        </p:nvSpPr>
        <p:spPr>
          <a:xfrm>
            <a:off x="992188" y="768350"/>
            <a:ext cx="5114925" cy="3836988"/>
          </a:xfrm>
          <a:ln/>
        </p:spPr>
      </p:sp>
      <p:sp>
        <p:nvSpPr>
          <p:cNvPr id="325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2325094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098A19-0C1F-4484-9AC3-E006AE7DCE72}" type="slidenum">
              <a:rPr lang="it-IT" altLang="it-IT"/>
              <a:pPr eaLnBrk="1" hangingPunct="1"/>
              <a:t>122</a:t>
            </a:fld>
            <a:endParaRPr lang="it-IT" altLang="it-IT"/>
          </a:p>
        </p:txBody>
      </p:sp>
      <p:sp>
        <p:nvSpPr>
          <p:cNvPr id="326659" name="Rectangle 2"/>
          <p:cNvSpPr>
            <a:spLocks noGrp="1" noRot="1" noChangeAspect="1" noChangeArrowheads="1" noTextEdit="1"/>
          </p:cNvSpPr>
          <p:nvPr>
            <p:ph type="sldImg"/>
          </p:nvPr>
        </p:nvSpPr>
        <p:spPr>
          <a:xfrm>
            <a:off x="992188" y="768350"/>
            <a:ext cx="5114925" cy="3836988"/>
          </a:xfrm>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6657132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6296E1-D1ED-4F26-A26B-E7E418F705D4}" type="slidenum">
              <a:rPr lang="it-IT" altLang="it-IT"/>
              <a:pPr eaLnBrk="1" hangingPunct="1"/>
              <a:t>123</a:t>
            </a:fld>
            <a:endParaRPr lang="it-IT" altLang="it-IT"/>
          </a:p>
        </p:txBody>
      </p:sp>
      <p:sp>
        <p:nvSpPr>
          <p:cNvPr id="327683" name="Rectangle 2"/>
          <p:cNvSpPr>
            <a:spLocks noGrp="1" noRot="1" noChangeAspect="1" noChangeArrowheads="1" noTextEdit="1"/>
          </p:cNvSpPr>
          <p:nvPr>
            <p:ph type="sldImg"/>
          </p:nvPr>
        </p:nvSpPr>
        <p:spPr>
          <a:xfrm>
            <a:off x="992188" y="768350"/>
            <a:ext cx="5114925" cy="3836988"/>
          </a:xfrm>
          <a:ln/>
        </p:spPr>
      </p:sp>
      <p:sp>
        <p:nvSpPr>
          <p:cNvPr id="327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3895703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ADF019-6BE0-441C-A164-9A1F88124CAA}" type="slidenum">
              <a:rPr lang="it-IT" altLang="it-IT"/>
              <a:pPr eaLnBrk="1" hangingPunct="1"/>
              <a:t>124</a:t>
            </a:fld>
            <a:endParaRPr lang="it-IT" altLang="it-IT"/>
          </a:p>
        </p:txBody>
      </p:sp>
      <p:sp>
        <p:nvSpPr>
          <p:cNvPr id="328707" name="Rectangle 2"/>
          <p:cNvSpPr>
            <a:spLocks noGrp="1" noRot="1" noChangeAspect="1" noChangeArrowheads="1" noTextEdit="1"/>
          </p:cNvSpPr>
          <p:nvPr>
            <p:ph type="sldImg"/>
          </p:nvPr>
        </p:nvSpPr>
        <p:spPr>
          <a:xfrm>
            <a:off x="992188" y="768350"/>
            <a:ext cx="5114925" cy="3836988"/>
          </a:xfrm>
          <a:ln/>
        </p:spPr>
      </p:sp>
      <p:sp>
        <p:nvSpPr>
          <p:cNvPr id="328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5602128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F79C89B-1165-4E7D-A2A6-1E531DDD2523}" type="slidenum">
              <a:rPr lang="it-IT" altLang="it-IT"/>
              <a:pPr eaLnBrk="1" hangingPunct="1"/>
              <a:t>125</a:t>
            </a:fld>
            <a:endParaRPr lang="it-IT" altLang="it-IT"/>
          </a:p>
        </p:txBody>
      </p:sp>
      <p:sp>
        <p:nvSpPr>
          <p:cNvPr id="329731" name="Rectangle 2"/>
          <p:cNvSpPr>
            <a:spLocks noGrp="1" noRot="1" noChangeAspect="1" noChangeArrowheads="1" noTextEdit="1"/>
          </p:cNvSpPr>
          <p:nvPr>
            <p:ph type="sldImg"/>
          </p:nvPr>
        </p:nvSpPr>
        <p:spPr>
          <a:xfrm>
            <a:off x="992188" y="768350"/>
            <a:ext cx="5114925" cy="3836988"/>
          </a:xfrm>
          <a:ln/>
        </p:spPr>
      </p:sp>
      <p:sp>
        <p:nvSpPr>
          <p:cNvPr id="329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0381630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F26DED-04C2-4B64-94BD-DAB3F8CAC681}" type="slidenum">
              <a:rPr lang="it-IT" altLang="it-IT"/>
              <a:pPr eaLnBrk="1" hangingPunct="1"/>
              <a:t>126</a:t>
            </a:fld>
            <a:endParaRPr lang="it-IT" altLang="it-IT"/>
          </a:p>
        </p:txBody>
      </p:sp>
      <p:sp>
        <p:nvSpPr>
          <p:cNvPr id="330755" name="Rectangle 2"/>
          <p:cNvSpPr>
            <a:spLocks noGrp="1" noRot="1" noChangeAspect="1" noChangeArrowheads="1" noTextEdit="1"/>
          </p:cNvSpPr>
          <p:nvPr>
            <p:ph type="sldImg"/>
          </p:nvPr>
        </p:nvSpPr>
        <p:spPr>
          <a:xfrm>
            <a:off x="992188" y="768350"/>
            <a:ext cx="5114925" cy="3836988"/>
          </a:xfrm>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6422663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06DA1B-F7E8-4A28-B75A-86B61633FE34}" type="slidenum">
              <a:rPr lang="it-IT" altLang="it-IT"/>
              <a:pPr eaLnBrk="1" hangingPunct="1"/>
              <a:t>127</a:t>
            </a:fld>
            <a:endParaRPr lang="it-IT" altLang="it-IT"/>
          </a:p>
        </p:txBody>
      </p:sp>
      <p:sp>
        <p:nvSpPr>
          <p:cNvPr id="331779" name="Rectangle 2"/>
          <p:cNvSpPr>
            <a:spLocks noGrp="1" noRot="1" noChangeAspect="1" noChangeArrowheads="1" noTextEdit="1"/>
          </p:cNvSpPr>
          <p:nvPr>
            <p:ph type="sldImg"/>
          </p:nvPr>
        </p:nvSpPr>
        <p:spPr>
          <a:xfrm>
            <a:off x="992188" y="768350"/>
            <a:ext cx="5114925" cy="3836988"/>
          </a:xfrm>
          <a:ln/>
        </p:spPr>
      </p:sp>
      <p:sp>
        <p:nvSpPr>
          <p:cNvPr id="331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4662534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C5E249-8A70-4759-BC7B-9A8371B46960}" type="slidenum">
              <a:rPr lang="it-IT" altLang="it-IT"/>
              <a:pPr eaLnBrk="1" hangingPunct="1"/>
              <a:t>128</a:t>
            </a:fld>
            <a:endParaRPr lang="it-IT" altLang="it-IT"/>
          </a:p>
        </p:txBody>
      </p:sp>
      <p:sp>
        <p:nvSpPr>
          <p:cNvPr id="332803" name="Rectangle 2"/>
          <p:cNvSpPr>
            <a:spLocks noGrp="1" noRot="1" noChangeAspect="1" noChangeArrowheads="1" noTextEdit="1"/>
          </p:cNvSpPr>
          <p:nvPr>
            <p:ph type="sldImg"/>
          </p:nvPr>
        </p:nvSpPr>
        <p:spPr>
          <a:xfrm>
            <a:off x="992188" y="768350"/>
            <a:ext cx="5114925" cy="3836988"/>
          </a:xfrm>
          <a:ln/>
        </p:spPr>
      </p:sp>
      <p:sp>
        <p:nvSpPr>
          <p:cNvPr id="332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7088410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982308C-E3E7-4BBC-A4BE-8E257F10B227}" type="slidenum">
              <a:rPr lang="it-IT" altLang="it-IT"/>
              <a:pPr eaLnBrk="1" hangingPunct="1"/>
              <a:t>129</a:t>
            </a:fld>
            <a:endParaRPr lang="it-IT" altLang="it-IT"/>
          </a:p>
        </p:txBody>
      </p:sp>
      <p:sp>
        <p:nvSpPr>
          <p:cNvPr id="333827" name="Rectangle 2"/>
          <p:cNvSpPr>
            <a:spLocks noGrp="1" noRot="1" noChangeAspect="1" noChangeArrowheads="1" noTextEdit="1"/>
          </p:cNvSpPr>
          <p:nvPr>
            <p:ph type="sldImg"/>
          </p:nvPr>
        </p:nvSpPr>
        <p:spPr>
          <a:xfrm>
            <a:off x="992188" y="768350"/>
            <a:ext cx="5114925" cy="3836988"/>
          </a:xfrm>
          <a:ln/>
        </p:spPr>
      </p:sp>
      <p:sp>
        <p:nvSpPr>
          <p:cNvPr id="333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2501718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EC4F41-0590-4972-BD65-CC433E7F5FF4}" type="slidenum">
              <a:rPr lang="it-IT" altLang="it-IT"/>
              <a:pPr eaLnBrk="1" hangingPunct="1"/>
              <a:t>130</a:t>
            </a:fld>
            <a:endParaRPr lang="it-IT" altLang="it-IT"/>
          </a:p>
        </p:txBody>
      </p:sp>
      <p:sp>
        <p:nvSpPr>
          <p:cNvPr id="334851" name="Rectangle 2"/>
          <p:cNvSpPr>
            <a:spLocks noGrp="1" noRot="1" noChangeAspect="1" noChangeArrowheads="1" noTextEdit="1"/>
          </p:cNvSpPr>
          <p:nvPr>
            <p:ph type="sldImg"/>
          </p:nvPr>
        </p:nvSpPr>
        <p:spPr>
          <a:xfrm>
            <a:off x="992188" y="768350"/>
            <a:ext cx="5114925" cy="3836988"/>
          </a:xfrm>
          <a:ln/>
        </p:spPr>
      </p:sp>
      <p:sp>
        <p:nvSpPr>
          <p:cNvPr id="334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265481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4FA556-50E0-461E-89C9-70A69B41A420}" type="slidenum">
              <a:rPr lang="it-IT" altLang="it-IT"/>
              <a:pPr eaLnBrk="1" hangingPunct="1"/>
              <a:t>13</a:t>
            </a:fld>
            <a:endParaRPr lang="it-IT" altLang="it-IT"/>
          </a:p>
        </p:txBody>
      </p:sp>
      <p:sp>
        <p:nvSpPr>
          <p:cNvPr id="211971" name="Rectangle 2"/>
          <p:cNvSpPr>
            <a:spLocks noGrp="1" noRot="1" noChangeAspect="1" noChangeArrowheads="1" noTextEdit="1"/>
          </p:cNvSpPr>
          <p:nvPr>
            <p:ph type="sldImg"/>
          </p:nvPr>
        </p:nvSpPr>
        <p:spPr>
          <a:xfrm>
            <a:off x="992188" y="768350"/>
            <a:ext cx="5114925" cy="3836988"/>
          </a:xfrm>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sz="1000" b="1" smtClean="0">
                <a:solidFill>
                  <a:srgbClr val="000066"/>
                </a:solidFill>
                <a:latin typeface="Times New Roman" panose="02020603050405020304" pitchFamily="18" charset="0"/>
              </a:rPr>
              <a:t>La lamina peritoneale che avvolge la maggior parte dell’intestino, giustapponendosi in doppio strato dopo averli circondati, costituisce il meso di questi visceri, vale a dire il “legamento” (mesogastrio o mesentere) che li mantiene connessi alla parete addominale. In questi legamenti decorrono vasi e nervi.</a:t>
            </a:r>
          </a:p>
          <a:p>
            <a:pPr eaLnBrk="1" hangingPunct="1"/>
            <a:endParaRPr lang="it-IT" altLang="it-IT" sz="2000" b="1" smtClean="0">
              <a:solidFill>
                <a:srgbClr val="000066"/>
              </a:solidFill>
              <a:latin typeface="Times New Roman" panose="02020603050405020304" pitchFamily="18" charset="0"/>
            </a:endParaRP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6540709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4E128F-4BBD-4719-82F3-EA5100BFC5F4}" type="slidenum">
              <a:rPr lang="it-IT" altLang="it-IT"/>
              <a:pPr eaLnBrk="1" hangingPunct="1"/>
              <a:t>131</a:t>
            </a:fld>
            <a:endParaRPr lang="it-IT" altLang="it-IT"/>
          </a:p>
        </p:txBody>
      </p:sp>
      <p:sp>
        <p:nvSpPr>
          <p:cNvPr id="335875" name="Rectangle 2"/>
          <p:cNvSpPr>
            <a:spLocks noGrp="1" noRot="1" noChangeAspect="1" noChangeArrowheads="1" noTextEdit="1"/>
          </p:cNvSpPr>
          <p:nvPr>
            <p:ph type="sldImg"/>
          </p:nvPr>
        </p:nvSpPr>
        <p:spPr>
          <a:xfrm>
            <a:off x="992188" y="768350"/>
            <a:ext cx="5114925" cy="3836988"/>
          </a:xfrm>
          <a:ln/>
        </p:spPr>
      </p:sp>
      <p:sp>
        <p:nvSpPr>
          <p:cNvPr id="335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0178603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CAFCCB-5CCF-49F1-A589-E841FEB4194D}" type="slidenum">
              <a:rPr lang="it-IT" altLang="it-IT"/>
              <a:pPr eaLnBrk="1" hangingPunct="1"/>
              <a:t>132</a:t>
            </a:fld>
            <a:endParaRPr lang="it-IT" altLang="it-IT"/>
          </a:p>
        </p:txBody>
      </p:sp>
      <p:sp>
        <p:nvSpPr>
          <p:cNvPr id="336899" name="Rectangle 2"/>
          <p:cNvSpPr>
            <a:spLocks noGrp="1" noRot="1" noChangeAspect="1" noChangeArrowheads="1" noTextEdit="1"/>
          </p:cNvSpPr>
          <p:nvPr>
            <p:ph type="sldImg"/>
          </p:nvPr>
        </p:nvSpPr>
        <p:spPr>
          <a:xfrm>
            <a:off x="992188" y="768350"/>
            <a:ext cx="5114925" cy="3836988"/>
          </a:xfrm>
          <a:ln/>
        </p:spPr>
      </p:sp>
      <p:sp>
        <p:nvSpPr>
          <p:cNvPr id="336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6900461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C91B3E-D407-4D6D-A99D-28FE343EFEC7}" type="slidenum">
              <a:rPr lang="it-IT" altLang="it-IT"/>
              <a:pPr eaLnBrk="1" hangingPunct="1"/>
              <a:t>133</a:t>
            </a:fld>
            <a:endParaRPr lang="it-IT" altLang="it-IT"/>
          </a:p>
        </p:txBody>
      </p:sp>
      <p:sp>
        <p:nvSpPr>
          <p:cNvPr id="337923" name="Rectangle 2"/>
          <p:cNvSpPr>
            <a:spLocks noGrp="1" noRot="1" noChangeAspect="1" noChangeArrowheads="1" noTextEdit="1"/>
          </p:cNvSpPr>
          <p:nvPr>
            <p:ph type="sldImg"/>
          </p:nvPr>
        </p:nvSpPr>
        <p:spPr>
          <a:xfrm>
            <a:off x="992188" y="768350"/>
            <a:ext cx="5114925" cy="3836988"/>
          </a:xfrm>
          <a:ln/>
        </p:spPr>
      </p:sp>
      <p:sp>
        <p:nvSpPr>
          <p:cNvPr id="337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0959881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503650-5B1A-4BC9-92F0-E8118DECA9A1}" type="slidenum">
              <a:rPr lang="it-IT" altLang="it-IT"/>
              <a:pPr eaLnBrk="1" hangingPunct="1"/>
              <a:t>134</a:t>
            </a:fld>
            <a:endParaRPr lang="it-IT" altLang="it-IT"/>
          </a:p>
        </p:txBody>
      </p:sp>
      <p:sp>
        <p:nvSpPr>
          <p:cNvPr id="338947" name="Rectangle 2"/>
          <p:cNvSpPr>
            <a:spLocks noGrp="1" noRot="1" noChangeAspect="1" noChangeArrowheads="1" noTextEdit="1"/>
          </p:cNvSpPr>
          <p:nvPr>
            <p:ph type="sldImg"/>
          </p:nvPr>
        </p:nvSpPr>
        <p:spPr>
          <a:xfrm>
            <a:off x="992188" y="768350"/>
            <a:ext cx="5114925" cy="3836988"/>
          </a:xfrm>
          <a:ln/>
        </p:spPr>
      </p:sp>
      <p:sp>
        <p:nvSpPr>
          <p:cNvPr id="338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2371389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81433A-8AEF-415C-A1FC-C631B2E8AAB0}" type="slidenum">
              <a:rPr lang="it-IT" altLang="it-IT"/>
              <a:pPr eaLnBrk="1" hangingPunct="1"/>
              <a:t>135</a:t>
            </a:fld>
            <a:endParaRPr lang="it-IT" altLang="it-IT"/>
          </a:p>
        </p:txBody>
      </p:sp>
      <p:sp>
        <p:nvSpPr>
          <p:cNvPr id="339971" name="Rectangle 2"/>
          <p:cNvSpPr>
            <a:spLocks noGrp="1" noRot="1" noChangeAspect="1" noChangeArrowheads="1" noTextEdit="1"/>
          </p:cNvSpPr>
          <p:nvPr>
            <p:ph type="sldImg"/>
          </p:nvPr>
        </p:nvSpPr>
        <p:spPr>
          <a:xfrm>
            <a:off x="992188" y="768350"/>
            <a:ext cx="5114925" cy="3836988"/>
          </a:xfrm>
          <a:ln/>
        </p:spPr>
      </p:sp>
      <p:sp>
        <p:nvSpPr>
          <p:cNvPr id="339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884439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F89FB7-7208-467F-B21C-15EA2C31108B}" type="slidenum">
              <a:rPr lang="it-IT" altLang="it-IT"/>
              <a:pPr eaLnBrk="1" hangingPunct="1"/>
              <a:t>136</a:t>
            </a:fld>
            <a:endParaRPr lang="it-IT" altLang="it-IT"/>
          </a:p>
        </p:txBody>
      </p:sp>
      <p:sp>
        <p:nvSpPr>
          <p:cNvPr id="340995" name="Rectangle 2"/>
          <p:cNvSpPr>
            <a:spLocks noGrp="1" noRot="1" noChangeAspect="1" noChangeArrowheads="1" noTextEdit="1"/>
          </p:cNvSpPr>
          <p:nvPr>
            <p:ph type="sldImg"/>
          </p:nvPr>
        </p:nvSpPr>
        <p:spPr>
          <a:xfrm>
            <a:off x="992188" y="768350"/>
            <a:ext cx="5114925" cy="3836988"/>
          </a:xfrm>
          <a:ln/>
        </p:spPr>
      </p:sp>
      <p:sp>
        <p:nvSpPr>
          <p:cNvPr id="340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7129613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12C1E0-01EA-43CF-B698-FA7E962B1BE8}" type="slidenum">
              <a:rPr lang="it-IT" altLang="it-IT"/>
              <a:pPr eaLnBrk="1" hangingPunct="1"/>
              <a:t>137</a:t>
            </a:fld>
            <a:endParaRPr lang="it-IT" altLang="it-IT"/>
          </a:p>
        </p:txBody>
      </p:sp>
      <p:sp>
        <p:nvSpPr>
          <p:cNvPr id="342019" name="Rectangle 2"/>
          <p:cNvSpPr>
            <a:spLocks noGrp="1" noRot="1" noChangeAspect="1" noChangeArrowheads="1" noTextEdit="1"/>
          </p:cNvSpPr>
          <p:nvPr>
            <p:ph type="sldImg"/>
          </p:nvPr>
        </p:nvSpPr>
        <p:spPr>
          <a:xfrm>
            <a:off x="992188" y="768350"/>
            <a:ext cx="5114925" cy="3836988"/>
          </a:xfrm>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52114867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368844-B0B3-4F2A-9CF9-B888DFA6CED2}" type="slidenum">
              <a:rPr lang="it-IT" altLang="it-IT"/>
              <a:pPr eaLnBrk="1" hangingPunct="1"/>
              <a:t>138</a:t>
            </a:fld>
            <a:endParaRPr lang="it-IT" altLang="it-IT"/>
          </a:p>
        </p:txBody>
      </p:sp>
      <p:sp>
        <p:nvSpPr>
          <p:cNvPr id="343043" name="Rectangle 2"/>
          <p:cNvSpPr>
            <a:spLocks noGrp="1" noRot="1" noChangeAspect="1" noChangeArrowheads="1" noTextEdit="1"/>
          </p:cNvSpPr>
          <p:nvPr>
            <p:ph type="sldImg"/>
          </p:nvPr>
        </p:nvSpPr>
        <p:spPr>
          <a:xfrm>
            <a:off x="992188" y="768350"/>
            <a:ext cx="5114925" cy="3836988"/>
          </a:xfrm>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9503718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6BEF71-4E64-498E-B382-3A8F98CB96D1}" type="slidenum">
              <a:rPr lang="it-IT" altLang="it-IT"/>
              <a:pPr eaLnBrk="1" hangingPunct="1"/>
              <a:t>139</a:t>
            </a:fld>
            <a:endParaRPr lang="it-IT" altLang="it-IT"/>
          </a:p>
        </p:txBody>
      </p:sp>
      <p:sp>
        <p:nvSpPr>
          <p:cNvPr id="344067" name="Rectangle 2"/>
          <p:cNvSpPr>
            <a:spLocks noGrp="1" noRot="1" noChangeAspect="1" noChangeArrowheads="1" noTextEdit="1"/>
          </p:cNvSpPr>
          <p:nvPr>
            <p:ph type="sldImg"/>
          </p:nvPr>
        </p:nvSpPr>
        <p:spPr>
          <a:xfrm>
            <a:off x="992188" y="768350"/>
            <a:ext cx="5114925" cy="3836988"/>
          </a:xfrm>
          <a:ln/>
        </p:spPr>
      </p:sp>
      <p:sp>
        <p:nvSpPr>
          <p:cNvPr id="344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2860587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1581CF-E8D2-4900-985F-AF391874919A}" type="slidenum">
              <a:rPr lang="it-IT" altLang="it-IT"/>
              <a:pPr eaLnBrk="1" hangingPunct="1"/>
              <a:t>140</a:t>
            </a:fld>
            <a:endParaRPr lang="it-IT" altLang="it-IT"/>
          </a:p>
        </p:txBody>
      </p:sp>
      <p:sp>
        <p:nvSpPr>
          <p:cNvPr id="345091" name="Rectangle 2"/>
          <p:cNvSpPr>
            <a:spLocks noGrp="1" noRot="1" noChangeAspect="1" noChangeArrowheads="1" noTextEdit="1"/>
          </p:cNvSpPr>
          <p:nvPr>
            <p:ph type="sldImg"/>
          </p:nvPr>
        </p:nvSpPr>
        <p:spPr>
          <a:xfrm>
            <a:off x="992188" y="768350"/>
            <a:ext cx="5114925" cy="3836988"/>
          </a:xfrm>
          <a:ln/>
        </p:spPr>
      </p:sp>
      <p:sp>
        <p:nvSpPr>
          <p:cNvPr id="345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247525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1E4F06-5148-4F87-9EFD-302CE847F3F1}" type="slidenum">
              <a:rPr lang="it-IT" altLang="it-IT"/>
              <a:pPr eaLnBrk="1" hangingPunct="1"/>
              <a:t>14</a:t>
            </a:fld>
            <a:endParaRPr lang="it-IT" altLang="it-IT"/>
          </a:p>
        </p:txBody>
      </p:sp>
      <p:sp>
        <p:nvSpPr>
          <p:cNvPr id="21401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9726057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E1EC50D-F361-4B95-9C85-07DE2B9C0A0D}" type="slidenum">
              <a:rPr lang="it-IT" altLang="it-IT"/>
              <a:pPr eaLnBrk="1" hangingPunct="1"/>
              <a:t>141</a:t>
            </a:fld>
            <a:endParaRPr lang="it-IT" altLang="it-IT"/>
          </a:p>
        </p:txBody>
      </p:sp>
      <p:sp>
        <p:nvSpPr>
          <p:cNvPr id="346115" name="Rectangle 2"/>
          <p:cNvSpPr>
            <a:spLocks noGrp="1" noRot="1" noChangeAspect="1" noChangeArrowheads="1" noTextEdit="1"/>
          </p:cNvSpPr>
          <p:nvPr>
            <p:ph type="sldImg"/>
          </p:nvPr>
        </p:nvSpPr>
        <p:spPr>
          <a:xfrm>
            <a:off x="992188" y="768350"/>
            <a:ext cx="5114925" cy="3836988"/>
          </a:xfrm>
          <a:ln/>
        </p:spPr>
      </p:sp>
      <p:sp>
        <p:nvSpPr>
          <p:cNvPr id="346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6025016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A0032B-43EE-47B8-90B5-98E92E8ED263}" type="slidenum">
              <a:rPr lang="it-IT" altLang="it-IT"/>
              <a:pPr eaLnBrk="1" hangingPunct="1"/>
              <a:t>142</a:t>
            </a:fld>
            <a:endParaRPr lang="it-IT" altLang="it-IT"/>
          </a:p>
        </p:txBody>
      </p:sp>
      <p:sp>
        <p:nvSpPr>
          <p:cNvPr id="347139" name="Rectangle 2"/>
          <p:cNvSpPr>
            <a:spLocks noGrp="1" noRot="1" noChangeAspect="1" noChangeArrowheads="1" noTextEdit="1"/>
          </p:cNvSpPr>
          <p:nvPr>
            <p:ph type="sldImg"/>
          </p:nvPr>
        </p:nvSpPr>
        <p:spPr>
          <a:xfrm>
            <a:off x="992188" y="768350"/>
            <a:ext cx="5114925" cy="3836988"/>
          </a:xfrm>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8800899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BEDBD4-23A6-40AD-A50F-198C99CC3808}" type="slidenum">
              <a:rPr lang="it-IT" altLang="it-IT"/>
              <a:pPr eaLnBrk="1" hangingPunct="1"/>
              <a:t>143</a:t>
            </a:fld>
            <a:endParaRPr lang="it-IT" altLang="it-IT"/>
          </a:p>
        </p:txBody>
      </p:sp>
      <p:sp>
        <p:nvSpPr>
          <p:cNvPr id="348163" name="Rectangle 2"/>
          <p:cNvSpPr>
            <a:spLocks noGrp="1" noRot="1" noChangeAspect="1" noChangeArrowheads="1" noTextEdit="1"/>
          </p:cNvSpPr>
          <p:nvPr>
            <p:ph type="sldImg"/>
          </p:nvPr>
        </p:nvSpPr>
        <p:spPr>
          <a:xfrm>
            <a:off x="992188" y="768350"/>
            <a:ext cx="5114925" cy="3836988"/>
          </a:xfrm>
          <a:ln/>
        </p:spPr>
      </p:sp>
      <p:sp>
        <p:nvSpPr>
          <p:cNvPr id="348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1634871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0DB88E-058A-4112-B205-42BFA39F7158}" type="slidenum">
              <a:rPr lang="it-IT" altLang="it-IT"/>
              <a:pPr eaLnBrk="1" hangingPunct="1"/>
              <a:t>144</a:t>
            </a:fld>
            <a:endParaRPr lang="it-IT" altLang="it-IT"/>
          </a:p>
        </p:txBody>
      </p:sp>
      <p:sp>
        <p:nvSpPr>
          <p:cNvPr id="349187" name="Rectangle 2"/>
          <p:cNvSpPr>
            <a:spLocks noGrp="1" noRot="1" noChangeAspect="1" noChangeArrowheads="1" noTextEdit="1"/>
          </p:cNvSpPr>
          <p:nvPr>
            <p:ph type="sldImg"/>
          </p:nvPr>
        </p:nvSpPr>
        <p:spPr>
          <a:xfrm>
            <a:off x="992188" y="768350"/>
            <a:ext cx="5114925" cy="3836988"/>
          </a:xfrm>
          <a:ln/>
        </p:spPr>
      </p:sp>
      <p:sp>
        <p:nvSpPr>
          <p:cNvPr id="349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4062861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6F6F4A-4DCA-48ED-9DE4-70D1A53C8644}" type="slidenum">
              <a:rPr lang="it-IT" altLang="it-IT"/>
              <a:pPr eaLnBrk="1" hangingPunct="1"/>
              <a:t>145</a:t>
            </a:fld>
            <a:endParaRPr lang="it-IT" altLang="it-IT"/>
          </a:p>
        </p:txBody>
      </p:sp>
      <p:sp>
        <p:nvSpPr>
          <p:cNvPr id="350211" name="Rectangle 2"/>
          <p:cNvSpPr>
            <a:spLocks noGrp="1" noRot="1" noChangeAspect="1" noChangeArrowheads="1" noTextEdit="1"/>
          </p:cNvSpPr>
          <p:nvPr>
            <p:ph type="sldImg"/>
          </p:nvPr>
        </p:nvSpPr>
        <p:spPr>
          <a:xfrm>
            <a:off x="992188" y="768350"/>
            <a:ext cx="5114925" cy="3836988"/>
          </a:xfrm>
          <a:ln/>
        </p:spPr>
      </p:sp>
      <p:sp>
        <p:nvSpPr>
          <p:cNvPr id="350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8828868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173D7A-45AF-4747-B6E5-3FDEF11C6202}" type="slidenum">
              <a:rPr lang="it-IT" altLang="it-IT"/>
              <a:pPr eaLnBrk="1" hangingPunct="1"/>
              <a:t>146</a:t>
            </a:fld>
            <a:endParaRPr lang="it-IT" altLang="it-IT"/>
          </a:p>
        </p:txBody>
      </p:sp>
      <p:sp>
        <p:nvSpPr>
          <p:cNvPr id="351235" name="Rectangle 2"/>
          <p:cNvSpPr>
            <a:spLocks noGrp="1" noRot="1" noChangeAspect="1" noChangeArrowheads="1" noTextEdit="1"/>
          </p:cNvSpPr>
          <p:nvPr>
            <p:ph type="sldImg"/>
          </p:nvPr>
        </p:nvSpPr>
        <p:spPr>
          <a:xfrm>
            <a:off x="992188" y="768350"/>
            <a:ext cx="5114925" cy="3836988"/>
          </a:xfrm>
          <a:ln/>
        </p:spPr>
      </p:sp>
      <p:sp>
        <p:nvSpPr>
          <p:cNvPr id="351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4054574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8C92CD-BAAF-445A-9123-5F3DE37FEEBD}" type="slidenum">
              <a:rPr lang="it-IT" altLang="it-IT"/>
              <a:pPr eaLnBrk="1" hangingPunct="1"/>
              <a:t>147</a:t>
            </a:fld>
            <a:endParaRPr lang="it-IT" altLang="it-IT"/>
          </a:p>
        </p:txBody>
      </p:sp>
      <p:sp>
        <p:nvSpPr>
          <p:cNvPr id="352259" name="Rectangle 2"/>
          <p:cNvSpPr>
            <a:spLocks noGrp="1" noRot="1" noChangeAspect="1" noChangeArrowheads="1" noTextEdit="1"/>
          </p:cNvSpPr>
          <p:nvPr>
            <p:ph type="sldImg"/>
          </p:nvPr>
        </p:nvSpPr>
        <p:spPr>
          <a:xfrm>
            <a:off x="992188" y="768350"/>
            <a:ext cx="5114925" cy="3836988"/>
          </a:xfrm>
          <a:ln/>
        </p:spPr>
      </p:sp>
      <p:sp>
        <p:nvSpPr>
          <p:cNvPr id="352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7159574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C27EFF-28A2-458E-944A-F8C87CB08BD1}" type="slidenum">
              <a:rPr lang="it-IT" altLang="it-IT"/>
              <a:pPr eaLnBrk="1" hangingPunct="1"/>
              <a:t>148</a:t>
            </a:fld>
            <a:endParaRPr lang="it-IT" altLang="it-IT"/>
          </a:p>
        </p:txBody>
      </p:sp>
      <p:sp>
        <p:nvSpPr>
          <p:cNvPr id="353283" name="Rectangle 2"/>
          <p:cNvSpPr>
            <a:spLocks noGrp="1" noRot="1" noChangeAspect="1" noChangeArrowheads="1" noTextEdit="1"/>
          </p:cNvSpPr>
          <p:nvPr>
            <p:ph type="sldImg"/>
          </p:nvPr>
        </p:nvSpPr>
        <p:spPr>
          <a:xfrm>
            <a:off x="992188" y="768350"/>
            <a:ext cx="5114925" cy="3836988"/>
          </a:xfrm>
          <a:ln/>
        </p:spPr>
      </p:sp>
      <p:sp>
        <p:nvSpPr>
          <p:cNvPr id="353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9733826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F3B906-8E1D-4C6E-B6B6-52507222B1D7}" type="slidenum">
              <a:rPr lang="it-IT" altLang="it-IT"/>
              <a:pPr eaLnBrk="1" hangingPunct="1"/>
              <a:t>149</a:t>
            </a:fld>
            <a:endParaRPr lang="it-IT" altLang="it-IT"/>
          </a:p>
        </p:txBody>
      </p:sp>
      <p:sp>
        <p:nvSpPr>
          <p:cNvPr id="354307" name="Rectangle 2"/>
          <p:cNvSpPr>
            <a:spLocks noGrp="1" noRot="1" noChangeAspect="1" noChangeArrowheads="1" noTextEdit="1"/>
          </p:cNvSpPr>
          <p:nvPr>
            <p:ph type="sldImg"/>
          </p:nvPr>
        </p:nvSpPr>
        <p:spPr>
          <a:xfrm>
            <a:off x="992188" y="768350"/>
            <a:ext cx="5114925" cy="3836988"/>
          </a:xfrm>
          <a:ln/>
        </p:spPr>
      </p:sp>
      <p:sp>
        <p:nvSpPr>
          <p:cNvPr id="354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9949132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F54700-9E41-411C-B758-B95D6E58FCD9}" type="slidenum">
              <a:rPr lang="it-IT" altLang="it-IT"/>
              <a:pPr eaLnBrk="1" hangingPunct="1"/>
              <a:t>150</a:t>
            </a:fld>
            <a:endParaRPr lang="it-IT" altLang="it-IT"/>
          </a:p>
        </p:txBody>
      </p:sp>
      <p:sp>
        <p:nvSpPr>
          <p:cNvPr id="355331" name="Rectangle 2"/>
          <p:cNvSpPr>
            <a:spLocks noGrp="1" noRot="1" noChangeAspect="1" noChangeArrowheads="1" noTextEdit="1"/>
          </p:cNvSpPr>
          <p:nvPr>
            <p:ph type="sldImg"/>
          </p:nvPr>
        </p:nvSpPr>
        <p:spPr>
          <a:xfrm>
            <a:off x="992188" y="768350"/>
            <a:ext cx="5114925" cy="3836988"/>
          </a:xfrm>
          <a:ln/>
        </p:spPr>
      </p:sp>
      <p:sp>
        <p:nvSpPr>
          <p:cNvPr id="355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54746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2D3640-11E0-497F-9305-2DFB7EBD08AD}" type="slidenum">
              <a:rPr lang="it-IT" altLang="it-IT"/>
              <a:pPr eaLnBrk="1" hangingPunct="1"/>
              <a:t>15</a:t>
            </a:fld>
            <a:endParaRPr lang="it-IT" altLang="it-IT"/>
          </a:p>
        </p:txBody>
      </p:sp>
      <p:sp>
        <p:nvSpPr>
          <p:cNvPr id="21606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3470066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1B9349-2CDA-4169-A8C8-3CFE82B64C15}" type="slidenum">
              <a:rPr lang="it-IT" altLang="it-IT"/>
              <a:pPr eaLnBrk="1" hangingPunct="1"/>
              <a:t>151</a:t>
            </a:fld>
            <a:endParaRPr lang="it-IT" altLang="it-IT"/>
          </a:p>
        </p:txBody>
      </p:sp>
      <p:sp>
        <p:nvSpPr>
          <p:cNvPr id="356355" name="Rectangle 2"/>
          <p:cNvSpPr>
            <a:spLocks noGrp="1" noRot="1" noChangeAspect="1" noChangeArrowheads="1" noTextEdit="1"/>
          </p:cNvSpPr>
          <p:nvPr>
            <p:ph type="sldImg"/>
          </p:nvPr>
        </p:nvSpPr>
        <p:spPr>
          <a:xfrm>
            <a:off x="992188" y="768350"/>
            <a:ext cx="5114925" cy="3836988"/>
          </a:xfrm>
          <a:ln/>
        </p:spPr>
      </p:sp>
      <p:sp>
        <p:nvSpPr>
          <p:cNvPr id="356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783416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6B988D-1296-47ED-B23C-DA24E9337220}" type="slidenum">
              <a:rPr lang="it-IT" altLang="it-IT"/>
              <a:pPr eaLnBrk="1" hangingPunct="1"/>
              <a:t>152</a:t>
            </a:fld>
            <a:endParaRPr lang="it-IT" altLang="it-IT"/>
          </a:p>
        </p:txBody>
      </p:sp>
      <p:sp>
        <p:nvSpPr>
          <p:cNvPr id="357379" name="Rectangle 2"/>
          <p:cNvSpPr>
            <a:spLocks noGrp="1" noRot="1" noChangeAspect="1" noChangeArrowheads="1" noTextEdit="1"/>
          </p:cNvSpPr>
          <p:nvPr>
            <p:ph type="sldImg"/>
          </p:nvPr>
        </p:nvSpPr>
        <p:spPr>
          <a:xfrm>
            <a:off x="992188" y="768350"/>
            <a:ext cx="5114925" cy="3836988"/>
          </a:xfrm>
          <a:ln/>
        </p:spPr>
      </p:sp>
      <p:sp>
        <p:nvSpPr>
          <p:cNvPr id="357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901805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F46633-113E-4ADA-961F-7FD14D20F136}" type="slidenum">
              <a:rPr lang="it-IT" altLang="it-IT"/>
              <a:pPr eaLnBrk="1" hangingPunct="1"/>
              <a:t>153</a:t>
            </a:fld>
            <a:endParaRPr lang="it-IT" altLang="it-IT"/>
          </a:p>
        </p:txBody>
      </p:sp>
      <p:sp>
        <p:nvSpPr>
          <p:cNvPr id="358403" name="Rectangle 2"/>
          <p:cNvSpPr>
            <a:spLocks noGrp="1" noRot="1" noChangeAspect="1" noChangeArrowheads="1" noTextEdit="1"/>
          </p:cNvSpPr>
          <p:nvPr>
            <p:ph type="sldImg"/>
          </p:nvPr>
        </p:nvSpPr>
        <p:spPr>
          <a:xfrm>
            <a:off x="992188" y="768350"/>
            <a:ext cx="5114925" cy="3836988"/>
          </a:xfrm>
          <a:ln/>
        </p:spPr>
      </p:sp>
      <p:sp>
        <p:nvSpPr>
          <p:cNvPr id="358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3343834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ECA293-E5DC-40CC-8A1D-4611393B6DCD}" type="slidenum">
              <a:rPr lang="it-IT" altLang="it-IT"/>
              <a:pPr eaLnBrk="1" hangingPunct="1"/>
              <a:t>154</a:t>
            </a:fld>
            <a:endParaRPr lang="it-IT" altLang="it-IT"/>
          </a:p>
        </p:txBody>
      </p:sp>
      <p:sp>
        <p:nvSpPr>
          <p:cNvPr id="359427" name="Rectangle 2"/>
          <p:cNvSpPr>
            <a:spLocks noGrp="1" noRot="1" noChangeAspect="1" noChangeArrowheads="1" noTextEdit="1"/>
          </p:cNvSpPr>
          <p:nvPr>
            <p:ph type="sldImg"/>
          </p:nvPr>
        </p:nvSpPr>
        <p:spPr>
          <a:xfrm>
            <a:off x="992188" y="768350"/>
            <a:ext cx="5114925" cy="3836988"/>
          </a:xfrm>
          <a:ln/>
        </p:spPr>
      </p:sp>
      <p:sp>
        <p:nvSpPr>
          <p:cNvPr id="359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9406429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ACC061-16CE-447B-9EB9-0B5555661BE0}" type="slidenum">
              <a:rPr lang="it-IT" altLang="it-IT"/>
              <a:pPr eaLnBrk="1" hangingPunct="1"/>
              <a:t>155</a:t>
            </a:fld>
            <a:endParaRPr lang="it-IT" altLang="it-IT"/>
          </a:p>
        </p:txBody>
      </p:sp>
      <p:sp>
        <p:nvSpPr>
          <p:cNvPr id="360451" name="Rectangle 2"/>
          <p:cNvSpPr>
            <a:spLocks noGrp="1" noRot="1" noChangeAspect="1" noChangeArrowheads="1" noTextEdit="1"/>
          </p:cNvSpPr>
          <p:nvPr>
            <p:ph type="sldImg"/>
          </p:nvPr>
        </p:nvSpPr>
        <p:spPr>
          <a:xfrm>
            <a:off x="992188" y="768350"/>
            <a:ext cx="5114925" cy="3836988"/>
          </a:xfrm>
          <a:ln/>
        </p:spPr>
      </p:sp>
      <p:sp>
        <p:nvSpPr>
          <p:cNvPr id="360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1464563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931936-C062-42E0-AE14-CC8873AE3EFB}" type="slidenum">
              <a:rPr lang="it-IT" altLang="it-IT"/>
              <a:pPr eaLnBrk="1" hangingPunct="1"/>
              <a:t>156</a:t>
            </a:fld>
            <a:endParaRPr lang="it-IT" altLang="it-IT"/>
          </a:p>
        </p:txBody>
      </p:sp>
      <p:sp>
        <p:nvSpPr>
          <p:cNvPr id="361475" name="Rectangle 2"/>
          <p:cNvSpPr>
            <a:spLocks noGrp="1" noRot="1" noChangeAspect="1" noChangeArrowheads="1" noTextEdit="1"/>
          </p:cNvSpPr>
          <p:nvPr>
            <p:ph type="sldImg"/>
          </p:nvPr>
        </p:nvSpPr>
        <p:spPr>
          <a:xfrm>
            <a:off x="992188" y="768350"/>
            <a:ext cx="5114925" cy="3836988"/>
          </a:xfrm>
          <a:ln/>
        </p:spPr>
      </p:sp>
      <p:sp>
        <p:nvSpPr>
          <p:cNvPr id="361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38052130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D6EA5C-CEB9-401C-B3FB-A77C4D77A980}" type="slidenum">
              <a:rPr lang="it-IT" altLang="it-IT"/>
              <a:pPr eaLnBrk="1" hangingPunct="1"/>
              <a:t>157</a:t>
            </a:fld>
            <a:endParaRPr lang="it-IT" altLang="it-IT"/>
          </a:p>
        </p:txBody>
      </p:sp>
      <p:sp>
        <p:nvSpPr>
          <p:cNvPr id="362499" name="Rectangle 2"/>
          <p:cNvSpPr>
            <a:spLocks noGrp="1" noRot="1" noChangeAspect="1" noChangeArrowheads="1" noTextEdit="1"/>
          </p:cNvSpPr>
          <p:nvPr>
            <p:ph type="sldImg"/>
          </p:nvPr>
        </p:nvSpPr>
        <p:spPr>
          <a:xfrm>
            <a:off x="992188" y="768350"/>
            <a:ext cx="5114925" cy="3836988"/>
          </a:xfrm>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4016360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542E0B-14DB-4CAD-AFE5-F3849A814C88}" type="slidenum">
              <a:rPr lang="it-IT" altLang="it-IT"/>
              <a:pPr eaLnBrk="1" hangingPunct="1"/>
              <a:t>158</a:t>
            </a:fld>
            <a:endParaRPr lang="it-IT" altLang="it-IT"/>
          </a:p>
        </p:txBody>
      </p:sp>
      <p:sp>
        <p:nvSpPr>
          <p:cNvPr id="363523" name="Rectangle 2"/>
          <p:cNvSpPr>
            <a:spLocks noGrp="1" noRot="1" noChangeAspect="1" noChangeArrowheads="1" noTextEdit="1"/>
          </p:cNvSpPr>
          <p:nvPr>
            <p:ph type="sldImg"/>
          </p:nvPr>
        </p:nvSpPr>
        <p:spPr>
          <a:xfrm>
            <a:off x="992188" y="768350"/>
            <a:ext cx="5114925" cy="3836988"/>
          </a:xfrm>
          <a:ln/>
        </p:spPr>
      </p:sp>
      <p:sp>
        <p:nvSpPr>
          <p:cNvPr id="363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solidFill>
                  <a:srgbClr val="262626"/>
                </a:solidFill>
                <a:latin typeface="Verdana" panose="020B0604030504040204" pitchFamily="34" charset="0"/>
              </a:rPr>
              <a:t>l fattore intrinseco di Castle </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una glicoproteina sintetizzata dalle </a:t>
            </a:r>
            <a:r>
              <a:rPr lang="it-IT" altLang="it-IT" smtClean="0">
                <a:solidFill>
                  <a:srgbClr val="20507C"/>
                </a:solidFill>
                <a:latin typeface="Verdana" panose="020B0604030504040204" pitchFamily="34" charset="0"/>
                <a:hlinkClick r:id="rId3"/>
              </a:rPr>
              <a:t>cellule parietali della mucosa del fondo e del corpo dello stomaco</a:t>
            </a:r>
            <a:r>
              <a:rPr lang="it-IT" altLang="it-IT" smtClean="0">
                <a:solidFill>
                  <a:srgbClr val="262626"/>
                </a:solidFill>
                <a:latin typeface="Verdana" panose="020B0604030504040204" pitchFamily="34" charset="0"/>
              </a:rPr>
              <a:t>.La sintesi e la secrezione del fattore intrinseco risultano essenziali per il corretto assorbimento della </a:t>
            </a:r>
            <a:r>
              <a:rPr lang="it-IT" altLang="it-IT" smtClean="0">
                <a:solidFill>
                  <a:srgbClr val="20507C"/>
                </a:solidFill>
                <a:latin typeface="Verdana" panose="020B0604030504040204" pitchFamily="34" charset="0"/>
                <a:hlinkClick r:id="rId4"/>
              </a:rPr>
              <a:t>vitamina B12</a:t>
            </a:r>
            <a:r>
              <a:rPr lang="it-IT" altLang="it-IT" smtClean="0">
                <a:solidFill>
                  <a:srgbClr val="262626"/>
                </a:solidFill>
                <a:latin typeface="Verdana" panose="020B0604030504040204" pitchFamily="34" charset="0"/>
              </a:rPr>
              <a:t>, che avviene nel tratto finale dell'</a:t>
            </a:r>
            <a:r>
              <a:rPr lang="it-IT" altLang="it-IT" smtClean="0">
                <a:solidFill>
                  <a:srgbClr val="20507C"/>
                </a:solidFill>
                <a:latin typeface="Verdana" panose="020B0604030504040204" pitchFamily="34" charset="0"/>
                <a:hlinkClick r:id="rId5"/>
              </a:rPr>
              <a:t>intestino tenue</a:t>
            </a:r>
            <a:r>
              <a:rPr lang="it-IT" altLang="it-IT" smtClean="0">
                <a:solidFill>
                  <a:srgbClr val="262626"/>
                </a:solidFill>
                <a:latin typeface="Verdana" panose="020B0604030504040204" pitchFamily="34" charset="0"/>
              </a:rPr>
              <a:t> (chiamato ileo).A livello gastrico, la </a:t>
            </a:r>
            <a:r>
              <a:rPr lang="it-IT" altLang="it-IT" smtClean="0">
                <a:solidFill>
                  <a:srgbClr val="20507C"/>
                </a:solidFill>
                <a:latin typeface="Verdana" panose="020B0604030504040204" pitchFamily="34" charset="0"/>
                <a:hlinkClick r:id="rId6"/>
              </a:rPr>
              <a:t>pepsina</a:t>
            </a:r>
            <a:r>
              <a:rPr lang="it-IT" altLang="it-IT" smtClean="0">
                <a:solidFill>
                  <a:srgbClr val="262626"/>
                </a:solidFill>
                <a:latin typeface="Verdana" panose="020B0604030504040204" pitchFamily="34" charset="0"/>
              </a:rPr>
              <a:t> e la forte acidit</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facilitano il rilascio della cobalamina legata alle </a:t>
            </a:r>
            <a:r>
              <a:rPr lang="it-IT" altLang="it-IT" smtClean="0">
                <a:solidFill>
                  <a:srgbClr val="20507C"/>
                </a:solidFill>
                <a:latin typeface="Verdana" panose="020B0604030504040204" pitchFamily="34" charset="0"/>
                <a:hlinkClick r:id="rId7"/>
              </a:rPr>
              <a:t>proteine alimentari</a:t>
            </a:r>
            <a:r>
              <a:rPr lang="it-IT" altLang="it-IT" smtClean="0">
                <a:solidFill>
                  <a:srgbClr val="262626"/>
                </a:solidFill>
                <a:latin typeface="Verdana" panose="020B0604030504040204" pitchFamily="34" charset="0"/>
              </a:rPr>
              <a:t>. La vitamina B12 </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quindi libera di legarsi all'aptocorrina (detta anche polipeptide salivare R) secreta con la </a:t>
            </a:r>
            <a:r>
              <a:rPr lang="it-IT" altLang="it-IT" smtClean="0">
                <a:solidFill>
                  <a:srgbClr val="20507C"/>
                </a:solidFill>
                <a:latin typeface="Verdana" panose="020B0604030504040204" pitchFamily="34" charset="0"/>
                <a:hlinkClick r:id="rId8"/>
              </a:rPr>
              <a:t>saliva</a:t>
            </a:r>
            <a:r>
              <a:rPr lang="it-IT" altLang="it-IT" smtClean="0">
                <a:solidFill>
                  <a:srgbClr val="262626"/>
                </a:solidFill>
                <a:latin typeface="Verdana" panose="020B0604030504040204" pitchFamily="34" charset="0"/>
              </a:rPr>
              <a:t>. Il complesso cos</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formatosi giunge nel </a:t>
            </a:r>
            <a:r>
              <a:rPr lang="it-IT" altLang="it-IT" smtClean="0">
                <a:solidFill>
                  <a:srgbClr val="20507C"/>
                </a:solidFill>
                <a:latin typeface="Verdana" panose="020B0604030504040204" pitchFamily="34" charset="0"/>
                <a:hlinkClick r:id="rId9"/>
              </a:rPr>
              <a:t>duodeno</a:t>
            </a:r>
            <a:r>
              <a:rPr lang="it-IT" altLang="it-IT" smtClean="0">
                <a:solidFill>
                  <a:srgbClr val="262626"/>
                </a:solidFill>
                <a:latin typeface="Verdana" panose="020B0604030504040204" pitchFamily="34" charset="0"/>
              </a:rPr>
              <a:t>, dove le </a:t>
            </a:r>
            <a:r>
              <a:rPr lang="it-IT" altLang="it-IT" smtClean="0">
                <a:solidFill>
                  <a:srgbClr val="20507C"/>
                </a:solidFill>
                <a:latin typeface="Verdana" panose="020B0604030504040204" pitchFamily="34" charset="0"/>
                <a:hlinkClick r:id="rId10"/>
              </a:rPr>
              <a:t>proteasi pancreatiche</a:t>
            </a:r>
            <a:r>
              <a:rPr lang="it-IT" altLang="it-IT" smtClean="0">
                <a:solidFill>
                  <a:srgbClr val="262626"/>
                </a:solidFill>
                <a:latin typeface="Verdana" panose="020B0604030504040204" pitchFamily="34" charset="0"/>
              </a:rPr>
              <a:t> degradano l'aptocorrina liberando la B12, subito associata al fattore intrinseco. Questo nuovo complesso prosegue inalterato nel duodeno e nel digiuno, fino a raggiungere la parte terminale dell'ileo; in questa sede si lega a specifici recettori (cubiline) presenti nell'</a:t>
            </a:r>
            <a:r>
              <a:rPr lang="it-IT" altLang="it-IT" smtClean="0">
                <a:solidFill>
                  <a:srgbClr val="20507C"/>
                </a:solidFill>
                <a:latin typeface="Verdana" panose="020B0604030504040204" pitchFamily="34" charset="0"/>
                <a:hlinkClick r:id="rId11"/>
              </a:rPr>
              <a:t>orletto a spazzola</a:t>
            </a:r>
            <a:r>
              <a:rPr lang="it-IT" altLang="it-IT" smtClean="0">
                <a:solidFill>
                  <a:srgbClr val="262626"/>
                </a:solidFill>
                <a:latin typeface="Verdana" panose="020B0604030504040204" pitchFamily="34" charset="0"/>
              </a:rPr>
              <a:t> delle cellule epiteliali. Una volta inglobato per endocitosi dalle stesse cellule, il complesso si dissocia e la vitamina B12 viene prontamente legata ad una proteina di trasporto, la transcobalammina II (TCII). Una volta unite, le due sostanze escono dalle cellule epiteliali e vengono trasportate al </a:t>
            </a:r>
            <a:r>
              <a:rPr lang="it-IT" altLang="it-IT" smtClean="0">
                <a:solidFill>
                  <a:srgbClr val="20507C"/>
                </a:solidFill>
                <a:latin typeface="Verdana" panose="020B0604030504040204" pitchFamily="34" charset="0"/>
                <a:hlinkClick r:id="rId12"/>
              </a:rPr>
              <a:t>fegato</a:t>
            </a:r>
            <a:r>
              <a:rPr lang="it-IT" altLang="it-IT" smtClean="0">
                <a:solidFill>
                  <a:srgbClr val="262626"/>
                </a:solidFill>
                <a:latin typeface="Verdana" panose="020B0604030504040204" pitchFamily="34" charset="0"/>
              </a:rPr>
              <a:t> attraverso il </a:t>
            </a:r>
            <a:r>
              <a:rPr lang="it-IT" altLang="it-IT" smtClean="0">
                <a:solidFill>
                  <a:srgbClr val="20507C"/>
                </a:solidFill>
                <a:latin typeface="Verdana" panose="020B0604030504040204" pitchFamily="34" charset="0"/>
                <a:hlinkClick r:id="rId13"/>
              </a:rPr>
              <a:t>circolo portale</a:t>
            </a:r>
            <a:r>
              <a:rPr lang="it-IT" altLang="it-IT" smtClean="0">
                <a:solidFill>
                  <a:srgbClr val="262626"/>
                </a:solidFill>
                <a:latin typeface="Verdana" panose="020B0604030504040204" pitchFamily="34" charset="0"/>
              </a:rPr>
              <a:t>.Nell'</a:t>
            </a:r>
            <a:r>
              <a:rPr lang="it-IT" altLang="it-IT" smtClean="0">
                <a:solidFill>
                  <a:srgbClr val="20507C"/>
                </a:solidFill>
                <a:latin typeface="Verdana" panose="020B0604030504040204" pitchFamily="34" charset="0"/>
                <a:hlinkClick r:id="rId14"/>
              </a:rPr>
              <a:t>anemia perniciosa</a:t>
            </a:r>
            <a:r>
              <a:rPr lang="it-IT" altLang="it-IT" smtClean="0">
                <a:solidFill>
                  <a:srgbClr val="262626"/>
                </a:solidFill>
                <a:latin typeface="Verdana" panose="020B0604030504040204" pitchFamily="34" charset="0"/>
              </a:rPr>
              <a:t>, una malattia autoimmune, l'organismo produce anticorpi contro le cellule parietali e/o il fattore intrinseco, compromettendo l'assorbimento della vitamina B12. Deficit di fattore intrinseco si registrano anche nella </a:t>
            </a:r>
            <a:r>
              <a:rPr lang="it-IT" altLang="it-IT" smtClean="0">
                <a:solidFill>
                  <a:srgbClr val="20507C"/>
                </a:solidFill>
                <a:latin typeface="Verdana" panose="020B0604030504040204" pitchFamily="34" charset="0"/>
                <a:hlinkClick r:id="rId15"/>
              </a:rPr>
              <a:t>gastrite atrofica</a:t>
            </a:r>
            <a:r>
              <a:rPr lang="it-IT" altLang="it-IT" smtClean="0">
                <a:solidFill>
                  <a:srgbClr val="262626"/>
                </a:solidFill>
                <a:latin typeface="Verdana" panose="020B0604030504040204" pitchFamily="34" charset="0"/>
              </a:rPr>
              <a:t> (per il danno alle </a:t>
            </a:r>
            <a:r>
              <a:rPr lang="it-IT" altLang="it-IT" smtClean="0">
                <a:solidFill>
                  <a:srgbClr val="20507C"/>
                </a:solidFill>
                <a:latin typeface="Verdana" panose="020B0604030504040204" pitchFamily="34" charset="0"/>
                <a:hlinkClick r:id="rId3"/>
              </a:rPr>
              <a:t>cellule parietali</a:t>
            </a:r>
            <a:r>
              <a:rPr lang="it-IT" altLang="it-IT" smtClean="0">
                <a:solidFill>
                  <a:srgbClr val="262626"/>
                </a:solidFill>
                <a:latin typeface="Verdana" panose="020B0604030504040204" pitchFamily="34" charset="0"/>
              </a:rPr>
              <a:t>) e nei pazienti che hanno subito un intervento di chirurgia bariatrica (per sconfiggere l'</a:t>
            </a:r>
            <a:r>
              <a:rPr lang="it-IT" altLang="it-IT" smtClean="0">
                <a:solidFill>
                  <a:srgbClr val="20507C"/>
                </a:solidFill>
                <a:latin typeface="Verdana" panose="020B0604030504040204" pitchFamily="34" charset="0"/>
                <a:hlinkClick r:id="rId16"/>
              </a:rPr>
              <a:t>obesit</a:t>
            </a:r>
            <a:r>
              <a:rPr lang="it-IT" altLang="it-IT" smtClean="0">
                <a:solidFill>
                  <a:srgbClr val="20507C"/>
                </a:solidFill>
                <a:latin typeface="Lucida Grande" charset="0"/>
                <a:hlinkClick r:id="rId16"/>
              </a:rPr>
              <a:t>�</a:t>
            </a:r>
            <a:r>
              <a:rPr lang="it-IT" altLang="it-IT" smtClean="0">
                <a:solidFill>
                  <a:srgbClr val="262626"/>
                </a:solidFill>
                <a:latin typeface="Verdana" panose="020B0604030504040204" pitchFamily="34" charset="0"/>
              </a:rPr>
              <a:t> severa).In assenza di fattore intrinseco il trattamento farmacologico prevede iniezioni mensili o trimestrali di vitamina B12; in alternativa </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possibile assumere quotidianamente alte dosi di cianocoballamina per </a:t>
            </a:r>
            <a:r>
              <a:rPr lang="it-IT" altLang="it-IT" smtClean="0">
                <a:solidFill>
                  <a:srgbClr val="20507C"/>
                </a:solidFill>
                <a:latin typeface="Verdana" panose="020B0604030504040204" pitchFamily="34" charset="0"/>
                <a:hlinkClick r:id="rId17"/>
              </a:rPr>
              <a:t>via orale</a:t>
            </a:r>
            <a:r>
              <a:rPr lang="it-IT" altLang="it-IT" smtClean="0">
                <a:solidFill>
                  <a:srgbClr val="262626"/>
                </a:solidFill>
                <a:latin typeface="Verdana" panose="020B0604030504040204" pitchFamily="34" charset="0"/>
              </a:rPr>
              <a:t>, dal momento che una piccola quota viene comunque assorbita per trasporto passivo anche in assenza del fattore intrinseco.</a:t>
            </a:r>
          </a:p>
        </p:txBody>
      </p:sp>
    </p:spTree>
    <p:extLst>
      <p:ext uri="{BB962C8B-B14F-4D97-AF65-F5344CB8AC3E}">
        <p14:creationId xmlns:p14="http://schemas.microsoft.com/office/powerpoint/2010/main" val="238854279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109097-03C1-4F0D-9A61-FBC867A7BBBC}" type="slidenum">
              <a:rPr lang="it-IT" altLang="it-IT"/>
              <a:pPr eaLnBrk="1" hangingPunct="1"/>
              <a:t>159</a:t>
            </a:fld>
            <a:endParaRPr lang="it-IT" altLang="it-IT"/>
          </a:p>
        </p:txBody>
      </p:sp>
      <p:sp>
        <p:nvSpPr>
          <p:cNvPr id="364547" name="Rectangle 2"/>
          <p:cNvSpPr>
            <a:spLocks noGrp="1" noRot="1" noChangeAspect="1" noChangeArrowheads="1" noTextEdit="1"/>
          </p:cNvSpPr>
          <p:nvPr>
            <p:ph type="sldImg"/>
          </p:nvPr>
        </p:nvSpPr>
        <p:spPr>
          <a:xfrm>
            <a:off x="992188" y="768350"/>
            <a:ext cx="5114925" cy="3836988"/>
          </a:xfrm>
          <a:ln/>
        </p:spPr>
      </p:sp>
      <p:sp>
        <p:nvSpPr>
          <p:cNvPr id="364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solidFill>
                  <a:srgbClr val="262626"/>
                </a:solidFill>
                <a:latin typeface="Verdana" panose="020B0604030504040204" pitchFamily="34" charset="0"/>
              </a:rPr>
              <a:t>l fattore intrinseco di Castle </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una glicoproteina sintetizzata dalle </a:t>
            </a:r>
            <a:r>
              <a:rPr lang="it-IT" altLang="it-IT" smtClean="0">
                <a:solidFill>
                  <a:srgbClr val="20507C"/>
                </a:solidFill>
                <a:latin typeface="Verdana" panose="020B0604030504040204" pitchFamily="34" charset="0"/>
                <a:hlinkClick r:id="rId3"/>
              </a:rPr>
              <a:t>cellule parietali della mucosa del fondo e del corpo dello stomaco</a:t>
            </a:r>
            <a:r>
              <a:rPr lang="it-IT" altLang="it-IT" smtClean="0">
                <a:solidFill>
                  <a:srgbClr val="262626"/>
                </a:solidFill>
                <a:latin typeface="Verdana" panose="020B0604030504040204" pitchFamily="34" charset="0"/>
              </a:rPr>
              <a:t>.La sintesi e la secrezione del fattore intrinseco risultano essenziali per il corretto assorbimento della </a:t>
            </a:r>
            <a:r>
              <a:rPr lang="it-IT" altLang="it-IT" smtClean="0">
                <a:solidFill>
                  <a:srgbClr val="20507C"/>
                </a:solidFill>
                <a:latin typeface="Verdana" panose="020B0604030504040204" pitchFamily="34" charset="0"/>
                <a:hlinkClick r:id="rId4"/>
              </a:rPr>
              <a:t>vitamina B12</a:t>
            </a:r>
            <a:r>
              <a:rPr lang="it-IT" altLang="it-IT" smtClean="0">
                <a:solidFill>
                  <a:srgbClr val="262626"/>
                </a:solidFill>
                <a:latin typeface="Verdana" panose="020B0604030504040204" pitchFamily="34" charset="0"/>
              </a:rPr>
              <a:t>, che avviene nel tratto finale dell'</a:t>
            </a:r>
            <a:r>
              <a:rPr lang="it-IT" altLang="it-IT" smtClean="0">
                <a:solidFill>
                  <a:srgbClr val="20507C"/>
                </a:solidFill>
                <a:latin typeface="Verdana" panose="020B0604030504040204" pitchFamily="34" charset="0"/>
                <a:hlinkClick r:id="rId5"/>
              </a:rPr>
              <a:t>intestino tenue</a:t>
            </a:r>
            <a:r>
              <a:rPr lang="it-IT" altLang="it-IT" smtClean="0">
                <a:solidFill>
                  <a:srgbClr val="262626"/>
                </a:solidFill>
                <a:latin typeface="Verdana" panose="020B0604030504040204" pitchFamily="34" charset="0"/>
              </a:rPr>
              <a:t> (chiamato ileo).A livello gastrico, la </a:t>
            </a:r>
            <a:r>
              <a:rPr lang="it-IT" altLang="it-IT" smtClean="0">
                <a:solidFill>
                  <a:srgbClr val="20507C"/>
                </a:solidFill>
                <a:latin typeface="Verdana" panose="020B0604030504040204" pitchFamily="34" charset="0"/>
                <a:hlinkClick r:id="rId6"/>
              </a:rPr>
              <a:t>pepsina</a:t>
            </a:r>
            <a:r>
              <a:rPr lang="it-IT" altLang="it-IT" smtClean="0">
                <a:solidFill>
                  <a:srgbClr val="262626"/>
                </a:solidFill>
                <a:latin typeface="Verdana" panose="020B0604030504040204" pitchFamily="34" charset="0"/>
              </a:rPr>
              <a:t> e la forte acidit</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facilitano il rilascio della cobalamina legata alle </a:t>
            </a:r>
            <a:r>
              <a:rPr lang="it-IT" altLang="it-IT" smtClean="0">
                <a:solidFill>
                  <a:srgbClr val="20507C"/>
                </a:solidFill>
                <a:latin typeface="Verdana" panose="020B0604030504040204" pitchFamily="34" charset="0"/>
                <a:hlinkClick r:id="rId7"/>
              </a:rPr>
              <a:t>proteine alimentari</a:t>
            </a:r>
            <a:r>
              <a:rPr lang="it-IT" altLang="it-IT" smtClean="0">
                <a:solidFill>
                  <a:srgbClr val="262626"/>
                </a:solidFill>
                <a:latin typeface="Verdana" panose="020B0604030504040204" pitchFamily="34" charset="0"/>
              </a:rPr>
              <a:t>. La vitamina B12 </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quindi libera di legarsi all'aptocorrina (detta anche polipeptide salivare R) secreta con la </a:t>
            </a:r>
            <a:r>
              <a:rPr lang="it-IT" altLang="it-IT" smtClean="0">
                <a:solidFill>
                  <a:srgbClr val="20507C"/>
                </a:solidFill>
                <a:latin typeface="Verdana" panose="020B0604030504040204" pitchFamily="34" charset="0"/>
                <a:hlinkClick r:id="rId8"/>
              </a:rPr>
              <a:t>saliva</a:t>
            </a:r>
            <a:r>
              <a:rPr lang="it-IT" altLang="it-IT" smtClean="0">
                <a:solidFill>
                  <a:srgbClr val="262626"/>
                </a:solidFill>
                <a:latin typeface="Verdana" panose="020B0604030504040204" pitchFamily="34" charset="0"/>
              </a:rPr>
              <a:t>. Il complesso cos</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formatosi giunge nel </a:t>
            </a:r>
            <a:r>
              <a:rPr lang="it-IT" altLang="it-IT" smtClean="0">
                <a:solidFill>
                  <a:srgbClr val="20507C"/>
                </a:solidFill>
                <a:latin typeface="Verdana" panose="020B0604030504040204" pitchFamily="34" charset="0"/>
                <a:hlinkClick r:id="rId9"/>
              </a:rPr>
              <a:t>duodeno</a:t>
            </a:r>
            <a:r>
              <a:rPr lang="it-IT" altLang="it-IT" smtClean="0">
                <a:solidFill>
                  <a:srgbClr val="262626"/>
                </a:solidFill>
                <a:latin typeface="Verdana" panose="020B0604030504040204" pitchFamily="34" charset="0"/>
              </a:rPr>
              <a:t>, dove le </a:t>
            </a:r>
            <a:r>
              <a:rPr lang="it-IT" altLang="it-IT" smtClean="0">
                <a:solidFill>
                  <a:srgbClr val="20507C"/>
                </a:solidFill>
                <a:latin typeface="Verdana" panose="020B0604030504040204" pitchFamily="34" charset="0"/>
                <a:hlinkClick r:id="rId10"/>
              </a:rPr>
              <a:t>proteasi pancreatiche</a:t>
            </a:r>
            <a:r>
              <a:rPr lang="it-IT" altLang="it-IT" smtClean="0">
                <a:solidFill>
                  <a:srgbClr val="262626"/>
                </a:solidFill>
                <a:latin typeface="Verdana" panose="020B0604030504040204" pitchFamily="34" charset="0"/>
              </a:rPr>
              <a:t> degradano l'aptocorrina liberando la B12, subito associata al fattore intrinseco. Questo nuovo complesso prosegue inalterato nel duodeno e nel digiuno, fino a raggiungere la parte terminale dell'ileo; in questa sede si lega a specifici recettori (cubiline) presenti nell'</a:t>
            </a:r>
            <a:r>
              <a:rPr lang="it-IT" altLang="it-IT" smtClean="0">
                <a:solidFill>
                  <a:srgbClr val="20507C"/>
                </a:solidFill>
                <a:latin typeface="Verdana" panose="020B0604030504040204" pitchFamily="34" charset="0"/>
                <a:hlinkClick r:id="rId11"/>
              </a:rPr>
              <a:t>orletto a spazzola</a:t>
            </a:r>
            <a:r>
              <a:rPr lang="it-IT" altLang="it-IT" smtClean="0">
                <a:solidFill>
                  <a:srgbClr val="262626"/>
                </a:solidFill>
                <a:latin typeface="Verdana" panose="020B0604030504040204" pitchFamily="34" charset="0"/>
              </a:rPr>
              <a:t> delle cellule epiteliali. Una volta inglobato per endocitosi dalle stesse cellule, il complesso si dissocia e la vitamina B12 viene prontamente legata ad una proteina di trasporto, la transcobalammina II (TCII). Una volta unite, le due sostanze escono dalle cellule epiteliali e vengono trasportate al </a:t>
            </a:r>
            <a:r>
              <a:rPr lang="it-IT" altLang="it-IT" smtClean="0">
                <a:solidFill>
                  <a:srgbClr val="20507C"/>
                </a:solidFill>
                <a:latin typeface="Verdana" panose="020B0604030504040204" pitchFamily="34" charset="0"/>
                <a:hlinkClick r:id="rId12"/>
              </a:rPr>
              <a:t>fegato</a:t>
            </a:r>
            <a:r>
              <a:rPr lang="it-IT" altLang="it-IT" smtClean="0">
                <a:solidFill>
                  <a:srgbClr val="262626"/>
                </a:solidFill>
                <a:latin typeface="Verdana" panose="020B0604030504040204" pitchFamily="34" charset="0"/>
              </a:rPr>
              <a:t> attraverso il </a:t>
            </a:r>
            <a:r>
              <a:rPr lang="it-IT" altLang="it-IT" smtClean="0">
                <a:solidFill>
                  <a:srgbClr val="20507C"/>
                </a:solidFill>
                <a:latin typeface="Verdana" panose="020B0604030504040204" pitchFamily="34" charset="0"/>
                <a:hlinkClick r:id="rId13"/>
              </a:rPr>
              <a:t>circolo portale</a:t>
            </a:r>
            <a:r>
              <a:rPr lang="it-IT" altLang="it-IT" smtClean="0">
                <a:solidFill>
                  <a:srgbClr val="262626"/>
                </a:solidFill>
                <a:latin typeface="Verdana" panose="020B0604030504040204" pitchFamily="34" charset="0"/>
              </a:rPr>
              <a:t>.Nell'</a:t>
            </a:r>
            <a:r>
              <a:rPr lang="it-IT" altLang="it-IT" smtClean="0">
                <a:solidFill>
                  <a:srgbClr val="20507C"/>
                </a:solidFill>
                <a:latin typeface="Verdana" panose="020B0604030504040204" pitchFamily="34" charset="0"/>
                <a:hlinkClick r:id="rId14"/>
              </a:rPr>
              <a:t>anemia perniciosa</a:t>
            </a:r>
            <a:r>
              <a:rPr lang="it-IT" altLang="it-IT" smtClean="0">
                <a:solidFill>
                  <a:srgbClr val="262626"/>
                </a:solidFill>
                <a:latin typeface="Verdana" panose="020B0604030504040204" pitchFamily="34" charset="0"/>
              </a:rPr>
              <a:t>, una malattia autoimmune, l'organismo produce anticorpi contro le cellule parietali e/o il fattore intrinseco, compromettendo l'assorbimento della vitamina B12. Deficit di fattore intrinseco si registrano anche nella </a:t>
            </a:r>
            <a:r>
              <a:rPr lang="it-IT" altLang="it-IT" smtClean="0">
                <a:solidFill>
                  <a:srgbClr val="20507C"/>
                </a:solidFill>
                <a:latin typeface="Verdana" panose="020B0604030504040204" pitchFamily="34" charset="0"/>
                <a:hlinkClick r:id="rId15"/>
              </a:rPr>
              <a:t>gastrite atrofica</a:t>
            </a:r>
            <a:r>
              <a:rPr lang="it-IT" altLang="it-IT" smtClean="0">
                <a:solidFill>
                  <a:srgbClr val="262626"/>
                </a:solidFill>
                <a:latin typeface="Verdana" panose="020B0604030504040204" pitchFamily="34" charset="0"/>
              </a:rPr>
              <a:t> (per il danno alle </a:t>
            </a:r>
            <a:r>
              <a:rPr lang="it-IT" altLang="it-IT" smtClean="0">
                <a:solidFill>
                  <a:srgbClr val="20507C"/>
                </a:solidFill>
                <a:latin typeface="Verdana" panose="020B0604030504040204" pitchFamily="34" charset="0"/>
                <a:hlinkClick r:id="rId3"/>
              </a:rPr>
              <a:t>cellule parietali</a:t>
            </a:r>
            <a:r>
              <a:rPr lang="it-IT" altLang="it-IT" smtClean="0">
                <a:solidFill>
                  <a:srgbClr val="262626"/>
                </a:solidFill>
                <a:latin typeface="Verdana" panose="020B0604030504040204" pitchFamily="34" charset="0"/>
              </a:rPr>
              <a:t>) e nei pazienti che hanno subito un intervento di chirurgia bariatrica (per sconfiggere l'</a:t>
            </a:r>
            <a:r>
              <a:rPr lang="it-IT" altLang="it-IT" smtClean="0">
                <a:solidFill>
                  <a:srgbClr val="20507C"/>
                </a:solidFill>
                <a:latin typeface="Verdana" panose="020B0604030504040204" pitchFamily="34" charset="0"/>
                <a:hlinkClick r:id="rId16"/>
              </a:rPr>
              <a:t>obesit</a:t>
            </a:r>
            <a:r>
              <a:rPr lang="it-IT" altLang="it-IT" smtClean="0">
                <a:solidFill>
                  <a:srgbClr val="20507C"/>
                </a:solidFill>
                <a:latin typeface="Lucida Grande" charset="0"/>
                <a:hlinkClick r:id="rId16"/>
              </a:rPr>
              <a:t>�</a:t>
            </a:r>
            <a:r>
              <a:rPr lang="it-IT" altLang="it-IT" smtClean="0">
                <a:solidFill>
                  <a:srgbClr val="262626"/>
                </a:solidFill>
                <a:latin typeface="Verdana" panose="020B0604030504040204" pitchFamily="34" charset="0"/>
              </a:rPr>
              <a:t> severa).In assenza di fattore intrinseco il trattamento farmacologico prevede iniezioni mensili o trimestrali di vitamina B12; in alternativa </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possibile assumere quotidianamente alte dosi di cianocoballamina per </a:t>
            </a:r>
            <a:r>
              <a:rPr lang="it-IT" altLang="it-IT" smtClean="0">
                <a:solidFill>
                  <a:srgbClr val="20507C"/>
                </a:solidFill>
                <a:latin typeface="Verdana" panose="020B0604030504040204" pitchFamily="34" charset="0"/>
                <a:hlinkClick r:id="rId17"/>
              </a:rPr>
              <a:t>via orale</a:t>
            </a:r>
            <a:r>
              <a:rPr lang="it-IT" altLang="it-IT" smtClean="0">
                <a:solidFill>
                  <a:srgbClr val="262626"/>
                </a:solidFill>
                <a:latin typeface="Verdana" panose="020B0604030504040204" pitchFamily="34" charset="0"/>
              </a:rPr>
              <a:t>, dal momento che una piccola quota viene comunque assorbita per trasporto passivo anche in assenza del fattore intrinseco.</a:t>
            </a:r>
          </a:p>
        </p:txBody>
      </p:sp>
    </p:spTree>
    <p:extLst>
      <p:ext uri="{BB962C8B-B14F-4D97-AF65-F5344CB8AC3E}">
        <p14:creationId xmlns:p14="http://schemas.microsoft.com/office/powerpoint/2010/main" val="97693352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1A3685-98F7-4D4C-9241-AA5EB8CD02B0}" type="slidenum">
              <a:rPr lang="it-IT" altLang="it-IT"/>
              <a:pPr eaLnBrk="1" hangingPunct="1"/>
              <a:t>160</a:t>
            </a:fld>
            <a:endParaRPr lang="it-IT" altLang="it-IT"/>
          </a:p>
        </p:txBody>
      </p:sp>
      <p:sp>
        <p:nvSpPr>
          <p:cNvPr id="365571" name="Rectangle 2"/>
          <p:cNvSpPr>
            <a:spLocks noGrp="1" noRot="1" noChangeAspect="1" noChangeArrowheads="1" noTextEdit="1"/>
          </p:cNvSpPr>
          <p:nvPr>
            <p:ph type="sldImg"/>
          </p:nvPr>
        </p:nvSpPr>
        <p:spPr>
          <a:xfrm>
            <a:off x="992188" y="768350"/>
            <a:ext cx="5114925" cy="3836988"/>
          </a:xfrm>
          <a:ln/>
        </p:spPr>
      </p:sp>
      <p:sp>
        <p:nvSpPr>
          <p:cNvPr id="365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solidFill>
                  <a:srgbClr val="262626"/>
                </a:solidFill>
                <a:latin typeface="Verdana" panose="020B0604030504040204" pitchFamily="34" charset="0"/>
              </a:rPr>
              <a:t>Nell'</a:t>
            </a:r>
            <a:r>
              <a:rPr lang="it-IT" altLang="it-IT" smtClean="0">
                <a:solidFill>
                  <a:srgbClr val="20507C"/>
                </a:solidFill>
                <a:latin typeface="Verdana" panose="020B0604030504040204" pitchFamily="34" charset="0"/>
                <a:hlinkClick r:id="rId3"/>
              </a:rPr>
              <a:t>anemia perniciosa</a:t>
            </a:r>
            <a:r>
              <a:rPr lang="it-IT" altLang="it-IT" smtClean="0">
                <a:solidFill>
                  <a:srgbClr val="262626"/>
                </a:solidFill>
                <a:latin typeface="Verdana" panose="020B0604030504040204" pitchFamily="34" charset="0"/>
              </a:rPr>
              <a:t>, una malattia autoimmune, l'organismo produce anticorpi contro le cellule parietali e/o il fattore intrinseco, compromettendo l'assorbimento della vitamina B12. Deficit di fattore intrinseco si registrano anche nella </a:t>
            </a:r>
            <a:r>
              <a:rPr lang="it-IT" altLang="it-IT" smtClean="0">
                <a:solidFill>
                  <a:srgbClr val="20507C"/>
                </a:solidFill>
                <a:latin typeface="Verdana" panose="020B0604030504040204" pitchFamily="34" charset="0"/>
                <a:hlinkClick r:id="rId4"/>
              </a:rPr>
              <a:t>gastrite atrofica</a:t>
            </a:r>
            <a:r>
              <a:rPr lang="it-IT" altLang="it-IT" smtClean="0">
                <a:solidFill>
                  <a:srgbClr val="262626"/>
                </a:solidFill>
                <a:latin typeface="Verdana" panose="020B0604030504040204" pitchFamily="34" charset="0"/>
              </a:rPr>
              <a:t> (per il danno alle </a:t>
            </a:r>
            <a:r>
              <a:rPr lang="it-IT" altLang="it-IT" smtClean="0">
                <a:solidFill>
                  <a:srgbClr val="20507C"/>
                </a:solidFill>
                <a:latin typeface="Verdana" panose="020B0604030504040204" pitchFamily="34" charset="0"/>
                <a:hlinkClick r:id="rId5"/>
              </a:rPr>
              <a:t>cellule parietali</a:t>
            </a:r>
            <a:r>
              <a:rPr lang="it-IT" altLang="it-IT" smtClean="0">
                <a:solidFill>
                  <a:srgbClr val="262626"/>
                </a:solidFill>
                <a:latin typeface="Verdana" panose="020B0604030504040204" pitchFamily="34" charset="0"/>
              </a:rPr>
              <a:t>) e nei pazienti che hanno subito un intervento di chirurgia bariatrica (per sconfiggere l'</a:t>
            </a:r>
            <a:r>
              <a:rPr lang="it-IT" altLang="it-IT" smtClean="0">
                <a:solidFill>
                  <a:srgbClr val="20507C"/>
                </a:solidFill>
                <a:latin typeface="Verdana" panose="020B0604030504040204" pitchFamily="34" charset="0"/>
                <a:hlinkClick r:id="rId6"/>
              </a:rPr>
              <a:t>obesit</a:t>
            </a:r>
            <a:r>
              <a:rPr lang="it-IT" altLang="it-IT" smtClean="0">
                <a:solidFill>
                  <a:srgbClr val="20507C"/>
                </a:solidFill>
                <a:latin typeface="Lucida Grande" charset="0"/>
                <a:hlinkClick r:id="rId6"/>
              </a:rPr>
              <a:t>�</a:t>
            </a:r>
            <a:r>
              <a:rPr lang="it-IT" altLang="it-IT" smtClean="0">
                <a:solidFill>
                  <a:srgbClr val="262626"/>
                </a:solidFill>
                <a:latin typeface="Verdana" panose="020B0604030504040204" pitchFamily="34" charset="0"/>
              </a:rPr>
              <a:t> severa).In assenza di fattore intrinseco il trattamento farmacologico prevede iniezioni mensili o trimestrali di vitamina B12; in alternativa </a:t>
            </a:r>
            <a:r>
              <a:rPr lang="it-IT" altLang="it-IT" smtClean="0">
                <a:solidFill>
                  <a:srgbClr val="262626"/>
                </a:solidFill>
                <a:latin typeface="Lucida Grande" charset="0"/>
              </a:rPr>
              <a:t>�</a:t>
            </a:r>
            <a:r>
              <a:rPr lang="it-IT" altLang="it-IT" smtClean="0">
                <a:solidFill>
                  <a:srgbClr val="262626"/>
                </a:solidFill>
                <a:latin typeface="Verdana" panose="020B0604030504040204" pitchFamily="34" charset="0"/>
              </a:rPr>
              <a:t> possibile assumere quotidianamente alte dosi di cianocoballamina per </a:t>
            </a:r>
            <a:r>
              <a:rPr lang="it-IT" altLang="it-IT" smtClean="0">
                <a:solidFill>
                  <a:srgbClr val="20507C"/>
                </a:solidFill>
                <a:latin typeface="Verdana" panose="020B0604030504040204" pitchFamily="34" charset="0"/>
                <a:hlinkClick r:id="rId7"/>
              </a:rPr>
              <a:t>via orale</a:t>
            </a:r>
            <a:r>
              <a:rPr lang="it-IT" altLang="it-IT" smtClean="0">
                <a:solidFill>
                  <a:srgbClr val="262626"/>
                </a:solidFill>
                <a:latin typeface="Verdana" panose="020B0604030504040204" pitchFamily="34" charset="0"/>
              </a:rPr>
              <a:t>, dal momento che una piccola quota viene comunque assorbita per trasporto passivo anche in assenza del fattore intrinseco.</a:t>
            </a:r>
          </a:p>
        </p:txBody>
      </p:sp>
    </p:spTree>
    <p:extLst>
      <p:ext uri="{BB962C8B-B14F-4D97-AF65-F5344CB8AC3E}">
        <p14:creationId xmlns:p14="http://schemas.microsoft.com/office/powerpoint/2010/main" val="373646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42004C-3B38-4332-BD9A-4493115D2BFB}" type="slidenum">
              <a:rPr lang="it-IT" altLang="it-IT"/>
              <a:pPr eaLnBrk="1" hangingPunct="1"/>
              <a:t>16</a:t>
            </a:fld>
            <a:endParaRPr lang="it-IT" altLang="it-IT"/>
          </a:p>
        </p:txBody>
      </p:sp>
      <p:sp>
        <p:nvSpPr>
          <p:cNvPr id="21811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dirty="0" smtClean="0">
              <a:latin typeface="Arial" panose="020B0604020202020204" pitchFamily="34" charset="0"/>
            </a:endParaRPr>
          </a:p>
        </p:txBody>
      </p:sp>
    </p:spTree>
    <p:extLst>
      <p:ext uri="{BB962C8B-B14F-4D97-AF65-F5344CB8AC3E}">
        <p14:creationId xmlns:p14="http://schemas.microsoft.com/office/powerpoint/2010/main" val="415531431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8BF861-4CAA-4E00-9AA8-C96061CA77B6}" type="slidenum">
              <a:rPr lang="it-IT" altLang="it-IT"/>
              <a:pPr eaLnBrk="1" hangingPunct="1"/>
              <a:t>161</a:t>
            </a:fld>
            <a:endParaRPr lang="it-IT" altLang="it-IT"/>
          </a:p>
        </p:txBody>
      </p:sp>
      <p:sp>
        <p:nvSpPr>
          <p:cNvPr id="366595" name="Rectangle 2"/>
          <p:cNvSpPr>
            <a:spLocks noGrp="1" noRot="1" noChangeAspect="1" noChangeArrowheads="1" noTextEdit="1"/>
          </p:cNvSpPr>
          <p:nvPr>
            <p:ph type="sldImg"/>
          </p:nvPr>
        </p:nvSpPr>
        <p:spPr>
          <a:xfrm>
            <a:off x="992188" y="768350"/>
            <a:ext cx="5114925" cy="3836988"/>
          </a:xfrm>
          <a:ln/>
        </p:spPr>
      </p:sp>
      <p:sp>
        <p:nvSpPr>
          <p:cNvPr id="366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solidFill>
                <a:srgbClr val="262626"/>
              </a:solidFill>
              <a:latin typeface="Verdana" panose="020B0604030504040204" pitchFamily="34" charset="0"/>
            </a:endParaRPr>
          </a:p>
        </p:txBody>
      </p:sp>
    </p:spTree>
    <p:extLst>
      <p:ext uri="{BB962C8B-B14F-4D97-AF65-F5344CB8AC3E}">
        <p14:creationId xmlns:p14="http://schemas.microsoft.com/office/powerpoint/2010/main" val="11283000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7AB48-0D83-4478-8BF1-2F4F1700B99B}" type="slidenum">
              <a:rPr lang="it-IT" altLang="it-IT"/>
              <a:pPr eaLnBrk="1" hangingPunct="1"/>
              <a:t>162</a:t>
            </a:fld>
            <a:endParaRPr lang="it-IT" altLang="it-IT"/>
          </a:p>
        </p:txBody>
      </p:sp>
      <p:sp>
        <p:nvSpPr>
          <p:cNvPr id="367619" name="Rectangle 2"/>
          <p:cNvSpPr>
            <a:spLocks noGrp="1" noRot="1" noChangeAspect="1" noChangeArrowheads="1" noTextEdit="1"/>
          </p:cNvSpPr>
          <p:nvPr>
            <p:ph type="sldImg"/>
          </p:nvPr>
        </p:nvSpPr>
        <p:spPr>
          <a:xfrm>
            <a:off x="992188" y="768350"/>
            <a:ext cx="5114925" cy="3836988"/>
          </a:xfrm>
          <a:ln/>
        </p:spPr>
      </p:sp>
      <p:sp>
        <p:nvSpPr>
          <p:cNvPr id="367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0844542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30E3AE-7FA8-4273-AC7A-D360469606FE}" type="slidenum">
              <a:rPr lang="it-IT" altLang="it-IT"/>
              <a:pPr eaLnBrk="1" hangingPunct="1"/>
              <a:t>163</a:t>
            </a:fld>
            <a:endParaRPr lang="it-IT" altLang="it-IT"/>
          </a:p>
        </p:txBody>
      </p:sp>
      <p:sp>
        <p:nvSpPr>
          <p:cNvPr id="368643" name="Rectangle 2"/>
          <p:cNvSpPr>
            <a:spLocks noGrp="1" noRot="1" noChangeAspect="1" noChangeArrowheads="1" noTextEdit="1"/>
          </p:cNvSpPr>
          <p:nvPr>
            <p:ph type="sldImg"/>
          </p:nvPr>
        </p:nvSpPr>
        <p:spPr>
          <a:xfrm>
            <a:off x="992188" y="768350"/>
            <a:ext cx="5114925" cy="3836988"/>
          </a:xfrm>
          <a:ln/>
        </p:spPr>
      </p:sp>
      <p:sp>
        <p:nvSpPr>
          <p:cNvPr id="368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82466195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6E892C-58C3-4C23-AE46-4C1BF62CC1E5}" type="slidenum">
              <a:rPr lang="it-IT" altLang="it-IT"/>
              <a:pPr eaLnBrk="1" hangingPunct="1"/>
              <a:t>164</a:t>
            </a:fld>
            <a:endParaRPr lang="it-IT" altLang="it-IT"/>
          </a:p>
        </p:txBody>
      </p:sp>
      <p:sp>
        <p:nvSpPr>
          <p:cNvPr id="369667" name="Rectangle 2"/>
          <p:cNvSpPr>
            <a:spLocks noGrp="1" noRot="1" noChangeAspect="1" noChangeArrowheads="1" noTextEdit="1"/>
          </p:cNvSpPr>
          <p:nvPr>
            <p:ph type="sldImg"/>
          </p:nvPr>
        </p:nvSpPr>
        <p:spPr>
          <a:xfrm>
            <a:off x="992188" y="768350"/>
            <a:ext cx="5114925" cy="3836988"/>
          </a:xfrm>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81852320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C12C80-58DF-4F6B-9D61-D823F933A26A}" type="slidenum">
              <a:rPr lang="it-IT" altLang="it-IT"/>
              <a:pPr eaLnBrk="1" hangingPunct="1"/>
              <a:t>165</a:t>
            </a:fld>
            <a:endParaRPr lang="it-IT" altLang="it-IT"/>
          </a:p>
        </p:txBody>
      </p:sp>
      <p:sp>
        <p:nvSpPr>
          <p:cNvPr id="370691" name="Rectangle 2"/>
          <p:cNvSpPr>
            <a:spLocks noGrp="1" noRot="1" noChangeAspect="1" noChangeArrowheads="1" noTextEdit="1"/>
          </p:cNvSpPr>
          <p:nvPr>
            <p:ph type="sldImg"/>
          </p:nvPr>
        </p:nvSpPr>
        <p:spPr>
          <a:xfrm>
            <a:off x="992188" y="768350"/>
            <a:ext cx="5114925" cy="3836988"/>
          </a:xfrm>
          <a:ln/>
        </p:spPr>
      </p:sp>
      <p:sp>
        <p:nvSpPr>
          <p:cNvPr id="370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57306999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08F7E0-0623-4EE6-9FA4-F25C784604C7}" type="slidenum">
              <a:rPr lang="it-IT" altLang="it-IT"/>
              <a:pPr eaLnBrk="1" hangingPunct="1"/>
              <a:t>166</a:t>
            </a:fld>
            <a:endParaRPr lang="it-IT" altLang="it-IT"/>
          </a:p>
        </p:txBody>
      </p:sp>
      <p:sp>
        <p:nvSpPr>
          <p:cNvPr id="371715" name="Rectangle 2"/>
          <p:cNvSpPr>
            <a:spLocks noGrp="1" noRot="1" noChangeAspect="1" noChangeArrowheads="1" noTextEdit="1"/>
          </p:cNvSpPr>
          <p:nvPr>
            <p:ph type="sldImg"/>
          </p:nvPr>
        </p:nvSpPr>
        <p:spPr>
          <a:xfrm>
            <a:off x="992188" y="768350"/>
            <a:ext cx="5114925" cy="3836988"/>
          </a:xfrm>
          <a:ln/>
        </p:spPr>
      </p:sp>
      <p:sp>
        <p:nvSpPr>
          <p:cNvPr id="371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8152134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453BA7-5B4D-4AF0-AA9E-3D4102B74A2A}" type="slidenum">
              <a:rPr lang="it-IT" altLang="it-IT"/>
              <a:pPr eaLnBrk="1" hangingPunct="1"/>
              <a:t>167</a:t>
            </a:fld>
            <a:endParaRPr lang="it-IT" altLang="it-IT"/>
          </a:p>
        </p:txBody>
      </p:sp>
      <p:sp>
        <p:nvSpPr>
          <p:cNvPr id="372739" name="Rectangle 2"/>
          <p:cNvSpPr>
            <a:spLocks noGrp="1" noRot="1" noChangeAspect="1" noChangeArrowheads="1" noTextEdit="1"/>
          </p:cNvSpPr>
          <p:nvPr>
            <p:ph type="sldImg"/>
          </p:nvPr>
        </p:nvSpPr>
        <p:spPr>
          <a:xfrm>
            <a:off x="992188" y="768350"/>
            <a:ext cx="5114925" cy="3836988"/>
          </a:xfrm>
          <a:ln/>
        </p:spPr>
      </p:sp>
      <p:sp>
        <p:nvSpPr>
          <p:cNvPr id="372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7637288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AF67C6-0789-4FDE-8C57-D78EC9A23940}" type="slidenum">
              <a:rPr lang="it-IT" altLang="it-IT"/>
              <a:pPr eaLnBrk="1" hangingPunct="1"/>
              <a:t>168</a:t>
            </a:fld>
            <a:endParaRPr lang="it-IT" altLang="it-IT"/>
          </a:p>
        </p:txBody>
      </p:sp>
      <p:sp>
        <p:nvSpPr>
          <p:cNvPr id="373763" name="Rectangle 2"/>
          <p:cNvSpPr>
            <a:spLocks noGrp="1" noRot="1" noChangeAspect="1" noChangeArrowheads="1" noTextEdit="1"/>
          </p:cNvSpPr>
          <p:nvPr>
            <p:ph type="sldImg"/>
          </p:nvPr>
        </p:nvSpPr>
        <p:spPr>
          <a:xfrm>
            <a:off x="992188" y="768350"/>
            <a:ext cx="5114925" cy="3836988"/>
          </a:xfrm>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28888202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4A4C5A-884D-4C27-A814-964B0B1159A7}" type="slidenum">
              <a:rPr lang="it-IT" altLang="it-IT"/>
              <a:pPr eaLnBrk="1" hangingPunct="1"/>
              <a:t>169</a:t>
            </a:fld>
            <a:endParaRPr lang="it-IT" altLang="it-IT"/>
          </a:p>
        </p:txBody>
      </p:sp>
      <p:sp>
        <p:nvSpPr>
          <p:cNvPr id="374787" name="Rectangle 2"/>
          <p:cNvSpPr>
            <a:spLocks noGrp="1" noRot="1" noChangeAspect="1" noChangeArrowheads="1" noTextEdit="1"/>
          </p:cNvSpPr>
          <p:nvPr>
            <p:ph type="sldImg"/>
          </p:nvPr>
        </p:nvSpPr>
        <p:spPr>
          <a:xfrm>
            <a:off x="992188" y="768350"/>
            <a:ext cx="5114925" cy="3836988"/>
          </a:xfrm>
          <a:ln/>
        </p:spPr>
      </p:sp>
      <p:sp>
        <p:nvSpPr>
          <p:cNvPr id="374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87356934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AE4F6A-713B-425E-9972-A2157388AFD1}" type="slidenum">
              <a:rPr lang="it-IT" altLang="it-IT"/>
              <a:pPr eaLnBrk="1" hangingPunct="1"/>
              <a:t>170</a:t>
            </a:fld>
            <a:endParaRPr lang="it-IT" altLang="it-IT"/>
          </a:p>
        </p:txBody>
      </p:sp>
      <p:sp>
        <p:nvSpPr>
          <p:cNvPr id="375811" name="Rectangle 2"/>
          <p:cNvSpPr>
            <a:spLocks noGrp="1" noRot="1" noChangeAspect="1" noChangeArrowheads="1" noTextEdit="1"/>
          </p:cNvSpPr>
          <p:nvPr>
            <p:ph type="sldImg"/>
          </p:nvPr>
        </p:nvSpPr>
        <p:spPr>
          <a:xfrm>
            <a:off x="992188" y="768350"/>
            <a:ext cx="5114925" cy="3836988"/>
          </a:xfrm>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377905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1AA807-9A60-4222-BF7D-E52E9943C93E}" type="slidenum">
              <a:rPr lang="it-IT" altLang="it-IT"/>
              <a:pPr eaLnBrk="1" hangingPunct="1"/>
              <a:t>17</a:t>
            </a:fld>
            <a:endParaRPr lang="it-IT" altLang="it-IT"/>
          </a:p>
        </p:txBody>
      </p:sp>
      <p:sp>
        <p:nvSpPr>
          <p:cNvPr id="219139" name="Rectangle 2"/>
          <p:cNvSpPr>
            <a:spLocks noGrp="1" noRot="1" noChangeAspect="1" noChangeArrowheads="1" noTextEdit="1"/>
          </p:cNvSpPr>
          <p:nvPr>
            <p:ph type="sldImg"/>
          </p:nvPr>
        </p:nvSpPr>
        <p:spPr>
          <a:xfrm>
            <a:off x="992188" y="768350"/>
            <a:ext cx="5114925" cy="3836988"/>
          </a:xfrm>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it-IT" altLang="it-IT" sz="800" smtClean="0">
              <a:latin typeface="Arial" panose="020B0604020202020204" pitchFamily="34" charset="0"/>
            </a:endParaRPr>
          </a:p>
        </p:txBody>
      </p:sp>
    </p:spTree>
    <p:extLst>
      <p:ext uri="{BB962C8B-B14F-4D97-AF65-F5344CB8AC3E}">
        <p14:creationId xmlns:p14="http://schemas.microsoft.com/office/powerpoint/2010/main" val="23081972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86250A-479B-43AB-9231-39746954A4BB}" type="slidenum">
              <a:rPr lang="it-IT" altLang="it-IT"/>
              <a:pPr eaLnBrk="1" hangingPunct="1"/>
              <a:t>171</a:t>
            </a:fld>
            <a:endParaRPr lang="it-IT" altLang="it-IT"/>
          </a:p>
        </p:txBody>
      </p:sp>
      <p:sp>
        <p:nvSpPr>
          <p:cNvPr id="376835" name="Rectangle 2"/>
          <p:cNvSpPr>
            <a:spLocks noGrp="1" noRot="1" noChangeAspect="1" noChangeArrowheads="1" noTextEdit="1"/>
          </p:cNvSpPr>
          <p:nvPr>
            <p:ph type="sldImg"/>
          </p:nvPr>
        </p:nvSpPr>
        <p:spPr>
          <a:xfrm>
            <a:off x="992188" y="768350"/>
            <a:ext cx="5114925" cy="3836988"/>
          </a:xfrm>
          <a:ln/>
        </p:spPr>
      </p:sp>
      <p:sp>
        <p:nvSpPr>
          <p:cNvPr id="376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1425432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8604EF-C3A1-4812-A5F6-798D493FCF39}" type="slidenum">
              <a:rPr lang="it-IT" altLang="it-IT"/>
              <a:pPr eaLnBrk="1" hangingPunct="1"/>
              <a:t>172</a:t>
            </a:fld>
            <a:endParaRPr lang="it-IT" altLang="it-IT"/>
          </a:p>
        </p:txBody>
      </p:sp>
      <p:sp>
        <p:nvSpPr>
          <p:cNvPr id="377859" name="Rectangle 2"/>
          <p:cNvSpPr>
            <a:spLocks noGrp="1" noRot="1" noChangeAspect="1" noChangeArrowheads="1" noTextEdit="1"/>
          </p:cNvSpPr>
          <p:nvPr>
            <p:ph type="sldImg"/>
          </p:nvPr>
        </p:nvSpPr>
        <p:spPr>
          <a:xfrm>
            <a:off x="992188" y="768350"/>
            <a:ext cx="5114925" cy="3836988"/>
          </a:xfrm>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1008150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99DD32-4C1A-4E72-88ED-554D9F8E3D8F}" type="slidenum">
              <a:rPr lang="it-IT" altLang="it-IT"/>
              <a:pPr eaLnBrk="1" hangingPunct="1"/>
              <a:t>173</a:t>
            </a:fld>
            <a:endParaRPr lang="it-IT" altLang="it-IT"/>
          </a:p>
        </p:txBody>
      </p:sp>
      <p:sp>
        <p:nvSpPr>
          <p:cNvPr id="378883" name="Rectangle 2"/>
          <p:cNvSpPr>
            <a:spLocks noGrp="1" noRot="1" noChangeAspect="1" noChangeArrowheads="1" noTextEdit="1"/>
          </p:cNvSpPr>
          <p:nvPr>
            <p:ph type="sldImg"/>
          </p:nvPr>
        </p:nvSpPr>
        <p:spPr>
          <a:xfrm>
            <a:off x="992188" y="768350"/>
            <a:ext cx="5114925" cy="3836988"/>
          </a:xfrm>
          <a:ln/>
        </p:spPr>
      </p:sp>
      <p:sp>
        <p:nvSpPr>
          <p:cNvPr id="378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63492050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739D21-4EEE-44EC-9BE6-C0A4F1EA45EA}" type="slidenum">
              <a:rPr lang="it-IT" altLang="it-IT"/>
              <a:pPr eaLnBrk="1" hangingPunct="1"/>
              <a:t>174</a:t>
            </a:fld>
            <a:endParaRPr lang="it-IT" altLang="it-IT"/>
          </a:p>
        </p:txBody>
      </p:sp>
      <p:sp>
        <p:nvSpPr>
          <p:cNvPr id="379907" name="Rectangle 2"/>
          <p:cNvSpPr>
            <a:spLocks noGrp="1" noRot="1" noChangeAspect="1" noChangeArrowheads="1" noTextEdit="1"/>
          </p:cNvSpPr>
          <p:nvPr>
            <p:ph type="sldImg"/>
          </p:nvPr>
        </p:nvSpPr>
        <p:spPr>
          <a:xfrm>
            <a:off x="992188" y="768350"/>
            <a:ext cx="5114925" cy="3836988"/>
          </a:xfrm>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29503751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92901D-6C67-4695-A035-618AB69C6660}" type="slidenum">
              <a:rPr lang="it-IT" altLang="it-IT"/>
              <a:pPr eaLnBrk="1" hangingPunct="1"/>
              <a:t>175</a:t>
            </a:fld>
            <a:endParaRPr lang="it-IT" altLang="it-IT"/>
          </a:p>
        </p:txBody>
      </p:sp>
      <p:sp>
        <p:nvSpPr>
          <p:cNvPr id="380931" name="Rectangle 2"/>
          <p:cNvSpPr>
            <a:spLocks noGrp="1" noRot="1" noChangeAspect="1" noChangeArrowheads="1" noTextEdit="1"/>
          </p:cNvSpPr>
          <p:nvPr>
            <p:ph type="sldImg"/>
          </p:nvPr>
        </p:nvSpPr>
        <p:spPr>
          <a:xfrm>
            <a:off x="992188" y="768350"/>
            <a:ext cx="5114925" cy="3836988"/>
          </a:xfrm>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98709575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398184-663D-49BF-ACCF-73B24BDC56A3}" type="slidenum">
              <a:rPr lang="it-IT" altLang="it-IT"/>
              <a:pPr eaLnBrk="1" hangingPunct="1"/>
              <a:t>176</a:t>
            </a:fld>
            <a:endParaRPr lang="it-IT" altLang="it-IT"/>
          </a:p>
        </p:txBody>
      </p:sp>
      <p:sp>
        <p:nvSpPr>
          <p:cNvPr id="381955" name="Rectangle 2"/>
          <p:cNvSpPr>
            <a:spLocks noGrp="1" noRot="1" noChangeAspect="1" noChangeArrowheads="1" noTextEdit="1"/>
          </p:cNvSpPr>
          <p:nvPr>
            <p:ph type="sldImg"/>
          </p:nvPr>
        </p:nvSpPr>
        <p:spPr>
          <a:xfrm>
            <a:off x="992188" y="768350"/>
            <a:ext cx="5114925" cy="3836988"/>
          </a:xfrm>
          <a:ln/>
        </p:spPr>
      </p:sp>
      <p:sp>
        <p:nvSpPr>
          <p:cNvPr id="381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59278845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B17141-514B-4C6C-83A8-110675440AE3}" type="slidenum">
              <a:rPr lang="it-IT" altLang="it-IT"/>
              <a:pPr eaLnBrk="1" hangingPunct="1"/>
              <a:t>177</a:t>
            </a:fld>
            <a:endParaRPr lang="it-IT" altLang="it-IT"/>
          </a:p>
        </p:txBody>
      </p:sp>
      <p:sp>
        <p:nvSpPr>
          <p:cNvPr id="382979" name="Rectangle 2"/>
          <p:cNvSpPr>
            <a:spLocks noGrp="1" noRot="1" noChangeAspect="1" noChangeArrowheads="1" noTextEdit="1"/>
          </p:cNvSpPr>
          <p:nvPr>
            <p:ph type="sldImg"/>
          </p:nvPr>
        </p:nvSpPr>
        <p:spPr>
          <a:xfrm>
            <a:off x="992188" y="768350"/>
            <a:ext cx="5114925" cy="3836988"/>
          </a:xfrm>
          <a:ln/>
        </p:spPr>
      </p:sp>
      <p:sp>
        <p:nvSpPr>
          <p:cNvPr id="382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5224289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37EC1A-626B-48B3-BFF1-91D9862DC39E}" type="slidenum">
              <a:rPr lang="it-IT" altLang="it-IT"/>
              <a:pPr eaLnBrk="1" hangingPunct="1"/>
              <a:t>178</a:t>
            </a:fld>
            <a:endParaRPr lang="it-IT" altLang="it-IT"/>
          </a:p>
        </p:txBody>
      </p:sp>
      <p:sp>
        <p:nvSpPr>
          <p:cNvPr id="384003" name="Rectangle 2"/>
          <p:cNvSpPr>
            <a:spLocks noGrp="1" noRot="1" noChangeAspect="1" noChangeArrowheads="1" noTextEdit="1"/>
          </p:cNvSpPr>
          <p:nvPr>
            <p:ph type="sldImg"/>
          </p:nvPr>
        </p:nvSpPr>
        <p:spPr>
          <a:xfrm>
            <a:off x="992188" y="768350"/>
            <a:ext cx="5114925" cy="3836988"/>
          </a:xfrm>
          <a:ln/>
        </p:spPr>
      </p:sp>
      <p:sp>
        <p:nvSpPr>
          <p:cNvPr id="384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71013191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861AB4-F24A-4ED5-95E1-BAF4D642C5E5}" type="slidenum">
              <a:rPr lang="it-IT" altLang="it-IT"/>
              <a:pPr eaLnBrk="1" hangingPunct="1"/>
              <a:t>179</a:t>
            </a:fld>
            <a:endParaRPr lang="it-IT" altLang="it-IT"/>
          </a:p>
        </p:txBody>
      </p:sp>
      <p:sp>
        <p:nvSpPr>
          <p:cNvPr id="385027" name="Rectangle 2"/>
          <p:cNvSpPr>
            <a:spLocks noGrp="1" noRot="1" noChangeAspect="1" noChangeArrowheads="1" noTextEdit="1"/>
          </p:cNvSpPr>
          <p:nvPr>
            <p:ph type="sldImg"/>
          </p:nvPr>
        </p:nvSpPr>
        <p:spPr>
          <a:xfrm>
            <a:off x="992188" y="768350"/>
            <a:ext cx="5114925" cy="3836988"/>
          </a:xfrm>
          <a:ln/>
        </p:spPr>
      </p:sp>
      <p:sp>
        <p:nvSpPr>
          <p:cNvPr id="385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02068569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DD2EA5-CD1E-4437-87FE-351763D63B4F}" type="slidenum">
              <a:rPr lang="it-IT" altLang="it-IT"/>
              <a:pPr eaLnBrk="1" hangingPunct="1"/>
              <a:t>180</a:t>
            </a:fld>
            <a:endParaRPr lang="it-IT" altLang="it-IT"/>
          </a:p>
        </p:txBody>
      </p:sp>
      <p:sp>
        <p:nvSpPr>
          <p:cNvPr id="386051" name="Rectangle 2"/>
          <p:cNvSpPr>
            <a:spLocks noGrp="1" noRot="1" noChangeAspect="1" noChangeArrowheads="1" noTextEdit="1"/>
          </p:cNvSpPr>
          <p:nvPr>
            <p:ph type="sldImg"/>
          </p:nvPr>
        </p:nvSpPr>
        <p:spPr>
          <a:xfrm>
            <a:off x="992188" y="768350"/>
            <a:ext cx="5114925" cy="3836988"/>
          </a:xfrm>
          <a:ln/>
        </p:spPr>
      </p:sp>
      <p:sp>
        <p:nvSpPr>
          <p:cNvPr id="386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811005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EFBE9E-CB49-4665-B871-556F5F68A034}" type="slidenum">
              <a:rPr lang="it-IT" altLang="it-IT"/>
              <a:pPr eaLnBrk="1" hangingPunct="1"/>
              <a:t>18</a:t>
            </a:fld>
            <a:endParaRPr lang="it-IT" altLang="it-IT"/>
          </a:p>
        </p:txBody>
      </p:sp>
      <p:sp>
        <p:nvSpPr>
          <p:cNvPr id="220163" name="Rectangle 2"/>
          <p:cNvSpPr>
            <a:spLocks noGrp="1" noRot="1" noChangeAspect="1" noChangeArrowheads="1" noTextEdit="1"/>
          </p:cNvSpPr>
          <p:nvPr>
            <p:ph type="sldImg"/>
          </p:nvPr>
        </p:nvSpPr>
        <p:spPr>
          <a:xfrm>
            <a:off x="992188" y="768350"/>
            <a:ext cx="5114925" cy="3836988"/>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it-IT" altLang="it-IT" smtClean="0">
                <a:latin typeface="Arial" panose="020B0604020202020204" pitchFamily="34" charset="0"/>
              </a:rPr>
              <a:t>L’attività dell’apparato gastrointestinale è strettamente condizionata dalla presenza di ghiandole secretorie disseminate lungo tutto l’apparato digerente.  </a:t>
            </a:r>
          </a:p>
          <a:p>
            <a:pPr marL="228600" indent="-228600" eaLnBrk="1" hangingPunct="1"/>
            <a:r>
              <a:rPr lang="it-IT" altLang="it-IT" smtClean="0">
                <a:latin typeface="Arial" panose="020B0604020202020204" pitchFamily="34" charset="0"/>
              </a:rPr>
              <a:t>La loro funzione è di produrre e secernere:</a:t>
            </a:r>
          </a:p>
          <a:p>
            <a:pPr marL="228600" indent="-228600" eaLnBrk="1" hangingPunct="1">
              <a:buFontTx/>
              <a:buAutoNum type="arabicParenR"/>
            </a:pPr>
            <a:r>
              <a:rPr lang="it-IT" altLang="it-IT" smtClean="0">
                <a:latin typeface="Arial" panose="020B0604020202020204" pitchFamily="34" charset="0"/>
              </a:rPr>
              <a:t>Enzimi digestivi a vari livelli dal cavo orale fino all’estremo distale dell’ileo;</a:t>
            </a:r>
          </a:p>
          <a:p>
            <a:pPr marL="228600" indent="-228600" eaLnBrk="1" hangingPunct="1">
              <a:buFontTx/>
              <a:buAutoNum type="arabicParenR"/>
            </a:pPr>
            <a:r>
              <a:rPr lang="it-IT" altLang="it-IT" smtClean="0">
                <a:latin typeface="Arial" panose="020B0604020202020204" pitchFamily="34" charset="0"/>
              </a:rPr>
              <a:t>Sostanze lubrificanti e protettive (muco);</a:t>
            </a:r>
          </a:p>
          <a:p>
            <a:pPr marL="228600" indent="-228600" eaLnBrk="1" hangingPunct="1">
              <a:buFontTx/>
              <a:buAutoNum type="arabicParenR"/>
            </a:pPr>
            <a:r>
              <a:rPr lang="it-IT" altLang="it-IT" smtClean="0">
                <a:latin typeface="Arial" panose="020B0604020202020204" pitchFamily="34" charset="0"/>
              </a:rPr>
              <a:t>Sostanze capaci di emulsionare e modificare la struttura di aggregati molecolari (acidi biliari).</a:t>
            </a:r>
          </a:p>
        </p:txBody>
      </p:sp>
    </p:spTree>
    <p:extLst>
      <p:ext uri="{BB962C8B-B14F-4D97-AF65-F5344CB8AC3E}">
        <p14:creationId xmlns:p14="http://schemas.microsoft.com/office/powerpoint/2010/main" val="404883926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DE8EB7-26AA-4E20-8C4F-8C515098288A}" type="slidenum">
              <a:rPr lang="it-IT" altLang="it-IT"/>
              <a:pPr eaLnBrk="1" hangingPunct="1"/>
              <a:t>181</a:t>
            </a:fld>
            <a:endParaRPr lang="it-IT" altLang="it-IT"/>
          </a:p>
        </p:txBody>
      </p:sp>
      <p:sp>
        <p:nvSpPr>
          <p:cNvPr id="387075" name="Rectangle 2"/>
          <p:cNvSpPr>
            <a:spLocks noGrp="1" noRot="1" noChangeAspect="1" noChangeArrowheads="1" noTextEdit="1"/>
          </p:cNvSpPr>
          <p:nvPr>
            <p:ph type="sldImg"/>
          </p:nvPr>
        </p:nvSpPr>
        <p:spPr>
          <a:xfrm>
            <a:off x="992188" y="768350"/>
            <a:ext cx="5114925" cy="3836988"/>
          </a:xfrm>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75852147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8F9279-4208-4574-8145-F4203F9AC813}" type="slidenum">
              <a:rPr lang="it-IT" altLang="it-IT"/>
              <a:pPr eaLnBrk="1" hangingPunct="1"/>
              <a:t>182</a:t>
            </a:fld>
            <a:endParaRPr lang="it-IT" altLang="it-IT"/>
          </a:p>
        </p:txBody>
      </p:sp>
      <p:sp>
        <p:nvSpPr>
          <p:cNvPr id="388099" name="Rectangle 2"/>
          <p:cNvSpPr>
            <a:spLocks noGrp="1" noRot="1" noChangeAspect="1" noChangeArrowheads="1" noTextEdit="1"/>
          </p:cNvSpPr>
          <p:nvPr>
            <p:ph type="sldImg"/>
          </p:nvPr>
        </p:nvSpPr>
        <p:spPr>
          <a:xfrm>
            <a:off x="992188" y="768350"/>
            <a:ext cx="5114925" cy="3836988"/>
          </a:xfrm>
          <a:ln/>
        </p:spPr>
      </p:sp>
      <p:sp>
        <p:nvSpPr>
          <p:cNvPr id="388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96192466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6ED6D7-3E23-439C-A079-EBEDEED6ACBE}" type="slidenum">
              <a:rPr lang="it-IT" altLang="it-IT"/>
              <a:pPr eaLnBrk="1" hangingPunct="1"/>
              <a:t>183</a:t>
            </a:fld>
            <a:endParaRPr lang="it-IT" altLang="it-IT"/>
          </a:p>
        </p:txBody>
      </p:sp>
      <p:sp>
        <p:nvSpPr>
          <p:cNvPr id="389123" name="Rectangle 2"/>
          <p:cNvSpPr>
            <a:spLocks noGrp="1" noRot="1" noChangeAspect="1" noChangeArrowheads="1" noTextEdit="1"/>
          </p:cNvSpPr>
          <p:nvPr>
            <p:ph type="sldImg"/>
          </p:nvPr>
        </p:nvSpPr>
        <p:spPr>
          <a:xfrm>
            <a:off x="992188" y="768350"/>
            <a:ext cx="5114925" cy="3836988"/>
          </a:xfrm>
          <a:ln/>
        </p:spPr>
      </p:sp>
      <p:sp>
        <p:nvSpPr>
          <p:cNvPr id="389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3155523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DD9AD4-8CC2-416D-9673-19C532E15CBD}" type="slidenum">
              <a:rPr lang="it-IT" altLang="it-IT"/>
              <a:pPr eaLnBrk="1" hangingPunct="1"/>
              <a:t>184</a:t>
            </a:fld>
            <a:endParaRPr lang="it-IT" altLang="it-IT"/>
          </a:p>
        </p:txBody>
      </p:sp>
      <p:sp>
        <p:nvSpPr>
          <p:cNvPr id="390147" name="Rectangle 2"/>
          <p:cNvSpPr>
            <a:spLocks noGrp="1" noRot="1" noChangeAspect="1" noChangeArrowheads="1" noTextEdit="1"/>
          </p:cNvSpPr>
          <p:nvPr>
            <p:ph type="sldImg"/>
          </p:nvPr>
        </p:nvSpPr>
        <p:spPr>
          <a:xfrm>
            <a:off x="992188" y="768350"/>
            <a:ext cx="5114925" cy="3836988"/>
          </a:xfrm>
          <a:ln/>
        </p:spPr>
      </p:sp>
      <p:sp>
        <p:nvSpPr>
          <p:cNvPr id="390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756412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079CF4-0A12-4BA6-A2D9-3A093659ADDE}" type="slidenum">
              <a:rPr lang="it-IT" altLang="it-IT"/>
              <a:pPr eaLnBrk="1" hangingPunct="1"/>
              <a:t>19</a:t>
            </a:fld>
            <a:endParaRPr lang="it-IT" altLang="it-IT"/>
          </a:p>
        </p:txBody>
      </p:sp>
      <p:sp>
        <p:nvSpPr>
          <p:cNvPr id="22118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altLang="it-IT" smtClean="0">
                <a:latin typeface="Arial" panose="020B0604020202020204" pitchFamily="34" charset="0"/>
              </a:rPr>
              <a:t>In una giornata in media </a:t>
            </a:r>
          </a:p>
        </p:txBody>
      </p:sp>
    </p:spTree>
    <p:extLst>
      <p:ext uri="{BB962C8B-B14F-4D97-AF65-F5344CB8AC3E}">
        <p14:creationId xmlns:p14="http://schemas.microsoft.com/office/powerpoint/2010/main" val="16620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7EB620-481A-4B19-9C81-D4156BAF3C56}" type="slidenum">
              <a:rPr lang="it-IT" altLang="it-IT"/>
              <a:pPr eaLnBrk="1" hangingPunct="1"/>
              <a:t>2</a:t>
            </a:fld>
            <a:endParaRPr lang="it-IT" altLang="it-IT"/>
          </a:p>
        </p:txBody>
      </p:sp>
      <p:sp>
        <p:nvSpPr>
          <p:cNvPr id="198659" name="Rectangle 2"/>
          <p:cNvSpPr>
            <a:spLocks noGrp="1" noRot="1" noChangeAspect="1" noChangeArrowheads="1" noTextEdit="1"/>
          </p:cNvSpPr>
          <p:nvPr>
            <p:ph type="sldImg"/>
          </p:nvPr>
        </p:nvSpPr>
        <p:spPr>
          <a:xfrm>
            <a:off x="992188" y="768350"/>
            <a:ext cx="5114925" cy="3836988"/>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1100" b="1" smtClean="0">
                <a:latin typeface="Times New Roman" panose="02020603050405020304" pitchFamily="18" charset="0"/>
              </a:rPr>
              <a:t>Tutti gli esseri viventi devono trarre dall’ambiente in cui si trovano i principi nutritivi necessari per accrescere e rinnovare le proprie strutture e per fornire l’energia ai processi vitali. Gli organismi animali, a differenza di quelli vegetali, ottengono questi principi nutritivi solo dalle sostanze organiche contenute negli alimenti di cui si nutrono.</a:t>
            </a:r>
          </a:p>
          <a:p>
            <a:pPr eaLnBrk="1" hangingPunct="1"/>
            <a:r>
              <a:rPr lang="it-IT" altLang="it-IT" sz="1100" b="1" smtClean="0">
                <a:latin typeface="Times New Roman" panose="02020603050405020304" pitchFamily="18" charset="0"/>
              </a:rPr>
              <a:t>Raramente i principi nutritivi si trovano negli alimenti nella forma e nelle concentrazioni necessarie per una loro diretta utilizzazione da parte delle cellule.</a:t>
            </a:r>
          </a:p>
          <a:p>
            <a:pPr eaLnBrk="1" hangingPunct="1"/>
            <a:r>
              <a:rPr lang="it-IT" altLang="it-IT" sz="1100" b="1" smtClean="0">
                <a:latin typeface="Times New Roman" panose="02020603050405020304" pitchFamily="18" charset="0"/>
              </a:rPr>
              <a:t>Gli alimenti devono essere, infatti, preliminarmente elaborati (digeriti) perché i principi che essi contengono divengano assorbibili e utilizzabili dalle cellule.</a:t>
            </a:r>
          </a:p>
          <a:p>
            <a:pPr eaLnBrk="1" hangingPunct="1"/>
            <a:r>
              <a:rPr lang="it-IT" altLang="it-IT" smtClean="0">
                <a:latin typeface="Arial" panose="020B0604020202020204" pitchFamily="34" charset="0"/>
              </a:rPr>
              <a:t>Alla digestione provvede l’apparato digerente, </a:t>
            </a:r>
          </a:p>
        </p:txBody>
      </p:sp>
    </p:spTree>
    <p:extLst>
      <p:ext uri="{BB962C8B-B14F-4D97-AF65-F5344CB8AC3E}">
        <p14:creationId xmlns:p14="http://schemas.microsoft.com/office/powerpoint/2010/main" val="2867051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8DD9E9-62FD-45A9-94E4-D2F35AB2AE96}" type="slidenum">
              <a:rPr lang="it-IT" altLang="it-IT"/>
              <a:pPr eaLnBrk="1" hangingPunct="1"/>
              <a:t>20</a:t>
            </a:fld>
            <a:endParaRPr lang="it-IT" altLang="it-IT"/>
          </a:p>
        </p:txBody>
      </p:sp>
      <p:sp>
        <p:nvSpPr>
          <p:cNvPr id="222211" name="Rectangle 2"/>
          <p:cNvSpPr>
            <a:spLocks noGrp="1" noRot="1" noChangeAspect="1" noChangeArrowheads="1" noTextEdit="1"/>
          </p:cNvSpPr>
          <p:nvPr>
            <p:ph type="sldImg"/>
          </p:nvPr>
        </p:nvSpPr>
        <p:spPr>
          <a:xfrm>
            <a:off x="992188" y="768350"/>
            <a:ext cx="5114925" cy="3836988"/>
          </a:xfrm>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012177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6E8733-AA93-4F2B-9CD0-A741B9AB57C0}" type="slidenum">
              <a:rPr lang="it-IT" altLang="it-IT"/>
              <a:pPr eaLnBrk="1" hangingPunct="1"/>
              <a:t>21</a:t>
            </a:fld>
            <a:endParaRPr lang="it-IT" altLang="it-IT"/>
          </a:p>
        </p:txBody>
      </p:sp>
      <p:sp>
        <p:nvSpPr>
          <p:cNvPr id="223235" name="Rectangle 2"/>
          <p:cNvSpPr>
            <a:spLocks noGrp="1" noRot="1" noChangeAspect="1" noChangeArrowheads="1" noTextEdit="1"/>
          </p:cNvSpPr>
          <p:nvPr>
            <p:ph type="sldImg"/>
          </p:nvPr>
        </p:nvSpPr>
        <p:spPr>
          <a:xfrm>
            <a:off x="992188" y="768350"/>
            <a:ext cx="5114925" cy="3836988"/>
          </a:xfrm>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23859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7F018F-9588-4AF7-94FF-D91C45F8CD38}" type="slidenum">
              <a:rPr lang="it-IT" altLang="it-IT"/>
              <a:pPr eaLnBrk="1" hangingPunct="1"/>
              <a:t>22</a:t>
            </a:fld>
            <a:endParaRPr lang="it-IT" altLang="it-IT"/>
          </a:p>
        </p:txBody>
      </p:sp>
      <p:sp>
        <p:nvSpPr>
          <p:cNvPr id="22425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933299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2348C2-63B3-4FE6-804F-4615CC5FA053}" type="slidenum">
              <a:rPr lang="it-IT" altLang="it-IT"/>
              <a:pPr eaLnBrk="1" hangingPunct="1"/>
              <a:t>23</a:t>
            </a:fld>
            <a:endParaRPr lang="it-IT" altLang="it-IT"/>
          </a:p>
        </p:txBody>
      </p:sp>
      <p:sp>
        <p:nvSpPr>
          <p:cNvPr id="22528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191704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E99F78-A5FE-438D-ADB7-86C701FAFD57}" type="slidenum">
              <a:rPr lang="it-IT" altLang="it-IT"/>
              <a:pPr eaLnBrk="1" hangingPunct="1"/>
              <a:t>24</a:t>
            </a:fld>
            <a:endParaRPr lang="it-IT" altLang="it-IT"/>
          </a:p>
        </p:txBody>
      </p:sp>
      <p:sp>
        <p:nvSpPr>
          <p:cNvPr id="226307" name="Rectangle 2"/>
          <p:cNvSpPr>
            <a:spLocks noGrp="1" noRot="1" noChangeAspect="1" noChangeArrowheads="1" noTextEdit="1"/>
          </p:cNvSpPr>
          <p:nvPr>
            <p:ph type="sldImg"/>
          </p:nvPr>
        </p:nvSpPr>
        <p:spPr>
          <a:xfrm>
            <a:off x="992188" y="768350"/>
            <a:ext cx="5114925" cy="3836988"/>
          </a:xfrm>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3600" b="1" smtClean="0">
                <a:solidFill>
                  <a:schemeClr val="bg2"/>
                </a:solidFill>
                <a:latin typeface="Times New Roman" panose="02020603050405020304" pitchFamily="18" charset="0"/>
              </a:rPr>
              <a:t>la sua azione è strettamente correlata con la masticazione e la successiva deglutizione.</a:t>
            </a:r>
          </a:p>
          <a:p>
            <a:pPr eaLnBrk="1" hangingPunct="1"/>
            <a:endParaRPr lang="it-IT" altLang="it-IT" sz="3600" b="1" smtClean="0">
              <a:solidFill>
                <a:schemeClr val="bg2"/>
              </a:solidFill>
              <a:latin typeface="Times New Roman" panose="02020603050405020304" pitchFamily="18" charset="0"/>
            </a:endParaRPr>
          </a:p>
        </p:txBody>
      </p:sp>
    </p:spTree>
    <p:extLst>
      <p:ext uri="{BB962C8B-B14F-4D97-AF65-F5344CB8AC3E}">
        <p14:creationId xmlns:p14="http://schemas.microsoft.com/office/powerpoint/2010/main" val="3745333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DC1B22-14BA-4B79-B056-090EC14C92A2}" type="slidenum">
              <a:rPr lang="it-IT" altLang="it-IT"/>
              <a:pPr eaLnBrk="1" hangingPunct="1"/>
              <a:t>25</a:t>
            </a:fld>
            <a:endParaRPr lang="it-IT" altLang="it-IT"/>
          </a:p>
        </p:txBody>
      </p:sp>
      <p:sp>
        <p:nvSpPr>
          <p:cNvPr id="227331" name="Rectangle 2"/>
          <p:cNvSpPr>
            <a:spLocks noGrp="1" noRot="1" noChangeAspect="1" noChangeArrowheads="1" noTextEdit="1"/>
          </p:cNvSpPr>
          <p:nvPr>
            <p:ph type="sldImg"/>
          </p:nvPr>
        </p:nvSpPr>
        <p:spPr>
          <a:xfrm>
            <a:off x="992188" y="768350"/>
            <a:ext cx="5114925" cy="3836988"/>
          </a:xfrm>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3600" b="1" smtClean="0">
                <a:solidFill>
                  <a:schemeClr val="bg2"/>
                </a:solidFill>
                <a:latin typeface="Times New Roman" panose="02020603050405020304" pitchFamily="18" charset="0"/>
              </a:rPr>
              <a:t>La secrezione salivare avviene nelle ghiandole salivari che si distinguono tra loro non solo per una diversa localizzazione ma anche per il tipo di secrezione. </a:t>
            </a:r>
          </a:p>
        </p:txBody>
      </p:sp>
    </p:spTree>
    <p:extLst>
      <p:ext uri="{BB962C8B-B14F-4D97-AF65-F5344CB8AC3E}">
        <p14:creationId xmlns:p14="http://schemas.microsoft.com/office/powerpoint/2010/main" val="3771549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97051-D156-404D-82D0-740983208701}" type="slidenum">
              <a:rPr lang="it-IT" altLang="it-IT"/>
              <a:pPr eaLnBrk="1" hangingPunct="1"/>
              <a:t>26</a:t>
            </a:fld>
            <a:endParaRPr lang="it-IT" altLang="it-IT"/>
          </a:p>
        </p:txBody>
      </p:sp>
      <p:sp>
        <p:nvSpPr>
          <p:cNvPr id="228355" name="Rectangle 2"/>
          <p:cNvSpPr>
            <a:spLocks noGrp="1" noRot="1" noChangeAspect="1" noChangeArrowheads="1" noTextEdit="1"/>
          </p:cNvSpPr>
          <p:nvPr>
            <p:ph type="sldImg"/>
          </p:nvPr>
        </p:nvSpPr>
        <p:spPr>
          <a:xfrm>
            <a:off x="992188" y="768350"/>
            <a:ext cx="5114925" cy="3836988"/>
          </a:xfrm>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249433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C5A94E-C841-4D46-A687-DED3765494ED}" type="slidenum">
              <a:rPr lang="it-IT" altLang="it-IT"/>
              <a:pPr eaLnBrk="1" hangingPunct="1"/>
              <a:t>27</a:t>
            </a:fld>
            <a:endParaRPr lang="it-IT" altLang="it-IT"/>
          </a:p>
        </p:txBody>
      </p:sp>
      <p:sp>
        <p:nvSpPr>
          <p:cNvPr id="229379" name="Rectangle 2"/>
          <p:cNvSpPr>
            <a:spLocks noGrp="1" noRot="1" noChangeAspect="1" noChangeArrowheads="1" noTextEdit="1"/>
          </p:cNvSpPr>
          <p:nvPr>
            <p:ph type="sldImg"/>
          </p:nvPr>
        </p:nvSpPr>
        <p:spPr>
          <a:xfrm>
            <a:off x="992188" y="768350"/>
            <a:ext cx="5114925" cy="3836988"/>
          </a:xfrm>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621433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B8088F-B887-4CF9-85F1-7D706EBFD4B7}" type="slidenum">
              <a:rPr lang="it-IT" altLang="it-IT"/>
              <a:pPr eaLnBrk="1" hangingPunct="1"/>
              <a:t>29</a:t>
            </a:fld>
            <a:endParaRPr lang="it-IT" altLang="it-IT"/>
          </a:p>
        </p:txBody>
      </p:sp>
      <p:sp>
        <p:nvSpPr>
          <p:cNvPr id="230403" name="Rectangle 2"/>
          <p:cNvSpPr>
            <a:spLocks noGrp="1" noRot="1" noChangeAspect="1" noChangeArrowheads="1" noTextEdit="1"/>
          </p:cNvSpPr>
          <p:nvPr>
            <p:ph type="sldImg"/>
          </p:nvPr>
        </p:nvSpPr>
        <p:spPr>
          <a:xfrm>
            <a:off x="992188" y="768350"/>
            <a:ext cx="5114925" cy="3836988"/>
          </a:xfrm>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916005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A22CEA-7826-49B4-8472-B537D9F913B9}" type="slidenum">
              <a:rPr lang="it-IT" altLang="it-IT"/>
              <a:pPr eaLnBrk="1" hangingPunct="1"/>
              <a:t>30</a:t>
            </a:fld>
            <a:endParaRPr lang="it-IT" altLang="it-IT"/>
          </a:p>
        </p:txBody>
      </p:sp>
      <p:sp>
        <p:nvSpPr>
          <p:cNvPr id="231427" name="Rectangle 2"/>
          <p:cNvSpPr>
            <a:spLocks noGrp="1" noRot="1" noChangeAspect="1" noChangeArrowheads="1" noTextEdit="1"/>
          </p:cNvSpPr>
          <p:nvPr>
            <p:ph type="sldImg"/>
          </p:nvPr>
        </p:nvSpPr>
        <p:spPr>
          <a:xfrm>
            <a:off x="992188" y="768350"/>
            <a:ext cx="5114925" cy="3836988"/>
          </a:xfrm>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800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B64F09-FE0D-4EBC-89D7-E6CB06BCDD31}" type="slidenum">
              <a:rPr lang="it-IT" altLang="it-IT"/>
              <a:pPr eaLnBrk="1" hangingPunct="1"/>
              <a:t>3</a:t>
            </a:fld>
            <a:endParaRPr lang="it-IT" altLang="it-IT"/>
          </a:p>
        </p:txBody>
      </p:sp>
      <p:sp>
        <p:nvSpPr>
          <p:cNvPr id="19968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50000"/>
              </a:spcBef>
            </a:pPr>
            <a:r>
              <a:rPr lang="it-IT" altLang="it-IT" sz="2000" b="1" smtClean="0">
                <a:solidFill>
                  <a:schemeClr val="bg2"/>
                </a:solidFill>
                <a:latin typeface="Times New Roman" panose="02020603050405020304" pitchFamily="18" charset="0"/>
              </a:rPr>
              <a:t>L'apparato digerente è formato dal un lungo tubo che inizia con la bocca e finisce con l'ano. Le parti principali in cui si suddivide sono: </a:t>
            </a:r>
            <a:r>
              <a:rPr lang="it-IT" altLang="it-IT" sz="3200" b="1" i="1" smtClean="0">
                <a:latin typeface="Times New Roman" panose="02020603050405020304" pitchFamily="18" charset="0"/>
              </a:rPr>
              <a:t>cavità boccale, faringe, esofago</a:t>
            </a:r>
            <a:r>
              <a:rPr lang="it-IT" altLang="it-IT" sz="3200" b="1" smtClean="0">
                <a:latin typeface="Times New Roman" panose="02020603050405020304" pitchFamily="18" charset="0"/>
              </a:rPr>
              <a:t>, </a:t>
            </a:r>
            <a:r>
              <a:rPr lang="it-IT" altLang="it-IT" sz="3200" b="1" i="1" smtClean="0">
                <a:latin typeface="Times New Roman" panose="02020603050405020304" pitchFamily="18" charset="0"/>
              </a:rPr>
              <a:t>stomaco</a:t>
            </a:r>
            <a:r>
              <a:rPr lang="it-IT" altLang="it-IT" sz="3200" b="1" smtClean="0">
                <a:latin typeface="Times New Roman" panose="02020603050405020304" pitchFamily="18" charset="0"/>
              </a:rPr>
              <a:t>, </a:t>
            </a:r>
            <a:r>
              <a:rPr lang="it-IT" altLang="it-IT" sz="3200" b="1" i="1" smtClean="0">
                <a:latin typeface="Times New Roman" panose="02020603050405020304" pitchFamily="18" charset="0"/>
              </a:rPr>
              <a:t>intestino, ano.</a:t>
            </a:r>
            <a:endParaRPr lang="it-IT" altLang="it-IT" sz="2000" b="1" smtClean="0">
              <a:solidFill>
                <a:schemeClr val="bg2"/>
              </a:solidFill>
              <a:latin typeface="Times New Roman" panose="02020603050405020304" pitchFamily="18" charset="0"/>
            </a:endParaRPr>
          </a:p>
          <a:p>
            <a:pPr eaLnBrk="1" hangingPunct="1">
              <a:spcBef>
                <a:spcPct val="50000"/>
              </a:spcBef>
            </a:pPr>
            <a:r>
              <a:rPr lang="it-IT" altLang="it-IT" sz="2000" b="1" i="1" smtClean="0">
                <a:latin typeface="Times New Roman" panose="02020603050405020304" pitchFamily="18" charset="0"/>
              </a:rPr>
              <a:t>Alla digestione partecipano alcune ghiandole che, sono adibite alla produzione dei succhi che svolgono un ruolo importante nella trasformazione degli alimenti durante la fase della digestione. Esse sono:</a:t>
            </a:r>
            <a:endParaRPr lang="it-IT" altLang="it-IT" sz="2000" b="1" smtClean="0">
              <a:solidFill>
                <a:schemeClr val="bg2"/>
              </a:solidFill>
              <a:latin typeface="Times New Roman" panose="02020603050405020304" pitchFamily="18" charset="0"/>
            </a:endParaRP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340456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12EFF8-1843-4C2E-9BC0-E39974B6F110}" type="slidenum">
              <a:rPr lang="it-IT" altLang="it-IT"/>
              <a:pPr eaLnBrk="1" hangingPunct="1"/>
              <a:t>31</a:t>
            </a:fld>
            <a:endParaRPr lang="it-IT" altLang="it-IT"/>
          </a:p>
        </p:txBody>
      </p:sp>
      <p:sp>
        <p:nvSpPr>
          <p:cNvPr id="232451" name="Rectangle 2"/>
          <p:cNvSpPr>
            <a:spLocks noGrp="1" noRot="1" noChangeAspect="1" noChangeArrowheads="1" noTextEdit="1"/>
          </p:cNvSpPr>
          <p:nvPr>
            <p:ph type="sldImg"/>
          </p:nvPr>
        </p:nvSpPr>
        <p:spPr>
          <a:xfrm>
            <a:off x="992188" y="768350"/>
            <a:ext cx="5114925" cy="3836988"/>
          </a:xfrm>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399658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3739A2-C473-4EF1-BFA5-02DC7FB68926}" type="slidenum">
              <a:rPr lang="it-IT" altLang="it-IT"/>
              <a:pPr eaLnBrk="1" hangingPunct="1"/>
              <a:t>32</a:t>
            </a:fld>
            <a:endParaRPr lang="it-IT" altLang="it-IT"/>
          </a:p>
        </p:txBody>
      </p:sp>
      <p:sp>
        <p:nvSpPr>
          <p:cNvPr id="233475" name="Rectangle 2"/>
          <p:cNvSpPr>
            <a:spLocks noGrp="1" noRot="1" noChangeAspect="1" noChangeArrowheads="1" noTextEdit="1"/>
          </p:cNvSpPr>
          <p:nvPr>
            <p:ph type="sldImg"/>
          </p:nvPr>
        </p:nvSpPr>
        <p:spPr>
          <a:xfrm>
            <a:off x="992188" y="768350"/>
            <a:ext cx="5114925" cy="3836988"/>
          </a:xfrm>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01559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1C013-F5C7-420C-A135-41D4BC3F252C}" type="slidenum">
              <a:rPr lang="it-IT" altLang="it-IT"/>
              <a:pPr eaLnBrk="1" hangingPunct="1"/>
              <a:t>33</a:t>
            </a:fld>
            <a:endParaRPr lang="it-IT" altLang="it-IT"/>
          </a:p>
        </p:txBody>
      </p:sp>
      <p:sp>
        <p:nvSpPr>
          <p:cNvPr id="234499" name="Rectangle 2"/>
          <p:cNvSpPr>
            <a:spLocks noGrp="1" noRot="1" noChangeAspect="1" noChangeArrowheads="1" noTextEdit="1"/>
          </p:cNvSpPr>
          <p:nvPr>
            <p:ph type="sldImg"/>
          </p:nvPr>
        </p:nvSpPr>
        <p:spPr>
          <a:xfrm>
            <a:off x="992188" y="768350"/>
            <a:ext cx="5114925" cy="3836988"/>
          </a:xfrm>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smtClean="0">
                <a:latin typeface="Arial" panose="020B0604020202020204" pitchFamily="34" charset="0"/>
              </a:rPr>
              <a:t>A differenza della maggior parte delle secrezioni gastrointestinali che sono prevalentemente mediate da ormoni, la secrezione salivare è prevalentemente soggetta ad un controllo nervoso da parte del sistema nervoso autonomo.</a:t>
            </a:r>
          </a:p>
          <a:p>
            <a:pPr eaLnBrk="1" hangingPunct="1"/>
            <a:r>
              <a:rPr lang="it-IT" altLang="it-IT" dirty="0" smtClean="0">
                <a:latin typeface="Arial" panose="020B0604020202020204" pitchFamily="34" charset="0"/>
              </a:rPr>
              <a:t>Sia il sistema ortosimpatico che parasimpatico causano un incremento della secrezione salivare.</a:t>
            </a:r>
          </a:p>
          <a:p>
            <a:pPr eaLnBrk="1" hangingPunct="1"/>
            <a:r>
              <a:rPr lang="it-IT" altLang="it-IT" dirty="0" smtClean="0">
                <a:latin typeface="Arial" panose="020B0604020202020204" pitchFamily="34" charset="0"/>
              </a:rPr>
              <a:t>Stimoli efficaci per la secrezione salivare sono rappresentati da sostanze nutritive e non nutritive presenti nella cavità orale, soprattutto se basiche o acide. La secrezione salivare è prevalentemente un fenomeno riflesso, che origina dall’attivazione di meccanocettori e chemiocettori posti nella cavità orale, i quali attraverso via afferenti inviano treni di potenziale d’azione al </a:t>
            </a:r>
            <a:r>
              <a:rPr lang="it-IT" altLang="it-IT" dirty="0" err="1" smtClean="0">
                <a:latin typeface="Arial" panose="020B0604020202020204" pitchFamily="34" charset="0"/>
              </a:rPr>
              <a:t>snc</a:t>
            </a:r>
            <a:r>
              <a:rPr lang="it-IT" altLang="it-IT" dirty="0" smtClean="0">
                <a:latin typeface="Arial" panose="020B0604020202020204" pitchFamily="34" charset="0"/>
              </a:rPr>
              <a:t> che li elabora in centri nervosi bulbari (nuclei salivatori) e poi attraverso vie efferenti arriva alle cellule degli acini delle ghiandole salivari. Tale riflesso è innato, ovvero incondizionato.</a:t>
            </a:r>
          </a:p>
          <a:p>
            <a:pPr eaLnBrk="1" hangingPunct="1"/>
            <a:r>
              <a:rPr lang="it-IT" altLang="it-IT" dirty="0" smtClean="0">
                <a:latin typeface="Arial" panose="020B0604020202020204" pitchFamily="34" charset="0"/>
              </a:rPr>
              <a:t>Tuttavia la secrezione salivare può essere attivata anche da riflessi condizionati, acquisiti con l’esperienza (esperimenti di Ivan Pavlov, fisiologo russo.</a:t>
            </a:r>
          </a:p>
        </p:txBody>
      </p:sp>
    </p:spTree>
    <p:extLst>
      <p:ext uri="{BB962C8B-B14F-4D97-AF65-F5344CB8AC3E}">
        <p14:creationId xmlns:p14="http://schemas.microsoft.com/office/powerpoint/2010/main" val="1829408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68250F-F8AD-4227-B26F-C632FB3414D8}" type="slidenum">
              <a:rPr lang="it-IT" altLang="it-IT"/>
              <a:pPr eaLnBrk="1" hangingPunct="1"/>
              <a:t>34</a:t>
            </a:fld>
            <a:endParaRPr lang="it-IT" altLang="it-IT"/>
          </a:p>
        </p:txBody>
      </p:sp>
      <p:sp>
        <p:nvSpPr>
          <p:cNvPr id="235523" name="Rectangle 2"/>
          <p:cNvSpPr>
            <a:spLocks noGrp="1" noRot="1" noChangeAspect="1" noChangeArrowheads="1" noTextEdit="1"/>
          </p:cNvSpPr>
          <p:nvPr>
            <p:ph type="sldImg"/>
          </p:nvPr>
        </p:nvSpPr>
        <p:spPr>
          <a:xfrm>
            <a:off x="992188" y="768350"/>
            <a:ext cx="5114925" cy="3836988"/>
          </a:xfrm>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136883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B9F05D-0F70-48D0-9B14-24FD39D871B8}" type="slidenum">
              <a:rPr lang="it-IT" altLang="it-IT"/>
              <a:pPr eaLnBrk="1" hangingPunct="1"/>
              <a:t>35</a:t>
            </a:fld>
            <a:endParaRPr lang="it-IT" altLang="it-IT"/>
          </a:p>
        </p:txBody>
      </p:sp>
      <p:sp>
        <p:nvSpPr>
          <p:cNvPr id="236547" name="Rectangle 2"/>
          <p:cNvSpPr>
            <a:spLocks noGrp="1" noRot="1" noChangeAspect="1" noChangeArrowheads="1" noTextEdit="1"/>
          </p:cNvSpPr>
          <p:nvPr>
            <p:ph type="sldImg"/>
          </p:nvPr>
        </p:nvSpPr>
        <p:spPr>
          <a:xfrm>
            <a:off x="992188" y="768350"/>
            <a:ext cx="5114925" cy="3836988"/>
          </a:xfrm>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latin typeface="Arial" panose="020B0604020202020204" pitchFamily="34" charset="0"/>
            </a:endParaRPr>
          </a:p>
        </p:txBody>
      </p:sp>
    </p:spTree>
    <p:extLst>
      <p:ext uri="{BB962C8B-B14F-4D97-AF65-F5344CB8AC3E}">
        <p14:creationId xmlns:p14="http://schemas.microsoft.com/office/powerpoint/2010/main" val="740095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12B1E6-FA1A-47DE-8364-84E5996F3A35}" type="slidenum">
              <a:rPr lang="it-IT" altLang="it-IT"/>
              <a:pPr eaLnBrk="1" hangingPunct="1"/>
              <a:t>36</a:t>
            </a:fld>
            <a:endParaRPr lang="it-IT" altLang="it-IT"/>
          </a:p>
        </p:txBody>
      </p:sp>
      <p:sp>
        <p:nvSpPr>
          <p:cNvPr id="237571" name="Rectangle 2"/>
          <p:cNvSpPr>
            <a:spLocks noGrp="1" noRot="1" noChangeAspect="1" noChangeArrowheads="1" noTextEdit="1"/>
          </p:cNvSpPr>
          <p:nvPr>
            <p:ph type="sldImg"/>
          </p:nvPr>
        </p:nvSpPr>
        <p:spPr>
          <a:xfrm>
            <a:off x="992188" y="768350"/>
            <a:ext cx="5114925" cy="3836988"/>
          </a:xfrm>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202441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D092C3-6C35-4D74-BD43-B1A2FAFE5126}" type="slidenum">
              <a:rPr lang="it-IT" altLang="it-IT"/>
              <a:pPr eaLnBrk="1" hangingPunct="1"/>
              <a:t>37</a:t>
            </a:fld>
            <a:endParaRPr lang="it-IT" altLang="it-IT"/>
          </a:p>
        </p:txBody>
      </p:sp>
      <p:sp>
        <p:nvSpPr>
          <p:cNvPr id="238595" name="Rectangle 2"/>
          <p:cNvSpPr>
            <a:spLocks noGrp="1" noRot="1" noChangeAspect="1" noChangeArrowheads="1" noTextEdit="1"/>
          </p:cNvSpPr>
          <p:nvPr>
            <p:ph type="sldImg"/>
          </p:nvPr>
        </p:nvSpPr>
        <p:spPr>
          <a:xfrm>
            <a:off x="992188" y="768350"/>
            <a:ext cx="5114925" cy="3836988"/>
          </a:xfrm>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sz="1000" b="1" smtClean="0">
                <a:solidFill>
                  <a:schemeClr val="bg2"/>
                </a:solidFill>
                <a:latin typeface="Arial" panose="020B0604020202020204" pitchFamily="34" charset="0"/>
              </a:rPr>
              <a:t>Le cellule epiteliali superficiali si continuano per un breve tratto nell’orifizio duttale. </a:t>
            </a:r>
          </a:p>
          <a:p>
            <a:pPr eaLnBrk="1" hangingPunct="1"/>
            <a:endParaRPr lang="it-IT" altLang="it-IT" sz="1000" smtClean="0">
              <a:latin typeface="Arial" panose="020B0604020202020204" pitchFamily="34" charset="0"/>
            </a:endParaRPr>
          </a:p>
        </p:txBody>
      </p:sp>
    </p:spTree>
    <p:extLst>
      <p:ext uri="{BB962C8B-B14F-4D97-AF65-F5344CB8AC3E}">
        <p14:creationId xmlns:p14="http://schemas.microsoft.com/office/powerpoint/2010/main" val="4034058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70BCC4-590B-4940-95D1-A274D79EB978}" type="slidenum">
              <a:rPr lang="it-IT" altLang="it-IT"/>
              <a:pPr eaLnBrk="1" hangingPunct="1"/>
              <a:t>38</a:t>
            </a:fld>
            <a:endParaRPr lang="it-IT" altLang="it-IT"/>
          </a:p>
        </p:txBody>
      </p:sp>
      <p:sp>
        <p:nvSpPr>
          <p:cNvPr id="239619" name="Rectangle 2"/>
          <p:cNvSpPr>
            <a:spLocks noGrp="1" noRot="1" noChangeAspect="1" noChangeArrowheads="1" noTextEdit="1"/>
          </p:cNvSpPr>
          <p:nvPr>
            <p:ph type="sldImg"/>
          </p:nvPr>
        </p:nvSpPr>
        <p:spPr>
          <a:xfrm>
            <a:off x="992188" y="768350"/>
            <a:ext cx="5114925" cy="3836988"/>
          </a:xfrm>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sz="1000" b="1" smtClean="0">
                <a:solidFill>
                  <a:schemeClr val="bg2"/>
                </a:solidFill>
                <a:latin typeface="Arial" panose="020B0604020202020204" pitchFamily="34" charset="0"/>
              </a:rPr>
              <a:t>Nello stretto collo della ghiandola sono presenti le </a:t>
            </a:r>
            <a:r>
              <a:rPr lang="it-IT" altLang="it-IT" sz="1000" b="1" i="1" smtClean="0">
                <a:solidFill>
                  <a:srgbClr val="0000FF"/>
                </a:solidFill>
                <a:latin typeface="Arial" panose="020B0604020202020204" pitchFamily="34" charset="0"/>
              </a:rPr>
              <a:t>cellule mucose del collo</a:t>
            </a:r>
            <a:r>
              <a:rPr lang="it-IT" altLang="it-IT" sz="1000" b="1" smtClean="0">
                <a:solidFill>
                  <a:schemeClr val="bg2"/>
                </a:solidFill>
                <a:latin typeface="Arial" panose="020B0604020202020204" pitchFamily="34" charset="0"/>
              </a:rPr>
              <a:t> che secernono muco.</a:t>
            </a:r>
          </a:p>
          <a:p>
            <a:pPr eaLnBrk="1" hangingPunct="1">
              <a:spcBef>
                <a:spcPct val="0"/>
              </a:spcBef>
            </a:pPr>
            <a:r>
              <a:rPr lang="it-IT" altLang="it-IT" sz="1000" b="1" smtClean="0">
                <a:solidFill>
                  <a:schemeClr val="bg2"/>
                </a:solidFill>
                <a:latin typeface="Arial" panose="020B0604020202020204" pitchFamily="34" charset="0"/>
              </a:rPr>
              <a:t>Più profondamente, lungo la parete della ghiandola si trovano le </a:t>
            </a:r>
            <a:r>
              <a:rPr lang="it-IT" altLang="it-IT" sz="1000" b="1" i="1" smtClean="0">
                <a:solidFill>
                  <a:srgbClr val="0000FF"/>
                </a:solidFill>
                <a:latin typeface="Arial" panose="020B0604020202020204" pitchFamily="34" charset="0"/>
              </a:rPr>
              <a:t>cellule parietali o ossintiche</a:t>
            </a:r>
            <a:r>
              <a:rPr lang="it-IT" altLang="it-IT" sz="1000" b="1" smtClean="0">
                <a:solidFill>
                  <a:schemeClr val="bg2"/>
                </a:solidFill>
                <a:latin typeface="Arial" panose="020B0604020202020204" pitchFamily="34" charset="0"/>
              </a:rPr>
              <a:t> che secernono HCl e il fattore intrinseco e le </a:t>
            </a:r>
            <a:r>
              <a:rPr lang="it-IT" altLang="it-IT" sz="1000" b="1" i="1" smtClean="0">
                <a:solidFill>
                  <a:srgbClr val="0000FF"/>
                </a:solidFill>
                <a:latin typeface="Arial" panose="020B0604020202020204" pitchFamily="34" charset="0"/>
              </a:rPr>
              <a:t>cellule principali o peptiche</a:t>
            </a:r>
            <a:r>
              <a:rPr lang="it-IT" altLang="it-IT" sz="1000" b="1" smtClean="0">
                <a:solidFill>
                  <a:schemeClr val="bg2"/>
                </a:solidFill>
                <a:latin typeface="Arial" panose="020B0604020202020204" pitchFamily="34" charset="0"/>
              </a:rPr>
              <a:t>, che secernono il pepsinogeno. Le cellule ossintiche sono particolarmente numerose nelle ghiandole del fondo dello stomaco. Le ghiandole della regione pilorica contengono poche cellule ossintiche e peptiche e sono prevalentemente costituite da cellule che secernono muco. Le cellule piloriche contengono inoltre </a:t>
            </a:r>
            <a:r>
              <a:rPr lang="it-IT" altLang="it-IT" sz="1000" b="1" i="1" smtClean="0">
                <a:solidFill>
                  <a:srgbClr val="0000FF"/>
                </a:solidFill>
                <a:latin typeface="Arial" panose="020B0604020202020204" pitchFamily="34" charset="0"/>
              </a:rPr>
              <a:t>cellule G</a:t>
            </a:r>
            <a:r>
              <a:rPr lang="it-IT" altLang="it-IT" sz="1000" b="1" smtClean="0">
                <a:solidFill>
                  <a:schemeClr val="bg2"/>
                </a:solidFill>
                <a:latin typeface="Arial" panose="020B0604020202020204" pitchFamily="34" charset="0"/>
              </a:rPr>
              <a:t>, che secernono gastrina.  </a:t>
            </a: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422826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461F25-F507-4684-A44E-004C3C834E62}" type="slidenum">
              <a:rPr lang="it-IT" altLang="it-IT"/>
              <a:pPr eaLnBrk="1" hangingPunct="1"/>
              <a:t>39</a:t>
            </a:fld>
            <a:endParaRPr lang="it-IT" altLang="it-IT"/>
          </a:p>
        </p:txBody>
      </p:sp>
      <p:sp>
        <p:nvSpPr>
          <p:cNvPr id="240643" name="Rectangle 2"/>
          <p:cNvSpPr>
            <a:spLocks noGrp="1" noRot="1" noChangeAspect="1" noChangeArrowheads="1" noTextEdit="1"/>
          </p:cNvSpPr>
          <p:nvPr>
            <p:ph type="sldImg"/>
          </p:nvPr>
        </p:nvSpPr>
        <p:spPr>
          <a:xfrm>
            <a:off x="992188" y="768350"/>
            <a:ext cx="5114925" cy="3836988"/>
          </a:xfrm>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158593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094EA4-C4F5-4A22-AC72-2F5854369850}" type="slidenum">
              <a:rPr lang="it-IT" altLang="it-IT"/>
              <a:pPr eaLnBrk="1" hangingPunct="1"/>
              <a:t>40</a:t>
            </a:fld>
            <a:endParaRPr lang="it-IT" altLang="it-IT"/>
          </a:p>
        </p:txBody>
      </p:sp>
      <p:sp>
        <p:nvSpPr>
          <p:cNvPr id="241667" name="Rectangle 2"/>
          <p:cNvSpPr>
            <a:spLocks noGrp="1" noRot="1" noChangeAspect="1" noChangeArrowheads="1" noTextEdit="1"/>
          </p:cNvSpPr>
          <p:nvPr>
            <p:ph type="sldImg"/>
          </p:nvPr>
        </p:nvSpPr>
        <p:spPr>
          <a:xfrm>
            <a:off x="992188" y="768350"/>
            <a:ext cx="5114925" cy="3836988"/>
          </a:xfrm>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10610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E7E94E-130B-48A9-8DC5-4783998C4CF8}" type="slidenum">
              <a:rPr lang="it-IT" altLang="it-IT"/>
              <a:pPr eaLnBrk="1" hangingPunct="1"/>
              <a:t>4</a:t>
            </a:fld>
            <a:endParaRPr lang="it-IT" altLang="it-IT"/>
          </a:p>
        </p:txBody>
      </p:sp>
      <p:sp>
        <p:nvSpPr>
          <p:cNvPr id="20070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it-IT" altLang="it-IT" sz="1600" b="1" smtClean="0">
                <a:solidFill>
                  <a:srgbClr val="000066"/>
                </a:solidFill>
                <a:latin typeface="Times New Roman" panose="02020603050405020304" pitchFamily="18" charset="0"/>
              </a:rPr>
              <a:t>Nello </a:t>
            </a:r>
            <a:r>
              <a:rPr lang="it-IT" altLang="it-IT" sz="1600" b="1" smtClean="0">
                <a:solidFill>
                  <a:srgbClr val="0000FF"/>
                </a:solidFill>
                <a:latin typeface="Times New Roman" panose="02020603050405020304" pitchFamily="18" charset="0"/>
              </a:rPr>
              <a:t>STOMACO</a:t>
            </a:r>
            <a:r>
              <a:rPr lang="it-IT" altLang="it-IT" sz="1600" b="1" smtClean="0">
                <a:solidFill>
                  <a:srgbClr val="000066"/>
                </a:solidFill>
                <a:latin typeface="Times New Roman" panose="02020603050405020304" pitchFamily="18" charset="0"/>
              </a:rPr>
              <a:t> si distinguono un</a:t>
            </a:r>
            <a:r>
              <a:rPr lang="it-IT" altLang="it-IT" sz="1600" b="1" i="1" smtClean="0">
                <a:solidFill>
                  <a:srgbClr val="0000FF"/>
                </a:solidFill>
                <a:latin typeface="Times New Roman" panose="02020603050405020304" pitchFamily="18" charset="0"/>
              </a:rPr>
              <a:t> fondo</a:t>
            </a:r>
            <a:r>
              <a:rPr lang="it-IT" altLang="it-IT" sz="1600" b="1" smtClean="0">
                <a:solidFill>
                  <a:srgbClr val="000066"/>
                </a:solidFill>
                <a:latin typeface="Times New Roman" panose="02020603050405020304" pitchFamily="18" charset="0"/>
              </a:rPr>
              <a:t>, un </a:t>
            </a:r>
            <a:r>
              <a:rPr lang="it-IT" altLang="it-IT" sz="1600" b="1" i="1" smtClean="0">
                <a:solidFill>
                  <a:srgbClr val="0000FF"/>
                </a:solidFill>
                <a:latin typeface="Times New Roman" panose="02020603050405020304" pitchFamily="18" charset="0"/>
              </a:rPr>
              <a:t>corpo</a:t>
            </a:r>
            <a:r>
              <a:rPr lang="it-IT" altLang="it-IT" sz="1600" b="1" smtClean="0">
                <a:solidFill>
                  <a:srgbClr val="000066"/>
                </a:solidFill>
                <a:latin typeface="Times New Roman" panose="02020603050405020304" pitchFamily="18" charset="0"/>
              </a:rPr>
              <a:t> e un </a:t>
            </a:r>
            <a:r>
              <a:rPr lang="it-IT" altLang="it-IT" sz="1600" b="1" i="1" smtClean="0">
                <a:solidFill>
                  <a:srgbClr val="0000FF"/>
                </a:solidFill>
                <a:latin typeface="Times New Roman" panose="02020603050405020304" pitchFamily="18" charset="0"/>
              </a:rPr>
              <a:t>antro pilorico</a:t>
            </a:r>
            <a:r>
              <a:rPr lang="it-IT" altLang="it-IT" sz="1600" b="1" smtClean="0">
                <a:solidFill>
                  <a:srgbClr val="000066"/>
                </a:solidFill>
                <a:latin typeface="Times New Roman" panose="02020603050405020304" pitchFamily="18" charset="0"/>
              </a:rPr>
              <a:t>; la sua configurazione sacciforme e le ampie pliche della sua mucosa, ricoperta da ghiandole, rendono lo stomaco atto ad accogliere e ad elaborare una quantità molto variabile di alimenti.</a:t>
            </a:r>
          </a:p>
          <a:p>
            <a:pPr eaLnBrk="1" hangingPunct="1">
              <a:spcBef>
                <a:spcPct val="0"/>
              </a:spcBef>
            </a:pPr>
            <a:r>
              <a:rPr lang="it-IT" altLang="it-IT" sz="1600" b="1" smtClean="0">
                <a:solidFill>
                  <a:srgbClr val="000066"/>
                </a:solidFill>
                <a:latin typeface="Times New Roman" panose="02020603050405020304" pitchFamily="18" charset="0"/>
              </a:rPr>
              <a:t>L’</a:t>
            </a:r>
            <a:r>
              <a:rPr lang="it-IT" altLang="it-IT" sz="1600" b="1" smtClean="0">
                <a:solidFill>
                  <a:srgbClr val="008000"/>
                </a:solidFill>
                <a:latin typeface="Times New Roman" panose="02020603050405020304" pitchFamily="18" charset="0"/>
              </a:rPr>
              <a:t>INTESTINO</a:t>
            </a:r>
            <a:r>
              <a:rPr lang="it-IT" altLang="it-IT" sz="1600" b="1" smtClean="0">
                <a:solidFill>
                  <a:srgbClr val="000066"/>
                </a:solidFill>
                <a:latin typeface="Times New Roman" panose="02020603050405020304" pitchFamily="18" charset="0"/>
              </a:rPr>
              <a:t> comprende due tratti: l’</a:t>
            </a:r>
            <a:r>
              <a:rPr lang="it-IT" altLang="it-IT" sz="1600" b="1" smtClean="0">
                <a:solidFill>
                  <a:srgbClr val="008000"/>
                </a:solidFill>
                <a:latin typeface="Times New Roman" panose="02020603050405020304" pitchFamily="18" charset="0"/>
              </a:rPr>
              <a:t>intestino</a:t>
            </a:r>
            <a:r>
              <a:rPr lang="it-IT" altLang="it-IT" sz="1600" b="1" smtClean="0">
                <a:solidFill>
                  <a:srgbClr val="000066"/>
                </a:solidFill>
                <a:latin typeface="Times New Roman" panose="02020603050405020304" pitchFamily="18" charset="0"/>
              </a:rPr>
              <a:t> </a:t>
            </a:r>
            <a:r>
              <a:rPr lang="it-IT" altLang="it-IT" sz="1600" b="1" smtClean="0">
                <a:solidFill>
                  <a:srgbClr val="008000"/>
                </a:solidFill>
                <a:latin typeface="Times New Roman" panose="02020603050405020304" pitchFamily="18" charset="0"/>
              </a:rPr>
              <a:t>tenue</a:t>
            </a:r>
            <a:r>
              <a:rPr lang="it-IT" altLang="it-IT" sz="1600" b="1" smtClean="0">
                <a:solidFill>
                  <a:srgbClr val="000066"/>
                </a:solidFill>
                <a:latin typeface="Times New Roman" panose="02020603050405020304" pitchFamily="18" charset="0"/>
              </a:rPr>
              <a:t> e l’</a:t>
            </a:r>
            <a:r>
              <a:rPr lang="it-IT" altLang="it-IT" sz="1600" b="1" smtClean="0">
                <a:solidFill>
                  <a:srgbClr val="008000"/>
                </a:solidFill>
                <a:latin typeface="Times New Roman" panose="02020603050405020304" pitchFamily="18" charset="0"/>
              </a:rPr>
              <a:t>intestino crasso</a:t>
            </a:r>
            <a:r>
              <a:rPr lang="it-IT" altLang="it-IT" sz="1600" b="1" smtClean="0">
                <a:solidFill>
                  <a:srgbClr val="000066"/>
                </a:solidFill>
                <a:latin typeface="Times New Roman" panose="02020603050405020304" pitchFamily="18" charset="0"/>
              </a:rPr>
              <a:t>. L’intestino tenue si divide a sua volta in: </a:t>
            </a:r>
            <a:r>
              <a:rPr lang="it-IT" altLang="it-IT" sz="1600" b="1" i="1" smtClean="0">
                <a:solidFill>
                  <a:srgbClr val="008000"/>
                </a:solidFill>
                <a:latin typeface="Times New Roman" panose="02020603050405020304" pitchFamily="18" charset="0"/>
              </a:rPr>
              <a:t>duodeno</a:t>
            </a:r>
            <a:r>
              <a:rPr lang="it-IT" altLang="it-IT" sz="1600" b="1" smtClean="0">
                <a:solidFill>
                  <a:srgbClr val="000066"/>
                </a:solidFill>
                <a:latin typeface="Times New Roman" panose="02020603050405020304" pitchFamily="18" charset="0"/>
              </a:rPr>
              <a:t>, </a:t>
            </a:r>
            <a:r>
              <a:rPr lang="it-IT" altLang="it-IT" sz="1600" b="1" i="1" smtClean="0">
                <a:solidFill>
                  <a:srgbClr val="008000"/>
                </a:solidFill>
                <a:latin typeface="Times New Roman" panose="02020603050405020304" pitchFamily="18" charset="0"/>
              </a:rPr>
              <a:t>digiuno</a:t>
            </a:r>
            <a:r>
              <a:rPr lang="it-IT" altLang="it-IT" sz="1600" b="1" smtClean="0">
                <a:solidFill>
                  <a:srgbClr val="000066"/>
                </a:solidFill>
                <a:latin typeface="Times New Roman" panose="02020603050405020304" pitchFamily="18" charset="0"/>
              </a:rPr>
              <a:t> e </a:t>
            </a:r>
            <a:r>
              <a:rPr lang="it-IT" altLang="it-IT" sz="1600" b="1" i="1" smtClean="0">
                <a:solidFill>
                  <a:srgbClr val="008000"/>
                </a:solidFill>
                <a:latin typeface="Times New Roman" panose="02020603050405020304" pitchFamily="18" charset="0"/>
              </a:rPr>
              <a:t>ileo</a:t>
            </a:r>
            <a:r>
              <a:rPr lang="it-IT" altLang="it-IT" sz="1600" b="1" smtClean="0">
                <a:solidFill>
                  <a:srgbClr val="000066"/>
                </a:solidFill>
                <a:latin typeface="Times New Roman" panose="02020603050405020304" pitchFamily="18" charset="0"/>
              </a:rPr>
              <a:t>; il crasso in </a:t>
            </a:r>
            <a:r>
              <a:rPr lang="it-IT" altLang="it-IT" sz="1600" b="1" i="1" smtClean="0">
                <a:solidFill>
                  <a:srgbClr val="008000"/>
                </a:solidFill>
                <a:latin typeface="Times New Roman" panose="02020603050405020304" pitchFamily="18" charset="0"/>
              </a:rPr>
              <a:t>cieco</a:t>
            </a:r>
            <a:r>
              <a:rPr lang="it-IT" altLang="it-IT" sz="1600" b="1" smtClean="0">
                <a:solidFill>
                  <a:srgbClr val="000066"/>
                </a:solidFill>
                <a:latin typeface="Times New Roman" panose="02020603050405020304" pitchFamily="18" charset="0"/>
              </a:rPr>
              <a:t>, </a:t>
            </a:r>
            <a:r>
              <a:rPr lang="it-IT" altLang="it-IT" sz="1600" b="1" i="1" smtClean="0">
                <a:solidFill>
                  <a:srgbClr val="008000"/>
                </a:solidFill>
                <a:latin typeface="Times New Roman" panose="02020603050405020304" pitchFamily="18" charset="0"/>
              </a:rPr>
              <a:t>colon</a:t>
            </a:r>
            <a:r>
              <a:rPr lang="it-IT" altLang="it-IT" sz="1600" b="1" smtClean="0">
                <a:solidFill>
                  <a:srgbClr val="000066"/>
                </a:solidFill>
                <a:latin typeface="Times New Roman" panose="02020603050405020304" pitchFamily="18" charset="0"/>
              </a:rPr>
              <a:t>, </a:t>
            </a:r>
            <a:r>
              <a:rPr lang="it-IT" altLang="it-IT" sz="1600" b="1" i="1" smtClean="0">
                <a:solidFill>
                  <a:srgbClr val="008000"/>
                </a:solidFill>
                <a:latin typeface="Times New Roman" panose="02020603050405020304" pitchFamily="18" charset="0"/>
              </a:rPr>
              <a:t>sigma</a:t>
            </a:r>
            <a:r>
              <a:rPr lang="it-IT" altLang="it-IT" sz="1600" b="1" smtClean="0">
                <a:solidFill>
                  <a:srgbClr val="000066"/>
                </a:solidFill>
                <a:latin typeface="Times New Roman" panose="02020603050405020304" pitchFamily="18" charset="0"/>
              </a:rPr>
              <a:t> e </a:t>
            </a:r>
            <a:r>
              <a:rPr lang="it-IT" altLang="it-IT" sz="1600" b="1" i="1" smtClean="0">
                <a:solidFill>
                  <a:srgbClr val="008000"/>
                </a:solidFill>
                <a:latin typeface="Times New Roman" panose="02020603050405020304" pitchFamily="18" charset="0"/>
              </a:rPr>
              <a:t>retto</a:t>
            </a:r>
            <a:r>
              <a:rPr lang="it-IT" altLang="it-IT" sz="1600" b="1" smtClean="0">
                <a:solidFill>
                  <a:srgbClr val="000066"/>
                </a:solidFill>
                <a:latin typeface="Times New Roman" panose="02020603050405020304" pitchFamily="18" charset="0"/>
              </a:rPr>
              <a:t>.</a:t>
            </a:r>
          </a:p>
          <a:p>
            <a:pPr eaLnBrk="1" hangingPunct="1">
              <a:spcBef>
                <a:spcPct val="0"/>
              </a:spcBef>
            </a:pPr>
            <a:r>
              <a:rPr lang="it-IT" altLang="it-IT" sz="1600" b="1" smtClean="0">
                <a:solidFill>
                  <a:srgbClr val="000066"/>
                </a:solidFill>
                <a:latin typeface="Times New Roman" panose="02020603050405020304" pitchFamily="18" charset="0"/>
              </a:rPr>
              <a:t>La superficie interna di tutto il tenue è provvista di numerose pliche e completamente tappezzata di sporgenze microscopiche digitiformi: i </a:t>
            </a:r>
            <a:r>
              <a:rPr lang="it-IT" altLang="it-IT" sz="1600" b="1" i="1" smtClean="0">
                <a:solidFill>
                  <a:srgbClr val="008000"/>
                </a:solidFill>
                <a:latin typeface="Times New Roman" panose="02020603050405020304" pitchFamily="18" charset="0"/>
              </a:rPr>
              <a:t>villi intestinali</a:t>
            </a:r>
            <a:r>
              <a:rPr lang="it-IT" altLang="it-IT" sz="1600" b="1" smtClean="0">
                <a:solidFill>
                  <a:srgbClr val="000066"/>
                </a:solidFill>
                <a:latin typeface="Times New Roman" panose="02020603050405020304" pitchFamily="18" charset="0"/>
              </a:rPr>
              <a:t>. Nell’intestino avviene la maggior parte dei processi digestivi degli alimenti e soprattutto l’assorbimento dei principi nutritivi. </a:t>
            </a:r>
          </a:p>
          <a:p>
            <a:pPr eaLnBrk="1" hangingPunct="1">
              <a:spcBef>
                <a:spcPct val="0"/>
              </a:spcBef>
            </a:pPr>
            <a:endParaRPr lang="it-IT" altLang="it-IT" sz="1600" b="1" smtClean="0">
              <a:solidFill>
                <a:srgbClr val="000066"/>
              </a:solidFill>
              <a:latin typeface="Times New Roman" panose="02020603050405020304" pitchFamily="18" charset="0"/>
            </a:endParaRPr>
          </a:p>
          <a:p>
            <a:pPr eaLnBrk="1" hangingPunct="1">
              <a:spcBef>
                <a:spcPct val="0"/>
              </a:spcBef>
            </a:pPr>
            <a:r>
              <a:rPr lang="it-IT" altLang="it-IT" sz="1600" b="1" smtClean="0">
                <a:latin typeface="Times New Roman" panose="02020603050405020304" pitchFamily="18" charset="0"/>
              </a:rPr>
              <a:t>La lunghezza totale del tubo digerente dell’uomo è di circa </a:t>
            </a:r>
            <a:r>
              <a:rPr lang="it-IT" altLang="it-IT" sz="2000" b="1" smtClean="0">
                <a:solidFill>
                  <a:srgbClr val="FF0000"/>
                </a:solidFill>
                <a:latin typeface="Times New Roman" panose="02020603050405020304" pitchFamily="18" charset="0"/>
              </a:rPr>
              <a:t>5-6 metri</a:t>
            </a:r>
            <a:r>
              <a:rPr lang="it-IT" altLang="it-IT" sz="1600" b="1" smtClean="0">
                <a:latin typeface="Times New Roman" panose="02020603050405020304" pitchFamily="18" charset="0"/>
              </a:rPr>
              <a:t>, di cui circa la metà, circa 3 metri, è rappresentata dall’intestino tenue.</a:t>
            </a: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502185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CCFC14-CB21-4C37-B0C8-595922B3FF5E}" type="slidenum">
              <a:rPr lang="it-IT" altLang="it-IT"/>
              <a:pPr eaLnBrk="1" hangingPunct="1"/>
              <a:t>41</a:t>
            </a:fld>
            <a:endParaRPr lang="it-IT" altLang="it-IT"/>
          </a:p>
        </p:txBody>
      </p:sp>
      <p:sp>
        <p:nvSpPr>
          <p:cNvPr id="242691" name="Rectangle 2"/>
          <p:cNvSpPr>
            <a:spLocks noGrp="1" noRot="1" noChangeAspect="1" noChangeArrowheads="1" noTextEdit="1"/>
          </p:cNvSpPr>
          <p:nvPr>
            <p:ph type="sldImg"/>
          </p:nvPr>
        </p:nvSpPr>
        <p:spPr>
          <a:xfrm>
            <a:off x="992188" y="768350"/>
            <a:ext cx="5114925" cy="3836988"/>
          </a:xfrm>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L’HCl è secreto dalle cellule parietali delle ghiandole della mucosa del corpo. Tale secrezione è preceduta da notevoli variazioni strutturali della cellula parietale infatti a riposo nel citoplasma della cellula parietale sono presenti dei canalicoli provvisti di microvilli comunicanti con il lume tramite un dotto comune e numerose strutture tubulovescicolari. Dopo stimolazione, la membrana dei tubuli si fonde con quella dei canalicoli, incrementando notevolmente la superficie della membrana plasmatica. </a:t>
            </a:r>
          </a:p>
        </p:txBody>
      </p:sp>
    </p:spTree>
    <p:extLst>
      <p:ext uri="{BB962C8B-B14F-4D97-AF65-F5344CB8AC3E}">
        <p14:creationId xmlns:p14="http://schemas.microsoft.com/office/powerpoint/2010/main" val="4065640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84E445-507B-496B-B12E-9F52797C376A}" type="slidenum">
              <a:rPr lang="it-IT" altLang="it-IT"/>
              <a:pPr eaLnBrk="1" hangingPunct="1"/>
              <a:t>42</a:t>
            </a:fld>
            <a:endParaRPr lang="it-IT" altLang="it-IT"/>
          </a:p>
        </p:txBody>
      </p:sp>
      <p:sp>
        <p:nvSpPr>
          <p:cNvPr id="243715" name="Rectangle 2"/>
          <p:cNvSpPr>
            <a:spLocks noGrp="1" noRot="1" noChangeAspect="1" noChangeArrowheads="1" noTextEdit="1"/>
          </p:cNvSpPr>
          <p:nvPr>
            <p:ph type="sldImg"/>
          </p:nvPr>
        </p:nvSpPr>
        <p:spPr>
          <a:xfrm>
            <a:off x="992188" y="768350"/>
            <a:ext cx="5114925" cy="3836988"/>
          </a:xfrm>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La secrezione di HCl avviene grazie alla pompa H+/K+-ATPasi, presente ad alte densità sulla membrana delle cellule ossintiche a livello delle strutture tubulovescicolari. Durante la stimolazione le pompe H+/K+-ATPasi iniziano a trasportare protoni nel lume. </a:t>
            </a:r>
          </a:p>
          <a:p>
            <a:pPr eaLnBrk="1" hangingPunct="1"/>
            <a:r>
              <a:rPr lang="it-IT" altLang="it-IT" smtClean="0">
                <a:latin typeface="Arial" panose="020B0604020202020204" pitchFamily="34" charset="0"/>
              </a:rPr>
              <a:t>L’inibizione delle pompe protoniche con una classe di nuovi farmaci (es. omeprazolo) riduce la secrezione acida dell stomaco dell’80-95% ed è oggi largamente utilizzata per la cura delle ulcere gastriche e duodenali e per il trattamento della malattia del reflusso gastro-esofageo. </a:t>
            </a:r>
          </a:p>
          <a:p>
            <a:pPr eaLnBrk="1" hangingPunct="1"/>
            <a:r>
              <a:rPr lang="it-IT" altLang="it-IT" smtClean="0">
                <a:latin typeface="Arial" panose="020B0604020202020204" pitchFamily="34" charset="0"/>
              </a:rPr>
              <a:t>L’H+ si genera dal metabolismo ossidativo della cellula ossintica. Infatti per azione dell’anidrasi carbonica, la CO2 reagisce con l’H2O formando H2CO3 che si dissocia in H+ e CO3-. L’H+ viene secreto nel lume contro gradiente dalla pompa H+/K+-ATPasi mentre l’HCO3-  esce dal lato basolaterale attraverso l’antiporto Cl-/HCO3-. Il Cl- a sua volta fuoriesce nel lume attraverso un canale secondo gradiente elettrico.</a:t>
            </a:r>
          </a:p>
          <a:p>
            <a:pPr eaLnBrk="1" hangingPunct="1"/>
            <a:r>
              <a:rPr lang="it-IT" altLang="it-IT" smtClean="0">
                <a:latin typeface="Arial" panose="020B0604020202020204" pitchFamily="34" charset="0"/>
              </a:rPr>
              <a:t>Un ruolo chiave nella secrezione di Cl- è svolto dai canali del K+ posti sulla membrana luminale; infatti la fuoriuscita di K+ dalla cellula parietale iperpolarizza la cellula e favorisce la fuoriuscita di Cl- dal lato luminale. La Na+/K+-ATPasi  e la H+/K+-ATPasi ripristinano i livelli intracellulari di K+ mantenendo un potenziale di membrna molto negativo. </a:t>
            </a:r>
          </a:p>
          <a:p>
            <a:pPr eaLnBrk="1" hangingPunct="1"/>
            <a:r>
              <a:rPr lang="it-IT" altLang="it-IT" smtClean="0">
                <a:latin typeface="Arial" panose="020B0604020202020204" pitchFamily="34" charset="0"/>
              </a:rPr>
              <a:t>Durante una stimolazione massimale della secrezione di HCl, l’H+ viene secreto contro un gradiente di concentrazione di circa un milione di volte rispetto alla concentrazione di H+ nella cellula ossintica, ottenendo una concentrazione massima di H+ di 170 mM ed un pH tra 1 e 2 (soluzione quasi pura di HCl). </a:t>
            </a:r>
          </a:p>
          <a:p>
            <a:pPr eaLnBrk="1" hangingPunct="1"/>
            <a:r>
              <a:rPr lang="it-IT" altLang="it-IT" smtClean="0">
                <a:latin typeface="Arial" panose="020B0604020202020204" pitchFamily="34" charset="0"/>
              </a:rPr>
              <a:t>Durante la secrezione gastrica, il flusso di HCO3- dal lato basolaterale determina un incremento del pH del sangue venoso refluo (marea alcalina). Pertanto la produzione di HCl all’interno del lume ghiandolare ha come conseguenza un’aumentata concentrazione di NaHCO3 a livello plasmatico. </a:t>
            </a: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888119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379D8F-04E7-4336-9895-DDD0154CF005}" type="slidenum">
              <a:rPr lang="it-IT" altLang="it-IT"/>
              <a:pPr eaLnBrk="1" hangingPunct="1"/>
              <a:t>43</a:t>
            </a:fld>
            <a:endParaRPr lang="it-IT" altLang="it-IT"/>
          </a:p>
        </p:txBody>
      </p:sp>
      <p:sp>
        <p:nvSpPr>
          <p:cNvPr id="244739" name="Rectangle 2"/>
          <p:cNvSpPr>
            <a:spLocks noGrp="1" noRot="1" noChangeAspect="1" noChangeArrowheads="1" noTextEdit="1"/>
          </p:cNvSpPr>
          <p:nvPr>
            <p:ph type="sldImg"/>
          </p:nvPr>
        </p:nvSpPr>
        <p:spPr>
          <a:xfrm>
            <a:off x="992188" y="768350"/>
            <a:ext cx="5114925" cy="3836988"/>
          </a:xfrm>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La secrezione di muco all’interno del lume gastrico è assicurata da vari tipi di cellule mucipare che si trovano abbondanti in tutto lo stomaco.</a:t>
            </a:r>
          </a:p>
          <a:p>
            <a:pPr eaLnBrk="1" hangingPunct="1"/>
            <a:r>
              <a:rPr lang="it-IT" altLang="it-IT" smtClean="0">
                <a:latin typeface="Arial" panose="020B0604020202020204" pitchFamily="34" charset="0"/>
              </a:rPr>
              <a:t>Il muco è costituito da mucopolisaccaridi e HCO3-; quest’ultimo è trattenuto sulla superficie della mucosa dagli stessi mucopolisaccaridi. Sulla superficie mucosa quindi si forma uno strato di muco alcalino, di circa 0,2 mm di spessore. Tale secrezione, oltre ad avere funzione lubrificante, assicura una importante protezione nei confronti dell’HCl e degli enzimi secreti dagli altri tipi cellulari. Tale protezione è di natura chimica: infatti 100 ml di muco neutralizzano 40 ml di HCl 0,1 M. inoltre, anche la natura stessa delle membrane cellulari e le giunzioni serrate che uniscono le cellule impediscono agli ioni H+ di passare dal lume all’interstizio.</a:t>
            </a:r>
          </a:p>
        </p:txBody>
      </p:sp>
    </p:spTree>
    <p:extLst>
      <p:ext uri="{BB962C8B-B14F-4D97-AF65-F5344CB8AC3E}">
        <p14:creationId xmlns:p14="http://schemas.microsoft.com/office/powerpoint/2010/main" val="1393316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81899E-6396-4017-86DE-CCCDFEBEAA94}" type="slidenum">
              <a:rPr lang="it-IT" altLang="it-IT"/>
              <a:pPr eaLnBrk="1" hangingPunct="1"/>
              <a:t>44</a:t>
            </a:fld>
            <a:endParaRPr lang="it-IT" altLang="it-IT"/>
          </a:p>
        </p:txBody>
      </p:sp>
      <p:sp>
        <p:nvSpPr>
          <p:cNvPr id="245763" name="Rectangle 2"/>
          <p:cNvSpPr>
            <a:spLocks noGrp="1" noRot="1" noChangeAspect="1" noChangeArrowheads="1" noTextEdit="1"/>
          </p:cNvSpPr>
          <p:nvPr>
            <p:ph type="sldImg"/>
          </p:nvPr>
        </p:nvSpPr>
        <p:spPr>
          <a:xfrm>
            <a:off x="992188" y="768350"/>
            <a:ext cx="5114925" cy="3836988"/>
          </a:xfrm>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213871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2B6E40-FB49-4BEF-9F22-F9A4BC117853}" type="slidenum">
              <a:rPr lang="it-IT" altLang="it-IT"/>
              <a:pPr eaLnBrk="1" hangingPunct="1"/>
              <a:t>45</a:t>
            </a:fld>
            <a:endParaRPr lang="it-IT" altLang="it-IT"/>
          </a:p>
        </p:txBody>
      </p:sp>
      <p:sp>
        <p:nvSpPr>
          <p:cNvPr id="246787" name="Rectangle 2"/>
          <p:cNvSpPr>
            <a:spLocks noGrp="1" noRot="1" noChangeAspect="1" noChangeArrowheads="1" noTextEdit="1"/>
          </p:cNvSpPr>
          <p:nvPr>
            <p:ph type="sldImg"/>
          </p:nvPr>
        </p:nvSpPr>
        <p:spPr>
          <a:xfrm>
            <a:off x="992188" y="768350"/>
            <a:ext cx="5114925" cy="3836988"/>
          </a:xfrm>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3076832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CDCD7A-2C22-4AAE-AD46-BEC4D17058D6}" type="slidenum">
              <a:rPr lang="it-IT" altLang="it-IT"/>
              <a:pPr eaLnBrk="1" hangingPunct="1"/>
              <a:t>46</a:t>
            </a:fld>
            <a:endParaRPr lang="it-IT" altLang="it-IT"/>
          </a:p>
        </p:txBody>
      </p:sp>
      <p:sp>
        <p:nvSpPr>
          <p:cNvPr id="247811" name="Rectangle 2"/>
          <p:cNvSpPr>
            <a:spLocks noGrp="1" noRot="1" noChangeAspect="1" noChangeArrowheads="1" noTextEdit="1"/>
          </p:cNvSpPr>
          <p:nvPr>
            <p:ph type="sldImg"/>
          </p:nvPr>
        </p:nvSpPr>
        <p:spPr>
          <a:xfrm>
            <a:off x="992188" y="768350"/>
            <a:ext cx="5114925" cy="3836988"/>
          </a:xfrm>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32022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4F6CF7-1870-4975-9925-628ED6353FCA}" type="slidenum">
              <a:rPr lang="it-IT" altLang="it-IT"/>
              <a:pPr eaLnBrk="1" hangingPunct="1"/>
              <a:t>47</a:t>
            </a:fld>
            <a:endParaRPr lang="it-IT" altLang="it-IT"/>
          </a:p>
        </p:txBody>
      </p:sp>
      <p:sp>
        <p:nvSpPr>
          <p:cNvPr id="248835" name="Rectangle 2"/>
          <p:cNvSpPr>
            <a:spLocks noGrp="1" noRot="1" noChangeAspect="1" noChangeArrowheads="1" noTextEdit="1"/>
          </p:cNvSpPr>
          <p:nvPr>
            <p:ph type="sldImg"/>
          </p:nvPr>
        </p:nvSpPr>
        <p:spPr>
          <a:xfrm>
            <a:off x="992188" y="768350"/>
            <a:ext cx="5114925" cy="3836988"/>
          </a:xfrm>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latin typeface="Arial" panose="020B0604020202020204" pitchFamily="34" charset="0"/>
            </a:endParaRPr>
          </a:p>
        </p:txBody>
      </p:sp>
    </p:spTree>
    <p:extLst>
      <p:ext uri="{BB962C8B-B14F-4D97-AF65-F5344CB8AC3E}">
        <p14:creationId xmlns:p14="http://schemas.microsoft.com/office/powerpoint/2010/main" val="898234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069149-B516-47EC-8047-10E782AA0B02}" type="slidenum">
              <a:rPr lang="it-IT" altLang="it-IT"/>
              <a:pPr eaLnBrk="1" hangingPunct="1"/>
              <a:t>48</a:t>
            </a:fld>
            <a:endParaRPr lang="it-IT" altLang="it-IT"/>
          </a:p>
        </p:txBody>
      </p:sp>
      <p:sp>
        <p:nvSpPr>
          <p:cNvPr id="249859" name="Rectangle 2"/>
          <p:cNvSpPr>
            <a:spLocks noGrp="1" noRot="1" noChangeAspect="1" noChangeArrowheads="1" noTextEdit="1"/>
          </p:cNvSpPr>
          <p:nvPr>
            <p:ph type="sldImg"/>
          </p:nvPr>
        </p:nvSpPr>
        <p:spPr>
          <a:xfrm>
            <a:off x="992188" y="768350"/>
            <a:ext cx="5114925" cy="3836988"/>
          </a:xfrm>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759191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DE2936-58C0-4E5B-A65B-49F4C564ADC6}" type="slidenum">
              <a:rPr lang="it-IT" altLang="it-IT"/>
              <a:pPr eaLnBrk="1" hangingPunct="1"/>
              <a:t>49</a:t>
            </a:fld>
            <a:endParaRPr lang="it-IT" altLang="it-IT"/>
          </a:p>
        </p:txBody>
      </p:sp>
      <p:sp>
        <p:nvSpPr>
          <p:cNvPr id="250883" name="Rectangle 2"/>
          <p:cNvSpPr>
            <a:spLocks noGrp="1" noRot="1" noChangeAspect="1" noChangeArrowheads="1" noTextEdit="1"/>
          </p:cNvSpPr>
          <p:nvPr>
            <p:ph type="sldImg"/>
          </p:nvPr>
        </p:nvSpPr>
        <p:spPr>
          <a:xfrm>
            <a:off x="992188" y="768350"/>
            <a:ext cx="5114925" cy="3836988"/>
          </a:xfrm>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042828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7A4A03-AEF2-4360-BFA8-46B2D7B8341D}" type="slidenum">
              <a:rPr lang="it-IT" altLang="it-IT"/>
              <a:pPr eaLnBrk="1" hangingPunct="1"/>
              <a:t>50</a:t>
            </a:fld>
            <a:endParaRPr lang="it-IT" altLang="it-IT"/>
          </a:p>
        </p:txBody>
      </p:sp>
      <p:sp>
        <p:nvSpPr>
          <p:cNvPr id="251907" name="Rectangle 2"/>
          <p:cNvSpPr>
            <a:spLocks noGrp="1" noRot="1" noChangeAspect="1" noChangeArrowheads="1" noTextEdit="1"/>
          </p:cNvSpPr>
          <p:nvPr>
            <p:ph type="sldImg"/>
          </p:nvPr>
        </p:nvSpPr>
        <p:spPr>
          <a:xfrm>
            <a:off x="992188" y="768350"/>
            <a:ext cx="5114925" cy="3836988"/>
          </a:xfrm>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61604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1C9E3A-EE0D-4734-AD62-B6E473E7F558}" type="slidenum">
              <a:rPr lang="it-IT" altLang="it-IT"/>
              <a:pPr eaLnBrk="1" hangingPunct="1"/>
              <a:t>5</a:t>
            </a:fld>
            <a:endParaRPr lang="it-IT" altLang="it-IT"/>
          </a:p>
        </p:txBody>
      </p:sp>
      <p:sp>
        <p:nvSpPr>
          <p:cNvPr id="201731"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487305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AABE40-65A3-4D2F-8F54-B120F9321FAA}" type="slidenum">
              <a:rPr lang="it-IT" altLang="it-IT"/>
              <a:pPr eaLnBrk="1" hangingPunct="1"/>
              <a:t>51</a:t>
            </a:fld>
            <a:endParaRPr lang="it-IT" altLang="it-IT"/>
          </a:p>
        </p:txBody>
      </p:sp>
      <p:sp>
        <p:nvSpPr>
          <p:cNvPr id="252931" name="Rectangle 2"/>
          <p:cNvSpPr>
            <a:spLocks noGrp="1" noRot="1" noChangeAspect="1" noChangeArrowheads="1" noTextEdit="1"/>
          </p:cNvSpPr>
          <p:nvPr>
            <p:ph type="sldImg"/>
          </p:nvPr>
        </p:nvSpPr>
        <p:spPr>
          <a:xfrm>
            <a:off x="992188" y="768350"/>
            <a:ext cx="5114925" cy="3836988"/>
          </a:xfrm>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085314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3E01DF-4493-4CF8-BAF3-5ABC4EFAD00C}" type="slidenum">
              <a:rPr lang="it-IT" altLang="it-IT"/>
              <a:pPr eaLnBrk="1" hangingPunct="1"/>
              <a:t>52</a:t>
            </a:fld>
            <a:endParaRPr lang="it-IT" altLang="it-IT"/>
          </a:p>
        </p:txBody>
      </p:sp>
      <p:sp>
        <p:nvSpPr>
          <p:cNvPr id="253955" name="Rectangle 2"/>
          <p:cNvSpPr>
            <a:spLocks noGrp="1" noRot="1" noChangeAspect="1" noChangeArrowheads="1" noTextEdit="1"/>
          </p:cNvSpPr>
          <p:nvPr>
            <p:ph type="sldImg"/>
          </p:nvPr>
        </p:nvSpPr>
        <p:spPr>
          <a:xfrm>
            <a:off x="992188" y="768350"/>
            <a:ext cx="5114925" cy="3836988"/>
          </a:xfrm>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39647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AE3F53-4FDD-4FF9-9455-5C4EF721C5E1}" type="slidenum">
              <a:rPr lang="it-IT" altLang="it-IT"/>
              <a:pPr eaLnBrk="1" hangingPunct="1"/>
              <a:t>53</a:t>
            </a:fld>
            <a:endParaRPr lang="it-IT" altLang="it-IT"/>
          </a:p>
        </p:txBody>
      </p:sp>
      <p:sp>
        <p:nvSpPr>
          <p:cNvPr id="254979" name="Rectangle 2"/>
          <p:cNvSpPr>
            <a:spLocks noGrp="1" noRot="1" noChangeAspect="1" noChangeArrowheads="1" noTextEdit="1"/>
          </p:cNvSpPr>
          <p:nvPr>
            <p:ph type="sldImg"/>
          </p:nvPr>
        </p:nvSpPr>
        <p:spPr>
          <a:xfrm>
            <a:off x="992188" y="768350"/>
            <a:ext cx="5114925" cy="3836988"/>
          </a:xfrm>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362859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022DD4-0B2B-4578-B06C-268C803B263A}" type="slidenum">
              <a:rPr lang="it-IT" altLang="it-IT"/>
              <a:pPr eaLnBrk="1" hangingPunct="1"/>
              <a:t>54</a:t>
            </a:fld>
            <a:endParaRPr lang="it-IT" altLang="it-IT"/>
          </a:p>
        </p:txBody>
      </p:sp>
      <p:sp>
        <p:nvSpPr>
          <p:cNvPr id="256003" name="Rectangle 2"/>
          <p:cNvSpPr>
            <a:spLocks noGrp="1" noRot="1" noChangeAspect="1" noChangeArrowheads="1" noTextEdit="1"/>
          </p:cNvSpPr>
          <p:nvPr>
            <p:ph type="sldImg"/>
          </p:nvPr>
        </p:nvSpPr>
        <p:spPr>
          <a:xfrm>
            <a:off x="992188" y="768350"/>
            <a:ext cx="5114925" cy="3836988"/>
          </a:xfrm>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050515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549309-A9CB-4AB7-A847-0552E9EE048A}" type="slidenum">
              <a:rPr lang="it-IT" altLang="it-IT"/>
              <a:pPr eaLnBrk="1" hangingPunct="1"/>
              <a:t>55</a:t>
            </a:fld>
            <a:endParaRPr lang="it-IT" altLang="it-IT"/>
          </a:p>
        </p:txBody>
      </p:sp>
      <p:sp>
        <p:nvSpPr>
          <p:cNvPr id="257027" name="Rectangle 2"/>
          <p:cNvSpPr>
            <a:spLocks noGrp="1" noRot="1" noChangeAspect="1" noChangeArrowheads="1" noTextEdit="1"/>
          </p:cNvSpPr>
          <p:nvPr>
            <p:ph type="sldImg"/>
          </p:nvPr>
        </p:nvSpPr>
        <p:spPr>
          <a:xfrm>
            <a:off x="992188" y="768350"/>
            <a:ext cx="5114925" cy="3836988"/>
          </a:xfrm>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618866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ED9097-8120-469C-9CBE-C16B88FD7E49}" type="slidenum">
              <a:rPr lang="it-IT" altLang="it-IT"/>
              <a:pPr eaLnBrk="1" hangingPunct="1"/>
              <a:t>56</a:t>
            </a:fld>
            <a:endParaRPr lang="it-IT" altLang="it-IT"/>
          </a:p>
        </p:txBody>
      </p:sp>
      <p:sp>
        <p:nvSpPr>
          <p:cNvPr id="258051" name="Rectangle 2"/>
          <p:cNvSpPr>
            <a:spLocks noGrp="1" noRot="1" noChangeAspect="1" noChangeArrowheads="1" noTextEdit="1"/>
          </p:cNvSpPr>
          <p:nvPr>
            <p:ph type="sldImg"/>
          </p:nvPr>
        </p:nvSpPr>
        <p:spPr>
          <a:xfrm>
            <a:off x="992188" y="768350"/>
            <a:ext cx="5114925" cy="3836988"/>
          </a:xfrm>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728179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4A4B9D-7B74-42BD-9C30-5F50401E8500}" type="slidenum">
              <a:rPr lang="it-IT" altLang="it-IT"/>
              <a:pPr eaLnBrk="1" hangingPunct="1"/>
              <a:t>57</a:t>
            </a:fld>
            <a:endParaRPr lang="it-IT" altLang="it-IT"/>
          </a:p>
        </p:txBody>
      </p:sp>
      <p:sp>
        <p:nvSpPr>
          <p:cNvPr id="259075" name="Rectangle 2"/>
          <p:cNvSpPr>
            <a:spLocks noGrp="1" noRot="1" noChangeAspect="1" noChangeArrowheads="1" noTextEdit="1"/>
          </p:cNvSpPr>
          <p:nvPr>
            <p:ph type="sldImg"/>
          </p:nvPr>
        </p:nvSpPr>
        <p:spPr>
          <a:xfrm>
            <a:off x="992188" y="768350"/>
            <a:ext cx="5114925" cy="3836988"/>
          </a:xfrm>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771196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6B1516-0249-4711-B8D2-3248CD0ACCBE}" type="slidenum">
              <a:rPr lang="it-IT" altLang="it-IT"/>
              <a:pPr eaLnBrk="1" hangingPunct="1"/>
              <a:t>58</a:t>
            </a:fld>
            <a:endParaRPr lang="it-IT" altLang="it-IT"/>
          </a:p>
        </p:txBody>
      </p:sp>
      <p:sp>
        <p:nvSpPr>
          <p:cNvPr id="26009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0357430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C9C314-31F2-4B84-BF57-038AEE1D8C5A}" type="slidenum">
              <a:rPr lang="it-IT" altLang="it-IT"/>
              <a:pPr eaLnBrk="1" hangingPunct="1"/>
              <a:t>59</a:t>
            </a:fld>
            <a:endParaRPr lang="it-IT" altLang="it-IT"/>
          </a:p>
        </p:txBody>
      </p:sp>
      <p:sp>
        <p:nvSpPr>
          <p:cNvPr id="26112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solidFill>
                <a:srgbClr val="262626"/>
              </a:solidFill>
              <a:latin typeface="Verdana" panose="020B0604030504040204" pitchFamily="34" charset="0"/>
            </a:endParaRPr>
          </a:p>
        </p:txBody>
      </p:sp>
    </p:spTree>
    <p:extLst>
      <p:ext uri="{BB962C8B-B14F-4D97-AF65-F5344CB8AC3E}">
        <p14:creationId xmlns:p14="http://schemas.microsoft.com/office/powerpoint/2010/main" val="23731119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ADF81B-72C1-4CBD-8542-AC6266A38B1E}" type="slidenum">
              <a:rPr lang="it-IT" altLang="it-IT"/>
              <a:pPr eaLnBrk="1" hangingPunct="1"/>
              <a:t>60</a:t>
            </a:fld>
            <a:endParaRPr lang="it-IT" altLang="it-IT"/>
          </a:p>
        </p:txBody>
      </p:sp>
      <p:sp>
        <p:nvSpPr>
          <p:cNvPr id="26214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solidFill>
                <a:srgbClr val="262626"/>
              </a:solidFill>
              <a:latin typeface="Arial" panose="020B0604020202020204" pitchFamily="34" charset="0"/>
            </a:endParaRPr>
          </a:p>
        </p:txBody>
      </p:sp>
    </p:spTree>
    <p:extLst>
      <p:ext uri="{BB962C8B-B14F-4D97-AF65-F5344CB8AC3E}">
        <p14:creationId xmlns:p14="http://schemas.microsoft.com/office/powerpoint/2010/main" val="102954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80D6CE-B401-4784-ADB3-E30D81E54A58}" type="slidenum">
              <a:rPr lang="it-IT" altLang="it-IT"/>
              <a:pPr eaLnBrk="1" hangingPunct="1"/>
              <a:t>6</a:t>
            </a:fld>
            <a:endParaRPr lang="it-IT" altLang="it-IT"/>
          </a:p>
        </p:txBody>
      </p:sp>
      <p:sp>
        <p:nvSpPr>
          <p:cNvPr id="20275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51034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CF065F-DE40-4EDD-A768-703DE44C2F4A}" type="slidenum">
              <a:rPr lang="it-IT" altLang="it-IT"/>
              <a:pPr eaLnBrk="1" hangingPunct="1"/>
              <a:t>61</a:t>
            </a:fld>
            <a:endParaRPr lang="it-IT" altLang="it-IT"/>
          </a:p>
        </p:txBody>
      </p:sp>
      <p:sp>
        <p:nvSpPr>
          <p:cNvPr id="263171"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3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6216772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90EB21-7D31-4E4B-92AD-E50607D4348F}" type="slidenum">
              <a:rPr lang="it-IT" altLang="it-IT"/>
              <a:pPr eaLnBrk="1" hangingPunct="1"/>
              <a:t>62</a:t>
            </a:fld>
            <a:endParaRPr lang="it-IT" altLang="it-IT"/>
          </a:p>
        </p:txBody>
      </p:sp>
      <p:sp>
        <p:nvSpPr>
          <p:cNvPr id="26419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85512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A25F6-8044-473C-ACE0-9F5B0C0D1534}" type="slidenum">
              <a:rPr lang="it-IT" altLang="it-IT"/>
              <a:pPr eaLnBrk="1" hangingPunct="1"/>
              <a:t>63</a:t>
            </a:fld>
            <a:endParaRPr lang="it-IT" altLang="it-IT"/>
          </a:p>
        </p:txBody>
      </p:sp>
      <p:sp>
        <p:nvSpPr>
          <p:cNvPr id="265219" name="Rectangle 2"/>
          <p:cNvSpPr>
            <a:spLocks noGrp="1" noRot="1" noChangeAspect="1" noChangeArrowheads="1" noTextEdit="1"/>
          </p:cNvSpPr>
          <p:nvPr>
            <p:ph type="sldImg"/>
          </p:nvPr>
        </p:nvSpPr>
        <p:spPr>
          <a:xfrm>
            <a:off x="992188" y="768350"/>
            <a:ext cx="5114925" cy="3836988"/>
          </a:xfrm>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solidFill>
                <a:srgbClr val="262626"/>
              </a:solidFill>
              <a:latin typeface="Verdana" panose="020B0604030504040204" pitchFamily="34" charset="0"/>
            </a:endParaRPr>
          </a:p>
        </p:txBody>
      </p:sp>
    </p:spTree>
    <p:extLst>
      <p:ext uri="{BB962C8B-B14F-4D97-AF65-F5344CB8AC3E}">
        <p14:creationId xmlns:p14="http://schemas.microsoft.com/office/powerpoint/2010/main" val="1235562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47886C-4157-455A-AE61-886CE1B2220F}" type="slidenum">
              <a:rPr lang="it-IT" altLang="it-IT"/>
              <a:pPr eaLnBrk="1" hangingPunct="1"/>
              <a:t>64</a:t>
            </a:fld>
            <a:endParaRPr lang="it-IT" altLang="it-IT"/>
          </a:p>
        </p:txBody>
      </p:sp>
      <p:sp>
        <p:nvSpPr>
          <p:cNvPr id="26726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3104618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C39B86-47C3-40BB-8ED1-6996BAA596D4}" type="slidenum">
              <a:rPr lang="it-IT" altLang="it-IT"/>
              <a:pPr eaLnBrk="1" hangingPunct="1"/>
              <a:t>65</a:t>
            </a:fld>
            <a:endParaRPr lang="it-IT" altLang="it-IT"/>
          </a:p>
        </p:txBody>
      </p:sp>
      <p:sp>
        <p:nvSpPr>
          <p:cNvPr id="268291"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2052558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8E69F5-6753-424D-A578-9770ABC0165E}" type="slidenum">
              <a:rPr lang="it-IT" altLang="it-IT"/>
              <a:pPr eaLnBrk="1" hangingPunct="1"/>
              <a:t>66</a:t>
            </a:fld>
            <a:endParaRPr lang="it-IT" altLang="it-IT"/>
          </a:p>
        </p:txBody>
      </p:sp>
      <p:sp>
        <p:nvSpPr>
          <p:cNvPr id="26931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1978218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E9E028-7AC8-4C16-955C-D5705D885991}" type="slidenum">
              <a:rPr lang="it-IT" altLang="it-IT"/>
              <a:pPr eaLnBrk="1" hangingPunct="1"/>
              <a:t>67</a:t>
            </a:fld>
            <a:endParaRPr lang="it-IT" altLang="it-IT"/>
          </a:p>
        </p:txBody>
      </p:sp>
      <p:sp>
        <p:nvSpPr>
          <p:cNvPr id="27033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70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324012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E1C9BE-02E0-44AE-B93C-669AED7C174A}" type="slidenum">
              <a:rPr lang="it-IT" altLang="it-IT"/>
              <a:pPr eaLnBrk="1" hangingPunct="1"/>
              <a:t>68</a:t>
            </a:fld>
            <a:endParaRPr lang="it-IT" altLang="it-IT"/>
          </a:p>
        </p:txBody>
      </p:sp>
      <p:sp>
        <p:nvSpPr>
          <p:cNvPr id="27136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707085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C5F8DB-3B9A-411D-863B-739F7022FC0C}" type="slidenum">
              <a:rPr lang="it-IT" altLang="it-IT"/>
              <a:pPr eaLnBrk="1" hangingPunct="1"/>
              <a:t>69</a:t>
            </a:fld>
            <a:endParaRPr lang="it-IT" altLang="it-IT"/>
          </a:p>
        </p:txBody>
      </p:sp>
      <p:sp>
        <p:nvSpPr>
          <p:cNvPr id="27238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5241357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91C3D5-D8A6-4C62-8ACA-2C044272D007}" type="slidenum">
              <a:rPr lang="it-IT" altLang="it-IT"/>
              <a:pPr eaLnBrk="1" hangingPunct="1"/>
              <a:t>70</a:t>
            </a:fld>
            <a:endParaRPr lang="it-IT" altLang="it-IT"/>
          </a:p>
        </p:txBody>
      </p:sp>
      <p:sp>
        <p:nvSpPr>
          <p:cNvPr id="273411"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73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26229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4459F4-88A9-4E9E-A2E9-BCDBB2CFA3C1}" type="slidenum">
              <a:rPr lang="it-IT" altLang="it-IT"/>
              <a:pPr eaLnBrk="1" hangingPunct="1"/>
              <a:t>7</a:t>
            </a:fld>
            <a:endParaRPr lang="it-IT" altLang="it-IT"/>
          </a:p>
        </p:txBody>
      </p:sp>
      <p:sp>
        <p:nvSpPr>
          <p:cNvPr id="203779" name="Rectangle 2"/>
          <p:cNvSpPr>
            <a:spLocks noGrp="1" noRot="1" noChangeAspect="1" noChangeArrowheads="1" noTextEdit="1"/>
          </p:cNvSpPr>
          <p:nvPr>
            <p:ph type="sldImg"/>
          </p:nvPr>
        </p:nvSpPr>
        <p:spPr>
          <a:xfrm>
            <a:off x="992188" y="768350"/>
            <a:ext cx="5114925" cy="3836988"/>
          </a:xfrm>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In ciascun tratto dell’apparato digerente i processi chimici e meccanici della digestione assumono caratteri particolari:</a:t>
            </a:r>
          </a:p>
          <a:p>
            <a:pPr eaLnBrk="1" hangingPunct="1"/>
            <a:r>
              <a:rPr lang="it-IT" altLang="it-IT" sz="2000" b="1" smtClean="0">
                <a:latin typeface="Times New Roman" panose="02020603050405020304" pitchFamily="18" charset="0"/>
              </a:rPr>
              <a:t>Nella cavità orale avviene la </a:t>
            </a:r>
            <a:r>
              <a:rPr lang="it-IT" altLang="it-IT" sz="2000" b="1" i="1" smtClean="0">
                <a:solidFill>
                  <a:schemeClr val="bg2"/>
                </a:solidFill>
                <a:latin typeface="Times New Roman" panose="02020603050405020304" pitchFamily="18" charset="0"/>
              </a:rPr>
              <a:t>masticazione</a:t>
            </a:r>
            <a:r>
              <a:rPr lang="it-IT" altLang="it-IT" sz="2000" b="1" smtClean="0">
                <a:latin typeface="Times New Roman" panose="02020603050405020304" pitchFamily="18" charset="0"/>
              </a:rPr>
              <a:t> e l’</a:t>
            </a:r>
            <a:r>
              <a:rPr lang="it-IT" altLang="it-IT" sz="2000" b="1" i="1" smtClean="0">
                <a:solidFill>
                  <a:schemeClr val="bg2"/>
                </a:solidFill>
                <a:latin typeface="Times New Roman" panose="02020603050405020304" pitchFamily="18" charset="0"/>
              </a:rPr>
              <a:t>insalivazione</a:t>
            </a:r>
            <a:r>
              <a:rPr lang="it-IT" altLang="it-IT" sz="2000" b="1" smtClean="0">
                <a:latin typeface="Times New Roman" panose="02020603050405020304" pitchFamily="18" charset="0"/>
              </a:rPr>
              <a:t> che trasformano il cibo in </a:t>
            </a:r>
            <a:r>
              <a:rPr lang="it-IT" altLang="it-IT" sz="2000" b="1" smtClean="0">
                <a:solidFill>
                  <a:schemeClr val="bg2"/>
                </a:solidFill>
                <a:latin typeface="Times New Roman" panose="02020603050405020304" pitchFamily="18" charset="0"/>
              </a:rPr>
              <a:t>bolo</a:t>
            </a:r>
            <a:r>
              <a:rPr lang="it-IT" altLang="it-IT" sz="2000" b="1" smtClean="0">
                <a:latin typeface="Times New Roman" panose="02020603050405020304" pitchFamily="18" charset="0"/>
              </a:rPr>
              <a:t>, una massa atta alla successiva progressione nel canale; proprio per questo la bocca e la faringe possiedono una muscolatura scheletrica che li rende capaci di movimenti molto precisi e rapidi.</a:t>
            </a:r>
          </a:p>
          <a:p>
            <a:pPr eaLnBrk="1" hangingPunct="1"/>
            <a:endParaRPr lang="it-IT" altLang="it-IT" smtClean="0">
              <a:latin typeface="Arial" panose="020B0604020202020204" pitchFamily="34" charset="0"/>
            </a:endParaRP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69116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36F35F-513B-432E-9970-7BB5A0DCDAE7}" type="slidenum">
              <a:rPr lang="it-IT" altLang="it-IT"/>
              <a:pPr eaLnBrk="1" hangingPunct="1"/>
              <a:t>71</a:t>
            </a:fld>
            <a:endParaRPr lang="it-IT" altLang="it-IT"/>
          </a:p>
        </p:txBody>
      </p:sp>
      <p:sp>
        <p:nvSpPr>
          <p:cNvPr id="274435"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2698161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7665EB-719D-4212-AD24-777A5A540FDC}" type="slidenum">
              <a:rPr lang="it-IT" altLang="it-IT"/>
              <a:pPr eaLnBrk="1" hangingPunct="1"/>
              <a:t>72</a:t>
            </a:fld>
            <a:endParaRPr lang="it-IT" altLang="it-IT"/>
          </a:p>
        </p:txBody>
      </p:sp>
      <p:sp>
        <p:nvSpPr>
          <p:cNvPr id="27545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altLang="it-IT" smtClean="0">
                <a:latin typeface="Arial" panose="020B0604020202020204" pitchFamily="34" charset="0"/>
              </a:rPr>
              <a:t>L’effettiva superficie assorbente dell’intestino risulta essere pari a circa 400 m2 (circa quanto un campo da tennis). </a:t>
            </a:r>
          </a:p>
        </p:txBody>
      </p:sp>
    </p:spTree>
    <p:extLst>
      <p:ext uri="{BB962C8B-B14F-4D97-AF65-F5344CB8AC3E}">
        <p14:creationId xmlns:p14="http://schemas.microsoft.com/office/powerpoint/2010/main" val="16743610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1B355C-B251-447F-AC90-D6C5AC5F84EB}" type="slidenum">
              <a:rPr lang="it-IT" altLang="it-IT"/>
              <a:pPr eaLnBrk="1" hangingPunct="1"/>
              <a:t>73</a:t>
            </a:fld>
            <a:endParaRPr lang="it-IT" altLang="it-IT"/>
          </a:p>
        </p:txBody>
      </p:sp>
      <p:sp>
        <p:nvSpPr>
          <p:cNvPr id="27648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76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altLang="it-IT" smtClean="0">
                <a:latin typeface="Arial" panose="020B0604020202020204" pitchFamily="34" charset="0"/>
              </a:rPr>
              <a:t>Le cripte di Lieberkuhn contengono cellule principali (che secernono elettroliti e acuqa), mucipare (secrenono muco), endocrine (secernenti serotonina), e cellule di Paneth (secernenti lisozima). </a:t>
            </a:r>
          </a:p>
          <a:p>
            <a:pPr eaLnBrk="1" hangingPunct="1"/>
            <a:r>
              <a:rPr lang="it-IT" altLang="it-IT" smtClean="0">
                <a:latin typeface="Arial" panose="020B0604020202020204" pitchFamily="34" charset="0"/>
              </a:rPr>
              <a:t>Gli enterociti sono cellule a rapido turnover, la loro vita media è di circa 2 giorni. Sono rigenerate nelle cripte di Lieberkuhn, dove sono presenti cellule intestinali meno differenziate che vanno incontro a frequenti mitosi,. Le nuove cellule man mano che maturano si spostano verso l’apice del villo. Arriavte all’apice del villo le cellule desquamano e sono rimpiazzate da altri enterociti. </a:t>
            </a:r>
          </a:p>
        </p:txBody>
      </p:sp>
    </p:spTree>
    <p:extLst>
      <p:ext uri="{BB962C8B-B14F-4D97-AF65-F5344CB8AC3E}">
        <p14:creationId xmlns:p14="http://schemas.microsoft.com/office/powerpoint/2010/main" val="1747456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A1C936-2C43-4B46-8DED-E2A1AFF81EB8}" type="slidenum">
              <a:rPr lang="it-IT" altLang="it-IT"/>
              <a:pPr eaLnBrk="1" hangingPunct="1"/>
              <a:t>74</a:t>
            </a:fld>
            <a:endParaRPr lang="it-IT" altLang="it-IT"/>
          </a:p>
        </p:txBody>
      </p:sp>
      <p:sp>
        <p:nvSpPr>
          <p:cNvPr id="277507" name="Rectangle 2"/>
          <p:cNvSpPr>
            <a:spLocks noGrp="1" noRot="1" noChangeAspect="1" noChangeArrowheads="1" noTextEdit="1"/>
          </p:cNvSpPr>
          <p:nvPr>
            <p:ph type="sldImg"/>
          </p:nvPr>
        </p:nvSpPr>
        <p:spPr>
          <a:xfrm>
            <a:off x="992188" y="768350"/>
            <a:ext cx="5114925" cy="3836988"/>
          </a:xfrm>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881362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E76651-7312-402C-B9AF-513EF6907864}" type="slidenum">
              <a:rPr lang="it-IT" altLang="it-IT"/>
              <a:pPr eaLnBrk="1" hangingPunct="1"/>
              <a:t>75</a:t>
            </a:fld>
            <a:endParaRPr lang="it-IT" altLang="it-IT"/>
          </a:p>
        </p:txBody>
      </p:sp>
      <p:sp>
        <p:nvSpPr>
          <p:cNvPr id="278531" name="Rectangle 2"/>
          <p:cNvSpPr>
            <a:spLocks noGrp="1" noRot="1" noChangeAspect="1" noChangeArrowheads="1" noTextEdit="1"/>
          </p:cNvSpPr>
          <p:nvPr>
            <p:ph type="sldImg"/>
          </p:nvPr>
        </p:nvSpPr>
        <p:spPr>
          <a:xfrm>
            <a:off x="992188" y="768350"/>
            <a:ext cx="5114925" cy="3836988"/>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Il pancreas è una ghiandola che presenta una componente cellulare endocrina (le isole di Langherans) e una esocrina. In questo momento ci interessa quella esocrina.</a:t>
            </a:r>
          </a:p>
          <a:p>
            <a:pPr eaLnBrk="1" hangingPunct="1"/>
            <a:r>
              <a:rPr lang="it-IT" altLang="it-IT" smtClean="0">
                <a:latin typeface="Arial" panose="020B0604020202020204" pitchFamily="34" charset="0"/>
              </a:rPr>
              <a:t>Strutturalmente il pancreas è simile alle ghiandole salivari. Si tratta infatti di una ghiandola acinosa composta da lobuli, in cui sono presenti acini con cellule secernenti proenzimi (zimogeni) e dotti che secernono elettroliti. </a:t>
            </a:r>
          </a:p>
        </p:txBody>
      </p:sp>
    </p:spTree>
    <p:extLst>
      <p:ext uri="{BB962C8B-B14F-4D97-AF65-F5344CB8AC3E}">
        <p14:creationId xmlns:p14="http://schemas.microsoft.com/office/powerpoint/2010/main" val="3253919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DC943D-D6C1-4E57-9C54-EE5EE55CB9CC}" type="slidenum">
              <a:rPr lang="it-IT" altLang="it-IT"/>
              <a:pPr eaLnBrk="1" hangingPunct="1"/>
              <a:t>76</a:t>
            </a:fld>
            <a:endParaRPr lang="it-IT" altLang="it-IT"/>
          </a:p>
        </p:txBody>
      </p:sp>
      <p:sp>
        <p:nvSpPr>
          <p:cNvPr id="279555" name="Rectangle 2"/>
          <p:cNvSpPr>
            <a:spLocks noGrp="1" noRot="1" noChangeAspect="1" noChangeArrowheads="1" noTextEdit="1"/>
          </p:cNvSpPr>
          <p:nvPr>
            <p:ph type="sldImg"/>
          </p:nvPr>
        </p:nvSpPr>
        <p:spPr>
          <a:xfrm>
            <a:off x="992188" y="768350"/>
            <a:ext cx="5114925" cy="3836988"/>
          </a:xfrm>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210671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4DFB22-D267-479F-9EE5-003D6B0DB20F}" type="slidenum">
              <a:rPr lang="it-IT" altLang="it-IT"/>
              <a:pPr eaLnBrk="1" hangingPunct="1"/>
              <a:t>77</a:t>
            </a:fld>
            <a:endParaRPr lang="it-IT" altLang="it-IT"/>
          </a:p>
        </p:txBody>
      </p:sp>
      <p:sp>
        <p:nvSpPr>
          <p:cNvPr id="280579" name="Rectangle 2"/>
          <p:cNvSpPr>
            <a:spLocks noGrp="1" noRot="1" noChangeAspect="1" noChangeArrowheads="1" noTextEdit="1"/>
          </p:cNvSpPr>
          <p:nvPr>
            <p:ph type="sldImg"/>
          </p:nvPr>
        </p:nvSpPr>
        <p:spPr>
          <a:xfrm>
            <a:off x="992188" y="768350"/>
            <a:ext cx="5114925" cy="3836988"/>
          </a:xfrm>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7507834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BC9E6C-87C0-4130-B8DC-5290E9165417}" type="slidenum">
              <a:rPr lang="it-IT" altLang="it-IT"/>
              <a:pPr eaLnBrk="1" hangingPunct="1"/>
              <a:t>78</a:t>
            </a:fld>
            <a:endParaRPr lang="it-IT" altLang="it-IT"/>
          </a:p>
        </p:txBody>
      </p:sp>
      <p:sp>
        <p:nvSpPr>
          <p:cNvPr id="281603" name="Rectangle 2"/>
          <p:cNvSpPr>
            <a:spLocks noGrp="1" noRot="1" noChangeAspect="1" noChangeArrowheads="1" noTextEdit="1"/>
          </p:cNvSpPr>
          <p:nvPr>
            <p:ph type="sldImg"/>
          </p:nvPr>
        </p:nvSpPr>
        <p:spPr>
          <a:xfrm>
            <a:off x="992188" y="768350"/>
            <a:ext cx="5114925" cy="3836988"/>
          </a:xfrm>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42662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730F54-CE12-40F8-94F8-C0E2A52500BB}" type="slidenum">
              <a:rPr lang="it-IT" altLang="it-IT"/>
              <a:pPr eaLnBrk="1" hangingPunct="1"/>
              <a:t>79</a:t>
            </a:fld>
            <a:endParaRPr lang="it-IT" altLang="it-IT"/>
          </a:p>
        </p:txBody>
      </p:sp>
      <p:sp>
        <p:nvSpPr>
          <p:cNvPr id="282627" name="Rectangle 2"/>
          <p:cNvSpPr>
            <a:spLocks noGrp="1" noRot="1" noChangeAspect="1" noChangeArrowheads="1" noTextEdit="1"/>
          </p:cNvSpPr>
          <p:nvPr>
            <p:ph type="sldImg"/>
          </p:nvPr>
        </p:nvSpPr>
        <p:spPr>
          <a:xfrm>
            <a:off x="992188" y="768350"/>
            <a:ext cx="5114925" cy="3836988"/>
          </a:xfrm>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725581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28E955-4334-42CC-908F-3483E7C925C7}" type="slidenum">
              <a:rPr lang="it-IT" altLang="it-IT"/>
              <a:pPr eaLnBrk="1" hangingPunct="1"/>
              <a:t>80</a:t>
            </a:fld>
            <a:endParaRPr lang="it-IT" altLang="it-IT"/>
          </a:p>
        </p:txBody>
      </p:sp>
      <p:sp>
        <p:nvSpPr>
          <p:cNvPr id="283651" name="Rectangle 2"/>
          <p:cNvSpPr>
            <a:spLocks noGrp="1" noRot="1" noChangeAspect="1" noChangeArrowheads="1" noTextEdit="1"/>
          </p:cNvSpPr>
          <p:nvPr>
            <p:ph type="sldImg"/>
          </p:nvPr>
        </p:nvSpPr>
        <p:spPr>
          <a:xfrm>
            <a:off x="992188" y="768350"/>
            <a:ext cx="5114925" cy="3836988"/>
          </a:xfrm>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74806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0529C5-0EA6-43DA-822E-D93D2F180AE7}" type="slidenum">
              <a:rPr lang="it-IT" altLang="it-IT"/>
              <a:pPr eaLnBrk="1" hangingPunct="1"/>
              <a:t>8</a:t>
            </a:fld>
            <a:endParaRPr lang="it-IT" altLang="it-IT"/>
          </a:p>
        </p:txBody>
      </p:sp>
      <p:sp>
        <p:nvSpPr>
          <p:cNvPr id="20480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altLang="it-IT" sz="2400" b="1" dirty="0" smtClean="0">
                <a:latin typeface="Times New Roman" panose="02020603050405020304" pitchFamily="18" charset="0"/>
              </a:rPr>
              <a:t>Nella faringe e nell’esofago avviene la </a:t>
            </a:r>
            <a:r>
              <a:rPr lang="it-IT" altLang="it-IT" sz="2400" b="1" i="1" dirty="0" smtClean="0">
                <a:solidFill>
                  <a:schemeClr val="bg2"/>
                </a:solidFill>
                <a:latin typeface="Times New Roman" panose="02020603050405020304" pitchFamily="18" charset="0"/>
              </a:rPr>
              <a:t>deglutizione</a:t>
            </a:r>
            <a:r>
              <a:rPr lang="it-IT" altLang="it-IT" sz="2400" b="1" dirty="0" smtClean="0">
                <a:latin typeface="Times New Roman" panose="02020603050405020304" pitchFamily="18" charset="0"/>
              </a:rPr>
              <a:t> che fa progredire il bolo alimentare verso lo stomaco.</a:t>
            </a:r>
          </a:p>
          <a:p>
            <a:pPr eaLnBrk="1" hangingPunct="1"/>
            <a:endParaRPr lang="it-IT" altLang="it-IT" dirty="0" smtClean="0">
              <a:latin typeface="Arial" panose="020B0604020202020204" pitchFamily="34" charset="0"/>
            </a:endParaRPr>
          </a:p>
        </p:txBody>
      </p:sp>
    </p:spTree>
    <p:extLst>
      <p:ext uri="{BB962C8B-B14F-4D97-AF65-F5344CB8AC3E}">
        <p14:creationId xmlns:p14="http://schemas.microsoft.com/office/powerpoint/2010/main" val="9550990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83A4AA-3A0A-49CD-B177-8381832D7175}" type="slidenum">
              <a:rPr lang="it-IT" altLang="it-IT"/>
              <a:pPr eaLnBrk="1" hangingPunct="1"/>
              <a:t>81</a:t>
            </a:fld>
            <a:endParaRPr lang="it-IT" altLang="it-IT"/>
          </a:p>
        </p:txBody>
      </p:sp>
      <p:sp>
        <p:nvSpPr>
          <p:cNvPr id="284675" name="Rectangle 2"/>
          <p:cNvSpPr>
            <a:spLocks noGrp="1" noRot="1" noChangeAspect="1" noChangeArrowheads="1" noTextEdit="1"/>
          </p:cNvSpPr>
          <p:nvPr>
            <p:ph type="sldImg"/>
          </p:nvPr>
        </p:nvSpPr>
        <p:spPr>
          <a:xfrm>
            <a:off x="992188" y="768350"/>
            <a:ext cx="5114925" cy="3836988"/>
          </a:xfrm>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Come per la secrezione di HCl da parte delle cellule ossintiche, la secrezione di bicarbonato da parte delle cellule dei dotti richiede la presenza di CO2 che proviene dal metabolismo cellulare ma in maggior misura dal bicarbonato plasmatico. </a:t>
            </a:r>
          </a:p>
        </p:txBody>
      </p:sp>
    </p:spTree>
    <p:extLst>
      <p:ext uri="{BB962C8B-B14F-4D97-AF65-F5344CB8AC3E}">
        <p14:creationId xmlns:p14="http://schemas.microsoft.com/office/powerpoint/2010/main" val="13238474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EA2A7B-2ADD-4189-8789-2DFEF66259AC}" type="slidenum">
              <a:rPr lang="it-IT" altLang="it-IT"/>
              <a:pPr eaLnBrk="1" hangingPunct="1"/>
              <a:t>82</a:t>
            </a:fld>
            <a:endParaRPr lang="it-IT" altLang="it-IT"/>
          </a:p>
        </p:txBody>
      </p:sp>
      <p:sp>
        <p:nvSpPr>
          <p:cNvPr id="285699" name="Rectangle 2"/>
          <p:cNvSpPr>
            <a:spLocks noGrp="1" noRot="1" noChangeAspect="1" noChangeArrowheads="1" noTextEdit="1"/>
          </p:cNvSpPr>
          <p:nvPr>
            <p:ph type="sldImg"/>
          </p:nvPr>
        </p:nvSpPr>
        <p:spPr>
          <a:xfrm>
            <a:off x="992188" y="768350"/>
            <a:ext cx="5114925" cy="3836988"/>
          </a:xfrm>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6291326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7A3EA5-3966-4ECB-AAA4-38C658C37CB8}" type="slidenum">
              <a:rPr lang="it-IT" altLang="it-IT"/>
              <a:pPr eaLnBrk="1" hangingPunct="1"/>
              <a:t>83</a:t>
            </a:fld>
            <a:endParaRPr lang="it-IT" altLang="it-IT"/>
          </a:p>
        </p:txBody>
      </p:sp>
      <p:sp>
        <p:nvSpPr>
          <p:cNvPr id="286723" name="Rectangle 2"/>
          <p:cNvSpPr>
            <a:spLocks noGrp="1" noRot="1" noChangeAspect="1" noChangeArrowheads="1" noTextEdit="1"/>
          </p:cNvSpPr>
          <p:nvPr>
            <p:ph type="sldImg"/>
          </p:nvPr>
        </p:nvSpPr>
        <p:spPr>
          <a:xfrm>
            <a:off x="992188" y="768350"/>
            <a:ext cx="5114925" cy="3836988"/>
          </a:xfrm>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La secrezione enzimatica consta di una miscela di enzimi digestivi per i diversi custituenti organici alimentari.</a:t>
            </a:r>
          </a:p>
        </p:txBody>
      </p:sp>
    </p:spTree>
    <p:extLst>
      <p:ext uri="{BB962C8B-B14F-4D97-AF65-F5344CB8AC3E}">
        <p14:creationId xmlns:p14="http://schemas.microsoft.com/office/powerpoint/2010/main" val="1304478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3C2688-A346-4782-ACF3-8A83CDCB10AF}" type="slidenum">
              <a:rPr lang="it-IT" altLang="it-IT"/>
              <a:pPr eaLnBrk="1" hangingPunct="1"/>
              <a:t>84</a:t>
            </a:fld>
            <a:endParaRPr lang="it-IT" altLang="it-IT"/>
          </a:p>
        </p:txBody>
      </p:sp>
      <p:sp>
        <p:nvSpPr>
          <p:cNvPr id="287747" name="Rectangle 2"/>
          <p:cNvSpPr>
            <a:spLocks noGrp="1" noRot="1" noChangeAspect="1" noChangeArrowheads="1" noTextEdit="1"/>
          </p:cNvSpPr>
          <p:nvPr>
            <p:ph type="sldImg"/>
          </p:nvPr>
        </p:nvSpPr>
        <p:spPr>
          <a:xfrm>
            <a:off x="992188" y="768350"/>
            <a:ext cx="5114925" cy="3836988"/>
          </a:xfrm>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4653914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418322-C3D7-4570-B353-ADE6104A6D73}" type="slidenum">
              <a:rPr lang="it-IT" altLang="it-IT"/>
              <a:pPr eaLnBrk="1" hangingPunct="1"/>
              <a:t>85</a:t>
            </a:fld>
            <a:endParaRPr lang="it-IT" altLang="it-IT"/>
          </a:p>
        </p:txBody>
      </p:sp>
      <p:sp>
        <p:nvSpPr>
          <p:cNvPr id="288771" name="Rectangle 2"/>
          <p:cNvSpPr>
            <a:spLocks noGrp="1" noRot="1" noChangeAspect="1" noChangeArrowheads="1" noTextEdit="1"/>
          </p:cNvSpPr>
          <p:nvPr>
            <p:ph type="sldImg"/>
          </p:nvPr>
        </p:nvSpPr>
        <p:spPr>
          <a:xfrm>
            <a:off x="992188" y="768350"/>
            <a:ext cx="5114925" cy="3836988"/>
          </a:xfrm>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701715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428163-AECF-4156-84EE-63C91E472F19}" type="slidenum">
              <a:rPr lang="it-IT" altLang="it-IT"/>
              <a:pPr eaLnBrk="1" hangingPunct="1"/>
              <a:t>86</a:t>
            </a:fld>
            <a:endParaRPr lang="it-IT" altLang="it-IT"/>
          </a:p>
        </p:txBody>
      </p:sp>
      <p:sp>
        <p:nvSpPr>
          <p:cNvPr id="289795" name="Rectangle 2"/>
          <p:cNvSpPr>
            <a:spLocks noGrp="1" noRot="1" noChangeAspect="1" noChangeArrowheads="1" noTextEdit="1"/>
          </p:cNvSpPr>
          <p:nvPr>
            <p:ph type="sldImg"/>
          </p:nvPr>
        </p:nvSpPr>
        <p:spPr>
          <a:xfrm>
            <a:off x="992188" y="768350"/>
            <a:ext cx="5114925" cy="3836988"/>
          </a:xfrm>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93195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402239-9D94-4EEE-9E2C-5B85DC8DFFBC}" type="slidenum">
              <a:rPr lang="it-IT" altLang="it-IT"/>
              <a:pPr eaLnBrk="1" hangingPunct="1"/>
              <a:t>87</a:t>
            </a:fld>
            <a:endParaRPr lang="it-IT" altLang="it-IT"/>
          </a:p>
        </p:txBody>
      </p:sp>
      <p:sp>
        <p:nvSpPr>
          <p:cNvPr id="290819" name="Rectangle 2"/>
          <p:cNvSpPr>
            <a:spLocks noGrp="1" noRot="1" noChangeAspect="1" noChangeArrowheads="1" noTextEdit="1"/>
          </p:cNvSpPr>
          <p:nvPr>
            <p:ph type="sldImg"/>
          </p:nvPr>
        </p:nvSpPr>
        <p:spPr>
          <a:xfrm>
            <a:off x="992188" y="768350"/>
            <a:ext cx="5114925" cy="3836988"/>
          </a:xfrm>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latin typeface="Arial" panose="020B0604020202020204" pitchFamily="34" charset="0"/>
            </a:endParaRPr>
          </a:p>
        </p:txBody>
      </p:sp>
    </p:spTree>
    <p:extLst>
      <p:ext uri="{BB962C8B-B14F-4D97-AF65-F5344CB8AC3E}">
        <p14:creationId xmlns:p14="http://schemas.microsoft.com/office/powerpoint/2010/main" val="23541620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314C0B8-C1E9-41E4-A8C1-87394FB12030}" type="slidenum">
              <a:rPr lang="it-IT" altLang="it-IT"/>
              <a:pPr eaLnBrk="1" hangingPunct="1"/>
              <a:t>88</a:t>
            </a:fld>
            <a:endParaRPr lang="it-IT" altLang="it-IT"/>
          </a:p>
        </p:txBody>
      </p:sp>
      <p:sp>
        <p:nvSpPr>
          <p:cNvPr id="291843" name="Rectangle 2"/>
          <p:cNvSpPr>
            <a:spLocks noGrp="1" noRot="1" noChangeAspect="1" noChangeArrowheads="1" noTextEdit="1"/>
          </p:cNvSpPr>
          <p:nvPr>
            <p:ph type="sldImg"/>
          </p:nvPr>
        </p:nvSpPr>
        <p:spPr>
          <a:xfrm>
            <a:off x="992188" y="768350"/>
            <a:ext cx="5114925" cy="3836988"/>
          </a:xfrm>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982339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0EAFDE-77E4-4A5F-BE86-2E86937F704C}" type="slidenum">
              <a:rPr lang="it-IT" altLang="it-IT"/>
              <a:pPr eaLnBrk="1" hangingPunct="1"/>
              <a:t>89</a:t>
            </a:fld>
            <a:endParaRPr lang="it-IT" altLang="it-IT"/>
          </a:p>
        </p:txBody>
      </p:sp>
      <p:sp>
        <p:nvSpPr>
          <p:cNvPr id="292867" name="Rectangle 2"/>
          <p:cNvSpPr>
            <a:spLocks noGrp="1" noRot="1" noChangeAspect="1" noChangeArrowheads="1" noTextEdit="1"/>
          </p:cNvSpPr>
          <p:nvPr>
            <p:ph type="sldImg"/>
          </p:nvPr>
        </p:nvSpPr>
        <p:spPr>
          <a:xfrm>
            <a:off x="992188" y="768350"/>
            <a:ext cx="5114925" cy="3836988"/>
          </a:xfrm>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9316077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0607B9-1881-48C7-8814-F69ACA5A3F29}" type="slidenum">
              <a:rPr lang="it-IT" altLang="it-IT"/>
              <a:pPr eaLnBrk="1" hangingPunct="1"/>
              <a:t>90</a:t>
            </a:fld>
            <a:endParaRPr lang="it-IT" altLang="it-IT"/>
          </a:p>
        </p:txBody>
      </p:sp>
      <p:sp>
        <p:nvSpPr>
          <p:cNvPr id="293891" name="Rectangle 2"/>
          <p:cNvSpPr>
            <a:spLocks noGrp="1" noRot="1" noChangeAspect="1" noChangeArrowheads="1" noTextEdit="1"/>
          </p:cNvSpPr>
          <p:nvPr>
            <p:ph type="sldImg"/>
          </p:nvPr>
        </p:nvSpPr>
        <p:spPr>
          <a:xfrm>
            <a:off x="992188" y="768350"/>
            <a:ext cx="5114925" cy="3836988"/>
          </a:xfrm>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Il fegato è la più grossa ghiandola dell’organismo. La sua unità strutturale è rappresentata dal lobulo epatico., costituito da gruppi o file di epatociti convergenti verso il centro del lobulo. Ciascuna fila è separata da un’altra da un capillare (sinusoide), entro cui scorre sangue misto, venoso e arterioso. Il sangue venoso proviene da diramazioni della vena porta quello arterioso proviene da diramazioni dell’arteria epatica. I sinusoidi convergono e sfociano nella vena centrale (o centro lobulare), il cui snague confluisce nella vena cava inferiore. </a:t>
            </a:r>
          </a:p>
          <a:p>
            <a:pPr eaLnBrk="1" hangingPunct="1"/>
            <a:r>
              <a:rPr lang="it-IT" altLang="it-IT" smtClean="0">
                <a:latin typeface="Arial" panose="020B0604020202020204" pitchFamily="34" charset="0"/>
              </a:rPr>
              <a:t>Sul lato opposto dell’epatocita, la membrana presenta diverse introflessioni che formano uno spazio nel quale gli epatociti scaricano la bile.</a:t>
            </a:r>
          </a:p>
          <a:p>
            <a:pPr eaLnBrk="1" hangingPunct="1"/>
            <a:r>
              <a:rPr lang="it-IT" altLang="it-IT" smtClean="0">
                <a:latin typeface="Arial" panose="020B0604020202020204" pitchFamily="34" charset="0"/>
              </a:rPr>
              <a:t> </a:t>
            </a:r>
          </a:p>
        </p:txBody>
      </p:sp>
    </p:spTree>
    <p:extLst>
      <p:ext uri="{BB962C8B-B14F-4D97-AF65-F5344CB8AC3E}">
        <p14:creationId xmlns:p14="http://schemas.microsoft.com/office/powerpoint/2010/main" val="3942187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86EE38-189C-41D5-8F5F-0957992AE49E}" type="slidenum">
              <a:rPr lang="it-IT" altLang="it-IT"/>
              <a:pPr eaLnBrk="1" hangingPunct="1"/>
              <a:t>9</a:t>
            </a:fld>
            <a:endParaRPr lang="it-IT" altLang="it-IT"/>
          </a:p>
        </p:txBody>
      </p:sp>
      <p:sp>
        <p:nvSpPr>
          <p:cNvPr id="205827"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altLang="it-IT" sz="2000" b="1" smtClean="0">
                <a:latin typeface="Times New Roman" panose="02020603050405020304" pitchFamily="18" charset="0"/>
              </a:rPr>
              <a:t>Nello stomaco avvengono, accanto ad un’ulteriore elaborazione meccanica degli alimenti, anche dei processi chimico-enzimatici che trasformano il bolo in </a:t>
            </a:r>
            <a:r>
              <a:rPr lang="it-IT" altLang="it-IT" sz="2000" b="1" smtClean="0">
                <a:solidFill>
                  <a:schemeClr val="bg2"/>
                </a:solidFill>
                <a:latin typeface="Times New Roman" panose="02020603050405020304" pitchFamily="18" charset="0"/>
              </a:rPr>
              <a:t>chimo</a:t>
            </a:r>
            <a:r>
              <a:rPr lang="it-IT" altLang="it-IT" sz="2000" b="1" smtClean="0">
                <a:latin typeface="Times New Roman" panose="02020603050405020304" pitchFamily="18" charset="0"/>
              </a:rPr>
              <a:t>. La digestione meccanica avviene grazie ad una robusta muscolatura liscia, mentre quella chimica si attua per azione del succo gastrico.</a:t>
            </a: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3803781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FF8FA8-EF75-4ADF-A173-8EB957EF62A2}" type="slidenum">
              <a:rPr lang="it-IT" altLang="it-IT"/>
              <a:pPr eaLnBrk="1" hangingPunct="1"/>
              <a:t>91</a:t>
            </a:fld>
            <a:endParaRPr lang="it-IT" altLang="it-IT"/>
          </a:p>
        </p:txBody>
      </p:sp>
      <p:sp>
        <p:nvSpPr>
          <p:cNvPr id="294915" name="Rectangle 2"/>
          <p:cNvSpPr>
            <a:spLocks noGrp="1" noRot="1" noChangeAspect="1" noChangeArrowheads="1" noTextEdit="1"/>
          </p:cNvSpPr>
          <p:nvPr>
            <p:ph type="sldImg"/>
          </p:nvPr>
        </p:nvSpPr>
        <p:spPr>
          <a:xfrm>
            <a:off x="992188" y="768350"/>
            <a:ext cx="5114925" cy="3836988"/>
          </a:xfrm>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it-IT" altLang="it-IT" smtClean="0">
                <a:solidFill>
                  <a:srgbClr val="000000"/>
                </a:solidFill>
                <a:latin typeface="Verdana" panose="020B0604030504040204" pitchFamily="34" charset="0"/>
                <a:cs typeface="Times New Roman" panose="02020603050405020304" pitchFamily="18" charset="0"/>
              </a:rPr>
              <a:t>Gli otto aminoacidi </a:t>
            </a:r>
            <a:r>
              <a:rPr lang="it-IT" altLang="it-IT" b="1" smtClean="0">
                <a:solidFill>
                  <a:srgbClr val="000000"/>
                </a:solidFill>
                <a:latin typeface="Verdana" panose="020B0604030504040204" pitchFamily="34" charset="0"/>
                <a:cs typeface="Times New Roman" panose="02020603050405020304" pitchFamily="18" charset="0"/>
              </a:rPr>
              <a:t>essenziali</a:t>
            </a:r>
            <a:r>
              <a:rPr lang="it-IT" altLang="it-IT" smtClean="0">
                <a:solidFill>
                  <a:srgbClr val="000000"/>
                </a:solidFill>
                <a:latin typeface="Verdana" panose="020B0604030504040204" pitchFamily="34" charset="0"/>
                <a:cs typeface="Times New Roman" panose="02020603050405020304" pitchFamily="18" charset="0"/>
              </a:rPr>
              <a:t> che l'organismo non può sintetizzare, e che deve ricevere dalla digestione, sono: triptofano, fenilalanina, lisina, treonina, valina, leucina, isoleucina e metionina. Per i bambini risultano essenziali anche arginina e istidina. L'organismo sintetizza anche altri aminoacidi che si dicono </a:t>
            </a:r>
            <a:r>
              <a:rPr lang="it-IT" altLang="it-IT" b="1" smtClean="0">
                <a:solidFill>
                  <a:srgbClr val="000000"/>
                </a:solidFill>
                <a:latin typeface="Verdana" panose="020B0604030504040204" pitchFamily="34" charset="0"/>
                <a:cs typeface="Times New Roman" panose="02020603050405020304" pitchFamily="18" charset="0"/>
              </a:rPr>
              <a:t>non essenziali</a:t>
            </a:r>
            <a:r>
              <a:rPr lang="it-IT" altLang="it-IT" smtClean="0">
                <a:solidFill>
                  <a:srgbClr val="000000"/>
                </a:solidFill>
                <a:latin typeface="Verdana" panose="020B0604030504040204" pitchFamily="34" charset="0"/>
                <a:cs typeface="Times New Roman" panose="02020603050405020304" pitchFamily="18" charset="0"/>
              </a:rPr>
              <a:t>. </a:t>
            </a:r>
          </a:p>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609951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ED1614-56DC-427F-9A57-DCA98B7C9D8D}" type="slidenum">
              <a:rPr lang="it-IT" altLang="it-IT"/>
              <a:pPr eaLnBrk="1" hangingPunct="1"/>
              <a:t>92</a:t>
            </a:fld>
            <a:endParaRPr lang="it-IT" altLang="it-IT"/>
          </a:p>
        </p:txBody>
      </p:sp>
      <p:sp>
        <p:nvSpPr>
          <p:cNvPr id="29593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295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8508557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09F3CB-BF9B-4F81-BBE7-D428D60207A0}" type="slidenum">
              <a:rPr lang="it-IT" altLang="it-IT"/>
              <a:pPr eaLnBrk="1" hangingPunct="1"/>
              <a:t>93</a:t>
            </a:fld>
            <a:endParaRPr lang="it-IT" altLang="it-IT"/>
          </a:p>
        </p:txBody>
      </p:sp>
      <p:sp>
        <p:nvSpPr>
          <p:cNvPr id="296963" name="Rectangle 2"/>
          <p:cNvSpPr>
            <a:spLocks noGrp="1" noRot="1" noChangeAspect="1" noChangeArrowheads="1" noTextEdit="1"/>
          </p:cNvSpPr>
          <p:nvPr>
            <p:ph type="sldImg"/>
          </p:nvPr>
        </p:nvSpPr>
        <p:spPr>
          <a:xfrm>
            <a:off x="992188" y="768350"/>
            <a:ext cx="5114925" cy="3836988"/>
          </a:xfrm>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5245821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37F46B2-B61F-4ED2-ADD6-3D72F665A4B8}" type="slidenum">
              <a:rPr lang="it-IT" altLang="it-IT"/>
              <a:pPr eaLnBrk="1" hangingPunct="1"/>
              <a:t>94</a:t>
            </a:fld>
            <a:endParaRPr lang="it-IT" altLang="it-IT"/>
          </a:p>
        </p:txBody>
      </p:sp>
      <p:sp>
        <p:nvSpPr>
          <p:cNvPr id="297987" name="Rectangle 2"/>
          <p:cNvSpPr>
            <a:spLocks noGrp="1" noRot="1" noChangeAspect="1" noChangeArrowheads="1" noTextEdit="1"/>
          </p:cNvSpPr>
          <p:nvPr>
            <p:ph type="sldImg"/>
          </p:nvPr>
        </p:nvSpPr>
        <p:spPr>
          <a:xfrm>
            <a:off x="992188" y="768350"/>
            <a:ext cx="5114925" cy="3836988"/>
          </a:xfrm>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23637280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7C72EE-ECD8-4DDA-877B-FE3B8FCFE649}" type="slidenum">
              <a:rPr lang="it-IT" altLang="it-IT"/>
              <a:pPr eaLnBrk="1" hangingPunct="1"/>
              <a:t>95</a:t>
            </a:fld>
            <a:endParaRPr lang="it-IT" altLang="it-IT"/>
          </a:p>
        </p:txBody>
      </p:sp>
      <p:sp>
        <p:nvSpPr>
          <p:cNvPr id="299011" name="Rectangle 2"/>
          <p:cNvSpPr>
            <a:spLocks noGrp="1" noRot="1" noChangeAspect="1" noChangeArrowheads="1" noTextEdit="1"/>
          </p:cNvSpPr>
          <p:nvPr>
            <p:ph type="sldImg"/>
          </p:nvPr>
        </p:nvSpPr>
        <p:spPr>
          <a:xfrm>
            <a:off x="992188" y="768350"/>
            <a:ext cx="5114925" cy="3836988"/>
          </a:xfrm>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Il fegato sintetizza due acidi biliari (primari), l’acido colico e l’acido chenodesossicolico. Prima della secrezione, entrambi vengono coniugati con la taurina e la glicina in rapporto di circa 3:1 formando gli acidi taurocolico, taurochenico, glicocolico e glicochenico. Sono acidi forti, per cui, al pH della bile e del duodeno, sono quasi tutti dissociati (sali biliari). Per questo motivo non possono essere passivamente assorbiti nel duodeno e nel digiuno. </a:t>
            </a:r>
          </a:p>
          <a:p>
            <a:pPr eaLnBrk="1" hangingPunct="1"/>
            <a:r>
              <a:rPr lang="it-IT" altLang="it-IT" smtClean="0">
                <a:latin typeface="Arial" panose="020B0604020202020204" pitchFamily="34" charset="0"/>
              </a:rPr>
              <a:t>Nell’ileo, una buona percentuale dei sali biliari è oggetto di modificazioni da parte della microflora. Avviene la deconiugazione e la formazione di sali biliari secondari: acido desossicolico e acido litocolico. Queste modificazioni rendono gli acidi meno forti e, di conseguenza, meno ionizzati e più facilmente assorbibili passivamente. Tuttavia, nell’ileo, l’assorbimento dei sali biliari è un meccanismo prevalentemente attivo. Ovviamente i sali biliari non assorbiti vengono eliminati con le feci.</a:t>
            </a:r>
          </a:p>
        </p:txBody>
      </p:sp>
    </p:spTree>
    <p:extLst>
      <p:ext uri="{BB962C8B-B14F-4D97-AF65-F5344CB8AC3E}">
        <p14:creationId xmlns:p14="http://schemas.microsoft.com/office/powerpoint/2010/main" val="21763417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8F1BE4-77CA-432A-8D04-A457702C0E11}" type="slidenum">
              <a:rPr lang="it-IT" altLang="it-IT"/>
              <a:pPr eaLnBrk="1" hangingPunct="1"/>
              <a:t>96</a:t>
            </a:fld>
            <a:endParaRPr lang="it-IT" altLang="it-IT"/>
          </a:p>
        </p:txBody>
      </p:sp>
      <p:sp>
        <p:nvSpPr>
          <p:cNvPr id="300035" name="Rectangle 2"/>
          <p:cNvSpPr>
            <a:spLocks noGrp="1" noRot="1" noChangeAspect="1" noChangeArrowheads="1" noTextEdit="1"/>
          </p:cNvSpPr>
          <p:nvPr>
            <p:ph type="sldImg"/>
          </p:nvPr>
        </p:nvSpPr>
        <p:spPr>
          <a:xfrm>
            <a:off x="992188" y="768350"/>
            <a:ext cx="5114925" cy="3836988"/>
          </a:xfrm>
          <a:ln/>
        </p:spPr>
      </p:sp>
      <p:sp>
        <p:nvSpPr>
          <p:cNvPr id="30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888068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29D58B-BDD2-425E-A57C-5025E9C04D1B}" type="slidenum">
              <a:rPr lang="it-IT" altLang="it-IT"/>
              <a:pPr eaLnBrk="1" hangingPunct="1"/>
              <a:t>97</a:t>
            </a:fld>
            <a:endParaRPr lang="it-IT" altLang="it-IT"/>
          </a:p>
        </p:txBody>
      </p:sp>
      <p:sp>
        <p:nvSpPr>
          <p:cNvPr id="301059" name="Rectangle 2"/>
          <p:cNvSpPr>
            <a:spLocks noGrp="1" noRot="1" noChangeAspect="1" noChangeArrowheads="1" noTextEdit="1"/>
          </p:cNvSpPr>
          <p:nvPr>
            <p:ph type="sldImg"/>
          </p:nvPr>
        </p:nvSpPr>
        <p:spPr>
          <a:xfrm>
            <a:off x="992188" y="768350"/>
            <a:ext cx="5114925" cy="3836988"/>
          </a:xfrm>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Data la loro struttura anfipatica agiscono come emulsionanti dei grassi, favorendo così l’attività delle lipasi che possono agire soltanto nell’interfaccia acqua-lipidi. </a:t>
            </a:r>
          </a:p>
        </p:txBody>
      </p:sp>
    </p:spTree>
    <p:extLst>
      <p:ext uri="{BB962C8B-B14F-4D97-AF65-F5344CB8AC3E}">
        <p14:creationId xmlns:p14="http://schemas.microsoft.com/office/powerpoint/2010/main" val="26306511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1BC51-70AD-4284-B674-60B0C081F6B8}" type="slidenum">
              <a:rPr lang="it-IT" altLang="it-IT"/>
              <a:pPr eaLnBrk="1" hangingPunct="1"/>
              <a:t>98</a:t>
            </a:fld>
            <a:endParaRPr lang="it-IT" altLang="it-IT"/>
          </a:p>
        </p:txBody>
      </p:sp>
      <p:sp>
        <p:nvSpPr>
          <p:cNvPr id="302083" name="Rectangle 2"/>
          <p:cNvSpPr>
            <a:spLocks noGrp="1" noRot="1" noChangeAspect="1" noChangeArrowheads="1" noTextEdit="1"/>
          </p:cNvSpPr>
          <p:nvPr>
            <p:ph type="sldImg"/>
          </p:nvPr>
        </p:nvSpPr>
        <p:spPr>
          <a:xfrm>
            <a:off x="992188" y="768350"/>
            <a:ext cx="5114925" cy="3836988"/>
          </a:xfrm>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latin typeface="Arial" panose="020B0604020202020204" pitchFamily="34" charset="0"/>
              </a:rPr>
              <a:t>La circolazione enteroepatica dei sali biliari è di notevole importanza perché riduce notevolmente l’attività epatica volta a sintetizzare adeguate quantità di sali biliari. Infatti, nonostante il pool di sali biliari sia di circa 2,5 g, dopo un pasto ne vengono secreti 4-8 g; ciò significa che, dopo un pasto, i sali biliari effettuano la circolazione enteroepatica almeno 2 volte. In un giorno, se si considerano 3 pasti, sono secreti 2,5 x 6 = 15 g di sali biliari. Grazie alla circolazione eneteroepatica il fegato deve sintetizzare solo la quantità di sali biliari che rimpiazza la quantità eliminata con le feci. </a:t>
            </a:r>
          </a:p>
        </p:txBody>
      </p:sp>
    </p:spTree>
    <p:extLst>
      <p:ext uri="{BB962C8B-B14F-4D97-AF65-F5344CB8AC3E}">
        <p14:creationId xmlns:p14="http://schemas.microsoft.com/office/powerpoint/2010/main" val="665699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94DA4B-95D6-4335-9768-309F663EB0AC}" type="slidenum">
              <a:rPr lang="it-IT" altLang="it-IT"/>
              <a:pPr eaLnBrk="1" hangingPunct="1"/>
              <a:t>99</a:t>
            </a:fld>
            <a:endParaRPr lang="it-IT" altLang="it-IT"/>
          </a:p>
        </p:txBody>
      </p:sp>
      <p:sp>
        <p:nvSpPr>
          <p:cNvPr id="303107" name="Rectangle 2"/>
          <p:cNvSpPr>
            <a:spLocks noGrp="1" noRot="1" noChangeAspect="1" noChangeArrowheads="1" noTextEdit="1"/>
          </p:cNvSpPr>
          <p:nvPr>
            <p:ph type="sldImg"/>
          </p:nvPr>
        </p:nvSpPr>
        <p:spPr>
          <a:xfrm>
            <a:off x="992188" y="768350"/>
            <a:ext cx="5114925" cy="3836988"/>
          </a:xfrm>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8772500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875B4B-246D-4E71-AE62-D5BE5F5AAB74}" type="slidenum">
              <a:rPr lang="it-IT" altLang="it-IT"/>
              <a:pPr eaLnBrk="1" hangingPunct="1"/>
              <a:t>100</a:t>
            </a:fld>
            <a:endParaRPr lang="it-IT" altLang="it-IT"/>
          </a:p>
        </p:txBody>
      </p:sp>
      <p:sp>
        <p:nvSpPr>
          <p:cNvPr id="304131" name="Rectangle 2"/>
          <p:cNvSpPr>
            <a:spLocks noGrp="1" noRot="1" noChangeAspect="1" noChangeArrowheads="1" noTextEdit="1"/>
          </p:cNvSpPr>
          <p:nvPr>
            <p:ph type="sldImg"/>
          </p:nvPr>
        </p:nvSpPr>
        <p:spPr>
          <a:xfrm>
            <a:off x="992188" y="768350"/>
            <a:ext cx="5114925" cy="3836988"/>
          </a:xfrm>
          <a:ln/>
        </p:spPr>
      </p:sp>
      <p:sp>
        <p:nvSpPr>
          <p:cNvPr id="30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553634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it-IT"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it-IT"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it-IT"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it-IT"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it-IT"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it-IT"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it-IT"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it-IT"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it-IT"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it-IT"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it-IT"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it-IT" sz="2400">
                  <a:latin typeface="Times New Roman" pitchFamily="18" charset="0"/>
                </a:endParaRPr>
              </a:p>
            </p:txBody>
          </p:sp>
        </p:grpSp>
      </p:grpSp>
      <p:sp>
        <p:nvSpPr>
          <p:cNvPr id="2049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it-IT"/>
              <a:t>Fare clic per modificare stile</a:t>
            </a:r>
          </a:p>
        </p:txBody>
      </p:sp>
      <p:sp>
        <p:nvSpPr>
          <p:cNvPr id="2050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it-IT"/>
              <a:t>Fare clic per modificare lo stile del sottotitolo dello schema</a:t>
            </a:r>
          </a:p>
        </p:txBody>
      </p:sp>
      <p:sp>
        <p:nvSpPr>
          <p:cNvPr id="18" name="Rectangle 16"/>
          <p:cNvSpPr>
            <a:spLocks noGrp="1" noChangeArrowheads="1"/>
          </p:cNvSpPr>
          <p:nvPr>
            <p:ph type="dt" sz="half" idx="10"/>
          </p:nvPr>
        </p:nvSpPr>
        <p:spPr>
          <a:xfrm>
            <a:off x="457200" y="6248400"/>
            <a:ext cx="2133600" cy="457200"/>
          </a:xfrm>
        </p:spPr>
        <p:txBody>
          <a:bodyPr/>
          <a:lstStyle>
            <a:lvl1pPr>
              <a:defRPr smtClean="0"/>
            </a:lvl1pPr>
          </a:lstStyle>
          <a:p>
            <a:pPr>
              <a:defRPr/>
            </a:pPr>
            <a:endParaRPr lang="it-IT"/>
          </a:p>
        </p:txBody>
      </p:sp>
      <p:sp>
        <p:nvSpPr>
          <p:cNvPr id="19" name="Rectangle 17"/>
          <p:cNvSpPr>
            <a:spLocks noGrp="1" noChangeArrowheads="1"/>
          </p:cNvSpPr>
          <p:nvPr>
            <p:ph type="ftr" sz="quarter" idx="11"/>
          </p:nvPr>
        </p:nvSpPr>
        <p:spPr/>
        <p:txBody>
          <a:bodyPr/>
          <a:lstStyle>
            <a:lvl1pPr>
              <a:defRPr smtClean="0"/>
            </a:lvl1pPr>
          </a:lstStyle>
          <a:p>
            <a:pPr>
              <a:defRPr/>
            </a:pPr>
            <a:endParaRPr lang="it-IT"/>
          </a:p>
        </p:txBody>
      </p:sp>
      <p:sp>
        <p:nvSpPr>
          <p:cNvPr id="20" name="Rectangle 18"/>
          <p:cNvSpPr>
            <a:spLocks noGrp="1" noChangeArrowheads="1"/>
          </p:cNvSpPr>
          <p:nvPr>
            <p:ph type="sldNum" sz="quarter" idx="12"/>
          </p:nvPr>
        </p:nvSpPr>
        <p:spPr/>
        <p:txBody>
          <a:bodyPr/>
          <a:lstStyle>
            <a:lvl1pPr>
              <a:defRPr/>
            </a:lvl1pPr>
          </a:lstStyle>
          <a:p>
            <a:fld id="{AAAE3735-0F9A-4270-9519-4C8575654280}" type="slidenum">
              <a:rPr lang="it-IT" altLang="it-IT"/>
              <a:pPr/>
              <a:t>‹N›</a:t>
            </a:fld>
            <a:endParaRPr lang="it-IT" altLang="it-IT"/>
          </a:p>
        </p:txBody>
      </p:sp>
    </p:spTree>
    <p:extLst>
      <p:ext uri="{BB962C8B-B14F-4D97-AF65-F5344CB8AC3E}">
        <p14:creationId xmlns:p14="http://schemas.microsoft.com/office/powerpoint/2010/main" val="66430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fld id="{59D04EC2-6F8C-4B32-84F5-3A0E99FD7605}" type="slidenum">
              <a:rPr lang="it-IT" altLang="it-IT"/>
              <a:pPr/>
              <a:t>‹N›</a:t>
            </a:fld>
            <a:endParaRPr lang="it-IT" altLang="it-IT"/>
          </a:p>
        </p:txBody>
      </p:sp>
      <p:sp>
        <p:nvSpPr>
          <p:cNvPr id="6"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152908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457200"/>
            <a:ext cx="2057400" cy="5410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457200"/>
            <a:ext cx="6019800" cy="5410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fld id="{CB21888A-EC8C-4605-AACE-D1083F35A041}" type="slidenum">
              <a:rPr lang="it-IT" altLang="it-IT"/>
              <a:pPr/>
              <a:t>‹N›</a:t>
            </a:fld>
            <a:endParaRPr lang="it-IT" altLang="it-IT"/>
          </a:p>
        </p:txBody>
      </p:sp>
      <p:sp>
        <p:nvSpPr>
          <p:cNvPr id="6"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23217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fld id="{7E866CF0-B06C-4CA3-8A63-DD736313C4BC}" type="slidenum">
              <a:rPr lang="it-IT" altLang="it-IT"/>
              <a:pPr/>
              <a:t>‹N›</a:t>
            </a:fld>
            <a:endParaRPr lang="it-IT" altLang="it-IT"/>
          </a:p>
        </p:txBody>
      </p:sp>
      <p:sp>
        <p:nvSpPr>
          <p:cNvPr id="6"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81263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
          <p:cNvSpPr>
            <a:spLocks noGrp="1" noChangeArrowheads="1"/>
          </p:cNvSpPr>
          <p:nvPr>
            <p:ph type="ftr" sz="quarter" idx="10"/>
          </p:nvPr>
        </p:nvSpPr>
        <p:spPr>
          <a:ln/>
        </p:spPr>
        <p:txBody>
          <a:bodyPr/>
          <a:lstStyle>
            <a:lvl1pPr>
              <a:defRPr/>
            </a:lvl1pPr>
          </a:lstStyle>
          <a:p>
            <a:pPr>
              <a:defRPr/>
            </a:pPr>
            <a:endParaRPr lang="it-IT"/>
          </a:p>
        </p:txBody>
      </p:sp>
      <p:sp>
        <p:nvSpPr>
          <p:cNvPr id="5" name="Rectangle 3"/>
          <p:cNvSpPr>
            <a:spLocks noGrp="1" noChangeArrowheads="1"/>
          </p:cNvSpPr>
          <p:nvPr>
            <p:ph type="sldNum" sz="quarter" idx="11"/>
          </p:nvPr>
        </p:nvSpPr>
        <p:spPr>
          <a:ln/>
        </p:spPr>
        <p:txBody>
          <a:bodyPr/>
          <a:lstStyle>
            <a:lvl1pPr>
              <a:defRPr/>
            </a:lvl1pPr>
          </a:lstStyle>
          <a:p>
            <a:fld id="{BB8D5A62-4905-4C0C-8B6F-75D32EBF016B}" type="slidenum">
              <a:rPr lang="it-IT" altLang="it-IT"/>
              <a:pPr/>
              <a:t>‹N›</a:t>
            </a:fld>
            <a:endParaRPr lang="it-IT" altLang="it-IT"/>
          </a:p>
        </p:txBody>
      </p:sp>
      <p:sp>
        <p:nvSpPr>
          <p:cNvPr id="6"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150662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ftr" sz="quarter"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fld id="{3BA9EB9D-75D3-40CE-B10C-8A371001DBAA}" type="slidenum">
              <a:rPr lang="it-IT" altLang="it-IT"/>
              <a:pPr/>
              <a:t>‹N›</a:t>
            </a:fld>
            <a:endParaRPr lang="it-IT" altLang="it-IT"/>
          </a:p>
        </p:txBody>
      </p:sp>
      <p:sp>
        <p:nvSpPr>
          <p:cNvPr id="7"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342257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ftr" sz="quarter" idx="10"/>
          </p:nvPr>
        </p:nvSpPr>
        <p:spPr>
          <a:ln/>
        </p:spPr>
        <p:txBody>
          <a:bodyPr/>
          <a:lstStyle>
            <a:lvl1pPr>
              <a:defRPr/>
            </a:lvl1pPr>
          </a:lstStyle>
          <a:p>
            <a:pPr>
              <a:defRPr/>
            </a:pPr>
            <a:endParaRPr lang="it-IT"/>
          </a:p>
        </p:txBody>
      </p:sp>
      <p:sp>
        <p:nvSpPr>
          <p:cNvPr id="8" name="Rectangle 3"/>
          <p:cNvSpPr>
            <a:spLocks noGrp="1" noChangeArrowheads="1"/>
          </p:cNvSpPr>
          <p:nvPr>
            <p:ph type="sldNum" sz="quarter" idx="11"/>
          </p:nvPr>
        </p:nvSpPr>
        <p:spPr>
          <a:ln/>
        </p:spPr>
        <p:txBody>
          <a:bodyPr/>
          <a:lstStyle>
            <a:lvl1pPr>
              <a:defRPr/>
            </a:lvl1pPr>
          </a:lstStyle>
          <a:p>
            <a:fld id="{9C7291C2-887D-4B2F-8DD2-4D841F347615}" type="slidenum">
              <a:rPr lang="it-IT" altLang="it-IT"/>
              <a:pPr/>
              <a:t>‹N›</a:t>
            </a:fld>
            <a:endParaRPr lang="it-IT" altLang="it-IT"/>
          </a:p>
        </p:txBody>
      </p:sp>
      <p:sp>
        <p:nvSpPr>
          <p:cNvPr id="9"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3172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
          <p:cNvSpPr>
            <a:spLocks noGrp="1" noChangeArrowheads="1"/>
          </p:cNvSpPr>
          <p:nvPr>
            <p:ph type="ftr" sz="quarter" idx="10"/>
          </p:nvPr>
        </p:nvSpPr>
        <p:spPr>
          <a:ln/>
        </p:spPr>
        <p:txBody>
          <a:bodyPr/>
          <a:lstStyle>
            <a:lvl1pPr>
              <a:defRPr/>
            </a:lvl1pPr>
          </a:lstStyle>
          <a:p>
            <a:pPr>
              <a:defRPr/>
            </a:pPr>
            <a:endParaRPr lang="it-IT"/>
          </a:p>
        </p:txBody>
      </p:sp>
      <p:sp>
        <p:nvSpPr>
          <p:cNvPr id="4" name="Rectangle 3"/>
          <p:cNvSpPr>
            <a:spLocks noGrp="1" noChangeArrowheads="1"/>
          </p:cNvSpPr>
          <p:nvPr>
            <p:ph type="sldNum" sz="quarter" idx="11"/>
          </p:nvPr>
        </p:nvSpPr>
        <p:spPr>
          <a:ln/>
        </p:spPr>
        <p:txBody>
          <a:bodyPr/>
          <a:lstStyle>
            <a:lvl1pPr>
              <a:defRPr/>
            </a:lvl1pPr>
          </a:lstStyle>
          <a:p>
            <a:fld id="{0BE4A124-36B1-48A2-83A6-AC2B6CE9DAA7}" type="slidenum">
              <a:rPr lang="it-IT" altLang="it-IT"/>
              <a:pPr/>
              <a:t>‹N›</a:t>
            </a:fld>
            <a:endParaRPr lang="it-IT" altLang="it-IT"/>
          </a:p>
        </p:txBody>
      </p:sp>
      <p:sp>
        <p:nvSpPr>
          <p:cNvPr id="5"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170341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it-IT"/>
          </a:p>
        </p:txBody>
      </p:sp>
      <p:sp>
        <p:nvSpPr>
          <p:cNvPr id="3" name="Rectangle 3"/>
          <p:cNvSpPr>
            <a:spLocks noGrp="1" noChangeArrowheads="1"/>
          </p:cNvSpPr>
          <p:nvPr>
            <p:ph type="sldNum" sz="quarter" idx="11"/>
          </p:nvPr>
        </p:nvSpPr>
        <p:spPr>
          <a:ln/>
        </p:spPr>
        <p:txBody>
          <a:bodyPr/>
          <a:lstStyle>
            <a:lvl1pPr>
              <a:defRPr/>
            </a:lvl1pPr>
          </a:lstStyle>
          <a:p>
            <a:fld id="{D39693A7-511A-4086-84DC-859BC56C7C20}" type="slidenum">
              <a:rPr lang="it-IT" altLang="it-IT"/>
              <a:pPr/>
              <a:t>‹N›</a:t>
            </a:fld>
            <a:endParaRPr lang="it-IT" altLang="it-IT"/>
          </a:p>
        </p:txBody>
      </p:sp>
      <p:sp>
        <p:nvSpPr>
          <p:cNvPr id="4"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54504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ftr" sz="quarter"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fld id="{C0B28CC9-DA3D-4550-A6CE-83CABA9DF94E}" type="slidenum">
              <a:rPr lang="it-IT" altLang="it-IT"/>
              <a:pPr/>
              <a:t>‹N›</a:t>
            </a:fld>
            <a:endParaRPr lang="it-IT" altLang="it-IT"/>
          </a:p>
        </p:txBody>
      </p:sp>
      <p:sp>
        <p:nvSpPr>
          <p:cNvPr id="7"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79471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ftr" sz="quarter" idx="10"/>
          </p:nvPr>
        </p:nvSpPr>
        <p:spPr>
          <a:ln/>
        </p:spPr>
        <p:txBody>
          <a:bodyPr/>
          <a:lstStyle>
            <a:lvl1pPr>
              <a:defRPr/>
            </a:lvl1pPr>
          </a:lstStyle>
          <a:p>
            <a:pPr>
              <a:defRPr/>
            </a:pPr>
            <a:endParaRPr lang="it-IT"/>
          </a:p>
        </p:txBody>
      </p:sp>
      <p:sp>
        <p:nvSpPr>
          <p:cNvPr id="6" name="Rectangle 3"/>
          <p:cNvSpPr>
            <a:spLocks noGrp="1" noChangeArrowheads="1"/>
          </p:cNvSpPr>
          <p:nvPr>
            <p:ph type="sldNum" sz="quarter" idx="11"/>
          </p:nvPr>
        </p:nvSpPr>
        <p:spPr>
          <a:ln/>
        </p:spPr>
        <p:txBody>
          <a:bodyPr/>
          <a:lstStyle>
            <a:lvl1pPr>
              <a:defRPr/>
            </a:lvl1pPr>
          </a:lstStyle>
          <a:p>
            <a:fld id="{DE220EDF-8F09-4639-ADBA-5AEAC397C84D}" type="slidenum">
              <a:rPr lang="it-IT" altLang="it-IT"/>
              <a:pPr/>
              <a:t>‹N›</a:t>
            </a:fld>
            <a:endParaRPr lang="it-IT" altLang="it-IT"/>
          </a:p>
        </p:txBody>
      </p:sp>
      <p:sp>
        <p:nvSpPr>
          <p:cNvPr id="7" name="Rectangle 16"/>
          <p:cNvSpPr>
            <a:spLocks noGrp="1" noChangeArrowheads="1"/>
          </p:cNvSpPr>
          <p:nvPr>
            <p:ph type="dt" sz="half" idx="12"/>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59198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Arial" charset="0"/>
              </a:defRPr>
            </a:lvl1pPr>
          </a:lstStyle>
          <a:p>
            <a:pPr>
              <a:defRPr/>
            </a:pPr>
            <a:endParaRPr lang="it-IT"/>
          </a:p>
        </p:txBody>
      </p:sp>
      <p:sp>
        <p:nvSpPr>
          <p:cNvPr id="1945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anose="020B0A04020102020204" pitchFamily="34" charset="0"/>
              </a:defRPr>
            </a:lvl1pPr>
          </a:lstStyle>
          <a:p>
            <a:fld id="{C4A0BFB9-D15F-46D4-A0D2-B3F8F117E23F}" type="slidenum">
              <a:rPr lang="it-IT" altLang="it-IT"/>
              <a:pPr/>
              <a:t>‹N›</a:t>
            </a:fld>
            <a:endParaRPr lang="it-IT" altLang="it-IT"/>
          </a:p>
        </p:txBody>
      </p:sp>
      <p:grpSp>
        <p:nvGrpSpPr>
          <p:cNvPr id="7172" name="Group 4"/>
          <p:cNvGrpSpPr>
            <a:grpSpLocks/>
          </p:cNvGrpSpPr>
          <p:nvPr/>
        </p:nvGrpSpPr>
        <p:grpSpPr bwMode="auto">
          <a:xfrm>
            <a:off x="0" y="0"/>
            <a:ext cx="9144000" cy="546100"/>
            <a:chOff x="0" y="0"/>
            <a:chExt cx="5760" cy="344"/>
          </a:xfrm>
        </p:grpSpPr>
        <p:sp>
          <p:nvSpPr>
            <p:cNvPr id="1946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it-IT" sz="2400">
                <a:latin typeface="Times New Roman" pitchFamily="18" charset="0"/>
              </a:endParaRPr>
            </a:p>
          </p:txBody>
        </p:sp>
        <p:sp>
          <p:nvSpPr>
            <p:cNvPr id="1946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it-IT" sz="2400">
                <a:latin typeface="Times New Roman" pitchFamily="18" charset="0"/>
              </a:endParaRPr>
            </a:p>
          </p:txBody>
        </p:sp>
        <p:sp>
          <p:nvSpPr>
            <p:cNvPr id="1946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it-IT">
                <a:solidFill>
                  <a:schemeClr val="hlink"/>
                </a:solidFill>
                <a:latin typeface="Arial" charset="0"/>
              </a:endParaRPr>
            </a:p>
          </p:txBody>
        </p:sp>
        <p:sp>
          <p:nvSpPr>
            <p:cNvPr id="1946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it-IT">
                <a:solidFill>
                  <a:schemeClr val="hlink"/>
                </a:solidFill>
                <a:latin typeface="Arial" charset="0"/>
              </a:endParaRPr>
            </a:p>
          </p:txBody>
        </p:sp>
        <p:sp>
          <p:nvSpPr>
            <p:cNvPr id="1946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it-IT">
                <a:solidFill>
                  <a:schemeClr val="accent2"/>
                </a:solidFill>
                <a:latin typeface="Arial" charset="0"/>
              </a:endParaRPr>
            </a:p>
          </p:txBody>
        </p:sp>
        <p:sp>
          <p:nvSpPr>
            <p:cNvPr id="1946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it-IT">
                <a:solidFill>
                  <a:schemeClr val="hlink"/>
                </a:solidFill>
                <a:latin typeface="Arial" charset="0"/>
              </a:endParaRPr>
            </a:p>
          </p:txBody>
        </p:sp>
        <p:sp>
          <p:nvSpPr>
            <p:cNvPr id="1946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it-IT" sz="2400">
                <a:latin typeface="Times New Roman" pitchFamily="18" charset="0"/>
              </a:endParaRPr>
            </a:p>
          </p:txBody>
        </p:sp>
        <p:sp>
          <p:nvSpPr>
            <p:cNvPr id="1946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it-IT">
                <a:solidFill>
                  <a:schemeClr val="accent2"/>
                </a:solidFill>
                <a:latin typeface="Arial" charset="0"/>
              </a:endParaRPr>
            </a:p>
          </p:txBody>
        </p:sp>
        <p:sp>
          <p:nvSpPr>
            <p:cNvPr id="1946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it-IT">
                <a:solidFill>
                  <a:schemeClr val="accent2"/>
                </a:solidFill>
                <a:latin typeface="Arial" charset="0"/>
              </a:endParaRPr>
            </a:p>
          </p:txBody>
        </p:sp>
      </p:grpSp>
      <p:sp>
        <p:nvSpPr>
          <p:cNvPr id="7173"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stile</a:t>
            </a:r>
          </a:p>
        </p:txBody>
      </p:sp>
      <p:sp>
        <p:nvSpPr>
          <p:cNvPr id="7174"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947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it-IT"/>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4.png"/><Relationship Id="rId4" Type="http://schemas.openxmlformats.org/officeDocument/2006/relationships/oleObject" Target="../embeddings/oleObject2.bin"/></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5.png"/><Relationship Id="rId4" Type="http://schemas.openxmlformats.org/officeDocument/2006/relationships/oleObject" Target="../embeddings/oleObject3.bin"/></Relationships>
</file>

<file path=ppt/slides/_rels/slide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5.png"/><Relationship Id="rId4" Type="http://schemas.openxmlformats.org/officeDocument/2006/relationships/oleObject" Target="../embeddings/oleObject4.bin"/></Relationships>
</file>

<file path=ppt/slides/_rels/slide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5.png"/><Relationship Id="rId4" Type="http://schemas.openxmlformats.org/officeDocument/2006/relationships/oleObject" Target="../embeddings/oleObject5.bin"/></Relationships>
</file>

<file path=ppt/slides/_rels/slide1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52.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5.png"/><Relationship Id="rId4" Type="http://schemas.openxmlformats.org/officeDocument/2006/relationships/oleObject" Target="../embeddings/oleObject6.bin"/></Relationships>
</file>

<file path=ppt/slides/_rels/slide1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90.wmf"/></Relationships>
</file>

<file path=ppt/slides/_rels/slide169.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90.w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it.wikipedia.org/wiki/Glucocorticoidi_di_sintesi"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1.png"/><Relationship Id="rId4" Type="http://schemas.openxmlformats.org/officeDocument/2006/relationships/oleObject" Target="../embeddings/oleObject1.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665288" y="1724025"/>
            <a:ext cx="7515225" cy="2209800"/>
          </a:xfrm>
        </p:spPr>
        <p:txBody>
          <a:bodyPr/>
          <a:lstStyle/>
          <a:p>
            <a:pPr algn="ctr" eaLnBrk="1" hangingPunct="1"/>
            <a:r>
              <a:rPr lang="it-IT" altLang="it-IT" sz="5400" b="1" smtClean="0">
                <a:latin typeface="Times New Roman" panose="02020603050405020304" pitchFamily="18" charset="0"/>
              </a:rPr>
              <a:t>ELEMENTI</a:t>
            </a:r>
            <a:br>
              <a:rPr lang="it-IT" altLang="it-IT" sz="5400" b="1" smtClean="0">
                <a:latin typeface="Times New Roman" panose="02020603050405020304" pitchFamily="18" charset="0"/>
              </a:rPr>
            </a:br>
            <a:r>
              <a:rPr lang="it-IT" altLang="it-IT" sz="5400" b="1" smtClean="0">
                <a:latin typeface="Times New Roman" panose="02020603050405020304" pitchFamily="18" charset="0"/>
              </a:rPr>
              <a:t> DELLA FUNZIONE INTESTINALE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838200"/>
            <a:ext cx="4244975"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WordArt 3"/>
          <p:cNvSpPr>
            <a:spLocks noChangeArrowheads="1" noChangeShapeType="1" noTextEdit="1"/>
          </p:cNvSpPr>
          <p:nvPr/>
        </p:nvSpPr>
        <p:spPr bwMode="auto">
          <a:xfrm>
            <a:off x="2895600" y="457200"/>
            <a:ext cx="3505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a:t>
            </a:r>
          </a:p>
        </p:txBody>
      </p:sp>
      <p:sp>
        <p:nvSpPr>
          <p:cNvPr id="163844" name="Rectangle 4"/>
          <p:cNvSpPr>
            <a:spLocks noChangeArrowheads="1"/>
          </p:cNvSpPr>
          <p:nvPr/>
        </p:nvSpPr>
        <p:spPr bwMode="auto">
          <a:xfrm>
            <a:off x="5254625" y="1395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63847" name="AutoShape 7"/>
          <p:cNvSpPr>
            <a:spLocks noChangeArrowheads="1"/>
          </p:cNvSpPr>
          <p:nvPr/>
        </p:nvSpPr>
        <p:spPr bwMode="auto">
          <a:xfrm>
            <a:off x="4114800" y="5029200"/>
            <a:ext cx="3581400" cy="685800"/>
          </a:xfrm>
          <a:prstGeom prst="leftArrowCallout">
            <a:avLst>
              <a:gd name="adj1" fmla="val 25000"/>
              <a:gd name="adj2" fmla="val 25000"/>
              <a:gd name="adj3" fmla="val 8703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Digestione chimica </a:t>
            </a:r>
          </a:p>
          <a:p>
            <a:pPr algn="ctr" eaLnBrk="1" hangingPunct="1"/>
            <a:r>
              <a:rPr lang="it-IT" altLang="it-IT" b="1">
                <a:latin typeface="Times New Roman" panose="02020603050405020304" pitchFamily="18" charset="0"/>
              </a:rPr>
              <a:t>e assorbimento</a:t>
            </a:r>
          </a:p>
        </p:txBody>
      </p:sp>
      <p:sp>
        <p:nvSpPr>
          <p:cNvPr id="163853" name="Rectangle 13"/>
          <p:cNvSpPr>
            <a:spLocks noChangeArrowheads="1"/>
          </p:cNvSpPr>
          <p:nvPr/>
        </p:nvSpPr>
        <p:spPr bwMode="auto">
          <a:xfrm>
            <a:off x="7924800" y="5181600"/>
            <a:ext cx="838200" cy="381000"/>
          </a:xfrm>
          <a:prstGeom prst="rect">
            <a:avLst/>
          </a:prstGeom>
          <a:gradFill rotWithShape="0">
            <a:gsLst>
              <a:gs pos="0">
                <a:srgbClr val="FF3300"/>
              </a:gs>
              <a:gs pos="100000">
                <a:srgbClr val="FF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3-6</a:t>
            </a:r>
          </a:p>
        </p:txBody>
      </p:sp>
      <p:sp>
        <p:nvSpPr>
          <p:cNvPr id="163855" name="Rectangle 15"/>
          <p:cNvSpPr>
            <a:spLocks noChangeArrowheads="1"/>
          </p:cNvSpPr>
          <p:nvPr/>
        </p:nvSpPr>
        <p:spPr bwMode="auto">
          <a:xfrm>
            <a:off x="4287838" y="3276600"/>
            <a:ext cx="4856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latin typeface="Times New Roman" panose="02020603050405020304" pitchFamily="18" charset="0"/>
              </a:rPr>
              <a:t>Trasformazione del chimo in chilo.</a:t>
            </a:r>
          </a:p>
        </p:txBody>
      </p:sp>
      <p:sp>
        <p:nvSpPr>
          <p:cNvPr id="18440" name="Text Box 1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FUNZIONI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63844"/>
                                        </p:tgtEl>
                                        <p:attrNameLst>
                                          <p:attrName>style.visibility</p:attrName>
                                        </p:attrNameLst>
                                      </p:cBhvr>
                                      <p:to>
                                        <p:strVal val="visible"/>
                                      </p:to>
                                    </p:set>
                                    <p:animEffect transition="in" filter="dissolve">
                                      <p:cBhvr>
                                        <p:cTn id="7" dur="500"/>
                                        <p:tgtEl>
                                          <p:spTgt spid="1638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3847"/>
                                        </p:tgtEl>
                                        <p:attrNameLst>
                                          <p:attrName>style.visibility</p:attrName>
                                        </p:attrNameLst>
                                      </p:cBhvr>
                                      <p:to>
                                        <p:strVal val="visible"/>
                                      </p:to>
                                    </p:set>
                                    <p:animEffect transition="in" filter="dissolve">
                                      <p:cBhvr>
                                        <p:cTn id="10" dur="500"/>
                                        <p:tgtEl>
                                          <p:spTgt spid="16384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3853"/>
                                        </p:tgtEl>
                                        <p:attrNameLst>
                                          <p:attrName>style.visibility</p:attrName>
                                        </p:attrNameLst>
                                      </p:cBhvr>
                                      <p:to>
                                        <p:strVal val="visible"/>
                                      </p:to>
                                    </p:set>
                                    <p:animEffect transition="in" filter="dissolve">
                                      <p:cBhvr>
                                        <p:cTn id="13" dur="500"/>
                                        <p:tgtEl>
                                          <p:spTgt spid="16385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3855"/>
                                        </p:tgtEl>
                                        <p:attrNameLst>
                                          <p:attrName>style.visibility</p:attrName>
                                        </p:attrNameLst>
                                      </p:cBhvr>
                                      <p:to>
                                        <p:strVal val="visible"/>
                                      </p:to>
                                    </p:set>
                                    <p:animEffect transition="in" filter="dissolve">
                                      <p:cBhvr>
                                        <p:cTn id="16" dur="500"/>
                                        <p:tgtEl>
                                          <p:spTgt spid="163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P spid="163847" grpId="0" animBg="1"/>
      <p:bldP spid="163853" grpId="0" animBg="1"/>
      <p:bldP spid="16385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WordArt 4"/>
          <p:cNvSpPr>
            <a:spLocks noChangeArrowheads="1" noChangeShapeType="1" noTextEdit="1"/>
          </p:cNvSpPr>
          <p:nvPr/>
        </p:nvSpPr>
        <p:spPr bwMode="auto">
          <a:xfrm>
            <a:off x="457200" y="457200"/>
            <a:ext cx="83820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CONCENTRAZIONE DELLA BILE</a:t>
            </a:r>
          </a:p>
        </p:txBody>
      </p:sp>
      <p:sp>
        <p:nvSpPr>
          <p:cNvPr id="305159" name="Text Box 15"/>
          <p:cNvSpPr txBox="1">
            <a:spLocks noChangeArrowheads="1"/>
          </p:cNvSpPr>
          <p:nvPr/>
        </p:nvSpPr>
        <p:spPr bwMode="auto">
          <a:xfrm>
            <a:off x="4876800" y="1125538"/>
            <a:ext cx="4038600" cy="56832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5000"/>
              </a:spcBef>
            </a:pPr>
            <a:r>
              <a:rPr lang="it-IT" altLang="it-IT" sz="1900" b="1">
                <a:latin typeface="Times New Roman" panose="02020603050405020304" pitchFamily="18" charset="0"/>
              </a:rPr>
              <a:t>Tra i pasti la bile è dirottata alla colecisti (15-60 ml) dove viene concentrata 5-20 volte.</a:t>
            </a:r>
          </a:p>
          <a:p>
            <a:pPr eaLnBrk="1" hangingPunct="1">
              <a:spcBef>
                <a:spcPct val="35000"/>
              </a:spcBef>
            </a:pPr>
            <a:r>
              <a:rPr lang="it-IT" altLang="it-IT" sz="1900" b="1" i="1">
                <a:solidFill>
                  <a:srgbClr val="0000FF"/>
                </a:solidFill>
                <a:latin typeface="Times New Roman" panose="02020603050405020304" pitchFamily="18" charset="0"/>
              </a:rPr>
              <a:t>Meccanismo di gradiente osmotico stazionario di riassorbimento dell’acqua:</a:t>
            </a:r>
            <a:r>
              <a:rPr lang="it-IT" altLang="it-IT" sz="1900" b="1" i="1">
                <a:latin typeface="Times New Roman" panose="02020603050405020304" pitchFamily="18" charset="0"/>
              </a:rPr>
              <a:t> </a:t>
            </a:r>
          </a:p>
          <a:p>
            <a:pPr eaLnBrk="1" hangingPunct="1"/>
            <a:r>
              <a:rPr lang="it-IT" altLang="it-IT" sz="1900" b="1">
                <a:latin typeface="Times New Roman" panose="02020603050405020304" pitchFamily="18" charset="0"/>
              </a:rPr>
              <a:t>Il Na</a:t>
            </a:r>
            <a:r>
              <a:rPr lang="it-IT" altLang="it-IT" sz="1900" b="1" baseline="30000">
                <a:latin typeface="Times New Roman" panose="02020603050405020304" pitchFamily="18" charset="0"/>
              </a:rPr>
              <a:t>+</a:t>
            </a:r>
            <a:r>
              <a:rPr lang="it-IT" altLang="it-IT" sz="1900" b="1">
                <a:latin typeface="Times New Roman" panose="02020603050405020304" pitchFamily="18" charset="0"/>
              </a:rPr>
              <a:t> viene pompato attivamente negli spazi intercellulari laterali. Anche Cl</a:t>
            </a:r>
            <a:r>
              <a:rPr lang="it-IT" altLang="it-IT" sz="1900" b="1" baseline="30000">
                <a:latin typeface="Times New Roman" panose="02020603050405020304" pitchFamily="18" charset="0"/>
              </a:rPr>
              <a:t>-</a:t>
            </a:r>
            <a:r>
              <a:rPr lang="it-IT" altLang="it-IT" sz="1900" b="1">
                <a:latin typeface="Times New Roman" panose="02020603050405020304" pitchFamily="18" charset="0"/>
              </a:rPr>
              <a:t> e il HCO</a:t>
            </a:r>
            <a:r>
              <a:rPr lang="it-IT" altLang="it-IT" sz="1900" b="1" baseline="-25000">
                <a:latin typeface="Times New Roman" panose="02020603050405020304" pitchFamily="18" charset="0"/>
              </a:rPr>
              <a:t>3</a:t>
            </a:r>
            <a:r>
              <a:rPr lang="it-IT" altLang="it-IT" sz="1900" b="1" baseline="30000">
                <a:latin typeface="Times New Roman" panose="02020603050405020304" pitchFamily="18" charset="0"/>
              </a:rPr>
              <a:t>-</a:t>
            </a:r>
            <a:r>
              <a:rPr lang="it-IT" altLang="it-IT" sz="1900" b="1">
                <a:latin typeface="Times New Roman" panose="02020603050405020304" pitchFamily="18" charset="0"/>
              </a:rPr>
              <a:t> si muovono verso gli spazi intercellulari spinti dal potenziale elettrico creato dal Na</a:t>
            </a:r>
            <a:r>
              <a:rPr lang="it-IT" altLang="it-IT" sz="1900" b="1" baseline="30000">
                <a:latin typeface="Times New Roman" panose="02020603050405020304" pitchFamily="18" charset="0"/>
              </a:rPr>
              <a:t>+</a:t>
            </a:r>
            <a:r>
              <a:rPr lang="it-IT" altLang="it-IT" sz="1900" b="1">
                <a:latin typeface="Times New Roman" panose="02020603050405020304" pitchFamily="18" charset="0"/>
              </a:rPr>
              <a:t>. Questo determina un richiamo osmotico di H</a:t>
            </a:r>
            <a:r>
              <a:rPr lang="it-IT" altLang="it-IT" sz="1900" b="1" baseline="-25000">
                <a:latin typeface="Times New Roman" panose="02020603050405020304" pitchFamily="18" charset="0"/>
              </a:rPr>
              <a:t>2</a:t>
            </a:r>
            <a:r>
              <a:rPr lang="it-IT" altLang="it-IT" sz="1900" b="1">
                <a:latin typeface="Times New Roman" panose="02020603050405020304" pitchFamily="18" charset="0"/>
              </a:rPr>
              <a:t>O che dal lume della colicisti attraversa le cellule e si dirige nello spazio extracellulare. L’acqua e gli ioni, infine, passano attraverso la membrana basale dell’epitelio e vengono rimossi dai capillari.</a:t>
            </a:r>
          </a:p>
        </p:txBody>
      </p:sp>
      <p:pic>
        <p:nvPicPr>
          <p:cNvPr id="11469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6482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9"/>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5159">
                                            <p:txEl>
                                              <p:pRg st="0" end="0"/>
                                            </p:txEl>
                                          </p:spTgt>
                                        </p:tgtEl>
                                        <p:attrNameLst>
                                          <p:attrName>style.visibility</p:attrName>
                                        </p:attrNameLst>
                                      </p:cBhvr>
                                      <p:to>
                                        <p:strVal val="visible"/>
                                      </p:to>
                                    </p:set>
                                    <p:animEffect transition="in" filter="dissolve">
                                      <p:cBhvr>
                                        <p:cTn id="7" dur="500"/>
                                        <p:tgtEl>
                                          <p:spTgt spid="3051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5159">
                                            <p:txEl>
                                              <p:pRg st="1" end="1"/>
                                            </p:txEl>
                                          </p:spTgt>
                                        </p:tgtEl>
                                        <p:attrNameLst>
                                          <p:attrName>style.visibility</p:attrName>
                                        </p:attrNameLst>
                                      </p:cBhvr>
                                      <p:to>
                                        <p:strVal val="visible"/>
                                      </p:to>
                                    </p:set>
                                    <p:animEffect transition="in" filter="dissolve">
                                      <p:cBhvr>
                                        <p:cTn id="12" dur="500"/>
                                        <p:tgtEl>
                                          <p:spTgt spid="305159">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05159">
                                            <p:txEl>
                                              <p:pRg st="2" end="2"/>
                                            </p:txEl>
                                          </p:spTgt>
                                        </p:tgtEl>
                                        <p:attrNameLst>
                                          <p:attrName>style.visibility</p:attrName>
                                        </p:attrNameLst>
                                      </p:cBhvr>
                                      <p:to>
                                        <p:strVal val="visible"/>
                                      </p:to>
                                    </p:set>
                                    <p:animEffect transition="in" filter="dissolve">
                                      <p:cBhvr>
                                        <p:cTn id="15" dur="500"/>
                                        <p:tgtEl>
                                          <p:spTgt spid="3051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18"/>
          <p:cNvSpPr>
            <a:spLocks noChangeArrowheads="1"/>
          </p:cNvSpPr>
          <p:nvPr/>
        </p:nvSpPr>
        <p:spPr bwMode="auto">
          <a:xfrm>
            <a:off x="4191000" y="1022350"/>
            <a:ext cx="4648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sz="1600" b="1">
                <a:latin typeface="Times New Roman" panose="02020603050405020304" pitchFamily="18" charset="0"/>
              </a:rPr>
              <a:t>Quando, al termine del loro periodo vitale, i GR vengono degradato dalle cellule del sistema reticoloendoteliale, la porzione porfirinica dell’emoglobina viene convertita in </a:t>
            </a:r>
            <a:r>
              <a:rPr lang="it-IT" altLang="it-IT" sz="1600" b="1" i="1">
                <a:solidFill>
                  <a:srgbClr val="0000FF"/>
                </a:solidFill>
                <a:latin typeface="Times New Roman" panose="02020603050405020304" pitchFamily="18" charset="0"/>
              </a:rPr>
              <a:t>bilirubina</a:t>
            </a:r>
            <a:r>
              <a:rPr lang="it-IT" altLang="it-IT" sz="1600" b="1">
                <a:latin typeface="Times New Roman" panose="02020603050405020304" pitchFamily="18" charset="0"/>
              </a:rPr>
              <a:t> (prodotto di colore giallo)</a:t>
            </a:r>
          </a:p>
          <a:p>
            <a:pPr eaLnBrk="1" hangingPunct="1">
              <a:spcBef>
                <a:spcPct val="40000"/>
              </a:spcBef>
              <a:buFontTx/>
              <a:buChar char="•"/>
            </a:pPr>
            <a:r>
              <a:rPr lang="it-IT" altLang="it-IT" sz="1600" b="1">
                <a:latin typeface="Times New Roman" panose="02020603050405020304" pitchFamily="18" charset="0"/>
              </a:rPr>
              <a:t>La bilirubina viene escreta nel plasma dove si lega all’albumina</a:t>
            </a:r>
          </a:p>
          <a:p>
            <a:pPr eaLnBrk="1" hangingPunct="1">
              <a:lnSpc>
                <a:spcPct val="40000"/>
              </a:lnSpc>
              <a:buFontTx/>
              <a:buChar char="•"/>
            </a:pPr>
            <a:endParaRPr lang="it-IT" altLang="it-IT" sz="1600" b="1">
              <a:latin typeface="Times New Roman" panose="02020603050405020304" pitchFamily="18" charset="0"/>
            </a:endParaRPr>
          </a:p>
          <a:p>
            <a:pPr eaLnBrk="1" hangingPunct="1">
              <a:buFontTx/>
              <a:buChar char="•"/>
            </a:pPr>
            <a:r>
              <a:rPr lang="it-IT" altLang="it-IT" sz="1600" b="1">
                <a:latin typeface="Times New Roman" panose="02020603050405020304" pitchFamily="18" charset="0"/>
              </a:rPr>
              <a:t>Gli epatociti rimuovono la bilirubina dal sangue, la coniugano con l’acido glucuronico e la secernono nella bile (probabilmente tramite un meccanismo attivo)</a:t>
            </a:r>
          </a:p>
          <a:p>
            <a:pPr eaLnBrk="1" hangingPunct="1">
              <a:buFontTx/>
              <a:buChar char="•"/>
            </a:pPr>
            <a:r>
              <a:rPr lang="it-IT" altLang="it-IT" sz="1600" b="1">
                <a:latin typeface="Times New Roman" panose="02020603050405020304" pitchFamily="18" charset="0"/>
              </a:rPr>
              <a:t>La bilirubina giunge nel crasso dove ad opera della flora batterica viene ridotta a stercobilinogeno che in parte passa nelle feci, conferendone il caratteristico colore bruno ossidandosi a stercobilina e in parte viene assorbito dalla mucosa del crasso e ritorna al fegato tramite il circolo portale e viene secreto con la bile (circolazione entero-epatica). Una parte dello stercobilinogeno assorbito dall’intestino giunge nel circolo sistemico e viene eliminata con le urine (urobilinogeno).</a:t>
            </a:r>
          </a:p>
          <a:p>
            <a:pPr eaLnBrk="1" hangingPunct="1">
              <a:buFontTx/>
              <a:buChar char="•"/>
            </a:pPr>
            <a:endParaRPr lang="it-IT" altLang="it-IT" sz="1600" b="1">
              <a:latin typeface="Times New Roman" panose="02020603050405020304" pitchFamily="18" charset="0"/>
            </a:endParaRPr>
          </a:p>
        </p:txBody>
      </p:sp>
      <p:pic>
        <p:nvPicPr>
          <p:cNvPr id="11571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38576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WordArt 6"/>
          <p:cNvSpPr>
            <a:spLocks noChangeArrowheads="1" noChangeShapeType="1" noTextEdit="1"/>
          </p:cNvSpPr>
          <p:nvPr/>
        </p:nvSpPr>
        <p:spPr bwMode="auto">
          <a:xfrm>
            <a:off x="1981200" y="457200"/>
            <a:ext cx="5334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PIGMENTI BILIARI</a:t>
            </a:r>
          </a:p>
        </p:txBody>
      </p:sp>
      <p:sp>
        <p:nvSpPr>
          <p:cNvPr id="115717"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Effect transition="in" filter="dissolve">
                                      <p:cBhvr>
                                        <p:cTn id="7" dur="500"/>
                                        <p:tgtEl>
                                          <p:spTgt spid="291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1843">
                                            <p:txEl>
                                              <p:pRg st="1" end="1"/>
                                            </p:txEl>
                                          </p:spTgt>
                                        </p:tgtEl>
                                        <p:attrNameLst>
                                          <p:attrName>style.visibility</p:attrName>
                                        </p:attrNameLst>
                                      </p:cBhvr>
                                      <p:to>
                                        <p:strVal val="visible"/>
                                      </p:to>
                                    </p:set>
                                    <p:animEffect transition="in" filter="dissolve">
                                      <p:cBhvr>
                                        <p:cTn id="12" dur="500"/>
                                        <p:tgtEl>
                                          <p:spTgt spid="2918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1843">
                                            <p:txEl>
                                              <p:pRg st="3" end="3"/>
                                            </p:txEl>
                                          </p:spTgt>
                                        </p:tgtEl>
                                        <p:attrNameLst>
                                          <p:attrName>style.visibility</p:attrName>
                                        </p:attrNameLst>
                                      </p:cBhvr>
                                      <p:to>
                                        <p:strVal val="visible"/>
                                      </p:to>
                                    </p:set>
                                    <p:animEffect transition="in" filter="dissolve">
                                      <p:cBhvr>
                                        <p:cTn id="17" dur="500"/>
                                        <p:tgtEl>
                                          <p:spTgt spid="2918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1843">
                                            <p:txEl>
                                              <p:pRg st="4" end="4"/>
                                            </p:txEl>
                                          </p:spTgt>
                                        </p:tgtEl>
                                        <p:attrNameLst>
                                          <p:attrName>style.visibility</p:attrName>
                                        </p:attrNameLst>
                                      </p:cBhvr>
                                      <p:to>
                                        <p:strVal val="visible"/>
                                      </p:to>
                                    </p:set>
                                    <p:animEffect transition="in" filter="dissolve">
                                      <p:cBhvr>
                                        <p:cTn id="22" dur="500"/>
                                        <p:tgtEl>
                                          <p:spTgt spid="291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WordArt 4"/>
          <p:cNvSpPr>
            <a:spLocks noChangeArrowheads="1" noChangeShapeType="1" noTextEdit="1"/>
          </p:cNvSpPr>
          <p:nvPr/>
        </p:nvSpPr>
        <p:spPr bwMode="auto">
          <a:xfrm>
            <a:off x="762000" y="457200"/>
            <a:ext cx="7772400" cy="1066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SALI BILIARI E RISCHIO DI </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TUMORI DEL COLON</a:t>
            </a:r>
          </a:p>
        </p:txBody>
      </p:sp>
      <p:sp>
        <p:nvSpPr>
          <p:cNvPr id="116739"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WordArt 2"/>
          <p:cNvSpPr>
            <a:spLocks noChangeArrowheads="1" noChangeShapeType="1" noTextEdit="1"/>
          </p:cNvSpPr>
          <p:nvPr/>
        </p:nvSpPr>
        <p:spPr bwMode="auto">
          <a:xfrm>
            <a:off x="1752600" y="457200"/>
            <a:ext cx="56388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CALCOLI BILIARI</a:t>
            </a:r>
          </a:p>
        </p:txBody>
      </p:sp>
      <p:sp>
        <p:nvSpPr>
          <p:cNvPr id="117763" name="Text Box 3"/>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118787" name="WordArt 3"/>
          <p:cNvSpPr>
            <a:spLocks noChangeArrowheads="1" noChangeShapeType="1" noTextEdit="1"/>
          </p:cNvSpPr>
          <p:nvPr/>
        </p:nvSpPr>
        <p:spPr bwMode="auto">
          <a:xfrm>
            <a:off x="1371600" y="533400"/>
            <a:ext cx="63246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INTESTINALE</a:t>
            </a:r>
          </a:p>
        </p:txBody>
      </p:sp>
      <p:sp>
        <p:nvSpPr>
          <p:cNvPr id="293893" name="Text Box 5"/>
          <p:cNvSpPr txBox="1">
            <a:spLocks noChangeArrowheads="1"/>
          </p:cNvSpPr>
          <p:nvPr/>
        </p:nvSpPr>
        <p:spPr bwMode="auto">
          <a:xfrm>
            <a:off x="384175" y="1524000"/>
            <a:ext cx="843597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400" b="1">
                <a:latin typeface="Times New Roman" panose="02020603050405020304" pitchFamily="18" charset="0"/>
              </a:rPr>
              <a:t>La secrezione lungo tutto il tenue è fondamentalmente affidata alle cellule delle cripte di Lieberkühn, ad eccezione del duodeno nel quale giunge anche il secreto delle ghiandole acinose di Brunner (gh. mucipare). L’insieme dei secreti intestinali costituisce il </a:t>
            </a:r>
            <a:r>
              <a:rPr lang="it-IT" altLang="it-IT" sz="2400" b="1" i="1">
                <a:solidFill>
                  <a:srgbClr val="0000FF"/>
                </a:solidFill>
                <a:latin typeface="Times New Roman" panose="02020603050405020304" pitchFamily="18" charset="0"/>
              </a:rPr>
              <a:t>SUCCO ENTERICO</a:t>
            </a:r>
            <a:r>
              <a:rPr lang="it-IT" altLang="it-IT" sz="2400" b="1">
                <a:latin typeface="Times New Roman" panose="02020603050405020304" pitchFamily="18" charset="0"/>
              </a:rPr>
              <a:t>.</a:t>
            </a:r>
          </a:p>
          <a:p>
            <a:pPr eaLnBrk="1" hangingPunct="1">
              <a:spcBef>
                <a:spcPct val="50000"/>
              </a:spcBef>
            </a:pPr>
            <a:r>
              <a:rPr lang="it-IT" altLang="it-IT" sz="2400" b="1">
                <a:latin typeface="Times New Roman" panose="02020603050405020304" pitchFamily="18" charset="0"/>
              </a:rPr>
              <a:t>Il succo enterico ha una composizione ionica simile a quella dei liquidi extracellulari, dei quali ha lo stesso contenuto in Na</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K</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Cl</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e HCO</a:t>
            </a:r>
            <a:r>
              <a:rPr lang="it-IT" altLang="it-IT" sz="2400" b="1" baseline="-25000">
                <a:latin typeface="Times New Roman" panose="02020603050405020304" pitchFamily="18" charset="0"/>
              </a:rPr>
              <a:t>3</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è approssimativamente isotonico al plasma sanguigno ed il suo pH è compreso tra 6,5 e 7,5. </a:t>
            </a:r>
          </a:p>
          <a:p>
            <a:pPr eaLnBrk="1" hangingPunct="1">
              <a:spcBef>
                <a:spcPct val="50000"/>
              </a:spcBef>
            </a:pPr>
            <a:r>
              <a:rPr lang="it-IT" altLang="it-IT" sz="2400" b="1">
                <a:latin typeface="Times New Roman" panose="02020603050405020304" pitchFamily="18" charset="0"/>
              </a:rPr>
              <a:t>Il volume totale di secreto del tenue dell’uomo è di circa 2-3 l/giorno, che viene quasi totalmente riassorbito in parte nel tenue stesso e in parte nel crasso.</a:t>
            </a:r>
          </a:p>
          <a:p>
            <a:pPr eaLnBrk="1" hangingPunct="1">
              <a:spcBef>
                <a:spcPct val="50000"/>
              </a:spcBef>
            </a:pPr>
            <a:endParaRPr lang="it-IT" altLang="it-IT" sz="2400" b="1">
              <a:latin typeface="Times New Roman" panose="02020603050405020304" pitchFamily="18" charset="0"/>
            </a:endParaRPr>
          </a:p>
          <a:p>
            <a:pPr eaLnBrk="1" hangingPunct="1">
              <a:spcBef>
                <a:spcPct val="50000"/>
              </a:spcBef>
            </a:pPr>
            <a:endParaRPr lang="it-IT" altLang="it-IT" sz="24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93893">
                                            <p:txEl>
                                              <p:pRg st="0" end="0"/>
                                            </p:txEl>
                                          </p:spTgt>
                                        </p:tgtEl>
                                        <p:attrNameLst>
                                          <p:attrName>style.visibility</p:attrName>
                                        </p:attrNameLst>
                                      </p:cBhvr>
                                      <p:to>
                                        <p:strVal val="visible"/>
                                      </p:to>
                                    </p:set>
                                    <p:animEffect transition="in" filter="dissolve">
                                      <p:cBhvr>
                                        <p:cTn id="7" dur="500"/>
                                        <p:tgtEl>
                                          <p:spTgt spid="2938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3893">
                                            <p:txEl>
                                              <p:pRg st="1" end="1"/>
                                            </p:txEl>
                                          </p:spTgt>
                                        </p:tgtEl>
                                        <p:attrNameLst>
                                          <p:attrName>style.visibility</p:attrName>
                                        </p:attrNameLst>
                                      </p:cBhvr>
                                      <p:to>
                                        <p:strVal val="visible"/>
                                      </p:to>
                                    </p:set>
                                    <p:animEffect transition="in" filter="dissolve">
                                      <p:cBhvr>
                                        <p:cTn id="12" dur="500"/>
                                        <p:tgtEl>
                                          <p:spTgt spid="2938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3893">
                                            <p:txEl>
                                              <p:pRg st="2" end="2"/>
                                            </p:txEl>
                                          </p:spTgt>
                                        </p:tgtEl>
                                        <p:attrNameLst>
                                          <p:attrName>style.visibility</p:attrName>
                                        </p:attrNameLst>
                                      </p:cBhvr>
                                      <p:to>
                                        <p:strVal val="visible"/>
                                      </p:to>
                                    </p:set>
                                    <p:animEffect transition="in" filter="dissolve">
                                      <p:cBhvr>
                                        <p:cTn id="17" dur="500"/>
                                        <p:tgtEl>
                                          <p:spTgt spid="293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119811" name="WordArt 5"/>
          <p:cNvSpPr>
            <a:spLocks noChangeArrowheads="1" noChangeShapeType="1" noTextEdit="1"/>
          </p:cNvSpPr>
          <p:nvPr/>
        </p:nvSpPr>
        <p:spPr bwMode="auto">
          <a:xfrm>
            <a:off x="1366838" y="533400"/>
            <a:ext cx="63246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SUCCO ENTERICO</a:t>
            </a:r>
          </a:p>
        </p:txBody>
      </p:sp>
      <p:sp>
        <p:nvSpPr>
          <p:cNvPr id="119812" name="Rectangle 8"/>
          <p:cNvSpPr>
            <a:spLocks noChangeArrowheads="1"/>
          </p:cNvSpPr>
          <p:nvPr/>
        </p:nvSpPr>
        <p:spPr bwMode="auto">
          <a:xfrm>
            <a:off x="152400" y="1219200"/>
            <a:ext cx="87630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b="1">
                <a:solidFill>
                  <a:srgbClr val="000000"/>
                </a:solidFill>
                <a:latin typeface="Times New Roman" panose="02020603050405020304" pitchFamily="18" charset="0"/>
              </a:rPr>
              <a:t>Acqua (con una funzione di diluizione del chimo e di veicolazione)</a:t>
            </a:r>
          </a:p>
          <a:p>
            <a:pPr eaLnBrk="1" hangingPunct="1">
              <a:buFontTx/>
              <a:buChar char="•"/>
            </a:pPr>
            <a:r>
              <a:rPr lang="it-IT" altLang="it-IT" b="1">
                <a:solidFill>
                  <a:srgbClr val="000000"/>
                </a:solidFill>
                <a:latin typeface="Times New Roman" panose="02020603050405020304" pitchFamily="18" charset="0"/>
              </a:rPr>
              <a:t>Muco (azione protettiva)</a:t>
            </a:r>
          </a:p>
          <a:p>
            <a:pPr eaLnBrk="1" hangingPunct="1">
              <a:buFontTx/>
              <a:buChar char="•"/>
            </a:pPr>
            <a:r>
              <a:rPr lang="it-IT" altLang="it-IT" b="1">
                <a:solidFill>
                  <a:srgbClr val="000000"/>
                </a:solidFill>
                <a:latin typeface="Times New Roman" panose="02020603050405020304" pitchFamily="18" charset="0"/>
              </a:rPr>
              <a:t>Immunoglobuline (IgA, azione di protezione per agenti fisici o batterici)</a:t>
            </a:r>
          </a:p>
          <a:p>
            <a:pPr eaLnBrk="1" hangingPunct="1">
              <a:buFontTx/>
              <a:buChar char="•"/>
            </a:pPr>
            <a:r>
              <a:rPr lang="it-IT" altLang="it-IT" b="1">
                <a:solidFill>
                  <a:srgbClr val="000000"/>
                </a:solidFill>
                <a:latin typeface="Times New Roman" panose="02020603050405020304" pitchFamily="18" charset="0"/>
              </a:rPr>
              <a:t>HCO</a:t>
            </a:r>
            <a:r>
              <a:rPr lang="it-IT" altLang="it-IT" b="1" baseline="-15000">
                <a:solidFill>
                  <a:srgbClr val="000000"/>
                </a:solidFill>
                <a:latin typeface="Times New Roman" panose="02020603050405020304" pitchFamily="18" charset="0"/>
              </a:rPr>
              <a:t>3</a:t>
            </a:r>
            <a:r>
              <a:rPr lang="it-IT" altLang="it-IT" b="1" baseline="20000">
                <a:solidFill>
                  <a:srgbClr val="000000"/>
                </a:solidFill>
                <a:latin typeface="Times New Roman" panose="02020603050405020304" pitchFamily="18" charset="0"/>
              </a:rPr>
              <a:t>-</a:t>
            </a:r>
            <a:r>
              <a:rPr lang="it-IT" altLang="it-IT" b="1">
                <a:solidFill>
                  <a:srgbClr val="000000"/>
                </a:solidFill>
                <a:latin typeface="Times New Roman" panose="02020603050405020304" pitchFamily="18" charset="0"/>
              </a:rPr>
              <a:t> (azione tampone)</a:t>
            </a:r>
          </a:p>
          <a:p>
            <a:pPr eaLnBrk="1" hangingPunct="1">
              <a:buFontTx/>
              <a:buChar char="•"/>
            </a:pPr>
            <a:r>
              <a:rPr lang="it-IT" altLang="it-IT" b="1">
                <a:solidFill>
                  <a:srgbClr val="000000"/>
                </a:solidFill>
                <a:latin typeface="Times New Roman" panose="02020603050405020304" pitchFamily="18" charset="0"/>
              </a:rPr>
              <a:t>Enzimi enterici (azione digestiva): peptidasi enteriche, saccarasi, maltasi, isomaltasi,  lattasi, trealasi, lipasi. Sono prodotti dall'orletto a spazzola della cellule epiteliali, che sfaldandosi, riversano nel succo enterico gli enzimi.</a:t>
            </a:r>
          </a:p>
          <a:p>
            <a:pPr eaLnBrk="1" hangingPunct="1"/>
            <a:endParaRPr lang="it-IT" altLang="it-IT" b="1">
              <a:solidFill>
                <a:srgbClr val="000000"/>
              </a:solidFill>
              <a:latin typeface="Times New Roman" panose="02020603050405020304" pitchFamily="18" charset="0"/>
            </a:endParaRPr>
          </a:p>
          <a:p>
            <a:pPr eaLnBrk="1" hangingPunct="1"/>
            <a:r>
              <a:rPr lang="it-IT" altLang="it-IT" b="1">
                <a:solidFill>
                  <a:srgbClr val="000000"/>
                </a:solidFill>
                <a:latin typeface="Times New Roman" panose="02020603050405020304" pitchFamily="18" charset="0"/>
              </a:rPr>
              <a:t>Le gh. di Brunner, poste all'inizio del duodeno (tra il piloro e la papilla di Vater) secernono muco dopo i seguenti stimoli:</a:t>
            </a:r>
          </a:p>
          <a:p>
            <a:pPr eaLnBrk="1" hangingPunct="1"/>
            <a:r>
              <a:rPr lang="it-IT" altLang="it-IT" b="1">
                <a:solidFill>
                  <a:srgbClr val="000000"/>
                </a:solidFill>
                <a:latin typeface="Times New Roman" panose="02020603050405020304" pitchFamily="18" charset="0"/>
              </a:rPr>
              <a:t>		- tattili o irritativi diretti</a:t>
            </a:r>
          </a:p>
          <a:p>
            <a:pPr eaLnBrk="1" hangingPunct="1"/>
            <a:r>
              <a:rPr lang="it-IT" altLang="it-IT" b="1">
                <a:solidFill>
                  <a:srgbClr val="000000"/>
                </a:solidFill>
                <a:latin typeface="Times New Roman" panose="02020603050405020304" pitchFamily="18" charset="0"/>
              </a:rPr>
              <a:t>		- vagali</a:t>
            </a:r>
          </a:p>
          <a:p>
            <a:pPr eaLnBrk="1" hangingPunct="1"/>
            <a:r>
              <a:rPr lang="it-IT" altLang="it-IT" b="1">
                <a:solidFill>
                  <a:srgbClr val="000000"/>
                </a:solidFill>
                <a:latin typeface="Times New Roman" panose="02020603050405020304" pitchFamily="18" charset="0"/>
              </a:rPr>
              <a:t>		- indotto da ormoni gastrointestinali (secretina, CCK, VIP, PGE1 e 2, 		   serotonina, istamina, chinine)</a:t>
            </a:r>
          </a:p>
          <a:p>
            <a:pPr eaLnBrk="1" hangingPunct="1"/>
            <a:r>
              <a:rPr lang="it-IT" altLang="it-IT" b="1">
                <a:solidFill>
                  <a:srgbClr val="000000"/>
                </a:solidFill>
                <a:latin typeface="Times New Roman" panose="02020603050405020304" pitchFamily="18" charset="0"/>
              </a:rPr>
              <a:t>		- La stimolazione viene inibita da stimolazione simpatica (possibile causa 		   nell'uomo della formazione dell'ulcera peptica)</a:t>
            </a:r>
          </a:p>
          <a:p>
            <a:pPr eaLnBrk="1" hangingPunct="1"/>
            <a:r>
              <a:rPr lang="it-IT" altLang="it-IT" b="1">
                <a:solidFill>
                  <a:srgbClr val="000000"/>
                </a:solidFill>
                <a:latin typeface="Times New Roman" panose="02020603050405020304" pitchFamily="18" charset="0"/>
              </a:rPr>
              <a:t>Le cripte di Lieberkun producono il succo enterico vero e proprio, pH=7.5-8.</a:t>
            </a:r>
          </a:p>
          <a:p>
            <a:pPr eaLnBrk="1" hangingPunct="1"/>
            <a:r>
              <a:rPr lang="it-IT" altLang="it-IT" b="1">
                <a:solidFill>
                  <a:srgbClr val="000000"/>
                </a:solidFill>
                <a:latin typeface="Times New Roman" panose="02020603050405020304" pitchFamily="18" charset="0"/>
              </a:rPr>
              <a:t>Nell'uomo tale produzione è di 1800 ml/giorno. Il liquido viene riassorbito per il 99% e ha funzione di veicolare i principi nutritivi digeriti dal chimo alla superficie assorbente.</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ASSORBIMENTO</a:t>
            </a:r>
            <a:endParaRPr lang="it-IT" altLang="it-IT" sz="2000" b="1">
              <a:solidFill>
                <a:schemeClr val="bg1"/>
              </a:solidFill>
              <a:latin typeface="Times New Roman" panose="02020603050405020304" pitchFamily="18" charset="0"/>
            </a:endParaRPr>
          </a:p>
        </p:txBody>
      </p:sp>
      <p:sp>
        <p:nvSpPr>
          <p:cNvPr id="120835" name="WordArt 3"/>
          <p:cNvSpPr>
            <a:spLocks noChangeArrowheads="1" noChangeShapeType="1" noTextEdit="1"/>
          </p:cNvSpPr>
          <p:nvPr/>
        </p:nvSpPr>
        <p:spPr bwMode="auto">
          <a:xfrm>
            <a:off x="1981200" y="457200"/>
            <a:ext cx="5334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a:t>
            </a:r>
          </a:p>
        </p:txBody>
      </p:sp>
      <p:sp>
        <p:nvSpPr>
          <p:cNvPr id="120836" name="Rectangle 4"/>
          <p:cNvSpPr>
            <a:spLocks noChangeArrowheads="1"/>
          </p:cNvSpPr>
          <p:nvPr/>
        </p:nvSpPr>
        <p:spPr bwMode="auto">
          <a:xfrm>
            <a:off x="571500" y="1382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pic>
        <p:nvPicPr>
          <p:cNvPr id="120837" name="Picture 5"/>
          <p:cNvPicPr>
            <a:picLocks noChangeAspect="1" noChangeArrowheads="1"/>
          </p:cNvPicPr>
          <p:nvPr/>
        </p:nvPicPr>
        <p:blipFill>
          <a:blip r:embed="rId3">
            <a:extLst>
              <a:ext uri="{28A0092B-C50C-407E-A947-70E740481C1C}">
                <a14:useLocalDpi xmlns:a14="http://schemas.microsoft.com/office/drawing/2010/main" val="0"/>
              </a:ext>
            </a:extLst>
          </a:blip>
          <a:srcRect l="12029" t="2010" r="7654" b="2457"/>
          <a:stretch>
            <a:fillRect/>
          </a:stretch>
        </p:blipFill>
        <p:spPr bwMode="auto">
          <a:xfrm>
            <a:off x="2108200" y="1916113"/>
            <a:ext cx="48974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2" name="Line 6"/>
          <p:cNvSpPr>
            <a:spLocks noChangeShapeType="1"/>
          </p:cNvSpPr>
          <p:nvPr/>
        </p:nvSpPr>
        <p:spPr bwMode="auto">
          <a:xfrm rot="16200000" flipH="1">
            <a:off x="1068387" y="3935413"/>
            <a:ext cx="4498975"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0583" name="Rectangle 7"/>
          <p:cNvSpPr>
            <a:spLocks noChangeArrowheads="1"/>
          </p:cNvSpPr>
          <p:nvPr/>
        </p:nvSpPr>
        <p:spPr bwMode="auto">
          <a:xfrm>
            <a:off x="1476375" y="1195388"/>
            <a:ext cx="2725738" cy="366712"/>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t>Trasporto paracellulare</a:t>
            </a:r>
          </a:p>
        </p:txBody>
      </p:sp>
      <p:sp>
        <p:nvSpPr>
          <p:cNvPr id="280584" name="Line 8"/>
          <p:cNvSpPr>
            <a:spLocks noChangeShapeType="1"/>
          </p:cNvSpPr>
          <p:nvPr/>
        </p:nvSpPr>
        <p:spPr bwMode="auto">
          <a:xfrm rot="16200000" flipH="1">
            <a:off x="4040188" y="2770188"/>
            <a:ext cx="2159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80585" name="Rectangle 9"/>
          <p:cNvSpPr>
            <a:spLocks noChangeArrowheads="1"/>
          </p:cNvSpPr>
          <p:nvPr/>
        </p:nvSpPr>
        <p:spPr bwMode="auto">
          <a:xfrm>
            <a:off x="4727575" y="1195388"/>
            <a:ext cx="2801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t>Trasporto transcellulare</a:t>
            </a:r>
          </a:p>
        </p:txBody>
      </p:sp>
      <p:sp>
        <p:nvSpPr>
          <p:cNvPr id="280586" name="Line 10"/>
          <p:cNvSpPr>
            <a:spLocks noChangeShapeType="1"/>
          </p:cNvSpPr>
          <p:nvPr/>
        </p:nvSpPr>
        <p:spPr bwMode="auto">
          <a:xfrm rot="5400000">
            <a:off x="4283869" y="5372894"/>
            <a:ext cx="792162" cy="6477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0582"/>
                                        </p:tgtEl>
                                        <p:attrNameLst>
                                          <p:attrName>style.visibility</p:attrName>
                                        </p:attrNameLst>
                                      </p:cBhvr>
                                      <p:to>
                                        <p:strVal val="visible"/>
                                      </p:to>
                                    </p:set>
                                    <p:animEffect transition="in" filter="fade">
                                      <p:cBhvr>
                                        <p:cTn id="7" dur="2000"/>
                                        <p:tgtEl>
                                          <p:spTgt spid="2805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0583"/>
                                        </p:tgtEl>
                                        <p:attrNameLst>
                                          <p:attrName>style.visibility</p:attrName>
                                        </p:attrNameLst>
                                      </p:cBhvr>
                                      <p:to>
                                        <p:strVal val="visible"/>
                                      </p:to>
                                    </p:set>
                                    <p:animEffect transition="in" filter="fade">
                                      <p:cBhvr>
                                        <p:cTn id="10" dur="2000"/>
                                        <p:tgtEl>
                                          <p:spTgt spid="2805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0584"/>
                                        </p:tgtEl>
                                        <p:attrNameLst>
                                          <p:attrName>style.visibility</p:attrName>
                                        </p:attrNameLst>
                                      </p:cBhvr>
                                      <p:to>
                                        <p:strVal val="visible"/>
                                      </p:to>
                                    </p:set>
                                    <p:animEffect transition="in" filter="fade">
                                      <p:cBhvr>
                                        <p:cTn id="15" dur="2000"/>
                                        <p:tgtEl>
                                          <p:spTgt spid="28058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0585"/>
                                        </p:tgtEl>
                                        <p:attrNameLst>
                                          <p:attrName>style.visibility</p:attrName>
                                        </p:attrNameLst>
                                      </p:cBhvr>
                                      <p:to>
                                        <p:strVal val="visible"/>
                                      </p:to>
                                    </p:set>
                                    <p:animEffect transition="in" filter="fade">
                                      <p:cBhvr>
                                        <p:cTn id="18" dur="2000"/>
                                        <p:tgtEl>
                                          <p:spTgt spid="28058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0586"/>
                                        </p:tgtEl>
                                        <p:attrNameLst>
                                          <p:attrName>style.visibility</p:attrName>
                                        </p:attrNameLst>
                                      </p:cBhvr>
                                      <p:to>
                                        <p:strVal val="visible"/>
                                      </p:to>
                                    </p:set>
                                    <p:animEffect transition="in" filter="fade">
                                      <p:cBhvr>
                                        <p:cTn id="23" dur="2000"/>
                                        <p:tgtEl>
                                          <p:spTgt spid="280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animBg="1"/>
      <p:bldP spid="280583" grpId="0" animBg="1"/>
      <p:bldP spid="280584" grpId="0" animBg="1"/>
      <p:bldP spid="280585" grpId="0"/>
      <p:bldP spid="28058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ASSORBIMENTO</a:t>
            </a:r>
            <a:endParaRPr lang="it-IT" altLang="it-IT" sz="2000" b="1">
              <a:solidFill>
                <a:schemeClr val="bg1"/>
              </a:solidFill>
              <a:latin typeface="Times New Roman" panose="02020603050405020304" pitchFamily="18" charset="0"/>
            </a:endParaRPr>
          </a:p>
        </p:txBody>
      </p:sp>
      <p:pic>
        <p:nvPicPr>
          <p:cNvPr id="121859" name="Picture 5" descr="Fig"/>
          <p:cNvPicPr>
            <a:picLocks noChangeAspect="1" noChangeArrowheads="1"/>
          </p:cNvPicPr>
          <p:nvPr/>
        </p:nvPicPr>
        <p:blipFill>
          <a:blip r:embed="rId3">
            <a:extLst>
              <a:ext uri="{28A0092B-C50C-407E-A947-70E740481C1C}">
                <a14:useLocalDpi xmlns:a14="http://schemas.microsoft.com/office/drawing/2010/main" val="0"/>
              </a:ext>
            </a:extLst>
          </a:blip>
          <a:srcRect b="39172"/>
          <a:stretch>
            <a:fillRect/>
          </a:stretch>
        </p:blipFill>
        <p:spPr bwMode="auto">
          <a:xfrm>
            <a:off x="941388" y="836613"/>
            <a:ext cx="724535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WordArt 6"/>
          <p:cNvSpPr>
            <a:spLocks noChangeArrowheads="1" noChangeShapeType="1" noTextEdit="1"/>
          </p:cNvSpPr>
          <p:nvPr/>
        </p:nvSpPr>
        <p:spPr bwMode="auto">
          <a:xfrm>
            <a:off x="1981200" y="457200"/>
            <a:ext cx="5334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l="13768" t="2853" r="13768" b="19212"/>
          <a:stretch>
            <a:fillRect/>
          </a:stretch>
        </p:blipFill>
        <p:spPr bwMode="auto">
          <a:xfrm>
            <a:off x="366713" y="914400"/>
            <a:ext cx="83820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WordArt 3"/>
          <p:cNvSpPr>
            <a:spLocks noChangeArrowheads="1" noChangeShapeType="1" noTextEdit="1"/>
          </p:cNvSpPr>
          <p:nvPr/>
        </p:nvSpPr>
        <p:spPr bwMode="auto">
          <a:xfrm>
            <a:off x="990600" y="457200"/>
            <a:ext cx="70866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TRASPORTI ATTIVI E PASSIVI</a:t>
            </a:r>
          </a:p>
        </p:txBody>
      </p:sp>
      <p:sp>
        <p:nvSpPr>
          <p:cNvPr id="122884"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ASSORBIMENTO</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WordArt 3"/>
          <p:cNvSpPr>
            <a:spLocks noChangeArrowheads="1" noChangeShapeType="1" noTextEdit="1"/>
          </p:cNvSpPr>
          <p:nvPr/>
        </p:nvSpPr>
        <p:spPr bwMode="auto">
          <a:xfrm>
            <a:off x="990600" y="457200"/>
            <a:ext cx="70866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TRASPORTI ATTIVI E PASSIVI</a:t>
            </a:r>
          </a:p>
        </p:txBody>
      </p:sp>
      <p:sp>
        <p:nvSpPr>
          <p:cNvPr id="123907"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ASSORBIMENTO</a:t>
            </a:r>
            <a:endParaRPr lang="it-IT" altLang="it-IT" sz="2000" b="1">
              <a:solidFill>
                <a:schemeClr val="bg1"/>
              </a:solidFill>
              <a:latin typeface="Times New Roman" panose="02020603050405020304" pitchFamily="18" charset="0"/>
            </a:endParaRPr>
          </a:p>
        </p:txBody>
      </p:sp>
      <p:pic>
        <p:nvPicPr>
          <p:cNvPr id="123908" name="Picture 5" descr="Fig"/>
          <p:cNvPicPr>
            <a:picLocks noChangeAspect="1" noChangeArrowheads="1"/>
          </p:cNvPicPr>
          <p:nvPr/>
        </p:nvPicPr>
        <p:blipFill>
          <a:blip r:embed="rId3">
            <a:extLst>
              <a:ext uri="{28A0092B-C50C-407E-A947-70E740481C1C}">
                <a14:useLocalDpi xmlns:a14="http://schemas.microsoft.com/office/drawing/2010/main" val="0"/>
              </a:ext>
            </a:extLst>
          </a:blip>
          <a:srcRect l="12987" r="22430" b="10764"/>
          <a:stretch>
            <a:fillRect/>
          </a:stretch>
        </p:blipFill>
        <p:spPr bwMode="auto">
          <a:xfrm>
            <a:off x="3000375" y="1028700"/>
            <a:ext cx="583882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6"/>
          <p:cNvSpPr>
            <a:spLocks noChangeArrowheads="1"/>
          </p:cNvSpPr>
          <p:nvPr/>
        </p:nvSpPr>
        <p:spPr bwMode="auto">
          <a:xfrm>
            <a:off x="0" y="2362200"/>
            <a:ext cx="3048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pPr>
            <a:r>
              <a:rPr lang="it-IT" altLang="it-IT" sz="2800" b="1">
                <a:solidFill>
                  <a:schemeClr val="bg2"/>
                </a:solidFill>
                <a:latin typeface="Times New Roman" panose="02020603050405020304" pitchFamily="18" charset="0"/>
              </a:rPr>
              <a:t>Trasporto di sostanze nell’intestino e sedi di massimo assorbimento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838200"/>
            <a:ext cx="4244975"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WordArt 3"/>
          <p:cNvSpPr>
            <a:spLocks noChangeArrowheads="1" noChangeShapeType="1" noTextEdit="1"/>
          </p:cNvSpPr>
          <p:nvPr/>
        </p:nvSpPr>
        <p:spPr bwMode="auto">
          <a:xfrm>
            <a:off x="2895600" y="457200"/>
            <a:ext cx="3505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a:t>
            </a:r>
          </a:p>
        </p:txBody>
      </p:sp>
      <p:sp>
        <p:nvSpPr>
          <p:cNvPr id="165897" name="AutoShape 9"/>
          <p:cNvSpPr>
            <a:spLocks noChangeArrowheads="1"/>
          </p:cNvSpPr>
          <p:nvPr/>
        </p:nvSpPr>
        <p:spPr bwMode="auto">
          <a:xfrm>
            <a:off x="4114800" y="6096000"/>
            <a:ext cx="3581400" cy="685800"/>
          </a:xfrm>
          <a:prstGeom prst="leftArrowCallout">
            <a:avLst>
              <a:gd name="adj1" fmla="val 25000"/>
              <a:gd name="adj2" fmla="val 25000"/>
              <a:gd name="adj3" fmla="val 8703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Assorbimento e </a:t>
            </a:r>
          </a:p>
          <a:p>
            <a:pPr algn="ctr" eaLnBrk="1" hangingPunct="1"/>
            <a:r>
              <a:rPr lang="it-IT" altLang="it-IT" b="1">
                <a:latin typeface="Times New Roman" panose="02020603050405020304" pitchFamily="18" charset="0"/>
              </a:rPr>
              <a:t>formazione delle feci</a:t>
            </a:r>
          </a:p>
        </p:txBody>
      </p:sp>
      <p:sp>
        <p:nvSpPr>
          <p:cNvPr id="165902" name="Rectangle 14"/>
          <p:cNvSpPr>
            <a:spLocks noChangeArrowheads="1"/>
          </p:cNvSpPr>
          <p:nvPr/>
        </p:nvSpPr>
        <p:spPr bwMode="auto">
          <a:xfrm>
            <a:off x="7924800" y="6248400"/>
            <a:ext cx="838200" cy="381000"/>
          </a:xfrm>
          <a:prstGeom prst="rect">
            <a:avLst/>
          </a:prstGeom>
          <a:gradFill rotWithShape="0">
            <a:gsLst>
              <a:gs pos="0">
                <a:srgbClr val="FFFF66"/>
              </a:gs>
              <a:gs pos="100000">
                <a:srgbClr val="0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6-8</a:t>
            </a:r>
          </a:p>
        </p:txBody>
      </p:sp>
      <p:sp>
        <p:nvSpPr>
          <p:cNvPr id="19462" name="Text Box 1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FUNZIONI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5897"/>
                                        </p:tgtEl>
                                        <p:attrNameLst>
                                          <p:attrName>style.visibility</p:attrName>
                                        </p:attrNameLst>
                                      </p:cBhvr>
                                      <p:to>
                                        <p:strVal val="visible"/>
                                      </p:to>
                                    </p:set>
                                    <p:animEffect transition="in" filter="dissolve">
                                      <p:cBhvr>
                                        <p:cTn id="7" dur="500"/>
                                        <p:tgtEl>
                                          <p:spTgt spid="16589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5902"/>
                                        </p:tgtEl>
                                        <p:attrNameLst>
                                          <p:attrName>style.visibility</p:attrName>
                                        </p:attrNameLst>
                                      </p:cBhvr>
                                      <p:to>
                                        <p:strVal val="visible"/>
                                      </p:to>
                                    </p:set>
                                    <p:animEffect transition="in" filter="dissolve">
                                      <p:cBhvr>
                                        <p:cTn id="11" dur="500"/>
                                        <p:tgtEl>
                                          <p:spTgt spid="16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7" grpId="0" animBg="1"/>
      <p:bldP spid="16590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WordArt 3"/>
          <p:cNvSpPr>
            <a:spLocks noChangeArrowheads="1" noChangeShapeType="1" noTextEdit="1"/>
          </p:cNvSpPr>
          <p:nvPr/>
        </p:nvSpPr>
        <p:spPr bwMode="auto">
          <a:xfrm>
            <a:off x="1371600" y="1676400"/>
            <a:ext cx="6248400" cy="2209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ASSORBIMENTO DI</a:t>
            </a:r>
          </a:p>
        </p:txBody>
      </p:sp>
      <p:sp>
        <p:nvSpPr>
          <p:cNvPr id="124931"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24932" name="WordArt 8"/>
          <p:cNvSpPr>
            <a:spLocks noChangeArrowheads="1" noChangeShapeType="1" noTextEdit="1"/>
          </p:cNvSpPr>
          <p:nvPr/>
        </p:nvSpPr>
        <p:spPr bwMode="auto">
          <a:xfrm>
            <a:off x="1676400" y="4800600"/>
            <a:ext cx="5943600" cy="838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CARBOIDRATI</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072"/>
          <p:cNvGraphicFramePr>
            <a:graphicFrameLocks noChangeAspect="1"/>
          </p:cNvGraphicFramePr>
          <p:nvPr/>
        </p:nvGraphicFramePr>
        <p:xfrm>
          <a:off x="4265613" y="1371600"/>
          <a:ext cx="4878387" cy="4083050"/>
        </p:xfrm>
        <a:graphic>
          <a:graphicData uri="http://schemas.openxmlformats.org/presentationml/2006/ole">
            <mc:AlternateContent xmlns:mc="http://schemas.openxmlformats.org/markup-compatibility/2006">
              <mc:Choice xmlns:v="urn:schemas-microsoft-com:vml" Requires="v">
                <p:oleObj spid="_x0000_s2067" name="CorelPhotoPaint.Image.8" r:id="rId4" imgW="6912293" imgH="5784626" progId="CorelPhotoPaint.Image.8">
                  <p:embed/>
                </p:oleObj>
              </mc:Choice>
              <mc:Fallback>
                <p:oleObj name="CorelPhotoPaint.Image.8" r:id="rId4" imgW="6912293" imgH="5784626" progId="CorelPhotoPaint.Image.8">
                  <p:embed/>
                  <p:pic>
                    <p:nvPicPr>
                      <p:cNvPr id="0" name="Object 30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5613" y="1371600"/>
                        <a:ext cx="4878387"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361477" name="Text Box 1028"/>
          <p:cNvSpPr txBox="1">
            <a:spLocks noChangeArrowheads="1"/>
          </p:cNvSpPr>
          <p:nvPr/>
        </p:nvSpPr>
        <p:spPr bwMode="auto">
          <a:xfrm>
            <a:off x="76200" y="1143000"/>
            <a:ext cx="41148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tabLst>
                <a:tab pos="196850" algn="l"/>
              </a:tabLst>
              <a:defRPr>
                <a:solidFill>
                  <a:schemeClr val="tx1"/>
                </a:solidFill>
                <a:latin typeface="Arial" panose="020B0604020202020204" pitchFamily="34" charset="0"/>
              </a:defRPr>
            </a:lvl1pPr>
            <a:lvl2pPr marL="742950" indent="-285750" eaLnBrk="0" hangingPunct="0">
              <a:tabLst>
                <a:tab pos="196850" algn="l"/>
              </a:tabLst>
              <a:defRPr>
                <a:solidFill>
                  <a:schemeClr val="tx1"/>
                </a:solidFill>
                <a:latin typeface="Arial" panose="020B0604020202020204" pitchFamily="34" charset="0"/>
              </a:defRPr>
            </a:lvl2pPr>
            <a:lvl3pPr marL="1143000" indent="-228600" eaLnBrk="0" hangingPunct="0">
              <a:tabLst>
                <a:tab pos="196850" algn="l"/>
              </a:tabLst>
              <a:defRPr>
                <a:solidFill>
                  <a:schemeClr val="tx1"/>
                </a:solidFill>
                <a:latin typeface="Arial" panose="020B0604020202020204" pitchFamily="34" charset="0"/>
              </a:defRPr>
            </a:lvl3pPr>
            <a:lvl4pPr marL="1600200" indent="-228600" eaLnBrk="0" hangingPunct="0">
              <a:tabLst>
                <a:tab pos="196850" algn="l"/>
              </a:tabLst>
              <a:defRPr>
                <a:solidFill>
                  <a:schemeClr val="tx1"/>
                </a:solidFill>
                <a:latin typeface="Arial" panose="020B0604020202020204" pitchFamily="34" charset="0"/>
              </a:defRPr>
            </a:lvl4pPr>
            <a:lvl5pPr marL="2057400" indent="-228600" eaLnBrk="0" hangingPunct="0">
              <a:tabLst>
                <a:tab pos="1968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968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968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968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96850" algn="l"/>
              </a:tabLst>
              <a:defRPr>
                <a:solidFill>
                  <a:schemeClr val="tx1"/>
                </a:solidFill>
                <a:latin typeface="Arial" panose="020B0604020202020204" pitchFamily="34" charset="0"/>
              </a:defRPr>
            </a:lvl9pPr>
          </a:lstStyle>
          <a:p>
            <a:pPr algn="just" eaLnBrk="1" hangingPunct="1"/>
            <a:r>
              <a:rPr lang="it-IT" altLang="it-IT">
                <a:latin typeface="Times New Roman" panose="02020603050405020304" pitchFamily="18" charset="0"/>
              </a:rPr>
              <a:t>Sono la maggiore fonte calorica assunta con la dieta. </a:t>
            </a:r>
          </a:p>
          <a:p>
            <a:pPr algn="just" eaLnBrk="1" hangingPunct="1"/>
            <a:r>
              <a:rPr lang="it-IT" altLang="it-IT">
                <a:latin typeface="Times New Roman" panose="02020603050405020304" pitchFamily="18" charset="0"/>
              </a:rPr>
              <a:t>I principali carboidrati assunti con la dieta sono:</a:t>
            </a:r>
          </a:p>
          <a:p>
            <a:pPr algn="just" eaLnBrk="1" hangingPunct="1"/>
            <a:r>
              <a:rPr lang="it-IT" altLang="it-IT" i="1">
                <a:solidFill>
                  <a:schemeClr val="accent2"/>
                </a:solidFill>
                <a:latin typeface="Times New Roman" panose="02020603050405020304" pitchFamily="18" charset="0"/>
              </a:rPr>
              <a:t>- </a:t>
            </a:r>
            <a:r>
              <a:rPr lang="it-IT" altLang="it-IT" b="1" i="1">
                <a:solidFill>
                  <a:schemeClr val="accent2"/>
                </a:solidFill>
                <a:latin typeface="Times New Roman" panose="02020603050405020304" pitchFamily="18" charset="0"/>
              </a:rPr>
              <a:t>MONOSACCARIDI</a:t>
            </a:r>
            <a:r>
              <a:rPr lang="it-IT" altLang="it-IT">
                <a:latin typeface="Times New Roman" panose="02020603050405020304" pitchFamily="18" charset="0"/>
              </a:rPr>
              <a:t> </a:t>
            </a:r>
          </a:p>
          <a:p>
            <a:pPr algn="just" eaLnBrk="1" hangingPunct="1"/>
            <a:r>
              <a:rPr lang="it-IT" altLang="it-IT">
                <a:latin typeface="Times New Roman" panose="02020603050405020304" pitchFamily="18" charset="0"/>
              </a:rPr>
              <a:t>    </a:t>
            </a:r>
            <a:r>
              <a:rPr lang="it-IT" altLang="it-IT" i="1">
                <a:latin typeface="Times New Roman" panose="02020603050405020304" pitchFamily="18" charset="0"/>
              </a:rPr>
              <a:t>glucosio</a:t>
            </a:r>
            <a:r>
              <a:rPr lang="it-IT" altLang="it-IT">
                <a:latin typeface="Times New Roman" panose="02020603050405020304" pitchFamily="18" charset="0"/>
              </a:rPr>
              <a:t>, </a:t>
            </a:r>
            <a:r>
              <a:rPr lang="it-IT" altLang="it-IT" i="1">
                <a:latin typeface="Times New Roman" panose="02020603050405020304" pitchFamily="18" charset="0"/>
              </a:rPr>
              <a:t>fruttosio</a:t>
            </a:r>
            <a:r>
              <a:rPr lang="it-IT" altLang="it-IT">
                <a:latin typeface="Times New Roman" panose="02020603050405020304" pitchFamily="18" charset="0"/>
              </a:rPr>
              <a:t>, </a:t>
            </a:r>
            <a:r>
              <a:rPr lang="it-IT" altLang="it-IT" i="1">
                <a:latin typeface="Times New Roman" panose="02020603050405020304" pitchFamily="18" charset="0"/>
              </a:rPr>
              <a:t>galattosio</a:t>
            </a:r>
            <a:r>
              <a:rPr lang="it-IT" altLang="it-IT">
                <a:latin typeface="Times New Roman" panose="02020603050405020304" pitchFamily="18" charset="0"/>
              </a:rPr>
              <a:t> </a:t>
            </a:r>
          </a:p>
          <a:p>
            <a:pPr algn="just" eaLnBrk="1" hangingPunct="1"/>
            <a:r>
              <a:rPr lang="it-IT" altLang="it-IT" i="1">
                <a:latin typeface="Times New Roman" panose="02020603050405020304" pitchFamily="18" charset="0"/>
              </a:rPr>
              <a:t>- </a:t>
            </a:r>
            <a:r>
              <a:rPr lang="it-IT" altLang="it-IT" b="1" i="1">
                <a:solidFill>
                  <a:srgbClr val="FF3399"/>
                </a:solidFill>
                <a:latin typeface="Times New Roman" panose="02020603050405020304" pitchFamily="18" charset="0"/>
              </a:rPr>
              <a:t>DISACCARIDI</a:t>
            </a:r>
            <a:r>
              <a:rPr lang="it-IT" altLang="it-IT" b="1">
                <a:solidFill>
                  <a:srgbClr val="FF3399"/>
                </a:solidFill>
                <a:latin typeface="Times New Roman" panose="02020603050405020304" pitchFamily="18" charset="0"/>
              </a:rPr>
              <a:t> </a:t>
            </a:r>
          </a:p>
          <a:p>
            <a:pPr algn="just" eaLnBrk="1" hangingPunct="1"/>
            <a:r>
              <a:rPr lang="it-IT" altLang="it-IT">
                <a:latin typeface="Times New Roman" panose="02020603050405020304" pitchFamily="18" charset="0"/>
              </a:rPr>
              <a:t>  </a:t>
            </a:r>
            <a:r>
              <a:rPr lang="it-IT" altLang="it-IT" i="1">
                <a:latin typeface="Times New Roman" panose="02020603050405020304" pitchFamily="18" charset="0"/>
              </a:rPr>
              <a:t>saccarosio</a:t>
            </a:r>
            <a:r>
              <a:rPr lang="it-IT" altLang="it-IT">
                <a:latin typeface="Times New Roman" panose="02020603050405020304" pitchFamily="18" charset="0"/>
              </a:rPr>
              <a:t> (glu+fru), </a:t>
            </a:r>
            <a:r>
              <a:rPr lang="it-IT" altLang="it-IT" i="1">
                <a:latin typeface="Times New Roman" panose="02020603050405020304" pitchFamily="18" charset="0"/>
              </a:rPr>
              <a:t>lattosio</a:t>
            </a:r>
            <a:r>
              <a:rPr lang="it-IT" altLang="it-IT">
                <a:latin typeface="Times New Roman" panose="02020603050405020304" pitchFamily="18" charset="0"/>
              </a:rPr>
              <a:t> (glu+gala),                      	</a:t>
            </a:r>
            <a:r>
              <a:rPr lang="it-IT" altLang="it-IT" i="1">
                <a:latin typeface="Times New Roman" panose="02020603050405020304" pitchFamily="18" charset="0"/>
              </a:rPr>
              <a:t>maltosio</a:t>
            </a:r>
            <a:r>
              <a:rPr lang="it-IT" altLang="it-IT">
                <a:latin typeface="Times New Roman" panose="02020603050405020304" pitchFamily="18" charset="0"/>
              </a:rPr>
              <a:t> (glu+glu)</a:t>
            </a:r>
          </a:p>
          <a:p>
            <a:pPr algn="just" eaLnBrk="1" hangingPunct="1"/>
            <a:r>
              <a:rPr lang="it-IT" altLang="it-IT" i="1">
                <a:solidFill>
                  <a:srgbClr val="33CC33"/>
                </a:solidFill>
                <a:latin typeface="Times New Roman" panose="02020603050405020304" pitchFamily="18" charset="0"/>
              </a:rPr>
              <a:t>- </a:t>
            </a:r>
            <a:r>
              <a:rPr lang="it-IT" altLang="it-IT" b="1" i="1">
                <a:solidFill>
                  <a:srgbClr val="33CC33"/>
                </a:solidFill>
                <a:latin typeface="Times New Roman" panose="02020603050405020304" pitchFamily="18" charset="0"/>
              </a:rPr>
              <a:t>POLISACCARIDI</a:t>
            </a:r>
            <a:r>
              <a:rPr lang="it-IT" altLang="it-IT" b="1">
                <a:solidFill>
                  <a:srgbClr val="33CC33"/>
                </a:solidFill>
                <a:latin typeface="Times New Roman" panose="02020603050405020304" pitchFamily="18" charset="0"/>
              </a:rPr>
              <a:t> </a:t>
            </a:r>
          </a:p>
          <a:p>
            <a:pPr eaLnBrk="1" hangingPunct="1"/>
            <a:r>
              <a:rPr lang="it-IT" altLang="it-IT">
                <a:latin typeface="Times New Roman" panose="02020603050405020304" pitchFamily="18" charset="0"/>
              </a:rPr>
              <a:t>   </a:t>
            </a:r>
            <a:r>
              <a:rPr lang="it-IT" altLang="it-IT" b="1" i="1">
                <a:latin typeface="Times New Roman" panose="02020603050405020304" pitchFamily="18" charset="0"/>
              </a:rPr>
              <a:t>di origine vegetale</a:t>
            </a:r>
            <a:r>
              <a:rPr lang="it-IT" altLang="it-IT">
                <a:latin typeface="Times New Roman" panose="02020603050405020304" pitchFamily="18" charset="0"/>
              </a:rPr>
              <a:t>: </a:t>
            </a:r>
            <a:r>
              <a:rPr lang="it-IT" altLang="it-IT" i="1">
                <a:latin typeface="Times New Roman" panose="02020603050405020304" pitchFamily="18" charset="0"/>
              </a:rPr>
              <a:t>amilopectina</a:t>
            </a:r>
            <a:r>
              <a:rPr lang="it-IT" altLang="it-IT">
                <a:latin typeface="Times New Roman" panose="02020603050405020304" pitchFamily="18" charset="0"/>
              </a:rPr>
              <a:t> (ramificata) legami </a:t>
            </a:r>
            <a:r>
              <a:rPr lang="it-IT" altLang="it-IT">
                <a:latin typeface="Times New Roman" panose="02020603050405020304" pitchFamily="18" charset="0"/>
                <a:sym typeface="Symbol" panose="05050102010706020507" pitchFamily="18" charset="2"/>
              </a:rPr>
              <a:t>-</a:t>
            </a:r>
            <a:r>
              <a:rPr lang="it-IT" altLang="it-IT">
                <a:latin typeface="Times New Roman" panose="02020603050405020304" pitchFamily="18" charset="0"/>
              </a:rPr>
              <a:t>1,4 (lineari) e </a:t>
            </a:r>
            <a:r>
              <a:rPr lang="it-IT" altLang="it-IT">
                <a:latin typeface="Times New Roman" panose="02020603050405020304" pitchFamily="18" charset="0"/>
                <a:sym typeface="Symbol" panose="05050102010706020507" pitchFamily="18" charset="2"/>
              </a:rPr>
              <a:t>-</a:t>
            </a:r>
            <a:r>
              <a:rPr lang="it-IT" altLang="it-IT">
                <a:latin typeface="Times New Roman" panose="02020603050405020304" pitchFamily="18" charset="0"/>
              </a:rPr>
              <a:t>1,6 (ramificazioni), </a:t>
            </a:r>
            <a:r>
              <a:rPr lang="it-IT" altLang="it-IT" i="1">
                <a:latin typeface="Times New Roman" panose="02020603050405020304" pitchFamily="18" charset="0"/>
              </a:rPr>
              <a:t>amilosio</a:t>
            </a:r>
            <a:r>
              <a:rPr lang="it-IT" altLang="it-IT">
                <a:latin typeface="Times New Roman" panose="02020603050405020304" pitchFamily="18" charset="0"/>
              </a:rPr>
              <a:t> (lineare) legami </a:t>
            </a:r>
            <a:r>
              <a:rPr lang="it-IT" altLang="it-IT">
                <a:latin typeface="Times New Roman" panose="02020603050405020304" pitchFamily="18" charset="0"/>
                <a:sym typeface="Symbol" panose="05050102010706020507" pitchFamily="18" charset="2"/>
              </a:rPr>
              <a:t>-</a:t>
            </a:r>
            <a:r>
              <a:rPr lang="it-IT" altLang="it-IT">
                <a:latin typeface="Times New Roman" panose="02020603050405020304" pitchFamily="18" charset="0"/>
              </a:rPr>
              <a:t>1,4 glicosidici, </a:t>
            </a:r>
            <a:r>
              <a:rPr lang="it-IT" altLang="it-IT" i="1">
                <a:latin typeface="Times New Roman" panose="02020603050405020304" pitchFamily="18" charset="0"/>
              </a:rPr>
              <a:t>cellulosa</a:t>
            </a:r>
            <a:r>
              <a:rPr lang="it-IT" altLang="it-IT">
                <a:latin typeface="Times New Roman" panose="02020603050405020304" pitchFamily="18" charset="0"/>
              </a:rPr>
              <a:t> (lineare) legami </a:t>
            </a:r>
            <a:r>
              <a:rPr lang="it-IT" altLang="it-IT">
                <a:latin typeface="Times New Roman" panose="02020603050405020304" pitchFamily="18" charset="0"/>
                <a:sym typeface="Symbol" panose="05050102010706020507" pitchFamily="18" charset="2"/>
              </a:rPr>
              <a:t>-</a:t>
            </a:r>
            <a:r>
              <a:rPr lang="it-IT" altLang="it-IT">
                <a:latin typeface="Times New Roman" panose="02020603050405020304" pitchFamily="18" charset="0"/>
              </a:rPr>
              <a:t>1,4 glicosidici</a:t>
            </a:r>
          </a:p>
          <a:p>
            <a:pPr eaLnBrk="1" hangingPunct="1"/>
            <a:r>
              <a:rPr lang="it-IT" altLang="it-IT">
                <a:latin typeface="Times New Roman" panose="02020603050405020304" pitchFamily="18" charset="0"/>
              </a:rPr>
              <a:t>   </a:t>
            </a:r>
            <a:r>
              <a:rPr lang="it-IT" altLang="it-IT" b="1" i="1">
                <a:latin typeface="Times New Roman" panose="02020603050405020304" pitchFamily="18" charset="0"/>
              </a:rPr>
              <a:t>di origine animale</a:t>
            </a:r>
            <a:r>
              <a:rPr lang="it-IT" altLang="it-IT">
                <a:latin typeface="Times New Roman" panose="02020603050405020304" pitchFamily="18" charset="0"/>
              </a:rPr>
              <a:t>: </a:t>
            </a:r>
            <a:r>
              <a:rPr lang="it-IT" altLang="it-IT" i="1">
                <a:latin typeface="Times New Roman" panose="02020603050405020304" pitchFamily="18" charset="0"/>
              </a:rPr>
              <a:t>glicogeno</a:t>
            </a:r>
            <a:r>
              <a:rPr lang="it-IT" altLang="it-IT">
                <a:latin typeface="Times New Roman" panose="02020603050405020304" pitchFamily="18" charset="0"/>
              </a:rPr>
              <a:t> (ramificato) legami </a:t>
            </a:r>
            <a:r>
              <a:rPr lang="it-IT" altLang="it-IT">
                <a:latin typeface="Times New Roman" panose="02020603050405020304" pitchFamily="18" charset="0"/>
                <a:sym typeface="Symbol" panose="05050102010706020507" pitchFamily="18" charset="2"/>
              </a:rPr>
              <a:t>-</a:t>
            </a:r>
            <a:r>
              <a:rPr lang="it-IT" altLang="it-IT">
                <a:latin typeface="Times New Roman" panose="02020603050405020304" pitchFamily="18" charset="0"/>
              </a:rPr>
              <a:t>1,4 e </a:t>
            </a:r>
            <a:r>
              <a:rPr lang="it-IT" altLang="it-IT">
                <a:latin typeface="Times New Roman" panose="02020603050405020304" pitchFamily="18" charset="0"/>
                <a:sym typeface="Symbol" panose="05050102010706020507" pitchFamily="18" charset="2"/>
              </a:rPr>
              <a:t>-</a:t>
            </a:r>
            <a:r>
              <a:rPr lang="it-IT" altLang="it-IT">
                <a:latin typeface="Times New Roman" panose="02020603050405020304" pitchFamily="18" charset="0"/>
              </a:rPr>
              <a:t>1,6 simile all’amilopectina ma con ramificazioni più brevi e frequenti. </a:t>
            </a:r>
          </a:p>
        </p:txBody>
      </p:sp>
      <p:sp>
        <p:nvSpPr>
          <p:cNvPr id="2053" name="WordArt 7"/>
          <p:cNvSpPr>
            <a:spLocks noChangeArrowheads="1" noChangeShapeType="1" noTextEdit="1"/>
          </p:cNvSpPr>
          <p:nvPr/>
        </p:nvSpPr>
        <p:spPr bwMode="auto">
          <a:xfrm>
            <a:off x="2057400" y="457200"/>
            <a:ext cx="5029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CARBOIDRATI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61477">
                                            <p:txEl>
                                              <p:pRg st="0" end="0"/>
                                            </p:txEl>
                                          </p:spTgt>
                                        </p:tgtEl>
                                        <p:attrNameLst>
                                          <p:attrName>style.visibility</p:attrName>
                                        </p:attrNameLst>
                                      </p:cBhvr>
                                      <p:to>
                                        <p:strVal val="visible"/>
                                      </p:to>
                                    </p:set>
                                    <p:animEffect transition="in" filter="dissolve">
                                      <p:cBhvr>
                                        <p:cTn id="7" dur="500"/>
                                        <p:tgtEl>
                                          <p:spTgt spid="3614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1477">
                                            <p:txEl>
                                              <p:pRg st="1" end="1"/>
                                            </p:txEl>
                                          </p:spTgt>
                                        </p:tgtEl>
                                        <p:attrNameLst>
                                          <p:attrName>style.visibility</p:attrName>
                                        </p:attrNameLst>
                                      </p:cBhvr>
                                      <p:to>
                                        <p:strVal val="visible"/>
                                      </p:to>
                                    </p:set>
                                    <p:animEffect transition="in" filter="dissolve">
                                      <p:cBhvr>
                                        <p:cTn id="12" dur="500"/>
                                        <p:tgtEl>
                                          <p:spTgt spid="3614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1477">
                                            <p:txEl>
                                              <p:pRg st="2" end="2"/>
                                            </p:txEl>
                                          </p:spTgt>
                                        </p:tgtEl>
                                        <p:attrNameLst>
                                          <p:attrName>style.visibility</p:attrName>
                                        </p:attrNameLst>
                                      </p:cBhvr>
                                      <p:to>
                                        <p:strVal val="visible"/>
                                      </p:to>
                                    </p:set>
                                    <p:animEffect transition="in" filter="dissolve">
                                      <p:cBhvr>
                                        <p:cTn id="17" dur="500"/>
                                        <p:tgtEl>
                                          <p:spTgt spid="361477">
                                            <p:txEl>
                                              <p:pRg st="2" end="2"/>
                                            </p:txEl>
                                          </p:spTgt>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361477">
                                            <p:txEl>
                                              <p:pRg st="3" end="3"/>
                                            </p:txEl>
                                          </p:spTgt>
                                        </p:tgtEl>
                                        <p:attrNameLst>
                                          <p:attrName>style.visibility</p:attrName>
                                        </p:attrNameLst>
                                      </p:cBhvr>
                                      <p:to>
                                        <p:strVal val="visible"/>
                                      </p:to>
                                    </p:set>
                                    <p:animEffect transition="in" filter="dissolve">
                                      <p:cBhvr>
                                        <p:cTn id="21" dur="500"/>
                                        <p:tgtEl>
                                          <p:spTgt spid="36147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61477">
                                            <p:txEl>
                                              <p:pRg st="4" end="4"/>
                                            </p:txEl>
                                          </p:spTgt>
                                        </p:tgtEl>
                                        <p:attrNameLst>
                                          <p:attrName>style.visibility</p:attrName>
                                        </p:attrNameLst>
                                      </p:cBhvr>
                                      <p:to>
                                        <p:strVal val="visible"/>
                                      </p:to>
                                    </p:set>
                                    <p:animEffect transition="in" filter="dissolve">
                                      <p:cBhvr>
                                        <p:cTn id="26" dur="500"/>
                                        <p:tgtEl>
                                          <p:spTgt spid="361477">
                                            <p:txEl>
                                              <p:pRg st="4" end="4"/>
                                            </p:txEl>
                                          </p:spTgt>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361477">
                                            <p:txEl>
                                              <p:pRg st="5" end="5"/>
                                            </p:txEl>
                                          </p:spTgt>
                                        </p:tgtEl>
                                        <p:attrNameLst>
                                          <p:attrName>style.visibility</p:attrName>
                                        </p:attrNameLst>
                                      </p:cBhvr>
                                      <p:to>
                                        <p:strVal val="visible"/>
                                      </p:to>
                                    </p:set>
                                    <p:animEffect transition="in" filter="dissolve">
                                      <p:cBhvr>
                                        <p:cTn id="30" dur="500"/>
                                        <p:tgtEl>
                                          <p:spTgt spid="361477">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61477">
                                            <p:txEl>
                                              <p:pRg st="6" end="6"/>
                                            </p:txEl>
                                          </p:spTgt>
                                        </p:tgtEl>
                                        <p:attrNameLst>
                                          <p:attrName>style.visibility</p:attrName>
                                        </p:attrNameLst>
                                      </p:cBhvr>
                                      <p:to>
                                        <p:strVal val="visible"/>
                                      </p:to>
                                    </p:set>
                                    <p:animEffect transition="in" filter="dissolve">
                                      <p:cBhvr>
                                        <p:cTn id="35" dur="500"/>
                                        <p:tgtEl>
                                          <p:spTgt spid="361477">
                                            <p:txEl>
                                              <p:pRg st="6" end="6"/>
                                            </p:txEl>
                                          </p:spTgt>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361477">
                                            <p:txEl>
                                              <p:pRg st="7" end="7"/>
                                            </p:txEl>
                                          </p:spTgt>
                                        </p:tgtEl>
                                        <p:attrNameLst>
                                          <p:attrName>style.visibility</p:attrName>
                                        </p:attrNameLst>
                                      </p:cBhvr>
                                      <p:to>
                                        <p:strVal val="visible"/>
                                      </p:to>
                                    </p:set>
                                    <p:animEffect transition="in" filter="dissolve">
                                      <p:cBhvr>
                                        <p:cTn id="39" dur="500"/>
                                        <p:tgtEl>
                                          <p:spTgt spid="361477">
                                            <p:txEl>
                                              <p:pRg st="7" end="7"/>
                                            </p:txEl>
                                          </p:spTgt>
                                        </p:tgtEl>
                                      </p:cBhvr>
                                    </p:animEffect>
                                  </p:childTnLst>
                                </p:cTn>
                              </p:par>
                            </p:childTnLst>
                          </p:cTn>
                        </p:par>
                        <p:par>
                          <p:cTn id="40" fill="hold" nodeType="afterGroup">
                            <p:stCondLst>
                              <p:cond delay="1000"/>
                            </p:stCondLst>
                            <p:childTnLst>
                              <p:par>
                                <p:cTn id="41" presetID="9" presetClass="entr" presetSubtype="0" fill="hold" nodeType="afterEffect">
                                  <p:stCondLst>
                                    <p:cond delay="0"/>
                                  </p:stCondLst>
                                  <p:childTnLst>
                                    <p:set>
                                      <p:cBhvr>
                                        <p:cTn id="42" dur="1" fill="hold">
                                          <p:stCondLst>
                                            <p:cond delay="0"/>
                                          </p:stCondLst>
                                        </p:cTn>
                                        <p:tgtEl>
                                          <p:spTgt spid="361477">
                                            <p:txEl>
                                              <p:pRg st="8" end="8"/>
                                            </p:txEl>
                                          </p:spTgt>
                                        </p:tgtEl>
                                        <p:attrNameLst>
                                          <p:attrName>style.visibility</p:attrName>
                                        </p:attrNameLst>
                                      </p:cBhvr>
                                      <p:to>
                                        <p:strVal val="visible"/>
                                      </p:to>
                                    </p:set>
                                    <p:animEffect transition="in" filter="dissolve">
                                      <p:cBhvr>
                                        <p:cTn id="43" dur="500"/>
                                        <p:tgtEl>
                                          <p:spTgt spid="36147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25955" name="Rectangle 6"/>
          <p:cNvSpPr>
            <a:spLocks noChangeArrowheads="1"/>
          </p:cNvSpPr>
          <p:nvPr/>
        </p:nvSpPr>
        <p:spPr bwMode="auto">
          <a:xfrm>
            <a:off x="4957763" y="13446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39975" name="Rectangle 7"/>
          <p:cNvSpPr>
            <a:spLocks noChangeArrowheads="1"/>
          </p:cNvSpPr>
          <p:nvPr/>
        </p:nvSpPr>
        <p:spPr bwMode="auto">
          <a:xfrm>
            <a:off x="338138" y="1270000"/>
            <a:ext cx="8443912" cy="5054600"/>
          </a:xfrm>
          <a:prstGeom prst="rect">
            <a:avLst/>
          </a:prstGeom>
          <a:solidFill>
            <a:srgbClr val="FFFFCC"/>
          </a:solidFill>
          <a:ln w="9525">
            <a:solidFill>
              <a:schemeClr val="tx1"/>
            </a:solidFill>
            <a:miter lim="800000"/>
            <a:headEnd/>
            <a:tailEnd/>
          </a:ln>
          <a:effectLst/>
        </p:spPr>
        <p:txBody>
          <a:bodyPr>
            <a:spAutoFit/>
          </a:bodyPr>
          <a:lstStyle/>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000000"/>
                  </a:outerShdw>
                </a:effectLst>
                <a:latin typeface="Arial" charset="0"/>
              </a:rPr>
              <a:t>Quantità media ingerita: 		                </a:t>
            </a:r>
            <a:r>
              <a:rPr lang="it-IT" sz="1600" b="1">
                <a:solidFill>
                  <a:srgbClr val="CC0000"/>
                </a:solidFill>
                <a:effectLst>
                  <a:outerShdw blurRad="38100" dist="38100" dir="2700000" algn="tl">
                    <a:srgbClr val="000000"/>
                  </a:outerShdw>
                </a:effectLst>
                <a:latin typeface="Arial" charset="0"/>
              </a:rPr>
              <a:t>200-800 g/giorno</a:t>
            </a: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000000"/>
                  </a:outerShdw>
                </a:effectLst>
                <a:latin typeface="Arial" charset="0"/>
              </a:rPr>
              <a:t>Forma di ingestione: 			</a:t>
            </a:r>
            <a:r>
              <a:rPr lang="it-IT" sz="1600" b="1">
                <a:solidFill>
                  <a:srgbClr val="CC0000"/>
                </a:solidFill>
                <a:effectLst>
                  <a:outerShdw blurRad="38100" dist="38100" dir="2700000" algn="tl">
                    <a:srgbClr val="000000"/>
                  </a:outerShdw>
                </a:effectLst>
                <a:latin typeface="Arial" charset="0"/>
              </a:rPr>
              <a:t>60% polisaccaridi (amido), 							40% disaccaridi (saccarosio,lattosio), 					tracce di monosaccaridi (glucosio, 						fruttosio).</a:t>
            </a:r>
            <a:r>
              <a:rPr lang="it-IT" sz="1600" b="1">
                <a:effectLst>
                  <a:outerShdw blurRad="38100" dist="38100" dir="2700000" algn="tl">
                    <a:srgbClr val="FFFFFF"/>
                  </a:outerShdw>
                </a:effectLst>
                <a:latin typeface="Arial" charset="0"/>
              </a:rPr>
              <a:t> </a:t>
            </a: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000000"/>
                  </a:outerShdw>
                </a:effectLst>
                <a:latin typeface="Arial" charset="0"/>
              </a:rPr>
              <a:t>Forma di assorbimento: 			</a:t>
            </a:r>
            <a:r>
              <a:rPr lang="it-IT" sz="1600" b="1">
                <a:solidFill>
                  <a:srgbClr val="CC0000"/>
                </a:solidFill>
                <a:effectLst>
                  <a:outerShdw blurRad="38100" dist="38100" dir="2700000" algn="tl">
                    <a:srgbClr val="000000"/>
                  </a:outerShdw>
                </a:effectLst>
                <a:latin typeface="Arial" charset="0"/>
              </a:rPr>
              <a:t>monosaccaridi</a:t>
            </a:r>
            <a:endParaRPr lang="it-IT" sz="1600" b="1">
              <a:effectLst>
                <a:outerShdw blurRad="38100" dist="38100" dir="2700000" algn="tl">
                  <a:srgbClr val="FFFFFF"/>
                </a:outerShdw>
              </a:effectLst>
              <a:latin typeface="Arial" charset="0"/>
            </a:endParaRP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000000"/>
                  </a:outerShdw>
                </a:effectLst>
                <a:latin typeface="Arial" charset="0"/>
              </a:rPr>
              <a:t>Sito di massima efficienza di assorbimento: 	</a:t>
            </a:r>
            <a:r>
              <a:rPr lang="it-IT" sz="1600" b="1">
                <a:solidFill>
                  <a:srgbClr val="CC0000"/>
                </a:solidFill>
                <a:effectLst>
                  <a:outerShdw blurRad="38100" dist="38100" dir="2700000" algn="tl">
                    <a:srgbClr val="000000"/>
                  </a:outerShdw>
                </a:effectLst>
                <a:latin typeface="Arial" charset="0"/>
              </a:rPr>
              <a:t>dal duodeno al medio digiuno</a:t>
            </a:r>
            <a:endParaRPr lang="it-IT" sz="1600" b="1">
              <a:effectLst>
                <a:outerShdw blurRad="38100" dist="38100" dir="2700000" algn="tl">
                  <a:srgbClr val="FFFFFF"/>
                </a:outerShdw>
              </a:effectLst>
              <a:latin typeface="Arial" charset="0"/>
            </a:endParaRP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000000"/>
                  </a:outerShdw>
                </a:effectLst>
                <a:latin typeface="Arial" charset="0"/>
              </a:rPr>
              <a:t>Efficienza di digestione ed assorbimento:	</a:t>
            </a:r>
            <a:r>
              <a:rPr lang="it-IT" sz="1600" b="1">
                <a:solidFill>
                  <a:srgbClr val="CC0000"/>
                </a:solidFill>
                <a:effectLst>
                  <a:outerShdw blurRad="38100" dist="38100" dir="2700000" algn="tl">
                    <a:srgbClr val="000000"/>
                  </a:outerShdw>
                </a:effectLst>
                <a:latin typeface="Arial" charset="0"/>
              </a:rPr>
              <a:t>&gt;99%</a:t>
            </a:r>
            <a:r>
              <a:rPr lang="it-IT" sz="1600" b="1">
                <a:effectLst>
                  <a:outerShdw blurRad="38100" dist="38100" dir="2700000" algn="tl">
                    <a:srgbClr val="FFFFFF"/>
                  </a:outerShdw>
                </a:effectLst>
                <a:latin typeface="Arial" charset="0"/>
              </a:rPr>
              <a:t> </a:t>
            </a: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000000"/>
                  </a:outerShdw>
                </a:effectLst>
                <a:latin typeface="Arial" charset="0"/>
              </a:rPr>
              <a:t>Meccanismi: 				</a:t>
            </a:r>
            <a:r>
              <a:rPr lang="it-IT" sz="1600" b="1">
                <a:solidFill>
                  <a:srgbClr val="CC0000"/>
                </a:solidFill>
                <a:effectLst>
                  <a:outerShdw blurRad="38100" dist="38100" dir="2700000" algn="tl">
                    <a:srgbClr val="000000"/>
                  </a:outerShdw>
                </a:effectLst>
                <a:latin typeface="Arial" charset="0"/>
              </a:rPr>
              <a:t>diffusione semplice o facilitata 						(fruttosio); trasporto attivo 							secondario carrier-mediato                               	           	                                                 (glucosio; cotrasporto Na</a:t>
            </a:r>
            <a:r>
              <a:rPr lang="it-IT" sz="1600" b="1" baseline="30000">
                <a:solidFill>
                  <a:srgbClr val="CC0000"/>
                </a:solidFill>
                <a:effectLst>
                  <a:outerShdw blurRad="38100" dist="38100" dir="2700000" algn="tl">
                    <a:srgbClr val="000000"/>
                  </a:outerShdw>
                </a:effectLst>
                <a:latin typeface="Arial" charset="0"/>
              </a:rPr>
              <a:t>+</a:t>
            </a:r>
            <a:r>
              <a:rPr lang="it-IT" sz="1600" b="1">
                <a:solidFill>
                  <a:srgbClr val="CC0000"/>
                </a:solidFill>
                <a:effectLst>
                  <a:outerShdw blurRad="38100" dist="38100" dir="2700000" algn="tl">
                    <a:srgbClr val="000000"/>
                  </a:outerShdw>
                </a:effectLst>
                <a:latin typeface="Arial" charset="0"/>
              </a:rPr>
              <a:t>/glucosio)</a:t>
            </a: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000000"/>
                  </a:outerShdw>
                </a:effectLst>
                <a:latin typeface="Arial" charset="0"/>
              </a:rPr>
              <a:t>Destinazione: 				 </a:t>
            </a:r>
            <a:r>
              <a:rPr lang="it-IT" sz="1600" b="1">
                <a:solidFill>
                  <a:srgbClr val="CC0000"/>
                </a:solidFill>
                <a:effectLst>
                  <a:outerShdw blurRad="38100" dist="38100" dir="2700000" algn="tl">
                    <a:srgbClr val="000000"/>
                  </a:outerShdw>
                </a:effectLst>
                <a:latin typeface="Arial" charset="0"/>
              </a:rPr>
              <a:t>capillari sanguigni</a:t>
            </a:r>
            <a:endParaRPr lang="it-IT" sz="1600" b="1">
              <a:effectLst>
                <a:outerShdw blurRad="38100" dist="38100" dir="2700000" algn="tl">
                  <a:srgbClr val="FFFFFF"/>
                </a:outerShdw>
              </a:effectLst>
              <a:latin typeface="Arial" charset="0"/>
            </a:endParaRPr>
          </a:p>
        </p:txBody>
      </p:sp>
      <p:sp>
        <p:nvSpPr>
          <p:cNvPr id="125957" name="WordArt 8"/>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CARBOIDRATI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9975">
                                            <p:txEl>
                                              <p:pRg st="0" end="0"/>
                                            </p:txEl>
                                          </p:spTgt>
                                        </p:tgtEl>
                                        <p:attrNameLst>
                                          <p:attrName>style.visibility</p:attrName>
                                        </p:attrNameLst>
                                      </p:cBhvr>
                                      <p:to>
                                        <p:strVal val="visible"/>
                                      </p:to>
                                    </p:set>
                                    <p:animEffect transition="in" filter="dissolve">
                                      <p:cBhvr>
                                        <p:cTn id="7" dur="500"/>
                                        <p:tgtEl>
                                          <p:spTgt spid="3399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9975">
                                            <p:txEl>
                                              <p:pRg st="1" end="1"/>
                                            </p:txEl>
                                          </p:spTgt>
                                        </p:tgtEl>
                                        <p:attrNameLst>
                                          <p:attrName>style.visibility</p:attrName>
                                        </p:attrNameLst>
                                      </p:cBhvr>
                                      <p:to>
                                        <p:strVal val="visible"/>
                                      </p:to>
                                    </p:set>
                                    <p:animEffect transition="in" filter="dissolve">
                                      <p:cBhvr>
                                        <p:cTn id="12" dur="500"/>
                                        <p:tgtEl>
                                          <p:spTgt spid="3399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9975">
                                            <p:txEl>
                                              <p:pRg st="2" end="2"/>
                                            </p:txEl>
                                          </p:spTgt>
                                        </p:tgtEl>
                                        <p:attrNameLst>
                                          <p:attrName>style.visibility</p:attrName>
                                        </p:attrNameLst>
                                      </p:cBhvr>
                                      <p:to>
                                        <p:strVal val="visible"/>
                                      </p:to>
                                    </p:set>
                                    <p:animEffect transition="in" filter="dissolve">
                                      <p:cBhvr>
                                        <p:cTn id="17" dur="500"/>
                                        <p:tgtEl>
                                          <p:spTgt spid="3399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39975">
                                            <p:txEl>
                                              <p:pRg st="3" end="3"/>
                                            </p:txEl>
                                          </p:spTgt>
                                        </p:tgtEl>
                                        <p:attrNameLst>
                                          <p:attrName>style.visibility</p:attrName>
                                        </p:attrNameLst>
                                      </p:cBhvr>
                                      <p:to>
                                        <p:strVal val="visible"/>
                                      </p:to>
                                    </p:set>
                                    <p:animEffect transition="in" filter="dissolve">
                                      <p:cBhvr>
                                        <p:cTn id="22" dur="500"/>
                                        <p:tgtEl>
                                          <p:spTgt spid="3399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39975">
                                            <p:txEl>
                                              <p:pRg st="4" end="4"/>
                                            </p:txEl>
                                          </p:spTgt>
                                        </p:tgtEl>
                                        <p:attrNameLst>
                                          <p:attrName>style.visibility</p:attrName>
                                        </p:attrNameLst>
                                      </p:cBhvr>
                                      <p:to>
                                        <p:strVal val="visible"/>
                                      </p:to>
                                    </p:set>
                                    <p:animEffect transition="in" filter="dissolve">
                                      <p:cBhvr>
                                        <p:cTn id="27" dur="500"/>
                                        <p:tgtEl>
                                          <p:spTgt spid="3399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39975">
                                            <p:txEl>
                                              <p:pRg st="5" end="5"/>
                                            </p:txEl>
                                          </p:spTgt>
                                        </p:tgtEl>
                                        <p:attrNameLst>
                                          <p:attrName>style.visibility</p:attrName>
                                        </p:attrNameLst>
                                      </p:cBhvr>
                                      <p:to>
                                        <p:strVal val="visible"/>
                                      </p:to>
                                    </p:set>
                                    <p:animEffect transition="in" filter="dissolve">
                                      <p:cBhvr>
                                        <p:cTn id="32" dur="500"/>
                                        <p:tgtEl>
                                          <p:spTgt spid="33997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39975">
                                            <p:txEl>
                                              <p:pRg st="6" end="6"/>
                                            </p:txEl>
                                          </p:spTgt>
                                        </p:tgtEl>
                                        <p:attrNameLst>
                                          <p:attrName>style.visibility</p:attrName>
                                        </p:attrNameLst>
                                      </p:cBhvr>
                                      <p:to>
                                        <p:strVal val="visible"/>
                                      </p:to>
                                    </p:set>
                                    <p:animEffect transition="in" filter="dissolve">
                                      <p:cBhvr>
                                        <p:cTn id="37" dur="500"/>
                                        <p:tgtEl>
                                          <p:spTgt spid="3399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3076" name="WordArt 5"/>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CARBOIDRATI</a:t>
            </a:r>
          </a:p>
        </p:txBody>
      </p:sp>
      <p:sp>
        <p:nvSpPr>
          <p:cNvPr id="365574" name="Text Box 1027"/>
          <p:cNvSpPr txBox="1">
            <a:spLocks noChangeArrowheads="1"/>
          </p:cNvSpPr>
          <p:nvPr/>
        </p:nvSpPr>
        <p:spPr bwMode="auto">
          <a:xfrm>
            <a:off x="2905125" y="10017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400"/>
          </a:p>
        </p:txBody>
      </p:sp>
      <p:sp>
        <p:nvSpPr>
          <p:cNvPr id="365575" name="Text Box 1028"/>
          <p:cNvSpPr txBox="1">
            <a:spLocks noChangeArrowheads="1"/>
          </p:cNvSpPr>
          <p:nvPr/>
        </p:nvSpPr>
        <p:spPr bwMode="auto">
          <a:xfrm>
            <a:off x="2235200" y="1600200"/>
            <a:ext cx="658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bocca</a:t>
            </a:r>
          </a:p>
        </p:txBody>
      </p:sp>
      <p:sp>
        <p:nvSpPr>
          <p:cNvPr id="365576" name="Text Box 1029"/>
          <p:cNvSpPr txBox="1">
            <a:spLocks noChangeArrowheads="1"/>
          </p:cNvSpPr>
          <p:nvPr/>
        </p:nvSpPr>
        <p:spPr bwMode="auto">
          <a:xfrm>
            <a:off x="2219325" y="2667000"/>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stomaco</a:t>
            </a:r>
          </a:p>
        </p:txBody>
      </p:sp>
      <p:sp>
        <p:nvSpPr>
          <p:cNvPr id="365577" name="Text Box 1030"/>
          <p:cNvSpPr txBox="1">
            <a:spLocks noChangeArrowheads="1"/>
          </p:cNvSpPr>
          <p:nvPr/>
        </p:nvSpPr>
        <p:spPr bwMode="auto">
          <a:xfrm>
            <a:off x="2159000" y="3440113"/>
            <a:ext cx="915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pancreas</a:t>
            </a:r>
          </a:p>
        </p:txBody>
      </p:sp>
      <p:sp>
        <p:nvSpPr>
          <p:cNvPr id="365579" name="Text Box 1032"/>
          <p:cNvSpPr txBox="1">
            <a:spLocks noChangeArrowheads="1"/>
          </p:cNvSpPr>
          <p:nvPr/>
        </p:nvSpPr>
        <p:spPr bwMode="auto">
          <a:xfrm>
            <a:off x="2228850" y="5573713"/>
            <a:ext cx="8461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intestino</a:t>
            </a:r>
          </a:p>
          <a:p>
            <a:pPr eaLnBrk="1" hangingPunct="1"/>
            <a:r>
              <a:rPr lang="it-IT" altLang="it-IT" sz="1400" i="1" u="sng"/>
              <a:t>tenue</a:t>
            </a:r>
          </a:p>
        </p:txBody>
      </p:sp>
      <p:sp>
        <p:nvSpPr>
          <p:cNvPr id="365580" name="Line 1033"/>
          <p:cNvSpPr>
            <a:spLocks noChangeShapeType="1"/>
          </p:cNvSpPr>
          <p:nvPr/>
        </p:nvSpPr>
        <p:spPr bwMode="auto">
          <a:xfrm>
            <a:off x="2311400" y="1295400"/>
            <a:ext cx="5029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83" name="Line 1034"/>
          <p:cNvSpPr>
            <a:spLocks noChangeShapeType="1"/>
          </p:cNvSpPr>
          <p:nvPr/>
        </p:nvSpPr>
        <p:spPr bwMode="auto">
          <a:xfrm>
            <a:off x="4292600" y="1066800"/>
            <a:ext cx="0" cy="6019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84" name="Line 1035"/>
          <p:cNvSpPr>
            <a:spLocks noChangeShapeType="1"/>
          </p:cNvSpPr>
          <p:nvPr/>
        </p:nvSpPr>
        <p:spPr bwMode="auto">
          <a:xfrm>
            <a:off x="5969000" y="1066800"/>
            <a:ext cx="14288" cy="6153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5583" name="Line 1036"/>
          <p:cNvSpPr>
            <a:spLocks noChangeShapeType="1"/>
          </p:cNvSpPr>
          <p:nvPr/>
        </p:nvSpPr>
        <p:spPr bwMode="auto">
          <a:xfrm>
            <a:off x="2235200" y="6858000"/>
            <a:ext cx="5105400"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65584" name="Line 1037"/>
          <p:cNvSpPr>
            <a:spLocks noChangeShapeType="1"/>
          </p:cNvSpPr>
          <p:nvPr/>
        </p:nvSpPr>
        <p:spPr bwMode="auto">
          <a:xfrm>
            <a:off x="2235200" y="4343400"/>
            <a:ext cx="5105400"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65585" name="Line 1038"/>
          <p:cNvSpPr>
            <a:spLocks noChangeShapeType="1"/>
          </p:cNvSpPr>
          <p:nvPr/>
        </p:nvSpPr>
        <p:spPr bwMode="auto">
          <a:xfrm>
            <a:off x="2235200" y="2438400"/>
            <a:ext cx="5105400"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65586" name="Line 1039"/>
          <p:cNvSpPr>
            <a:spLocks noChangeShapeType="1"/>
          </p:cNvSpPr>
          <p:nvPr/>
        </p:nvSpPr>
        <p:spPr bwMode="auto">
          <a:xfrm>
            <a:off x="2235200" y="4572000"/>
            <a:ext cx="5105400"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65587" name="Text Box 1040"/>
          <p:cNvSpPr txBox="1">
            <a:spLocks noChangeArrowheads="1"/>
          </p:cNvSpPr>
          <p:nvPr/>
        </p:nvSpPr>
        <p:spPr bwMode="auto">
          <a:xfrm>
            <a:off x="2235200" y="9906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t>distretto</a:t>
            </a:r>
          </a:p>
        </p:txBody>
      </p:sp>
      <p:sp>
        <p:nvSpPr>
          <p:cNvPr id="365588" name="Text Box 1041"/>
          <p:cNvSpPr txBox="1">
            <a:spLocks noChangeArrowheads="1"/>
          </p:cNvSpPr>
          <p:nvPr/>
        </p:nvSpPr>
        <p:spPr bwMode="auto">
          <a:xfrm>
            <a:off x="3073400" y="990600"/>
            <a:ext cx="993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t>substrato</a:t>
            </a:r>
          </a:p>
        </p:txBody>
      </p:sp>
      <p:sp>
        <p:nvSpPr>
          <p:cNvPr id="365589" name="Text Box 1042"/>
          <p:cNvSpPr txBox="1">
            <a:spLocks noChangeArrowheads="1"/>
          </p:cNvSpPr>
          <p:nvPr/>
        </p:nvSpPr>
        <p:spPr bwMode="auto">
          <a:xfrm>
            <a:off x="4597400" y="1001713"/>
            <a:ext cx="78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t>enzima</a:t>
            </a:r>
          </a:p>
        </p:txBody>
      </p:sp>
      <p:sp>
        <p:nvSpPr>
          <p:cNvPr id="365590" name="Text Box 1043"/>
          <p:cNvSpPr txBox="1">
            <a:spLocks noChangeArrowheads="1"/>
          </p:cNvSpPr>
          <p:nvPr/>
        </p:nvSpPr>
        <p:spPr bwMode="auto">
          <a:xfrm>
            <a:off x="6257925" y="9906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t>prodotto</a:t>
            </a:r>
          </a:p>
        </p:txBody>
      </p:sp>
      <p:sp>
        <p:nvSpPr>
          <p:cNvPr id="3093" name="Line 1044"/>
          <p:cNvSpPr>
            <a:spLocks noChangeShapeType="1"/>
          </p:cNvSpPr>
          <p:nvPr/>
        </p:nvSpPr>
        <p:spPr bwMode="auto">
          <a:xfrm flipH="1">
            <a:off x="3054350" y="1066800"/>
            <a:ext cx="19050" cy="6010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5592" name="Line 1045"/>
          <p:cNvSpPr>
            <a:spLocks noChangeShapeType="1"/>
          </p:cNvSpPr>
          <p:nvPr/>
        </p:nvSpPr>
        <p:spPr bwMode="auto">
          <a:xfrm>
            <a:off x="2235200" y="3200400"/>
            <a:ext cx="5105400"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65593" name="Text Box 1046"/>
          <p:cNvSpPr txBox="1">
            <a:spLocks noChangeArrowheads="1"/>
          </p:cNvSpPr>
          <p:nvPr/>
        </p:nvSpPr>
        <p:spPr bwMode="auto">
          <a:xfrm>
            <a:off x="3065463" y="1539875"/>
            <a:ext cx="11826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amilopectina</a:t>
            </a:r>
          </a:p>
          <a:p>
            <a:pPr algn="ctr" eaLnBrk="1" hangingPunct="1"/>
            <a:r>
              <a:rPr lang="it-IT" altLang="it-IT" sz="1400"/>
              <a:t>glicogeno</a:t>
            </a:r>
          </a:p>
        </p:txBody>
      </p:sp>
      <p:sp>
        <p:nvSpPr>
          <p:cNvPr id="365594" name="Text Box 1047"/>
          <p:cNvSpPr txBox="1">
            <a:spLocks noChangeArrowheads="1"/>
          </p:cNvSpPr>
          <p:nvPr/>
        </p:nvSpPr>
        <p:spPr bwMode="auto">
          <a:xfrm>
            <a:off x="4368800" y="1295400"/>
            <a:ext cx="1600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a:t>ptialina</a:t>
            </a:r>
          </a:p>
          <a:p>
            <a:pPr algn="ctr" eaLnBrk="1" hangingPunct="1"/>
            <a:r>
              <a:rPr lang="it-IT" altLang="it-IT" sz="1400"/>
              <a:t>(solo </a:t>
            </a:r>
            <a:r>
              <a:rPr lang="it-IT" altLang="it-IT" sz="1400">
                <a:latin typeface="Symbol" panose="05050102010706020507" pitchFamily="18" charset="2"/>
                <a:sym typeface="Symbol" panose="05050102010706020507" pitchFamily="18" charset="2"/>
              </a:rPr>
              <a:t></a:t>
            </a:r>
            <a:r>
              <a:rPr lang="it-IT" altLang="it-IT" sz="1400"/>
              <a:t>1-4 interni no </a:t>
            </a:r>
            <a:r>
              <a:rPr lang="it-IT" altLang="it-IT" sz="1400">
                <a:latin typeface="Symbol" panose="05050102010706020507" pitchFamily="18" charset="2"/>
                <a:sym typeface="Symbol" panose="05050102010706020507" pitchFamily="18" charset="2"/>
              </a:rPr>
              <a:t></a:t>
            </a:r>
            <a:r>
              <a:rPr lang="it-IT" altLang="it-IT" sz="1400"/>
              <a:t>1-6 no </a:t>
            </a:r>
            <a:r>
              <a:rPr lang="it-IT" altLang="it-IT" sz="1400">
                <a:latin typeface="Symbol" panose="05050102010706020507" pitchFamily="18" charset="2"/>
                <a:sym typeface="Symbol" panose="05050102010706020507" pitchFamily="18" charset="2"/>
              </a:rPr>
              <a:t></a:t>
            </a:r>
            <a:r>
              <a:rPr lang="it-IT" altLang="it-IT" sz="1400"/>
              <a:t>1-4 terminale</a:t>
            </a:r>
          </a:p>
        </p:txBody>
      </p:sp>
      <p:sp>
        <p:nvSpPr>
          <p:cNvPr id="365595" name="Text Box 1048"/>
          <p:cNvSpPr txBox="1">
            <a:spLocks noChangeArrowheads="1"/>
          </p:cNvSpPr>
          <p:nvPr/>
        </p:nvSpPr>
        <p:spPr bwMode="auto">
          <a:xfrm>
            <a:off x="5929313" y="1390650"/>
            <a:ext cx="145256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amilosio</a:t>
            </a:r>
          </a:p>
          <a:p>
            <a:pPr algn="ctr" eaLnBrk="1" hangingPunct="1"/>
            <a:r>
              <a:rPr lang="it-IT" altLang="it-IT" sz="1400"/>
              <a:t>maltosio</a:t>
            </a:r>
          </a:p>
          <a:p>
            <a:pPr algn="ctr" eaLnBrk="1" hangingPunct="1"/>
            <a:r>
              <a:rPr lang="it-IT" altLang="it-IT" sz="1400"/>
              <a:t>maltotriosio</a:t>
            </a:r>
          </a:p>
          <a:p>
            <a:pPr algn="ctr" eaLnBrk="1" hangingPunct="1"/>
            <a:r>
              <a:rPr lang="it-IT" altLang="it-IT" sz="1400"/>
              <a:t>destrine </a:t>
            </a:r>
            <a:r>
              <a:rPr lang="it-IT" altLang="it-IT" sz="1400">
                <a:latin typeface="Symbol" panose="05050102010706020507" pitchFamily="18" charset="2"/>
                <a:sym typeface="Symbol" panose="05050102010706020507" pitchFamily="18" charset="2"/>
              </a:rPr>
              <a:t></a:t>
            </a:r>
            <a:r>
              <a:rPr lang="it-IT" altLang="it-IT" sz="1400"/>
              <a:t>-limite</a:t>
            </a:r>
          </a:p>
        </p:txBody>
      </p:sp>
      <p:sp>
        <p:nvSpPr>
          <p:cNvPr id="365596" name="Text Box 1049"/>
          <p:cNvSpPr txBox="1">
            <a:spLocks noChangeArrowheads="1"/>
          </p:cNvSpPr>
          <p:nvPr/>
        </p:nvSpPr>
        <p:spPr bwMode="auto">
          <a:xfrm>
            <a:off x="4368800" y="2528888"/>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inattivazione </a:t>
            </a:r>
          </a:p>
          <a:p>
            <a:pPr algn="ctr" eaLnBrk="1" hangingPunct="1"/>
            <a:r>
              <a:rPr lang="it-IT" altLang="it-IT" sz="1400"/>
              <a:t>da HCl</a:t>
            </a:r>
          </a:p>
        </p:txBody>
      </p:sp>
      <p:sp>
        <p:nvSpPr>
          <p:cNvPr id="365597" name="Text Box 1050"/>
          <p:cNvSpPr txBox="1">
            <a:spLocks noChangeArrowheads="1"/>
          </p:cNvSpPr>
          <p:nvPr/>
        </p:nvSpPr>
        <p:spPr bwMode="auto">
          <a:xfrm>
            <a:off x="3103563" y="3352800"/>
            <a:ext cx="11826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amilosio</a:t>
            </a:r>
          </a:p>
          <a:p>
            <a:pPr algn="ctr" eaLnBrk="1" hangingPunct="1"/>
            <a:r>
              <a:rPr lang="it-IT" altLang="it-IT" sz="1400"/>
              <a:t>amilopectina</a:t>
            </a:r>
          </a:p>
          <a:p>
            <a:pPr algn="ctr" eaLnBrk="1" hangingPunct="1"/>
            <a:r>
              <a:rPr lang="it-IT" altLang="it-IT" sz="1400"/>
              <a:t>glicogeno</a:t>
            </a:r>
          </a:p>
          <a:p>
            <a:pPr algn="ctr" eaLnBrk="1" hangingPunct="1"/>
            <a:endParaRPr lang="it-IT" altLang="it-IT" sz="1400"/>
          </a:p>
        </p:txBody>
      </p:sp>
      <p:sp>
        <p:nvSpPr>
          <p:cNvPr id="365598" name="Text Box 1051"/>
          <p:cNvSpPr txBox="1">
            <a:spLocks noChangeArrowheads="1"/>
          </p:cNvSpPr>
          <p:nvPr/>
        </p:nvSpPr>
        <p:spPr bwMode="auto">
          <a:xfrm>
            <a:off x="4352925" y="3200400"/>
            <a:ext cx="15398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latin typeface="Symbol" panose="05050102010706020507" pitchFamily="18" charset="2"/>
                <a:sym typeface="Symbol" panose="05050102010706020507" pitchFamily="18" charset="2"/>
              </a:rPr>
              <a:t></a:t>
            </a:r>
            <a:r>
              <a:rPr lang="it-IT" altLang="it-IT" sz="1400" i="1"/>
              <a:t>-amilasi</a:t>
            </a:r>
          </a:p>
          <a:p>
            <a:pPr algn="ctr" eaLnBrk="1" hangingPunct="1"/>
            <a:r>
              <a:rPr lang="it-IT" altLang="it-IT" sz="1400"/>
              <a:t>stessi legami della ptialina ma più potente</a:t>
            </a:r>
          </a:p>
        </p:txBody>
      </p:sp>
      <p:sp>
        <p:nvSpPr>
          <p:cNvPr id="365599" name="Text Box 1052"/>
          <p:cNvSpPr txBox="1">
            <a:spLocks noChangeArrowheads="1"/>
          </p:cNvSpPr>
          <p:nvPr/>
        </p:nvSpPr>
        <p:spPr bwMode="auto">
          <a:xfrm>
            <a:off x="5942013" y="3267075"/>
            <a:ext cx="145256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amilosio</a:t>
            </a:r>
          </a:p>
          <a:p>
            <a:pPr algn="ctr" eaLnBrk="1" hangingPunct="1"/>
            <a:r>
              <a:rPr lang="it-IT" altLang="it-IT" sz="1400"/>
              <a:t>maltosio</a:t>
            </a:r>
          </a:p>
          <a:p>
            <a:pPr algn="ctr" eaLnBrk="1" hangingPunct="1"/>
            <a:r>
              <a:rPr lang="it-IT" altLang="it-IT" sz="1400"/>
              <a:t>maltotriosio</a:t>
            </a:r>
          </a:p>
          <a:p>
            <a:pPr algn="ctr" eaLnBrk="1" hangingPunct="1"/>
            <a:r>
              <a:rPr lang="it-IT" altLang="it-IT" sz="1400"/>
              <a:t>destrine </a:t>
            </a:r>
            <a:r>
              <a:rPr lang="it-IT" altLang="it-IT" sz="1400">
                <a:latin typeface="Symbol" panose="05050102010706020507" pitchFamily="18" charset="2"/>
                <a:sym typeface="Symbol" panose="05050102010706020507" pitchFamily="18" charset="2"/>
              </a:rPr>
              <a:t></a:t>
            </a:r>
            <a:r>
              <a:rPr lang="it-IT" altLang="it-IT" sz="1400"/>
              <a:t>-limite</a:t>
            </a:r>
          </a:p>
        </p:txBody>
      </p:sp>
      <p:sp>
        <p:nvSpPr>
          <p:cNvPr id="365600" name="Text Box 1053"/>
          <p:cNvSpPr txBox="1">
            <a:spLocks noChangeArrowheads="1"/>
          </p:cNvSpPr>
          <p:nvPr/>
        </p:nvSpPr>
        <p:spPr bwMode="auto">
          <a:xfrm>
            <a:off x="2200275" y="4811713"/>
            <a:ext cx="8763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duodeno</a:t>
            </a:r>
          </a:p>
          <a:p>
            <a:pPr eaLnBrk="1" hangingPunct="1"/>
            <a:r>
              <a:rPr lang="it-IT" altLang="it-IT" sz="1400" i="1" u="sng"/>
              <a:t>digiuno</a:t>
            </a:r>
          </a:p>
        </p:txBody>
      </p:sp>
      <p:sp>
        <p:nvSpPr>
          <p:cNvPr id="365601" name="Text Box 1054"/>
          <p:cNvSpPr txBox="1">
            <a:spLocks noChangeArrowheads="1"/>
          </p:cNvSpPr>
          <p:nvPr/>
        </p:nvSpPr>
        <p:spPr bwMode="auto">
          <a:xfrm>
            <a:off x="3014663" y="4724400"/>
            <a:ext cx="126206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lattosio</a:t>
            </a:r>
          </a:p>
          <a:p>
            <a:pPr algn="ctr" eaLnBrk="1" hangingPunct="1"/>
            <a:endParaRPr lang="it-IT" altLang="it-IT" sz="1400"/>
          </a:p>
          <a:p>
            <a:pPr algn="ctr" eaLnBrk="1" hangingPunct="1"/>
            <a:r>
              <a:rPr lang="it-IT" altLang="it-IT" sz="1400"/>
              <a:t>saccarosio</a:t>
            </a:r>
          </a:p>
          <a:p>
            <a:pPr algn="ctr" eaLnBrk="1" hangingPunct="1"/>
            <a:endParaRPr lang="it-IT" altLang="it-IT" sz="1400"/>
          </a:p>
          <a:p>
            <a:pPr algn="ctr" eaLnBrk="1" hangingPunct="1"/>
            <a:r>
              <a:rPr lang="it-IT" altLang="it-IT" sz="1400"/>
              <a:t>destrine</a:t>
            </a:r>
          </a:p>
          <a:p>
            <a:pPr algn="ctr" eaLnBrk="1" hangingPunct="1"/>
            <a:r>
              <a:rPr lang="it-IT" altLang="it-IT" sz="1400">
                <a:latin typeface="Symbol" panose="05050102010706020507" pitchFamily="18" charset="2"/>
                <a:sym typeface="Symbol" panose="05050102010706020507" pitchFamily="18" charset="2"/>
              </a:rPr>
              <a:t></a:t>
            </a:r>
            <a:r>
              <a:rPr lang="it-IT" altLang="it-IT" sz="1400"/>
              <a:t>-limite</a:t>
            </a:r>
          </a:p>
          <a:p>
            <a:pPr algn="ctr" eaLnBrk="1" hangingPunct="1"/>
            <a:endParaRPr lang="it-IT" altLang="it-IT" sz="1400"/>
          </a:p>
          <a:p>
            <a:pPr algn="ctr" eaLnBrk="1" hangingPunct="1"/>
            <a:r>
              <a:rPr lang="it-IT" altLang="it-IT" sz="1400"/>
              <a:t>malto-</a:t>
            </a:r>
          </a:p>
          <a:p>
            <a:pPr algn="ctr" eaLnBrk="1" hangingPunct="1"/>
            <a:r>
              <a:rPr lang="it-IT" altLang="it-IT" sz="1400"/>
              <a:t>oligosaccaridi</a:t>
            </a:r>
          </a:p>
        </p:txBody>
      </p:sp>
      <p:sp>
        <p:nvSpPr>
          <p:cNvPr id="365602" name="Line 1055"/>
          <p:cNvSpPr>
            <a:spLocks noChangeShapeType="1"/>
          </p:cNvSpPr>
          <p:nvPr/>
        </p:nvSpPr>
        <p:spPr bwMode="auto">
          <a:xfrm>
            <a:off x="4445000" y="22860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5603" name="Line 1056"/>
          <p:cNvSpPr>
            <a:spLocks noChangeShapeType="1"/>
          </p:cNvSpPr>
          <p:nvPr/>
        </p:nvSpPr>
        <p:spPr bwMode="auto">
          <a:xfrm>
            <a:off x="4445000" y="41910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5604" name="Line 1057"/>
          <p:cNvSpPr>
            <a:spLocks noChangeShapeType="1"/>
          </p:cNvSpPr>
          <p:nvPr/>
        </p:nvSpPr>
        <p:spPr bwMode="auto">
          <a:xfrm>
            <a:off x="4521200" y="65024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5605" name="Line 1058"/>
          <p:cNvSpPr>
            <a:spLocks noChangeShapeType="1"/>
          </p:cNvSpPr>
          <p:nvPr/>
        </p:nvSpPr>
        <p:spPr bwMode="auto">
          <a:xfrm>
            <a:off x="4521200" y="59436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5606" name="Line 1059"/>
          <p:cNvSpPr>
            <a:spLocks noChangeShapeType="1"/>
          </p:cNvSpPr>
          <p:nvPr/>
        </p:nvSpPr>
        <p:spPr bwMode="auto">
          <a:xfrm>
            <a:off x="4521200" y="54102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5607" name="Line 1060"/>
          <p:cNvSpPr>
            <a:spLocks noChangeShapeType="1"/>
          </p:cNvSpPr>
          <p:nvPr/>
        </p:nvSpPr>
        <p:spPr bwMode="auto">
          <a:xfrm>
            <a:off x="4521200" y="48260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5608" name="Text Box 1061"/>
          <p:cNvSpPr txBox="1">
            <a:spLocks noChangeArrowheads="1"/>
          </p:cNvSpPr>
          <p:nvPr/>
        </p:nvSpPr>
        <p:spPr bwMode="auto">
          <a:xfrm>
            <a:off x="4757738" y="4549775"/>
            <a:ext cx="649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a:t>lattasi</a:t>
            </a:r>
          </a:p>
        </p:txBody>
      </p:sp>
      <p:sp>
        <p:nvSpPr>
          <p:cNvPr id="365609" name="Text Box 1062"/>
          <p:cNvSpPr txBox="1">
            <a:spLocks noChangeArrowheads="1"/>
          </p:cNvSpPr>
          <p:nvPr/>
        </p:nvSpPr>
        <p:spPr bwMode="auto">
          <a:xfrm>
            <a:off x="4632325" y="5138738"/>
            <a:ext cx="935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a:t>saccarasi</a:t>
            </a:r>
          </a:p>
        </p:txBody>
      </p:sp>
      <p:sp>
        <p:nvSpPr>
          <p:cNvPr id="365610" name="Text Box 1063"/>
          <p:cNvSpPr txBox="1">
            <a:spLocks noChangeArrowheads="1"/>
          </p:cNvSpPr>
          <p:nvPr/>
        </p:nvSpPr>
        <p:spPr bwMode="auto">
          <a:xfrm>
            <a:off x="4556125" y="5673725"/>
            <a:ext cx="11160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latin typeface="Symbol" panose="05050102010706020507" pitchFamily="18" charset="2"/>
                <a:sym typeface="Symbol" panose="05050102010706020507" pitchFamily="18" charset="2"/>
              </a:rPr>
              <a:t></a:t>
            </a:r>
            <a:r>
              <a:rPr lang="it-IT" altLang="it-IT" sz="1400" i="1"/>
              <a:t>-destrinasi</a:t>
            </a:r>
          </a:p>
          <a:p>
            <a:pPr algn="ctr" eaLnBrk="1" hangingPunct="1"/>
            <a:r>
              <a:rPr lang="it-IT" altLang="it-IT" sz="1400">
                <a:latin typeface="Symbol" panose="05050102010706020507" pitchFamily="18" charset="2"/>
                <a:sym typeface="Symbol" panose="05050102010706020507" pitchFamily="18" charset="2"/>
              </a:rPr>
              <a:t></a:t>
            </a:r>
            <a:r>
              <a:rPr lang="it-IT" altLang="it-IT" sz="1400"/>
              <a:t>1-6</a:t>
            </a:r>
          </a:p>
        </p:txBody>
      </p:sp>
      <p:sp>
        <p:nvSpPr>
          <p:cNvPr id="365611" name="Text Box 1064"/>
          <p:cNvSpPr txBox="1">
            <a:spLocks noChangeArrowheads="1"/>
          </p:cNvSpPr>
          <p:nvPr/>
        </p:nvSpPr>
        <p:spPr bwMode="auto">
          <a:xfrm>
            <a:off x="4510088" y="6248400"/>
            <a:ext cx="12747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a:t>glucoamilasi</a:t>
            </a:r>
          </a:p>
          <a:p>
            <a:pPr algn="ctr" eaLnBrk="1" hangingPunct="1"/>
            <a:r>
              <a:rPr lang="it-IT" altLang="it-IT" sz="1400">
                <a:latin typeface="Symbol" panose="05050102010706020507" pitchFamily="18" charset="2"/>
                <a:sym typeface="Symbol" panose="05050102010706020507" pitchFamily="18" charset="2"/>
              </a:rPr>
              <a:t></a:t>
            </a:r>
            <a:r>
              <a:rPr lang="it-IT" altLang="it-IT" sz="1400"/>
              <a:t>1-4 terminali</a:t>
            </a:r>
          </a:p>
        </p:txBody>
      </p:sp>
      <p:sp>
        <p:nvSpPr>
          <p:cNvPr id="365612" name="Text Box 1065"/>
          <p:cNvSpPr txBox="1">
            <a:spLocks noChangeArrowheads="1"/>
          </p:cNvSpPr>
          <p:nvPr/>
        </p:nvSpPr>
        <p:spPr bwMode="auto">
          <a:xfrm>
            <a:off x="6196013" y="4572000"/>
            <a:ext cx="104933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galattosio+</a:t>
            </a:r>
          </a:p>
          <a:p>
            <a:pPr algn="ctr" eaLnBrk="1" hangingPunct="1"/>
            <a:r>
              <a:rPr lang="it-IT" altLang="it-IT" sz="1400"/>
              <a:t>glucosio</a:t>
            </a:r>
          </a:p>
          <a:p>
            <a:pPr algn="ctr" eaLnBrk="1" hangingPunct="1"/>
            <a:endParaRPr lang="it-IT" altLang="it-IT" sz="1400"/>
          </a:p>
          <a:p>
            <a:pPr algn="ctr" eaLnBrk="1" hangingPunct="1"/>
            <a:r>
              <a:rPr lang="it-IT" altLang="it-IT" sz="1400"/>
              <a:t>fruttosio+</a:t>
            </a:r>
          </a:p>
          <a:p>
            <a:pPr algn="ctr" eaLnBrk="1" hangingPunct="1"/>
            <a:r>
              <a:rPr lang="it-IT" altLang="it-IT" sz="1400"/>
              <a:t>glucosio</a:t>
            </a:r>
          </a:p>
          <a:p>
            <a:pPr algn="ctr" eaLnBrk="1" hangingPunct="1"/>
            <a:endParaRPr lang="it-IT" altLang="it-IT" sz="1400"/>
          </a:p>
          <a:p>
            <a:pPr algn="ctr" eaLnBrk="1" hangingPunct="1"/>
            <a:r>
              <a:rPr lang="it-IT" altLang="it-IT" sz="1400"/>
              <a:t>glucosio</a:t>
            </a:r>
          </a:p>
          <a:p>
            <a:pPr algn="ctr" eaLnBrk="1" hangingPunct="1"/>
            <a:endParaRPr lang="it-IT" altLang="it-IT" sz="1400"/>
          </a:p>
          <a:p>
            <a:pPr algn="ctr" eaLnBrk="1" hangingPunct="1"/>
            <a:r>
              <a:rPr lang="it-IT" altLang="it-IT" sz="1400"/>
              <a:t>glucosio</a:t>
            </a:r>
          </a:p>
        </p:txBody>
      </p:sp>
      <p:graphicFrame>
        <p:nvGraphicFramePr>
          <p:cNvPr id="3074" name="Object 1067"/>
          <p:cNvGraphicFramePr>
            <a:graphicFrameLocks noChangeAspect="1"/>
          </p:cNvGraphicFramePr>
          <p:nvPr/>
        </p:nvGraphicFramePr>
        <p:xfrm>
          <a:off x="812800" y="1219200"/>
          <a:ext cx="1411288" cy="5715000"/>
        </p:xfrm>
        <a:graphic>
          <a:graphicData uri="http://schemas.openxmlformats.org/presentationml/2006/ole">
            <mc:AlternateContent xmlns:mc="http://schemas.openxmlformats.org/markup-compatibility/2006">
              <mc:Choice xmlns:v="urn:schemas-microsoft-com:vml" Requires="v">
                <p:oleObj spid="_x0000_s3128" name="CorelPhotoPaint.Image.8" r:id="rId4" imgW="2109042" imgH="7674230" progId="CorelPhotoPaint.Image.8">
                  <p:embed/>
                </p:oleObj>
              </mc:Choice>
              <mc:Fallback>
                <p:oleObj name="CorelPhotoPaint.Image.8" r:id="rId4" imgW="2109042" imgH="7674230" progId="CorelPhotoPaint.Image.8">
                  <p:embed/>
                  <p:pic>
                    <p:nvPicPr>
                      <p:cNvPr id="0" name="Object 10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219200"/>
                        <a:ext cx="141128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65574"/>
                                        </p:tgtEl>
                                        <p:attrNameLst>
                                          <p:attrName>style.visibility</p:attrName>
                                        </p:attrNameLst>
                                      </p:cBhvr>
                                      <p:to>
                                        <p:strVal val="visible"/>
                                      </p:to>
                                    </p:set>
                                    <p:animEffect transition="in" filter="dissolve">
                                      <p:cBhvr>
                                        <p:cTn id="7" dur="500"/>
                                        <p:tgtEl>
                                          <p:spTgt spid="3655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5575"/>
                                        </p:tgtEl>
                                        <p:attrNameLst>
                                          <p:attrName>style.visibility</p:attrName>
                                        </p:attrNameLst>
                                      </p:cBhvr>
                                      <p:to>
                                        <p:strVal val="visible"/>
                                      </p:to>
                                    </p:set>
                                    <p:animEffect transition="in" filter="dissolve">
                                      <p:cBhvr>
                                        <p:cTn id="10" dur="500"/>
                                        <p:tgtEl>
                                          <p:spTgt spid="36557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5580"/>
                                        </p:tgtEl>
                                        <p:attrNameLst>
                                          <p:attrName>style.visibility</p:attrName>
                                        </p:attrNameLst>
                                      </p:cBhvr>
                                      <p:to>
                                        <p:strVal val="visible"/>
                                      </p:to>
                                    </p:set>
                                    <p:animEffect transition="in" filter="dissolve">
                                      <p:cBhvr>
                                        <p:cTn id="13" dur="500"/>
                                        <p:tgtEl>
                                          <p:spTgt spid="36558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65585"/>
                                        </p:tgtEl>
                                        <p:attrNameLst>
                                          <p:attrName>style.visibility</p:attrName>
                                        </p:attrNameLst>
                                      </p:cBhvr>
                                      <p:to>
                                        <p:strVal val="visible"/>
                                      </p:to>
                                    </p:set>
                                    <p:animEffect transition="in" filter="dissolve">
                                      <p:cBhvr>
                                        <p:cTn id="16" dur="500"/>
                                        <p:tgtEl>
                                          <p:spTgt spid="36558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65587"/>
                                        </p:tgtEl>
                                        <p:attrNameLst>
                                          <p:attrName>style.visibility</p:attrName>
                                        </p:attrNameLst>
                                      </p:cBhvr>
                                      <p:to>
                                        <p:strVal val="visible"/>
                                      </p:to>
                                    </p:set>
                                    <p:animEffect transition="in" filter="dissolve">
                                      <p:cBhvr>
                                        <p:cTn id="19" dur="500"/>
                                        <p:tgtEl>
                                          <p:spTgt spid="36558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65588"/>
                                        </p:tgtEl>
                                        <p:attrNameLst>
                                          <p:attrName>style.visibility</p:attrName>
                                        </p:attrNameLst>
                                      </p:cBhvr>
                                      <p:to>
                                        <p:strVal val="visible"/>
                                      </p:to>
                                    </p:set>
                                    <p:animEffect transition="in" filter="dissolve">
                                      <p:cBhvr>
                                        <p:cTn id="22" dur="500"/>
                                        <p:tgtEl>
                                          <p:spTgt spid="3655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65589"/>
                                        </p:tgtEl>
                                        <p:attrNameLst>
                                          <p:attrName>style.visibility</p:attrName>
                                        </p:attrNameLst>
                                      </p:cBhvr>
                                      <p:to>
                                        <p:strVal val="visible"/>
                                      </p:to>
                                    </p:set>
                                    <p:animEffect transition="in" filter="dissolve">
                                      <p:cBhvr>
                                        <p:cTn id="25" dur="500"/>
                                        <p:tgtEl>
                                          <p:spTgt spid="36558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65590"/>
                                        </p:tgtEl>
                                        <p:attrNameLst>
                                          <p:attrName>style.visibility</p:attrName>
                                        </p:attrNameLst>
                                      </p:cBhvr>
                                      <p:to>
                                        <p:strVal val="visible"/>
                                      </p:to>
                                    </p:set>
                                    <p:animEffect transition="in" filter="dissolve">
                                      <p:cBhvr>
                                        <p:cTn id="28" dur="500"/>
                                        <p:tgtEl>
                                          <p:spTgt spid="36559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65593"/>
                                        </p:tgtEl>
                                        <p:attrNameLst>
                                          <p:attrName>style.visibility</p:attrName>
                                        </p:attrNameLst>
                                      </p:cBhvr>
                                      <p:to>
                                        <p:strVal val="visible"/>
                                      </p:to>
                                    </p:set>
                                    <p:animEffect transition="in" filter="dissolve">
                                      <p:cBhvr>
                                        <p:cTn id="31" dur="500"/>
                                        <p:tgtEl>
                                          <p:spTgt spid="36559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65594"/>
                                        </p:tgtEl>
                                        <p:attrNameLst>
                                          <p:attrName>style.visibility</p:attrName>
                                        </p:attrNameLst>
                                      </p:cBhvr>
                                      <p:to>
                                        <p:strVal val="visible"/>
                                      </p:to>
                                    </p:set>
                                    <p:animEffect transition="in" filter="dissolve">
                                      <p:cBhvr>
                                        <p:cTn id="34" dur="500"/>
                                        <p:tgtEl>
                                          <p:spTgt spid="36559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65595"/>
                                        </p:tgtEl>
                                        <p:attrNameLst>
                                          <p:attrName>style.visibility</p:attrName>
                                        </p:attrNameLst>
                                      </p:cBhvr>
                                      <p:to>
                                        <p:strVal val="visible"/>
                                      </p:to>
                                    </p:set>
                                    <p:animEffect transition="in" filter="dissolve">
                                      <p:cBhvr>
                                        <p:cTn id="37" dur="500"/>
                                        <p:tgtEl>
                                          <p:spTgt spid="36559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65602"/>
                                        </p:tgtEl>
                                        <p:attrNameLst>
                                          <p:attrName>style.visibility</p:attrName>
                                        </p:attrNameLst>
                                      </p:cBhvr>
                                      <p:to>
                                        <p:strVal val="visible"/>
                                      </p:to>
                                    </p:set>
                                    <p:animEffect transition="in" filter="dissolve">
                                      <p:cBhvr>
                                        <p:cTn id="40" dur="500"/>
                                        <p:tgtEl>
                                          <p:spTgt spid="36560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65576"/>
                                        </p:tgtEl>
                                        <p:attrNameLst>
                                          <p:attrName>style.visibility</p:attrName>
                                        </p:attrNameLst>
                                      </p:cBhvr>
                                      <p:to>
                                        <p:strVal val="visible"/>
                                      </p:to>
                                    </p:set>
                                    <p:animEffect transition="in" filter="dissolve">
                                      <p:cBhvr>
                                        <p:cTn id="45" dur="500"/>
                                        <p:tgtEl>
                                          <p:spTgt spid="365576"/>
                                        </p:tgtEl>
                                      </p:cBhvr>
                                    </p:animEffect>
                                  </p:childTnLst>
                                </p:cTn>
                              </p:par>
                              <p:par>
                                <p:cTn id="46" presetID="9" presetClass="entr" presetSubtype="0" fill="hold" grpId="1" nodeType="withEffect">
                                  <p:stCondLst>
                                    <p:cond delay="0"/>
                                  </p:stCondLst>
                                  <p:childTnLst>
                                    <p:set>
                                      <p:cBhvr>
                                        <p:cTn id="47" dur="1" fill="hold">
                                          <p:stCondLst>
                                            <p:cond delay="0"/>
                                          </p:stCondLst>
                                        </p:cTn>
                                        <p:tgtEl>
                                          <p:spTgt spid="365585"/>
                                        </p:tgtEl>
                                        <p:attrNameLst>
                                          <p:attrName>style.visibility</p:attrName>
                                        </p:attrNameLst>
                                      </p:cBhvr>
                                      <p:to>
                                        <p:strVal val="visible"/>
                                      </p:to>
                                    </p:set>
                                    <p:animEffect transition="in" filter="dissolve">
                                      <p:cBhvr>
                                        <p:cTn id="48" dur="500"/>
                                        <p:tgtEl>
                                          <p:spTgt spid="36558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65592"/>
                                        </p:tgtEl>
                                        <p:attrNameLst>
                                          <p:attrName>style.visibility</p:attrName>
                                        </p:attrNameLst>
                                      </p:cBhvr>
                                      <p:to>
                                        <p:strVal val="visible"/>
                                      </p:to>
                                    </p:set>
                                    <p:animEffect transition="in" filter="dissolve">
                                      <p:cBhvr>
                                        <p:cTn id="51" dur="500"/>
                                        <p:tgtEl>
                                          <p:spTgt spid="365592"/>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65596"/>
                                        </p:tgtEl>
                                        <p:attrNameLst>
                                          <p:attrName>style.visibility</p:attrName>
                                        </p:attrNameLst>
                                      </p:cBhvr>
                                      <p:to>
                                        <p:strVal val="visible"/>
                                      </p:to>
                                    </p:set>
                                    <p:animEffect transition="in" filter="dissolve">
                                      <p:cBhvr>
                                        <p:cTn id="54" dur="500"/>
                                        <p:tgtEl>
                                          <p:spTgt spid="36559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65577"/>
                                        </p:tgtEl>
                                        <p:attrNameLst>
                                          <p:attrName>style.visibility</p:attrName>
                                        </p:attrNameLst>
                                      </p:cBhvr>
                                      <p:to>
                                        <p:strVal val="visible"/>
                                      </p:to>
                                    </p:set>
                                    <p:animEffect transition="in" filter="dissolve">
                                      <p:cBhvr>
                                        <p:cTn id="59" dur="500"/>
                                        <p:tgtEl>
                                          <p:spTgt spid="365577"/>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65584"/>
                                        </p:tgtEl>
                                        <p:attrNameLst>
                                          <p:attrName>style.visibility</p:attrName>
                                        </p:attrNameLst>
                                      </p:cBhvr>
                                      <p:to>
                                        <p:strVal val="visible"/>
                                      </p:to>
                                    </p:set>
                                    <p:animEffect transition="in" filter="dissolve">
                                      <p:cBhvr>
                                        <p:cTn id="62" dur="500"/>
                                        <p:tgtEl>
                                          <p:spTgt spid="365584"/>
                                        </p:tgtEl>
                                      </p:cBhvr>
                                    </p:animEffect>
                                  </p:childTnLst>
                                </p:cTn>
                              </p:par>
                              <p:par>
                                <p:cTn id="63" presetID="9" presetClass="entr" presetSubtype="0" fill="hold" grpId="1" nodeType="withEffect">
                                  <p:stCondLst>
                                    <p:cond delay="0"/>
                                  </p:stCondLst>
                                  <p:childTnLst>
                                    <p:set>
                                      <p:cBhvr>
                                        <p:cTn id="64" dur="1" fill="hold">
                                          <p:stCondLst>
                                            <p:cond delay="0"/>
                                          </p:stCondLst>
                                        </p:cTn>
                                        <p:tgtEl>
                                          <p:spTgt spid="365592"/>
                                        </p:tgtEl>
                                        <p:attrNameLst>
                                          <p:attrName>style.visibility</p:attrName>
                                        </p:attrNameLst>
                                      </p:cBhvr>
                                      <p:to>
                                        <p:strVal val="visible"/>
                                      </p:to>
                                    </p:set>
                                    <p:animEffect transition="in" filter="dissolve">
                                      <p:cBhvr>
                                        <p:cTn id="65" dur="500"/>
                                        <p:tgtEl>
                                          <p:spTgt spid="36559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65597"/>
                                        </p:tgtEl>
                                        <p:attrNameLst>
                                          <p:attrName>style.visibility</p:attrName>
                                        </p:attrNameLst>
                                      </p:cBhvr>
                                      <p:to>
                                        <p:strVal val="visible"/>
                                      </p:to>
                                    </p:set>
                                    <p:animEffect transition="in" filter="dissolve">
                                      <p:cBhvr>
                                        <p:cTn id="68" dur="500"/>
                                        <p:tgtEl>
                                          <p:spTgt spid="365597"/>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65598"/>
                                        </p:tgtEl>
                                        <p:attrNameLst>
                                          <p:attrName>style.visibility</p:attrName>
                                        </p:attrNameLst>
                                      </p:cBhvr>
                                      <p:to>
                                        <p:strVal val="visible"/>
                                      </p:to>
                                    </p:set>
                                    <p:animEffect transition="in" filter="dissolve">
                                      <p:cBhvr>
                                        <p:cTn id="71" dur="500"/>
                                        <p:tgtEl>
                                          <p:spTgt spid="36559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65599"/>
                                        </p:tgtEl>
                                        <p:attrNameLst>
                                          <p:attrName>style.visibility</p:attrName>
                                        </p:attrNameLst>
                                      </p:cBhvr>
                                      <p:to>
                                        <p:strVal val="visible"/>
                                      </p:to>
                                    </p:set>
                                    <p:animEffect transition="in" filter="dissolve">
                                      <p:cBhvr>
                                        <p:cTn id="74" dur="500"/>
                                        <p:tgtEl>
                                          <p:spTgt spid="36559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365603"/>
                                        </p:tgtEl>
                                        <p:attrNameLst>
                                          <p:attrName>style.visibility</p:attrName>
                                        </p:attrNameLst>
                                      </p:cBhvr>
                                      <p:to>
                                        <p:strVal val="visible"/>
                                      </p:to>
                                    </p:set>
                                    <p:animEffect transition="in" filter="dissolve">
                                      <p:cBhvr>
                                        <p:cTn id="77" dur="500"/>
                                        <p:tgtEl>
                                          <p:spTgt spid="365603"/>
                                        </p:tgtEl>
                                      </p:cBhvr>
                                    </p:animEffect>
                                  </p:childTnLst>
                                </p:cTn>
                              </p:par>
                              <p:par>
                                <p:cTn id="78" presetID="9" presetClass="entr" presetSubtype="0" fill="hold" grpId="1" nodeType="withEffect">
                                  <p:stCondLst>
                                    <p:cond delay="0"/>
                                  </p:stCondLst>
                                  <p:childTnLst>
                                    <p:set>
                                      <p:cBhvr>
                                        <p:cTn id="79" dur="1" fill="hold">
                                          <p:stCondLst>
                                            <p:cond delay="0"/>
                                          </p:stCondLst>
                                        </p:cTn>
                                        <p:tgtEl>
                                          <p:spTgt spid="365584"/>
                                        </p:tgtEl>
                                        <p:attrNameLst>
                                          <p:attrName>style.visibility</p:attrName>
                                        </p:attrNameLst>
                                      </p:cBhvr>
                                      <p:to>
                                        <p:strVal val="visible"/>
                                      </p:to>
                                    </p:set>
                                    <p:animEffect transition="in" filter="dissolve">
                                      <p:cBhvr>
                                        <p:cTn id="80" dur="500"/>
                                        <p:tgtEl>
                                          <p:spTgt spid="365584"/>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65586"/>
                                        </p:tgtEl>
                                        <p:attrNameLst>
                                          <p:attrName>style.visibility</p:attrName>
                                        </p:attrNameLst>
                                      </p:cBhvr>
                                      <p:to>
                                        <p:strVal val="visible"/>
                                      </p:to>
                                    </p:set>
                                    <p:animEffect transition="in" filter="dissolve">
                                      <p:cBhvr>
                                        <p:cTn id="83" dur="500"/>
                                        <p:tgtEl>
                                          <p:spTgt spid="36558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365579"/>
                                        </p:tgtEl>
                                        <p:attrNameLst>
                                          <p:attrName>style.visibility</p:attrName>
                                        </p:attrNameLst>
                                      </p:cBhvr>
                                      <p:to>
                                        <p:strVal val="visible"/>
                                      </p:to>
                                    </p:set>
                                    <p:animEffect transition="in" filter="dissolve">
                                      <p:cBhvr>
                                        <p:cTn id="88" dur="500"/>
                                        <p:tgtEl>
                                          <p:spTgt spid="365579"/>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365583"/>
                                        </p:tgtEl>
                                        <p:attrNameLst>
                                          <p:attrName>style.visibility</p:attrName>
                                        </p:attrNameLst>
                                      </p:cBhvr>
                                      <p:to>
                                        <p:strVal val="visible"/>
                                      </p:to>
                                    </p:set>
                                    <p:animEffect transition="in" filter="dissolve">
                                      <p:cBhvr>
                                        <p:cTn id="91" dur="500"/>
                                        <p:tgtEl>
                                          <p:spTgt spid="365583"/>
                                        </p:tgtEl>
                                      </p:cBhvr>
                                    </p:animEffect>
                                  </p:childTnLst>
                                </p:cTn>
                              </p:par>
                              <p:par>
                                <p:cTn id="92" presetID="9" presetClass="entr" presetSubtype="0" fill="hold" grpId="1" nodeType="withEffect">
                                  <p:stCondLst>
                                    <p:cond delay="0"/>
                                  </p:stCondLst>
                                  <p:childTnLst>
                                    <p:set>
                                      <p:cBhvr>
                                        <p:cTn id="93" dur="1" fill="hold">
                                          <p:stCondLst>
                                            <p:cond delay="0"/>
                                          </p:stCondLst>
                                        </p:cTn>
                                        <p:tgtEl>
                                          <p:spTgt spid="365586"/>
                                        </p:tgtEl>
                                        <p:attrNameLst>
                                          <p:attrName>style.visibility</p:attrName>
                                        </p:attrNameLst>
                                      </p:cBhvr>
                                      <p:to>
                                        <p:strVal val="visible"/>
                                      </p:to>
                                    </p:set>
                                    <p:animEffect transition="in" filter="dissolve">
                                      <p:cBhvr>
                                        <p:cTn id="94" dur="500"/>
                                        <p:tgtEl>
                                          <p:spTgt spid="365586"/>
                                        </p:tgtEl>
                                      </p:cBhvr>
                                    </p:animEffect>
                                  </p:childTnLst>
                                </p:cTn>
                              </p:par>
                              <p:par>
                                <p:cTn id="95" presetID="9" presetClass="entr" presetSubtype="0" fill="hold" nodeType="withEffect">
                                  <p:stCondLst>
                                    <p:cond delay="0"/>
                                  </p:stCondLst>
                                  <p:childTnLst>
                                    <p:set>
                                      <p:cBhvr>
                                        <p:cTn id="96" dur="1" fill="hold">
                                          <p:stCondLst>
                                            <p:cond delay="0"/>
                                          </p:stCondLst>
                                        </p:cTn>
                                        <p:tgtEl>
                                          <p:spTgt spid="365600"/>
                                        </p:tgtEl>
                                        <p:attrNameLst>
                                          <p:attrName>style.visibility</p:attrName>
                                        </p:attrNameLst>
                                      </p:cBhvr>
                                      <p:to>
                                        <p:strVal val="visible"/>
                                      </p:to>
                                    </p:set>
                                    <p:animEffect transition="in" filter="dissolve">
                                      <p:cBhvr>
                                        <p:cTn id="97" dur="500"/>
                                        <p:tgtEl>
                                          <p:spTgt spid="365600"/>
                                        </p:tgtEl>
                                      </p:cBhvr>
                                    </p:animEffect>
                                  </p:childTnLst>
                                </p:cTn>
                              </p:par>
                              <p:par>
                                <p:cTn id="98" presetID="9" presetClass="entr" presetSubtype="0" fill="hold" nodeType="withEffect">
                                  <p:stCondLst>
                                    <p:cond delay="0"/>
                                  </p:stCondLst>
                                  <p:childTnLst>
                                    <p:set>
                                      <p:cBhvr>
                                        <p:cTn id="99" dur="1" fill="hold">
                                          <p:stCondLst>
                                            <p:cond delay="0"/>
                                          </p:stCondLst>
                                        </p:cTn>
                                        <p:tgtEl>
                                          <p:spTgt spid="365601"/>
                                        </p:tgtEl>
                                        <p:attrNameLst>
                                          <p:attrName>style.visibility</p:attrName>
                                        </p:attrNameLst>
                                      </p:cBhvr>
                                      <p:to>
                                        <p:strVal val="visible"/>
                                      </p:to>
                                    </p:set>
                                    <p:animEffect transition="in" filter="dissolve">
                                      <p:cBhvr>
                                        <p:cTn id="100" dur="500"/>
                                        <p:tgtEl>
                                          <p:spTgt spid="365601"/>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365604"/>
                                        </p:tgtEl>
                                        <p:attrNameLst>
                                          <p:attrName>style.visibility</p:attrName>
                                        </p:attrNameLst>
                                      </p:cBhvr>
                                      <p:to>
                                        <p:strVal val="visible"/>
                                      </p:to>
                                    </p:set>
                                    <p:animEffect transition="in" filter="dissolve">
                                      <p:cBhvr>
                                        <p:cTn id="103" dur="500"/>
                                        <p:tgtEl>
                                          <p:spTgt spid="365604"/>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365605"/>
                                        </p:tgtEl>
                                        <p:attrNameLst>
                                          <p:attrName>style.visibility</p:attrName>
                                        </p:attrNameLst>
                                      </p:cBhvr>
                                      <p:to>
                                        <p:strVal val="visible"/>
                                      </p:to>
                                    </p:set>
                                    <p:animEffect transition="in" filter="dissolve">
                                      <p:cBhvr>
                                        <p:cTn id="106" dur="500"/>
                                        <p:tgtEl>
                                          <p:spTgt spid="365605"/>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365606"/>
                                        </p:tgtEl>
                                        <p:attrNameLst>
                                          <p:attrName>style.visibility</p:attrName>
                                        </p:attrNameLst>
                                      </p:cBhvr>
                                      <p:to>
                                        <p:strVal val="visible"/>
                                      </p:to>
                                    </p:set>
                                    <p:animEffect transition="in" filter="dissolve">
                                      <p:cBhvr>
                                        <p:cTn id="109" dur="500"/>
                                        <p:tgtEl>
                                          <p:spTgt spid="365606"/>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365607"/>
                                        </p:tgtEl>
                                        <p:attrNameLst>
                                          <p:attrName>style.visibility</p:attrName>
                                        </p:attrNameLst>
                                      </p:cBhvr>
                                      <p:to>
                                        <p:strVal val="visible"/>
                                      </p:to>
                                    </p:set>
                                    <p:animEffect transition="in" filter="dissolve">
                                      <p:cBhvr>
                                        <p:cTn id="112" dur="500"/>
                                        <p:tgtEl>
                                          <p:spTgt spid="365607"/>
                                        </p:tgtEl>
                                      </p:cBhvr>
                                    </p:animEffect>
                                  </p:childTnLst>
                                </p:cTn>
                              </p:par>
                              <p:par>
                                <p:cTn id="113" presetID="9" presetClass="entr" presetSubtype="0" fill="hold" nodeType="withEffect">
                                  <p:stCondLst>
                                    <p:cond delay="0"/>
                                  </p:stCondLst>
                                  <p:childTnLst>
                                    <p:set>
                                      <p:cBhvr>
                                        <p:cTn id="114" dur="1" fill="hold">
                                          <p:stCondLst>
                                            <p:cond delay="0"/>
                                          </p:stCondLst>
                                        </p:cTn>
                                        <p:tgtEl>
                                          <p:spTgt spid="365608"/>
                                        </p:tgtEl>
                                        <p:attrNameLst>
                                          <p:attrName>style.visibility</p:attrName>
                                        </p:attrNameLst>
                                      </p:cBhvr>
                                      <p:to>
                                        <p:strVal val="visible"/>
                                      </p:to>
                                    </p:set>
                                    <p:animEffect transition="in" filter="dissolve">
                                      <p:cBhvr>
                                        <p:cTn id="115" dur="500"/>
                                        <p:tgtEl>
                                          <p:spTgt spid="365608"/>
                                        </p:tgtEl>
                                      </p:cBhvr>
                                    </p:animEffect>
                                  </p:childTnLst>
                                </p:cTn>
                              </p:par>
                              <p:par>
                                <p:cTn id="116" presetID="9" presetClass="entr" presetSubtype="0" fill="hold" nodeType="withEffect">
                                  <p:stCondLst>
                                    <p:cond delay="0"/>
                                  </p:stCondLst>
                                  <p:childTnLst>
                                    <p:set>
                                      <p:cBhvr>
                                        <p:cTn id="117" dur="1" fill="hold">
                                          <p:stCondLst>
                                            <p:cond delay="0"/>
                                          </p:stCondLst>
                                        </p:cTn>
                                        <p:tgtEl>
                                          <p:spTgt spid="365609"/>
                                        </p:tgtEl>
                                        <p:attrNameLst>
                                          <p:attrName>style.visibility</p:attrName>
                                        </p:attrNameLst>
                                      </p:cBhvr>
                                      <p:to>
                                        <p:strVal val="visible"/>
                                      </p:to>
                                    </p:set>
                                    <p:animEffect transition="in" filter="dissolve">
                                      <p:cBhvr>
                                        <p:cTn id="118" dur="500"/>
                                        <p:tgtEl>
                                          <p:spTgt spid="365609"/>
                                        </p:tgtEl>
                                      </p:cBhvr>
                                    </p:animEffect>
                                  </p:childTnLst>
                                </p:cTn>
                              </p:par>
                              <p:par>
                                <p:cTn id="119" presetID="9" presetClass="entr" presetSubtype="0" fill="hold" nodeType="withEffect">
                                  <p:stCondLst>
                                    <p:cond delay="0"/>
                                  </p:stCondLst>
                                  <p:childTnLst>
                                    <p:set>
                                      <p:cBhvr>
                                        <p:cTn id="120" dur="1" fill="hold">
                                          <p:stCondLst>
                                            <p:cond delay="0"/>
                                          </p:stCondLst>
                                        </p:cTn>
                                        <p:tgtEl>
                                          <p:spTgt spid="365610"/>
                                        </p:tgtEl>
                                        <p:attrNameLst>
                                          <p:attrName>style.visibility</p:attrName>
                                        </p:attrNameLst>
                                      </p:cBhvr>
                                      <p:to>
                                        <p:strVal val="visible"/>
                                      </p:to>
                                    </p:set>
                                    <p:animEffect transition="in" filter="dissolve">
                                      <p:cBhvr>
                                        <p:cTn id="121" dur="500"/>
                                        <p:tgtEl>
                                          <p:spTgt spid="365610"/>
                                        </p:tgtEl>
                                      </p:cBhvr>
                                    </p:animEffect>
                                  </p:childTnLst>
                                </p:cTn>
                              </p:par>
                              <p:par>
                                <p:cTn id="122" presetID="9" presetClass="entr" presetSubtype="0" fill="hold" nodeType="withEffect">
                                  <p:stCondLst>
                                    <p:cond delay="0"/>
                                  </p:stCondLst>
                                  <p:childTnLst>
                                    <p:set>
                                      <p:cBhvr>
                                        <p:cTn id="123" dur="1" fill="hold">
                                          <p:stCondLst>
                                            <p:cond delay="0"/>
                                          </p:stCondLst>
                                        </p:cTn>
                                        <p:tgtEl>
                                          <p:spTgt spid="365611"/>
                                        </p:tgtEl>
                                        <p:attrNameLst>
                                          <p:attrName>style.visibility</p:attrName>
                                        </p:attrNameLst>
                                      </p:cBhvr>
                                      <p:to>
                                        <p:strVal val="visible"/>
                                      </p:to>
                                    </p:set>
                                    <p:animEffect transition="in" filter="dissolve">
                                      <p:cBhvr>
                                        <p:cTn id="124" dur="500"/>
                                        <p:tgtEl>
                                          <p:spTgt spid="365611"/>
                                        </p:tgtEl>
                                      </p:cBhvr>
                                    </p:animEffect>
                                  </p:childTnLst>
                                </p:cTn>
                              </p:par>
                              <p:par>
                                <p:cTn id="125" presetID="9" presetClass="entr" presetSubtype="0" fill="hold" nodeType="withEffect">
                                  <p:stCondLst>
                                    <p:cond delay="0"/>
                                  </p:stCondLst>
                                  <p:childTnLst>
                                    <p:set>
                                      <p:cBhvr>
                                        <p:cTn id="126" dur="1" fill="hold">
                                          <p:stCondLst>
                                            <p:cond delay="0"/>
                                          </p:stCondLst>
                                        </p:cTn>
                                        <p:tgtEl>
                                          <p:spTgt spid="365612"/>
                                        </p:tgtEl>
                                        <p:attrNameLst>
                                          <p:attrName>style.visibility</p:attrName>
                                        </p:attrNameLst>
                                      </p:cBhvr>
                                      <p:to>
                                        <p:strVal val="visible"/>
                                      </p:to>
                                    </p:set>
                                    <p:animEffect transition="in" filter="dissolve">
                                      <p:cBhvr>
                                        <p:cTn id="127" dur="500"/>
                                        <p:tgtEl>
                                          <p:spTgt spid="365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4" grpId="0"/>
      <p:bldP spid="365575" grpId="0"/>
      <p:bldP spid="365576" grpId="0"/>
      <p:bldP spid="365577" grpId="0"/>
      <p:bldP spid="365579" grpId="0"/>
      <p:bldP spid="365580" grpId="0" animBg="1"/>
      <p:bldP spid="365583" grpId="0" animBg="1"/>
      <p:bldP spid="365584" grpId="0" animBg="1"/>
      <p:bldP spid="365584" grpId="1" animBg="1"/>
      <p:bldP spid="365585" grpId="0" animBg="1"/>
      <p:bldP spid="365585" grpId="1" animBg="1"/>
      <p:bldP spid="365586" grpId="0" animBg="1"/>
      <p:bldP spid="365586" grpId="1" animBg="1"/>
      <p:bldP spid="365587" grpId="0"/>
      <p:bldP spid="365588" grpId="0"/>
      <p:bldP spid="365589" grpId="0"/>
      <p:bldP spid="365590" grpId="0"/>
      <p:bldP spid="365592" grpId="0" animBg="1"/>
      <p:bldP spid="365592" grpId="1" animBg="1"/>
      <p:bldP spid="365593" grpId="0"/>
      <p:bldP spid="365594" grpId="0"/>
      <p:bldP spid="365595" grpId="0"/>
      <p:bldP spid="365596" grpId="0"/>
      <p:bldP spid="365597" grpId="0"/>
      <p:bldP spid="365598" grpId="0"/>
      <p:bldP spid="365599" grpId="0"/>
      <p:bldP spid="365602" grpId="0" animBg="1"/>
      <p:bldP spid="365603" grpId="0" animBg="1"/>
      <p:bldP spid="365604" grpId="0" animBg="1"/>
      <p:bldP spid="365605" grpId="0" animBg="1"/>
      <p:bldP spid="365606" grpId="0" animBg="1"/>
      <p:bldP spid="36560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pic>
        <p:nvPicPr>
          <p:cNvPr id="2091"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763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WordArt 4"/>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CARBOIDRATI</a:t>
            </a:r>
          </a:p>
        </p:txBody>
      </p:sp>
      <p:sp>
        <p:nvSpPr>
          <p:cNvPr id="126981" name="Text Box 1038"/>
          <p:cNvSpPr txBox="1">
            <a:spLocks noChangeArrowheads="1"/>
          </p:cNvSpPr>
          <p:nvPr/>
        </p:nvSpPr>
        <p:spPr bwMode="auto">
          <a:xfrm>
            <a:off x="76200" y="4114800"/>
            <a:ext cx="2895600" cy="2327275"/>
          </a:xfrm>
          <a:prstGeom prst="rect">
            <a:avLst/>
          </a:prstGeom>
          <a:noFill/>
          <a:ln w="38100">
            <a:solidFill>
              <a:srgbClr val="FF3F9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a:latin typeface="Times New Roman" panose="02020603050405020304" pitchFamily="18" charset="0"/>
              </a:rPr>
              <a:t> Possediamo enzimi salivari, pancreatici e intestinali che scindono i legami </a:t>
            </a:r>
            <a:r>
              <a:rPr lang="it-IT" altLang="it-IT">
                <a:latin typeface="Symbol" panose="05050102010706020507" pitchFamily="18" charset="2"/>
                <a:sym typeface="Symbol" panose="05050102010706020507" pitchFamily="18" charset="2"/>
              </a:rPr>
              <a:t></a:t>
            </a:r>
            <a:r>
              <a:rPr lang="it-IT" altLang="it-IT">
                <a:latin typeface="Times New Roman" panose="02020603050405020304" pitchFamily="18" charset="0"/>
              </a:rPr>
              <a:t>1,4 interni,   </a:t>
            </a:r>
            <a:r>
              <a:rPr lang="it-IT" altLang="it-IT">
                <a:latin typeface="Symbol" panose="05050102010706020507" pitchFamily="18" charset="2"/>
                <a:sym typeface="Symbol" panose="05050102010706020507" pitchFamily="18" charset="2"/>
              </a:rPr>
              <a:t></a:t>
            </a:r>
            <a:r>
              <a:rPr lang="it-IT" altLang="it-IT">
                <a:latin typeface="Times New Roman" panose="02020603050405020304" pitchFamily="18" charset="0"/>
              </a:rPr>
              <a:t>1,4 terminali e </a:t>
            </a:r>
            <a:r>
              <a:rPr lang="it-IT" altLang="it-IT">
                <a:latin typeface="Symbol" panose="05050102010706020507" pitchFamily="18" charset="2"/>
                <a:sym typeface="Symbol" panose="05050102010706020507" pitchFamily="18" charset="2"/>
              </a:rPr>
              <a:t></a:t>
            </a:r>
            <a:r>
              <a:rPr lang="it-IT" altLang="it-IT">
                <a:latin typeface="Times New Roman" panose="02020603050405020304" pitchFamily="18" charset="0"/>
              </a:rPr>
              <a:t>1,6.</a:t>
            </a:r>
          </a:p>
          <a:p>
            <a:pPr eaLnBrk="1" hangingPunct="1">
              <a:buFontTx/>
              <a:buChar char="•"/>
            </a:pPr>
            <a:r>
              <a:rPr lang="it-IT" altLang="it-IT">
                <a:latin typeface="Times New Roman" panose="02020603050405020304" pitchFamily="18" charset="0"/>
              </a:rPr>
              <a:t> Non possediamo enzimi che frammentano i legami </a:t>
            </a:r>
            <a:r>
              <a:rPr lang="it-IT" altLang="it-IT">
                <a:latin typeface="Symbol" panose="05050102010706020507" pitchFamily="18" charset="2"/>
                <a:sym typeface="Symbol" panose="05050102010706020507" pitchFamily="18" charset="2"/>
              </a:rPr>
              <a:t></a:t>
            </a:r>
            <a:r>
              <a:rPr lang="it-IT" altLang="it-IT">
                <a:latin typeface="Times New Roman" panose="02020603050405020304" pitchFamily="18" charset="0"/>
              </a:rPr>
              <a:t>1,4 della cellulosa</a:t>
            </a:r>
          </a:p>
        </p:txBody>
      </p:sp>
      <p:pic>
        <p:nvPicPr>
          <p:cNvPr id="126982" name="Picture 6" descr="33_01"/>
          <p:cNvPicPr>
            <a:picLocks noChangeAspect="1" noChangeArrowheads="1"/>
          </p:cNvPicPr>
          <p:nvPr/>
        </p:nvPicPr>
        <p:blipFill>
          <a:blip r:embed="rId4">
            <a:extLst>
              <a:ext uri="{28A0092B-C50C-407E-A947-70E740481C1C}">
                <a14:useLocalDpi xmlns:a14="http://schemas.microsoft.com/office/drawing/2010/main" val="0"/>
              </a:ext>
            </a:extLst>
          </a:blip>
          <a:srcRect l="2998" t="34987" r="3969" b="35002"/>
          <a:stretch>
            <a:fillRect/>
          </a:stretch>
        </p:blipFill>
        <p:spPr bwMode="auto">
          <a:xfrm>
            <a:off x="3124200" y="3903663"/>
            <a:ext cx="6019800" cy="2719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91"/>
                                        </p:tgtEl>
                                        <p:attrNameLst>
                                          <p:attrName>style.visibility</p:attrName>
                                        </p:attrNameLst>
                                      </p:cBhvr>
                                      <p:to>
                                        <p:strVal val="visible"/>
                                      </p:to>
                                    </p:set>
                                    <p:anim calcmode="lin" valueType="num">
                                      <p:cBhvr>
                                        <p:cTn id="7" dur="500" fill="hold"/>
                                        <p:tgtEl>
                                          <p:spTgt spid="2091"/>
                                        </p:tgtEl>
                                        <p:attrNameLst>
                                          <p:attrName>ppt_w</p:attrName>
                                        </p:attrNameLst>
                                      </p:cBhvr>
                                      <p:tavLst>
                                        <p:tav tm="0">
                                          <p:val>
                                            <p:fltVal val="0"/>
                                          </p:val>
                                        </p:tav>
                                        <p:tav tm="100000">
                                          <p:val>
                                            <p:strVal val="#ppt_w"/>
                                          </p:val>
                                        </p:tav>
                                      </p:tavLst>
                                    </p:anim>
                                    <p:anim calcmode="lin" valueType="num">
                                      <p:cBhvr>
                                        <p:cTn id="8" dur="500" fill="hold"/>
                                        <p:tgtEl>
                                          <p:spTgt spid="2091"/>
                                        </p:tgtEl>
                                        <p:attrNameLst>
                                          <p:attrName>ppt_h</p:attrName>
                                        </p:attrNameLst>
                                      </p:cBhvr>
                                      <p:tavLst>
                                        <p:tav tm="0">
                                          <p:val>
                                            <p:fltVal val="0"/>
                                          </p:val>
                                        </p:tav>
                                        <p:tav tm="100000">
                                          <p:val>
                                            <p:strVal val="#ppt_h"/>
                                          </p:val>
                                        </p:tav>
                                      </p:tavLst>
                                    </p:anim>
                                    <p:animEffect transition="in" filter="fade">
                                      <p:cBhvr>
                                        <p:cTn id="9" dur="500"/>
                                        <p:tgtEl>
                                          <p:spTgt spid="2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375813" name="Text Box 5"/>
          <p:cNvSpPr txBox="1">
            <a:spLocks noChangeArrowheads="1"/>
          </p:cNvSpPr>
          <p:nvPr/>
        </p:nvSpPr>
        <p:spPr bwMode="auto">
          <a:xfrm>
            <a:off x="228600" y="955675"/>
            <a:ext cx="8534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196850" indent="-1968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it-IT" sz="1600">
                <a:latin typeface="Times New Roman" panose="02020603050405020304" pitchFamily="18" charset="0"/>
              </a:rPr>
              <a:t>Le principali oligosaccaridasi dell’orletto a spazzola sono:</a:t>
            </a:r>
          </a:p>
          <a:p>
            <a:pPr algn="just" eaLnBrk="1" hangingPunct="1">
              <a:buFontTx/>
              <a:buChar char="•"/>
            </a:pPr>
            <a:r>
              <a:rPr lang="it-IT" altLang="it-IT" sz="1600" b="1" i="1">
                <a:solidFill>
                  <a:srgbClr val="0000FF"/>
                </a:solidFill>
                <a:latin typeface="Times New Roman" panose="02020603050405020304" pitchFamily="18" charset="0"/>
              </a:rPr>
              <a:t>Lattasi</a:t>
            </a:r>
            <a:r>
              <a:rPr lang="it-IT" altLang="it-IT" sz="1600">
                <a:latin typeface="Times New Roman" panose="02020603050405020304" pitchFamily="18" charset="0"/>
              </a:rPr>
              <a:t>, che scinde il lattosio in glucosio e galattosio</a:t>
            </a:r>
          </a:p>
          <a:p>
            <a:pPr algn="just" eaLnBrk="1" hangingPunct="1">
              <a:buFontTx/>
              <a:buChar char="•"/>
            </a:pPr>
            <a:r>
              <a:rPr lang="it-IT" altLang="it-IT" sz="1600" b="1" i="1">
                <a:solidFill>
                  <a:srgbClr val="0000FF"/>
                </a:solidFill>
                <a:latin typeface="Times New Roman" panose="02020603050405020304" pitchFamily="18" charset="0"/>
              </a:rPr>
              <a:t>Saccarasi</a:t>
            </a:r>
            <a:r>
              <a:rPr lang="it-IT" altLang="it-IT" sz="1600">
                <a:latin typeface="Times New Roman" panose="02020603050405020304" pitchFamily="18" charset="0"/>
              </a:rPr>
              <a:t>, che scinde il saccarosio in fruttosio e glucosio,</a:t>
            </a:r>
          </a:p>
          <a:p>
            <a:pPr algn="just" eaLnBrk="1" hangingPunct="1">
              <a:buFontTx/>
              <a:buChar char="•"/>
            </a:pPr>
            <a:r>
              <a:rPr lang="it-IT" altLang="it-IT" sz="1600" b="1" i="1">
                <a:solidFill>
                  <a:srgbClr val="0000FF"/>
                </a:solidFill>
                <a:latin typeface="Times New Roman" panose="02020603050405020304" pitchFamily="18" charset="0"/>
                <a:sym typeface="Symbol" panose="05050102010706020507" pitchFamily="18" charset="2"/>
              </a:rPr>
              <a:t>-destrinasi o isomaltasi</a:t>
            </a:r>
            <a:r>
              <a:rPr lang="it-IT" altLang="it-IT" sz="1600">
                <a:latin typeface="Times New Roman" panose="02020603050405020304" pitchFamily="18" charset="0"/>
                <a:sym typeface="Symbol" panose="05050102010706020507" pitchFamily="18" charset="2"/>
              </a:rPr>
              <a:t>, che deramifica le destrine -limite scindendo i legami 1-6 dei punti di ramificazione</a:t>
            </a:r>
          </a:p>
          <a:p>
            <a:pPr algn="just" eaLnBrk="1" hangingPunct="1">
              <a:buFontTx/>
              <a:buChar char="•"/>
            </a:pPr>
            <a:r>
              <a:rPr lang="it-IT" altLang="it-IT" sz="1600" b="1" i="1">
                <a:solidFill>
                  <a:srgbClr val="0000FF"/>
                </a:solidFill>
                <a:latin typeface="Times New Roman" panose="02020603050405020304" pitchFamily="18" charset="0"/>
              </a:rPr>
              <a:t>Glucoamilasi</a:t>
            </a:r>
            <a:r>
              <a:rPr lang="it-IT" altLang="it-IT" sz="1600">
                <a:latin typeface="Times New Roman" panose="02020603050405020304" pitchFamily="18" charset="0"/>
              </a:rPr>
              <a:t>, che scinde i malto-oligosaccaridi in unità di glucosio</a:t>
            </a:r>
          </a:p>
        </p:txBody>
      </p:sp>
      <p:pic>
        <p:nvPicPr>
          <p:cNvPr id="12800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85344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WordArt 7"/>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CARBOIDRATI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5813">
                                            <p:txEl>
                                              <p:pRg st="1" end="1"/>
                                            </p:txEl>
                                          </p:spTgt>
                                        </p:tgtEl>
                                        <p:attrNameLst>
                                          <p:attrName>style.visibility</p:attrName>
                                        </p:attrNameLst>
                                      </p:cBhvr>
                                      <p:to>
                                        <p:strVal val="visible"/>
                                      </p:to>
                                    </p:set>
                                    <p:animEffect transition="in" filter="dissolve">
                                      <p:cBhvr>
                                        <p:cTn id="7" dur="500"/>
                                        <p:tgtEl>
                                          <p:spTgt spid="37581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75813">
                                            <p:txEl>
                                              <p:pRg st="2" end="2"/>
                                            </p:txEl>
                                          </p:spTgt>
                                        </p:tgtEl>
                                        <p:attrNameLst>
                                          <p:attrName>style.visibility</p:attrName>
                                        </p:attrNameLst>
                                      </p:cBhvr>
                                      <p:to>
                                        <p:strVal val="visible"/>
                                      </p:to>
                                    </p:set>
                                    <p:animEffect transition="in" filter="dissolve">
                                      <p:cBhvr>
                                        <p:cTn id="12" dur="500"/>
                                        <p:tgtEl>
                                          <p:spTgt spid="37581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75813">
                                            <p:txEl>
                                              <p:pRg st="3" end="3"/>
                                            </p:txEl>
                                          </p:spTgt>
                                        </p:tgtEl>
                                        <p:attrNameLst>
                                          <p:attrName>style.visibility</p:attrName>
                                        </p:attrNameLst>
                                      </p:cBhvr>
                                      <p:to>
                                        <p:strVal val="visible"/>
                                      </p:to>
                                    </p:set>
                                    <p:animEffect transition="in" filter="dissolve">
                                      <p:cBhvr>
                                        <p:cTn id="17" dur="500"/>
                                        <p:tgtEl>
                                          <p:spTgt spid="37581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75813">
                                            <p:txEl>
                                              <p:pRg st="4" end="4"/>
                                            </p:txEl>
                                          </p:spTgt>
                                        </p:tgtEl>
                                        <p:attrNameLst>
                                          <p:attrName>style.visibility</p:attrName>
                                        </p:attrNameLst>
                                      </p:cBhvr>
                                      <p:to>
                                        <p:strVal val="visible"/>
                                      </p:to>
                                    </p:set>
                                    <p:animEffect transition="in" filter="dissolve">
                                      <p:cBhvr>
                                        <p:cTn id="22" dur="500"/>
                                        <p:tgtEl>
                                          <p:spTgt spid="3758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367620" name="Text Box 5"/>
          <p:cNvSpPr txBox="1">
            <a:spLocks noChangeArrowheads="1"/>
          </p:cNvSpPr>
          <p:nvPr/>
        </p:nvSpPr>
        <p:spPr bwMode="auto">
          <a:xfrm>
            <a:off x="381000" y="1219200"/>
            <a:ext cx="8534400" cy="1311275"/>
          </a:xfrm>
          <a:prstGeom prst="rect">
            <a:avLst/>
          </a:prstGeom>
          <a:noFill/>
          <a:ln w="38100">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it-IT" altLang="it-IT" sz="1400">
                <a:latin typeface="Arial Rounded MT Bold" panose="020F0704030504030204" pitchFamily="34" charset="0"/>
              </a:rPr>
              <a:t>  </a:t>
            </a:r>
            <a:r>
              <a:rPr lang="it-IT" altLang="it-IT">
                <a:latin typeface="Times New Roman" panose="02020603050405020304" pitchFamily="18" charset="0"/>
              </a:rPr>
              <a:t>la capacità di assorbimento degli zuccheri è maggiore nel duodeno e nel digiuno superiore, diminuisce nel digiuno inferiore e nell’ileo.  </a:t>
            </a:r>
          </a:p>
          <a:p>
            <a:pPr algn="just" eaLnBrk="1" hangingPunct="1">
              <a:spcBef>
                <a:spcPct val="30000"/>
              </a:spcBef>
              <a:buFontTx/>
              <a:buChar char="•"/>
            </a:pPr>
            <a:r>
              <a:rPr lang="it-IT" altLang="it-IT">
                <a:latin typeface="Times New Roman" panose="02020603050405020304" pitchFamily="18" charset="0"/>
              </a:rPr>
              <a:t> gli unici monosaccaridi introdotti e ben assorbiti con la dieta sono il </a:t>
            </a:r>
            <a:r>
              <a:rPr lang="it-IT" altLang="it-IT" b="1" i="1">
                <a:latin typeface="Times New Roman" panose="02020603050405020304" pitchFamily="18" charset="0"/>
              </a:rPr>
              <a:t>glucosio</a:t>
            </a:r>
            <a:r>
              <a:rPr lang="it-IT" altLang="it-IT">
                <a:latin typeface="Times New Roman" panose="02020603050405020304" pitchFamily="18" charset="0"/>
              </a:rPr>
              <a:t>, il </a:t>
            </a:r>
            <a:r>
              <a:rPr lang="it-IT" altLang="it-IT" b="1" i="1">
                <a:latin typeface="Times New Roman" panose="02020603050405020304" pitchFamily="18" charset="0"/>
              </a:rPr>
              <a:t>galattosio</a:t>
            </a:r>
            <a:r>
              <a:rPr lang="it-IT" altLang="it-IT">
                <a:latin typeface="Times New Roman" panose="02020603050405020304" pitchFamily="18" charset="0"/>
              </a:rPr>
              <a:t> e il </a:t>
            </a:r>
            <a:r>
              <a:rPr lang="it-IT" altLang="it-IT" b="1" i="1">
                <a:latin typeface="Times New Roman" panose="02020603050405020304" pitchFamily="18" charset="0"/>
              </a:rPr>
              <a:t>fruttosio</a:t>
            </a:r>
            <a:r>
              <a:rPr lang="it-IT" altLang="it-IT" sz="1400">
                <a:latin typeface="Arial Rounded MT Bold" panose="020F0704030504030204" pitchFamily="34" charset="0"/>
              </a:rPr>
              <a:t>.</a:t>
            </a:r>
          </a:p>
        </p:txBody>
      </p:sp>
      <p:pic>
        <p:nvPicPr>
          <p:cNvPr id="12902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68575"/>
            <a:ext cx="85344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WordArt 6"/>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CARBOIDRATI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7620">
                                            <p:txEl>
                                              <p:pRg st="0" end="0"/>
                                            </p:txEl>
                                          </p:spTgt>
                                        </p:tgtEl>
                                        <p:attrNameLst>
                                          <p:attrName>style.visibility</p:attrName>
                                        </p:attrNameLst>
                                      </p:cBhvr>
                                      <p:to>
                                        <p:strVal val="visible"/>
                                      </p:to>
                                    </p:set>
                                    <p:animEffect transition="in" filter="dissolve">
                                      <p:cBhvr>
                                        <p:cTn id="7" dur="500"/>
                                        <p:tgtEl>
                                          <p:spTgt spid="3676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7620">
                                            <p:txEl>
                                              <p:pRg st="1" end="1"/>
                                            </p:txEl>
                                          </p:spTgt>
                                        </p:tgtEl>
                                        <p:attrNameLst>
                                          <p:attrName>style.visibility</p:attrName>
                                        </p:attrNameLst>
                                      </p:cBhvr>
                                      <p:to>
                                        <p:strVal val="visible"/>
                                      </p:to>
                                    </p:set>
                                    <p:animEffect transition="in" filter="dissolve">
                                      <p:cBhvr>
                                        <p:cTn id="12" dur="500"/>
                                        <p:tgtEl>
                                          <p:spTgt spid="3676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47640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30052" name="WordArt 8"/>
          <p:cNvSpPr>
            <a:spLocks noChangeArrowheads="1" noChangeShapeType="1" noTextEdit="1"/>
          </p:cNvSpPr>
          <p:nvPr/>
        </p:nvSpPr>
        <p:spPr bwMode="auto">
          <a:xfrm>
            <a:off x="609600" y="533400"/>
            <a:ext cx="8001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CARBOIDRATI</a:t>
            </a:r>
          </a:p>
        </p:txBody>
      </p:sp>
      <p:sp>
        <p:nvSpPr>
          <p:cNvPr id="369674" name="Text Box 13"/>
          <p:cNvSpPr txBox="1">
            <a:spLocks noChangeArrowheads="1"/>
          </p:cNvSpPr>
          <p:nvPr/>
        </p:nvSpPr>
        <p:spPr bwMode="auto">
          <a:xfrm>
            <a:off x="228600" y="1371600"/>
            <a:ext cx="37338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200" b="1">
                <a:latin typeface="Times New Roman" panose="02020603050405020304" pitchFamily="18" charset="0"/>
              </a:rPr>
              <a:t>I glucidi vengono assorbiti esclusivamente come monosaccaridi; solo in questa forma possono essere utilizzati dalle cellule. Quando vengono immessi nel circolo sanguigno, i disaccaridi (es. il saccarosio ed il lattosio) vengono totalmente eliminati con le urine; fa eccezione il maltosio che può essere scisso da una maltasi presente nel sangue.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9674">
                                            <p:txEl>
                                              <p:pRg st="0" end="0"/>
                                            </p:txEl>
                                          </p:spTgt>
                                        </p:tgtEl>
                                        <p:attrNameLst>
                                          <p:attrName>style.visibility</p:attrName>
                                        </p:attrNameLst>
                                      </p:cBhvr>
                                      <p:to>
                                        <p:strVal val="visible"/>
                                      </p:to>
                                    </p:set>
                                    <p:animEffect transition="in" filter="dissolve">
                                      <p:cBhvr>
                                        <p:cTn id="7" dur="500"/>
                                        <p:tgtEl>
                                          <p:spTgt spid="3696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47640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31076" name="WordArt 6"/>
          <p:cNvSpPr>
            <a:spLocks noChangeArrowheads="1" noChangeShapeType="1" noTextEdit="1"/>
          </p:cNvSpPr>
          <p:nvPr/>
        </p:nvSpPr>
        <p:spPr bwMode="auto">
          <a:xfrm>
            <a:off x="609600" y="533400"/>
            <a:ext cx="8001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CARBOIDRATI</a:t>
            </a:r>
          </a:p>
        </p:txBody>
      </p:sp>
      <p:sp>
        <p:nvSpPr>
          <p:cNvPr id="377863" name="Text Box 13"/>
          <p:cNvSpPr txBox="1">
            <a:spLocks noChangeArrowheads="1"/>
          </p:cNvSpPr>
          <p:nvPr/>
        </p:nvSpPr>
        <p:spPr bwMode="auto">
          <a:xfrm>
            <a:off x="228600" y="1371600"/>
            <a:ext cx="37338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latin typeface="Times New Roman" panose="02020603050405020304" pitchFamily="18" charset="0"/>
              </a:rPr>
              <a:t>I tre fondamentali monosaccaridi che si presentano all’assorbimento dei villi intestinali sono:</a:t>
            </a:r>
          </a:p>
          <a:p>
            <a:pPr eaLnBrk="1" hangingPunct="1">
              <a:buFontTx/>
              <a:buChar char="•"/>
            </a:pPr>
            <a:r>
              <a:rPr lang="it-IT" altLang="it-IT" sz="2400" b="1">
                <a:latin typeface="Times New Roman" panose="02020603050405020304" pitchFamily="18" charset="0"/>
              </a:rPr>
              <a:t> </a:t>
            </a:r>
            <a:r>
              <a:rPr lang="it-IT" altLang="it-IT" sz="2400" b="1" i="1">
                <a:solidFill>
                  <a:srgbClr val="0000FF"/>
                </a:solidFill>
                <a:latin typeface="Times New Roman" panose="02020603050405020304" pitchFamily="18" charset="0"/>
              </a:rPr>
              <a:t>Glucosio</a:t>
            </a:r>
            <a:endParaRPr lang="it-IT" altLang="it-IT" sz="2400" b="1">
              <a:latin typeface="Times New Roman" panose="02020603050405020304" pitchFamily="18" charset="0"/>
            </a:endParaRPr>
          </a:p>
          <a:p>
            <a:pPr eaLnBrk="1" hangingPunct="1">
              <a:buFontTx/>
              <a:buChar char="•"/>
            </a:pPr>
            <a:r>
              <a:rPr lang="it-IT" altLang="it-IT" sz="2400" b="1">
                <a:latin typeface="Times New Roman" panose="02020603050405020304" pitchFamily="18" charset="0"/>
              </a:rPr>
              <a:t> </a:t>
            </a:r>
            <a:r>
              <a:rPr lang="it-IT" altLang="it-IT" sz="2400" b="1" i="1">
                <a:solidFill>
                  <a:srgbClr val="0000FF"/>
                </a:solidFill>
                <a:latin typeface="Times New Roman" panose="02020603050405020304" pitchFamily="18" charset="0"/>
              </a:rPr>
              <a:t>Galattosio</a:t>
            </a:r>
            <a:endParaRPr lang="it-IT" altLang="it-IT" sz="2400" b="1">
              <a:latin typeface="Times New Roman" panose="02020603050405020304" pitchFamily="18" charset="0"/>
            </a:endParaRPr>
          </a:p>
          <a:p>
            <a:pPr eaLnBrk="1" hangingPunct="1">
              <a:buFontTx/>
              <a:buChar char="•"/>
            </a:pPr>
            <a:r>
              <a:rPr lang="it-IT" altLang="it-IT" sz="2400" b="1">
                <a:latin typeface="Times New Roman" panose="02020603050405020304" pitchFamily="18" charset="0"/>
              </a:rPr>
              <a:t> </a:t>
            </a:r>
            <a:r>
              <a:rPr lang="it-IT" altLang="it-IT" sz="2400" b="1" i="1">
                <a:solidFill>
                  <a:srgbClr val="0000FF"/>
                </a:solidFill>
                <a:latin typeface="Times New Roman" panose="02020603050405020304" pitchFamily="18" charset="0"/>
              </a:rPr>
              <a:t>Fruttosio</a:t>
            </a:r>
            <a:endParaRPr lang="it-IT" altLang="it-IT" sz="2400" b="1">
              <a:latin typeface="Times New Roman" panose="02020603050405020304" pitchFamily="18" charset="0"/>
            </a:endParaRPr>
          </a:p>
          <a:p>
            <a:pPr eaLnBrk="1" hangingPunct="1"/>
            <a:r>
              <a:rPr lang="it-IT" altLang="it-IT" sz="2400" b="1">
                <a:latin typeface="Times New Roman" panose="02020603050405020304" pitchFamily="18" charset="0"/>
              </a:rPr>
              <a:t>Che vengono assorbiti circa in ugual misura nel digiuno e nell’ileo.</a:t>
            </a:r>
          </a:p>
          <a:p>
            <a:pPr eaLnBrk="1" hangingPunct="1"/>
            <a:endParaRPr lang="it-IT" altLang="it-IT" sz="2400" b="1">
              <a:latin typeface="Times New Roman" panose="02020603050405020304" pitchFamily="18" charset="0"/>
            </a:endParaRPr>
          </a:p>
          <a:p>
            <a:pPr eaLnBrk="1" hangingPunct="1"/>
            <a:endParaRPr lang="it-IT" altLang="it-IT" sz="24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7863">
                                            <p:txEl>
                                              <p:pRg st="1" end="1"/>
                                            </p:txEl>
                                          </p:spTgt>
                                        </p:tgtEl>
                                        <p:attrNameLst>
                                          <p:attrName>style.visibility</p:attrName>
                                        </p:attrNameLst>
                                      </p:cBhvr>
                                      <p:to>
                                        <p:strVal val="visible"/>
                                      </p:to>
                                    </p:set>
                                    <p:animEffect transition="in" filter="dissolve">
                                      <p:cBhvr>
                                        <p:cTn id="7" dur="500"/>
                                        <p:tgtEl>
                                          <p:spTgt spid="377863">
                                            <p:txEl>
                                              <p:pRg st="1" end="1"/>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7863">
                                            <p:txEl>
                                              <p:pRg st="2" end="2"/>
                                            </p:txEl>
                                          </p:spTgt>
                                        </p:tgtEl>
                                        <p:attrNameLst>
                                          <p:attrName>style.visibility</p:attrName>
                                        </p:attrNameLst>
                                      </p:cBhvr>
                                      <p:to>
                                        <p:strVal val="visible"/>
                                      </p:to>
                                    </p:set>
                                    <p:animEffect transition="in" filter="dissolve">
                                      <p:cBhvr>
                                        <p:cTn id="11" dur="500"/>
                                        <p:tgtEl>
                                          <p:spTgt spid="377863">
                                            <p:txEl>
                                              <p:pRg st="2" end="2"/>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77863">
                                            <p:txEl>
                                              <p:pRg st="3" end="3"/>
                                            </p:txEl>
                                          </p:spTgt>
                                        </p:tgtEl>
                                        <p:attrNameLst>
                                          <p:attrName>style.visibility</p:attrName>
                                        </p:attrNameLst>
                                      </p:cBhvr>
                                      <p:to>
                                        <p:strVal val="visible"/>
                                      </p:to>
                                    </p:set>
                                    <p:animEffect transition="in" filter="dissolve">
                                      <p:cBhvr>
                                        <p:cTn id="15" dur="500"/>
                                        <p:tgtEl>
                                          <p:spTgt spid="37786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77863">
                                            <p:txEl>
                                              <p:pRg st="4" end="4"/>
                                            </p:txEl>
                                          </p:spTgt>
                                        </p:tgtEl>
                                        <p:attrNameLst>
                                          <p:attrName>style.visibility</p:attrName>
                                        </p:attrNameLst>
                                      </p:cBhvr>
                                      <p:to>
                                        <p:strVal val="visible"/>
                                      </p:to>
                                    </p:set>
                                    <p:animEffect transition="in" filter="dissolve">
                                      <p:cBhvr>
                                        <p:cTn id="20" dur="500"/>
                                        <p:tgtEl>
                                          <p:spTgt spid="3778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47640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 Box 3"/>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32100" name="WordArt 4"/>
          <p:cNvSpPr>
            <a:spLocks noChangeArrowheads="1" noChangeShapeType="1" noTextEdit="1"/>
          </p:cNvSpPr>
          <p:nvPr/>
        </p:nvSpPr>
        <p:spPr bwMode="auto">
          <a:xfrm>
            <a:off x="609600" y="533400"/>
            <a:ext cx="8001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CARBOIDRATI</a:t>
            </a:r>
          </a:p>
        </p:txBody>
      </p:sp>
      <p:sp>
        <p:nvSpPr>
          <p:cNvPr id="379909" name="Text Box 13"/>
          <p:cNvSpPr txBox="1">
            <a:spLocks noChangeArrowheads="1"/>
          </p:cNvSpPr>
          <p:nvPr/>
        </p:nvSpPr>
        <p:spPr bwMode="auto">
          <a:xfrm>
            <a:off x="228600" y="1196975"/>
            <a:ext cx="37338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latin typeface="Times New Roman" panose="02020603050405020304" pitchFamily="18" charset="0"/>
              </a:rPr>
              <a:t>Il </a:t>
            </a:r>
            <a:r>
              <a:rPr lang="it-IT" altLang="it-IT" sz="2400" b="1" i="1">
                <a:solidFill>
                  <a:srgbClr val="0000FF"/>
                </a:solidFill>
                <a:latin typeface="Times New Roman" panose="02020603050405020304" pitchFamily="18" charset="0"/>
              </a:rPr>
              <a:t>trasporto del glucosio</a:t>
            </a:r>
            <a:r>
              <a:rPr lang="it-IT" altLang="it-IT" sz="2400" b="1">
                <a:latin typeface="Times New Roman" panose="02020603050405020304" pitchFamily="18" charset="0"/>
              </a:rPr>
              <a:t> (e del galattosio) attraverso la membrana luminale dell’enterocita è tipicamente Na</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-dipendente (</a:t>
            </a:r>
            <a:r>
              <a:rPr lang="it-IT" altLang="it-IT" sz="2400" b="1">
                <a:solidFill>
                  <a:srgbClr val="0000FF"/>
                </a:solidFill>
                <a:latin typeface="Times New Roman" panose="02020603050405020304" pitchFamily="18" charset="0"/>
              </a:rPr>
              <a:t>SGLT1</a:t>
            </a:r>
            <a:r>
              <a:rPr lang="it-IT" altLang="it-IT" sz="2400" b="1">
                <a:latin typeface="Times New Roman" panose="02020603050405020304" pitchFamily="18" charset="0"/>
              </a:rPr>
              <a:t>, un cotrasporto attivo secondario). </a:t>
            </a:r>
          </a:p>
          <a:p>
            <a:pPr eaLnBrk="1" hangingPunct="1"/>
            <a:r>
              <a:rPr lang="it-IT" altLang="it-IT" sz="2400" b="1">
                <a:latin typeface="Times New Roman" panose="02020603050405020304" pitchFamily="18" charset="0"/>
              </a:rPr>
              <a:t>Il trasportatore sfrutta l’elevato gradiente elettrochimico del Na</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(mantenuto dalla Na</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/K</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ATPasi) che “trascina” con sé, contro gradiente di concentrazione, il glucosio.</a:t>
            </a:r>
          </a:p>
          <a:p>
            <a:pPr eaLnBrk="1" hangingPunct="1"/>
            <a:endParaRPr lang="it-IT" altLang="it-IT" sz="2400" b="1">
              <a:latin typeface="Times New Roman" panose="02020603050405020304" pitchFamily="18" charset="0"/>
            </a:endParaRPr>
          </a:p>
        </p:txBody>
      </p:sp>
      <p:sp>
        <p:nvSpPr>
          <p:cNvPr id="379910" name="Oval 6"/>
          <p:cNvSpPr>
            <a:spLocks noChangeArrowheads="1"/>
          </p:cNvSpPr>
          <p:nvPr/>
        </p:nvSpPr>
        <p:spPr bwMode="auto">
          <a:xfrm>
            <a:off x="5638800" y="1295400"/>
            <a:ext cx="990600" cy="6096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379910"/>
                                        </p:tgtEl>
                                        <p:attrNameLst>
                                          <p:attrName>style.color</p:attrName>
                                        </p:attrNameLst>
                                      </p:cBhvr>
                                      <p:by>
                                        <p:hsl h="10842353" s="0" l="0"/>
                                      </p:by>
                                    </p:animClr>
                                    <p:animClr clrSpc="hsl" dir="cw">
                                      <p:cBhvr>
                                        <p:cTn id="7" dur="500" fill="hold"/>
                                        <p:tgtEl>
                                          <p:spTgt spid="379910"/>
                                        </p:tgtEl>
                                        <p:attrNameLst>
                                          <p:attrName>fillcolor</p:attrName>
                                        </p:attrNameLst>
                                      </p:cBhvr>
                                      <p:by>
                                        <p:hsl h="10842353" s="0" l="0"/>
                                      </p:by>
                                    </p:animClr>
                                    <p:animClr clrSpc="hsl" dir="cw">
                                      <p:cBhvr>
                                        <p:cTn id="8" dur="500" fill="hold"/>
                                        <p:tgtEl>
                                          <p:spTgt spid="379910"/>
                                        </p:tgtEl>
                                        <p:attrNameLst>
                                          <p:attrName>stroke.color</p:attrName>
                                        </p:attrNameLst>
                                      </p:cBhvr>
                                      <p:by>
                                        <p:hsl h="10842353" s="0" l="0"/>
                                      </p:by>
                                    </p:animClr>
                                    <p:set>
                                      <p:cBhvr>
                                        <p:cTn id="9" dur="500" fill="hold"/>
                                        <p:tgtEl>
                                          <p:spTgt spid="3799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379909">
                                            <p:txEl>
                                              <p:pRg st="1" end="1"/>
                                            </p:txEl>
                                          </p:spTgt>
                                        </p:tgtEl>
                                        <p:attrNameLst>
                                          <p:attrName>style.visibility</p:attrName>
                                        </p:attrNameLst>
                                      </p:cBhvr>
                                      <p:to>
                                        <p:strVal val="visible"/>
                                      </p:to>
                                    </p:set>
                                    <p:animEffect transition="in" filter="dissolve">
                                      <p:cBhvr>
                                        <p:cTn id="14" dur="500"/>
                                        <p:tgtEl>
                                          <p:spTgt spid="3799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838200"/>
            <a:ext cx="4244975"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WordArt 3"/>
          <p:cNvSpPr>
            <a:spLocks noChangeArrowheads="1" noChangeShapeType="1" noTextEdit="1"/>
          </p:cNvSpPr>
          <p:nvPr/>
        </p:nvSpPr>
        <p:spPr bwMode="auto">
          <a:xfrm>
            <a:off x="2895600" y="457200"/>
            <a:ext cx="3505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a:t>
            </a:r>
          </a:p>
        </p:txBody>
      </p:sp>
      <p:sp>
        <p:nvSpPr>
          <p:cNvPr id="159748" name="Rectangle 4"/>
          <p:cNvSpPr>
            <a:spLocks noChangeArrowheads="1"/>
          </p:cNvSpPr>
          <p:nvPr/>
        </p:nvSpPr>
        <p:spPr bwMode="auto">
          <a:xfrm>
            <a:off x="5254625" y="1395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9749" name="AutoShape 5"/>
          <p:cNvSpPr>
            <a:spLocks noChangeArrowheads="1"/>
          </p:cNvSpPr>
          <p:nvPr/>
        </p:nvSpPr>
        <p:spPr bwMode="auto">
          <a:xfrm>
            <a:off x="4114800" y="1828800"/>
            <a:ext cx="3581400" cy="762000"/>
          </a:xfrm>
          <a:prstGeom prst="leftArrowCallout">
            <a:avLst>
              <a:gd name="adj1" fmla="val 25000"/>
              <a:gd name="adj2" fmla="val 25000"/>
              <a:gd name="adj3" fmla="val 78333"/>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Masticazione </a:t>
            </a:r>
          </a:p>
          <a:p>
            <a:pPr algn="ctr" eaLnBrk="1" hangingPunct="1"/>
            <a:r>
              <a:rPr lang="it-IT" altLang="it-IT" b="1">
                <a:latin typeface="Times New Roman" panose="02020603050405020304" pitchFamily="18" charset="0"/>
              </a:rPr>
              <a:t>ed insalivazione</a:t>
            </a:r>
          </a:p>
        </p:txBody>
      </p:sp>
      <p:sp>
        <p:nvSpPr>
          <p:cNvPr id="159750" name="AutoShape 6"/>
          <p:cNvSpPr>
            <a:spLocks noChangeArrowheads="1"/>
          </p:cNvSpPr>
          <p:nvPr/>
        </p:nvSpPr>
        <p:spPr bwMode="auto">
          <a:xfrm>
            <a:off x="4114800" y="2743200"/>
            <a:ext cx="3581400" cy="381000"/>
          </a:xfrm>
          <a:prstGeom prst="leftArrowCallout">
            <a:avLst>
              <a:gd name="adj1" fmla="val 25000"/>
              <a:gd name="adj2" fmla="val 25000"/>
              <a:gd name="adj3" fmla="val 15666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Deglutizione</a:t>
            </a:r>
          </a:p>
        </p:txBody>
      </p:sp>
      <p:sp>
        <p:nvSpPr>
          <p:cNvPr id="159751" name="AutoShape 7"/>
          <p:cNvSpPr>
            <a:spLocks noChangeArrowheads="1"/>
          </p:cNvSpPr>
          <p:nvPr/>
        </p:nvSpPr>
        <p:spPr bwMode="auto">
          <a:xfrm>
            <a:off x="4114800" y="5029200"/>
            <a:ext cx="3581400" cy="685800"/>
          </a:xfrm>
          <a:prstGeom prst="leftArrowCallout">
            <a:avLst>
              <a:gd name="adj1" fmla="val 25000"/>
              <a:gd name="adj2" fmla="val 25000"/>
              <a:gd name="adj3" fmla="val 8703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Digestione chimica </a:t>
            </a:r>
          </a:p>
          <a:p>
            <a:pPr algn="ctr" eaLnBrk="1" hangingPunct="1"/>
            <a:r>
              <a:rPr lang="it-IT" altLang="it-IT" b="1">
                <a:latin typeface="Times New Roman" panose="02020603050405020304" pitchFamily="18" charset="0"/>
              </a:rPr>
              <a:t>e assorbimento</a:t>
            </a:r>
          </a:p>
        </p:txBody>
      </p:sp>
      <p:sp>
        <p:nvSpPr>
          <p:cNvPr id="159752" name="AutoShape 8"/>
          <p:cNvSpPr>
            <a:spLocks noChangeArrowheads="1"/>
          </p:cNvSpPr>
          <p:nvPr/>
        </p:nvSpPr>
        <p:spPr bwMode="auto">
          <a:xfrm>
            <a:off x="4114800" y="4114800"/>
            <a:ext cx="3581400" cy="609600"/>
          </a:xfrm>
          <a:prstGeom prst="leftArrowCallout">
            <a:avLst>
              <a:gd name="adj1" fmla="val 25000"/>
              <a:gd name="adj2" fmla="val 25000"/>
              <a:gd name="adj3" fmla="val 9791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Digestione chimica </a:t>
            </a:r>
          </a:p>
          <a:p>
            <a:pPr algn="ctr" eaLnBrk="1" hangingPunct="1"/>
            <a:r>
              <a:rPr lang="it-IT" altLang="it-IT" b="1">
                <a:latin typeface="Times New Roman" panose="02020603050405020304" pitchFamily="18" charset="0"/>
              </a:rPr>
              <a:t>e meccanica</a:t>
            </a:r>
          </a:p>
        </p:txBody>
      </p:sp>
      <p:sp>
        <p:nvSpPr>
          <p:cNvPr id="159753" name="AutoShape 9"/>
          <p:cNvSpPr>
            <a:spLocks noChangeArrowheads="1"/>
          </p:cNvSpPr>
          <p:nvPr/>
        </p:nvSpPr>
        <p:spPr bwMode="auto">
          <a:xfrm>
            <a:off x="4114800" y="6096000"/>
            <a:ext cx="3581400" cy="685800"/>
          </a:xfrm>
          <a:prstGeom prst="leftArrowCallout">
            <a:avLst>
              <a:gd name="adj1" fmla="val 25000"/>
              <a:gd name="adj2" fmla="val 25000"/>
              <a:gd name="adj3" fmla="val 8703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Assorbimento e </a:t>
            </a:r>
          </a:p>
          <a:p>
            <a:pPr algn="ctr" eaLnBrk="1" hangingPunct="1"/>
            <a:r>
              <a:rPr lang="it-IT" altLang="it-IT" b="1">
                <a:latin typeface="Times New Roman" panose="02020603050405020304" pitchFamily="18" charset="0"/>
              </a:rPr>
              <a:t>formazione delle feci</a:t>
            </a:r>
          </a:p>
        </p:txBody>
      </p:sp>
      <p:sp>
        <p:nvSpPr>
          <p:cNvPr id="159754" name="Rectangle 10"/>
          <p:cNvSpPr>
            <a:spLocks noChangeArrowheads="1"/>
          </p:cNvSpPr>
          <p:nvPr/>
        </p:nvSpPr>
        <p:spPr bwMode="auto">
          <a:xfrm>
            <a:off x="7924800" y="2057400"/>
            <a:ext cx="838200" cy="381000"/>
          </a:xfrm>
          <a:prstGeom prst="rect">
            <a:avLst/>
          </a:prstGeom>
          <a:gradFill rotWithShape="0">
            <a:gsLst>
              <a:gs pos="0">
                <a:srgbClr val="FFFF66"/>
              </a:gs>
              <a:gs pos="100000">
                <a:srgbClr val="98BD4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6-7</a:t>
            </a:r>
          </a:p>
        </p:txBody>
      </p:sp>
      <p:sp>
        <p:nvSpPr>
          <p:cNvPr id="159755" name="Rectangle 11"/>
          <p:cNvSpPr>
            <a:spLocks noChangeArrowheads="1"/>
          </p:cNvSpPr>
          <p:nvPr/>
        </p:nvSpPr>
        <p:spPr bwMode="auto">
          <a:xfrm>
            <a:off x="7924800" y="2743200"/>
            <a:ext cx="838200" cy="381000"/>
          </a:xfrm>
          <a:prstGeom prst="rect">
            <a:avLst/>
          </a:prstGeom>
          <a:gradFill rotWithShape="0">
            <a:gsLst>
              <a:gs pos="0">
                <a:srgbClr val="FFFF66"/>
              </a:gs>
              <a:gs pos="100000">
                <a:srgbClr val="98BD4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6-7</a:t>
            </a:r>
          </a:p>
        </p:txBody>
      </p:sp>
      <p:sp>
        <p:nvSpPr>
          <p:cNvPr id="159756" name="Rectangle 12"/>
          <p:cNvSpPr>
            <a:spLocks noChangeArrowheads="1"/>
          </p:cNvSpPr>
          <p:nvPr/>
        </p:nvSpPr>
        <p:spPr bwMode="auto">
          <a:xfrm>
            <a:off x="7924800" y="4191000"/>
            <a:ext cx="838200" cy="381000"/>
          </a:xfrm>
          <a:prstGeom prst="rect">
            <a:avLst/>
          </a:prstGeom>
          <a:gradFill rotWithShape="0">
            <a:gsLst>
              <a:gs pos="0">
                <a:srgbClr val="FF0000"/>
              </a:gs>
              <a:gs pos="100000">
                <a:srgbClr val="FF904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1-3</a:t>
            </a:r>
          </a:p>
        </p:txBody>
      </p:sp>
      <p:sp>
        <p:nvSpPr>
          <p:cNvPr id="159757" name="Rectangle 13"/>
          <p:cNvSpPr>
            <a:spLocks noChangeArrowheads="1"/>
          </p:cNvSpPr>
          <p:nvPr/>
        </p:nvSpPr>
        <p:spPr bwMode="auto">
          <a:xfrm>
            <a:off x="7924800" y="5181600"/>
            <a:ext cx="838200" cy="381000"/>
          </a:xfrm>
          <a:prstGeom prst="rect">
            <a:avLst/>
          </a:prstGeom>
          <a:gradFill rotWithShape="0">
            <a:gsLst>
              <a:gs pos="0">
                <a:srgbClr val="FF3300"/>
              </a:gs>
              <a:gs pos="100000">
                <a:srgbClr val="FF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3-6</a:t>
            </a:r>
          </a:p>
        </p:txBody>
      </p:sp>
      <p:sp>
        <p:nvSpPr>
          <p:cNvPr id="159758" name="Rectangle 14"/>
          <p:cNvSpPr>
            <a:spLocks noChangeArrowheads="1"/>
          </p:cNvSpPr>
          <p:nvPr/>
        </p:nvSpPr>
        <p:spPr bwMode="auto">
          <a:xfrm>
            <a:off x="7924800" y="6248400"/>
            <a:ext cx="838200" cy="381000"/>
          </a:xfrm>
          <a:prstGeom prst="rect">
            <a:avLst/>
          </a:prstGeom>
          <a:gradFill rotWithShape="0">
            <a:gsLst>
              <a:gs pos="0">
                <a:srgbClr val="FFFF66"/>
              </a:gs>
              <a:gs pos="100000">
                <a:srgbClr val="0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6-8</a:t>
            </a:r>
          </a:p>
        </p:txBody>
      </p:sp>
      <p:sp>
        <p:nvSpPr>
          <p:cNvPr id="20495" name="Text Box 1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FUNZIONI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59748"/>
                                        </p:tgtEl>
                                        <p:attrNameLst>
                                          <p:attrName>style.visibility</p:attrName>
                                        </p:attrNameLst>
                                      </p:cBhvr>
                                      <p:to>
                                        <p:strVal val="visible"/>
                                      </p:to>
                                    </p:set>
                                    <p:animEffect transition="in" filter="dissolve">
                                      <p:cBhvr>
                                        <p:cTn id="7" dur="500"/>
                                        <p:tgtEl>
                                          <p:spTgt spid="15974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9749"/>
                                        </p:tgtEl>
                                        <p:attrNameLst>
                                          <p:attrName>style.visibility</p:attrName>
                                        </p:attrNameLst>
                                      </p:cBhvr>
                                      <p:to>
                                        <p:strVal val="visible"/>
                                      </p:to>
                                    </p:set>
                                    <p:animEffect transition="in" filter="dissolve">
                                      <p:cBhvr>
                                        <p:cTn id="11" dur="500"/>
                                        <p:tgtEl>
                                          <p:spTgt spid="15974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9750"/>
                                        </p:tgtEl>
                                        <p:attrNameLst>
                                          <p:attrName>style.visibility</p:attrName>
                                        </p:attrNameLst>
                                      </p:cBhvr>
                                      <p:to>
                                        <p:strVal val="visible"/>
                                      </p:to>
                                    </p:set>
                                    <p:animEffect transition="in" filter="dissolve">
                                      <p:cBhvr>
                                        <p:cTn id="15" dur="500"/>
                                        <p:tgtEl>
                                          <p:spTgt spid="15975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59752"/>
                                        </p:tgtEl>
                                        <p:attrNameLst>
                                          <p:attrName>style.visibility</p:attrName>
                                        </p:attrNameLst>
                                      </p:cBhvr>
                                      <p:to>
                                        <p:strVal val="visible"/>
                                      </p:to>
                                    </p:set>
                                    <p:animEffect transition="in" filter="dissolve">
                                      <p:cBhvr>
                                        <p:cTn id="19" dur="500"/>
                                        <p:tgtEl>
                                          <p:spTgt spid="15975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59751"/>
                                        </p:tgtEl>
                                        <p:attrNameLst>
                                          <p:attrName>style.visibility</p:attrName>
                                        </p:attrNameLst>
                                      </p:cBhvr>
                                      <p:to>
                                        <p:strVal val="visible"/>
                                      </p:to>
                                    </p:set>
                                    <p:animEffect transition="in" filter="dissolve">
                                      <p:cBhvr>
                                        <p:cTn id="23" dur="500"/>
                                        <p:tgtEl>
                                          <p:spTgt spid="159751"/>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59753"/>
                                        </p:tgtEl>
                                        <p:attrNameLst>
                                          <p:attrName>style.visibility</p:attrName>
                                        </p:attrNameLst>
                                      </p:cBhvr>
                                      <p:to>
                                        <p:strVal val="visible"/>
                                      </p:to>
                                    </p:set>
                                    <p:animEffect transition="in" filter="dissolve">
                                      <p:cBhvr>
                                        <p:cTn id="27" dur="500"/>
                                        <p:tgtEl>
                                          <p:spTgt spid="159753"/>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59754"/>
                                        </p:tgtEl>
                                        <p:attrNameLst>
                                          <p:attrName>style.visibility</p:attrName>
                                        </p:attrNameLst>
                                      </p:cBhvr>
                                      <p:to>
                                        <p:strVal val="visible"/>
                                      </p:to>
                                    </p:set>
                                    <p:animEffect transition="in" filter="dissolve">
                                      <p:cBhvr>
                                        <p:cTn id="31" dur="500"/>
                                        <p:tgtEl>
                                          <p:spTgt spid="15975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59755"/>
                                        </p:tgtEl>
                                        <p:attrNameLst>
                                          <p:attrName>style.visibility</p:attrName>
                                        </p:attrNameLst>
                                      </p:cBhvr>
                                      <p:to>
                                        <p:strVal val="visible"/>
                                      </p:to>
                                    </p:set>
                                    <p:animEffect transition="in" filter="dissolve">
                                      <p:cBhvr>
                                        <p:cTn id="35" dur="500"/>
                                        <p:tgtEl>
                                          <p:spTgt spid="159755"/>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159756"/>
                                        </p:tgtEl>
                                        <p:attrNameLst>
                                          <p:attrName>style.visibility</p:attrName>
                                        </p:attrNameLst>
                                      </p:cBhvr>
                                      <p:to>
                                        <p:strVal val="visible"/>
                                      </p:to>
                                    </p:set>
                                    <p:animEffect transition="in" filter="dissolve">
                                      <p:cBhvr>
                                        <p:cTn id="39" dur="500"/>
                                        <p:tgtEl>
                                          <p:spTgt spid="159756"/>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59757"/>
                                        </p:tgtEl>
                                        <p:attrNameLst>
                                          <p:attrName>style.visibility</p:attrName>
                                        </p:attrNameLst>
                                      </p:cBhvr>
                                      <p:to>
                                        <p:strVal val="visible"/>
                                      </p:to>
                                    </p:set>
                                    <p:animEffect transition="in" filter="dissolve">
                                      <p:cBhvr>
                                        <p:cTn id="43" dur="500"/>
                                        <p:tgtEl>
                                          <p:spTgt spid="159757"/>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159758"/>
                                        </p:tgtEl>
                                        <p:attrNameLst>
                                          <p:attrName>style.visibility</p:attrName>
                                        </p:attrNameLst>
                                      </p:cBhvr>
                                      <p:to>
                                        <p:strVal val="visible"/>
                                      </p:to>
                                    </p:set>
                                    <p:animEffect transition="in" filter="dissolve">
                                      <p:cBhvr>
                                        <p:cTn id="47" dur="500"/>
                                        <p:tgtEl>
                                          <p:spTgt spid="159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p:bldP spid="159749" grpId="0" animBg="1"/>
      <p:bldP spid="159750" grpId="0" animBg="1"/>
      <p:bldP spid="159751" grpId="0" animBg="1"/>
      <p:bldP spid="159752" grpId="0" animBg="1"/>
      <p:bldP spid="159753" grpId="0" animBg="1"/>
      <p:bldP spid="159754" grpId="0" animBg="1"/>
      <p:bldP spid="159755" grpId="0" animBg="1"/>
      <p:bldP spid="159756" grpId="0" animBg="1"/>
      <p:bldP spid="159757" grpId="0" animBg="1"/>
      <p:bldP spid="15975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47640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3"/>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33124" name="WordArt 4"/>
          <p:cNvSpPr>
            <a:spLocks noChangeArrowheads="1" noChangeShapeType="1" noTextEdit="1"/>
          </p:cNvSpPr>
          <p:nvPr/>
        </p:nvSpPr>
        <p:spPr bwMode="auto">
          <a:xfrm>
            <a:off x="609600" y="533400"/>
            <a:ext cx="8001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CARBOIDRATI</a:t>
            </a:r>
          </a:p>
        </p:txBody>
      </p:sp>
      <p:sp>
        <p:nvSpPr>
          <p:cNvPr id="380933" name="Text Box 13"/>
          <p:cNvSpPr txBox="1">
            <a:spLocks noChangeArrowheads="1"/>
          </p:cNvSpPr>
          <p:nvPr/>
        </p:nvSpPr>
        <p:spPr bwMode="auto">
          <a:xfrm>
            <a:off x="228600" y="1454150"/>
            <a:ext cx="37338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latin typeface="Times New Roman" panose="02020603050405020304" pitchFamily="18" charset="0"/>
              </a:rPr>
              <a:t>Il </a:t>
            </a:r>
            <a:r>
              <a:rPr lang="it-IT" altLang="it-IT" sz="2800" b="1" i="1">
                <a:solidFill>
                  <a:srgbClr val="0000FF"/>
                </a:solidFill>
                <a:latin typeface="Times New Roman" panose="02020603050405020304" pitchFamily="18" charset="0"/>
              </a:rPr>
              <a:t>trasporto del fruttosio</a:t>
            </a:r>
            <a:r>
              <a:rPr lang="it-IT" altLang="it-IT" sz="2800" b="1">
                <a:latin typeface="Times New Roman" panose="02020603050405020304" pitchFamily="18" charset="0"/>
              </a:rPr>
              <a:t> a livello della membrana dell’orletto a spazzola dell’enterocita, avviene in forma mediata ad opera del trasportatore </a:t>
            </a:r>
            <a:r>
              <a:rPr lang="it-IT" altLang="it-IT" sz="2800" b="1">
                <a:solidFill>
                  <a:srgbClr val="0000FF"/>
                </a:solidFill>
                <a:latin typeface="Times New Roman" panose="02020603050405020304" pitchFamily="18" charset="0"/>
              </a:rPr>
              <a:t>GLUT5</a:t>
            </a:r>
            <a:r>
              <a:rPr lang="it-IT" altLang="it-IT" sz="2800" b="1">
                <a:latin typeface="Times New Roman" panose="02020603050405020304" pitchFamily="18" charset="0"/>
              </a:rPr>
              <a:t>. </a:t>
            </a:r>
          </a:p>
          <a:p>
            <a:pPr eaLnBrk="1" hangingPunct="1"/>
            <a:r>
              <a:rPr lang="it-IT" altLang="it-IT" sz="2800" b="1">
                <a:latin typeface="Times New Roman" panose="02020603050405020304" pitchFamily="18" charset="0"/>
              </a:rPr>
              <a:t>Il processo non è Na</a:t>
            </a:r>
            <a:r>
              <a:rPr lang="it-IT" altLang="it-IT" sz="2800" b="1" baseline="30000">
                <a:latin typeface="Times New Roman" panose="02020603050405020304" pitchFamily="18" charset="0"/>
              </a:rPr>
              <a:t>+</a:t>
            </a:r>
            <a:r>
              <a:rPr lang="it-IT" altLang="it-IT" sz="2800" b="1">
                <a:latin typeface="Times New Roman" panose="02020603050405020304" pitchFamily="18" charset="0"/>
              </a:rPr>
              <a:t> dipendente e riveste carattere di diffusione facilitata.</a:t>
            </a:r>
          </a:p>
          <a:p>
            <a:pPr eaLnBrk="1" hangingPunct="1"/>
            <a:endParaRPr lang="it-IT" altLang="it-IT" sz="2800" b="1">
              <a:latin typeface="Times New Roman" panose="02020603050405020304" pitchFamily="18" charset="0"/>
            </a:endParaRPr>
          </a:p>
        </p:txBody>
      </p:sp>
      <p:sp>
        <p:nvSpPr>
          <p:cNvPr id="380934" name="Oval 6"/>
          <p:cNvSpPr>
            <a:spLocks noChangeArrowheads="1"/>
          </p:cNvSpPr>
          <p:nvPr/>
        </p:nvSpPr>
        <p:spPr bwMode="auto">
          <a:xfrm>
            <a:off x="6629400" y="1371600"/>
            <a:ext cx="990600" cy="6096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380934"/>
                                        </p:tgtEl>
                                        <p:attrNameLst>
                                          <p:attrName>style.color</p:attrName>
                                        </p:attrNameLst>
                                      </p:cBhvr>
                                      <p:by>
                                        <p:hsl h="10842353" s="0" l="0"/>
                                      </p:by>
                                    </p:animClr>
                                    <p:animClr clrSpc="hsl" dir="cw">
                                      <p:cBhvr>
                                        <p:cTn id="7" dur="500" fill="hold"/>
                                        <p:tgtEl>
                                          <p:spTgt spid="380934"/>
                                        </p:tgtEl>
                                        <p:attrNameLst>
                                          <p:attrName>fillcolor</p:attrName>
                                        </p:attrNameLst>
                                      </p:cBhvr>
                                      <p:by>
                                        <p:hsl h="10842353" s="0" l="0"/>
                                      </p:by>
                                    </p:animClr>
                                    <p:animClr clrSpc="hsl" dir="cw">
                                      <p:cBhvr>
                                        <p:cTn id="8" dur="500" fill="hold"/>
                                        <p:tgtEl>
                                          <p:spTgt spid="380934"/>
                                        </p:tgtEl>
                                        <p:attrNameLst>
                                          <p:attrName>stroke.color</p:attrName>
                                        </p:attrNameLst>
                                      </p:cBhvr>
                                      <p:by>
                                        <p:hsl h="10842353" s="0" l="0"/>
                                      </p:by>
                                    </p:animClr>
                                    <p:set>
                                      <p:cBhvr>
                                        <p:cTn id="9" dur="500" fill="hold"/>
                                        <p:tgtEl>
                                          <p:spTgt spid="3809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380933">
                                            <p:txEl>
                                              <p:pRg st="1" end="1"/>
                                            </p:txEl>
                                          </p:spTgt>
                                        </p:tgtEl>
                                        <p:attrNameLst>
                                          <p:attrName>style.visibility</p:attrName>
                                        </p:attrNameLst>
                                      </p:cBhvr>
                                      <p:to>
                                        <p:strVal val="visible"/>
                                      </p:to>
                                    </p:set>
                                    <p:animEffect transition="in" filter="dissolve">
                                      <p:cBhvr>
                                        <p:cTn id="14" dur="500"/>
                                        <p:tgtEl>
                                          <p:spTgt spid="3809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47640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34148" name="WordArt 6"/>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CARBOIDRATI</a:t>
            </a:r>
          </a:p>
        </p:txBody>
      </p:sp>
      <p:sp>
        <p:nvSpPr>
          <p:cNvPr id="370695" name="Text Box 7"/>
          <p:cNvSpPr txBox="1">
            <a:spLocks noChangeArrowheads="1"/>
          </p:cNvSpPr>
          <p:nvPr/>
        </p:nvSpPr>
        <p:spPr bwMode="auto">
          <a:xfrm>
            <a:off x="76200" y="1125538"/>
            <a:ext cx="40386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600" b="1">
                <a:latin typeface="Times New Roman" panose="02020603050405020304" pitchFamily="18" charset="0"/>
              </a:rPr>
              <a:t>Gli zuccheri quindi diffondono secondo il loro gradiente di concentrazione, trasportati dalle proteine GLUT2 presenti sulla membrana baso-laterale. Una Na</a:t>
            </a:r>
            <a:r>
              <a:rPr lang="it-IT" altLang="it-IT" sz="2600" b="1" baseline="30000">
                <a:latin typeface="Times New Roman" panose="02020603050405020304" pitchFamily="18" charset="0"/>
              </a:rPr>
              <a:t>+</a:t>
            </a:r>
            <a:r>
              <a:rPr lang="it-IT" altLang="it-IT" sz="2600" b="1">
                <a:latin typeface="Times New Roman" panose="02020603050405020304" pitchFamily="18" charset="0"/>
              </a:rPr>
              <a:t>,K</a:t>
            </a:r>
            <a:r>
              <a:rPr lang="it-IT" altLang="it-IT" sz="2600" b="1" baseline="30000">
                <a:latin typeface="Times New Roman" panose="02020603050405020304" pitchFamily="18" charset="0"/>
              </a:rPr>
              <a:t>+</a:t>
            </a:r>
            <a:r>
              <a:rPr lang="it-IT" altLang="it-IT" sz="2600" b="1">
                <a:latin typeface="Times New Roman" panose="02020603050405020304" pitchFamily="18" charset="0"/>
              </a:rPr>
              <a:t>-ATPasi presente sulla membrana basolaterale pompa all’esterno Na</a:t>
            </a:r>
            <a:r>
              <a:rPr lang="it-IT" altLang="it-IT" sz="2600" b="1" baseline="30000">
                <a:latin typeface="Times New Roman" panose="02020603050405020304" pitchFamily="18" charset="0"/>
              </a:rPr>
              <a:t>+</a:t>
            </a:r>
            <a:r>
              <a:rPr lang="it-IT" altLang="it-IT" sz="2600" b="1">
                <a:latin typeface="Times New Roman" panose="02020603050405020304" pitchFamily="18" charset="0"/>
              </a:rPr>
              <a:t>, creando il gradiente che alimenta l’intero processo. </a:t>
            </a:r>
          </a:p>
        </p:txBody>
      </p:sp>
      <p:sp>
        <p:nvSpPr>
          <p:cNvPr id="370696" name="Oval 8"/>
          <p:cNvSpPr>
            <a:spLocks noChangeArrowheads="1"/>
          </p:cNvSpPr>
          <p:nvPr/>
        </p:nvSpPr>
        <p:spPr bwMode="auto">
          <a:xfrm>
            <a:off x="5943600" y="3810000"/>
            <a:ext cx="990600" cy="8382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mph" presetSubtype="0" repeatCount="indefinite" fill="hold" grpId="0" nodeType="clickEffect">
                                  <p:stCondLst>
                                    <p:cond delay="0"/>
                                  </p:stCondLst>
                                  <p:childTnLst>
                                    <p:animClr clrSpc="hsl" dir="cw">
                                      <p:cBhvr override="childStyle">
                                        <p:cTn id="6" dur="500" fill="hold"/>
                                        <p:tgtEl>
                                          <p:spTgt spid="370696"/>
                                        </p:tgtEl>
                                        <p:attrNameLst>
                                          <p:attrName>style.color</p:attrName>
                                        </p:attrNameLst>
                                      </p:cBhvr>
                                      <p:by>
                                        <p:hsl h="10842353" s="0" l="0"/>
                                      </p:by>
                                    </p:animClr>
                                    <p:animClr clrSpc="hsl" dir="cw">
                                      <p:cBhvr>
                                        <p:cTn id="7" dur="500" fill="hold"/>
                                        <p:tgtEl>
                                          <p:spTgt spid="370696"/>
                                        </p:tgtEl>
                                        <p:attrNameLst>
                                          <p:attrName>fillcolor</p:attrName>
                                        </p:attrNameLst>
                                      </p:cBhvr>
                                      <p:by>
                                        <p:hsl h="10842353" s="0" l="0"/>
                                      </p:by>
                                    </p:animClr>
                                    <p:animClr clrSpc="hsl" dir="cw">
                                      <p:cBhvr>
                                        <p:cTn id="8" dur="500" fill="hold"/>
                                        <p:tgtEl>
                                          <p:spTgt spid="370696"/>
                                        </p:tgtEl>
                                        <p:attrNameLst>
                                          <p:attrName>stroke.color</p:attrName>
                                        </p:attrNameLst>
                                      </p:cBhvr>
                                      <p:by>
                                        <p:hsl h="10842353" s="0" l="0"/>
                                      </p:by>
                                    </p:animClr>
                                    <p:set>
                                      <p:cBhvr>
                                        <p:cTn id="9" dur="500" fill="hold"/>
                                        <p:tgtEl>
                                          <p:spTgt spid="3706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370695">
                                            <p:txEl>
                                              <p:pRg st="0" end="0"/>
                                            </p:txEl>
                                          </p:spTgt>
                                        </p:tgtEl>
                                        <p:attrNameLst>
                                          <p:attrName>style.visibility</p:attrName>
                                        </p:attrNameLst>
                                      </p:cBhvr>
                                      <p:to>
                                        <p:strVal val="visible"/>
                                      </p:to>
                                    </p:set>
                                    <p:animEffect transition="in" filter="dissolve">
                                      <p:cBhvr>
                                        <p:cTn id="14" dur="500"/>
                                        <p:tgtEl>
                                          <p:spTgt spid="3706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CARBOIDRATI</a:t>
            </a:r>
            <a:endParaRPr lang="it-IT" altLang="it-IT" sz="1600" b="1">
              <a:solidFill>
                <a:schemeClr val="bg2"/>
              </a:solidFill>
              <a:latin typeface="Times New Roman" panose="02020603050405020304" pitchFamily="18" charset="0"/>
            </a:endParaRPr>
          </a:p>
        </p:txBody>
      </p:sp>
      <p:sp>
        <p:nvSpPr>
          <p:cNvPr id="135171" name="Text Box 2"/>
          <p:cNvSpPr txBox="1">
            <a:spLocks noChangeArrowheads="1"/>
          </p:cNvSpPr>
          <p:nvPr/>
        </p:nvSpPr>
        <p:spPr bwMode="auto">
          <a:xfrm>
            <a:off x="1066800" y="53340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800" b="1">
                <a:latin typeface="Times New Roman" panose="02020603050405020304" pitchFamily="18" charset="0"/>
              </a:rPr>
              <a:t>Carenza dell’enzima lattasi</a:t>
            </a:r>
          </a:p>
          <a:p>
            <a:pPr algn="ctr" eaLnBrk="1" hangingPunct="1"/>
            <a:r>
              <a:rPr lang="it-IT" altLang="it-IT" sz="2800" b="1">
                <a:latin typeface="Times New Roman" panose="02020603050405020304" pitchFamily="18" charset="0"/>
              </a:rPr>
              <a:t>(intolleranza al lattosio)</a:t>
            </a:r>
          </a:p>
        </p:txBody>
      </p:sp>
      <p:sp>
        <p:nvSpPr>
          <p:cNvPr id="135172" name="Text Box 3"/>
          <p:cNvSpPr txBox="1">
            <a:spLocks noChangeArrowheads="1"/>
          </p:cNvSpPr>
          <p:nvPr/>
        </p:nvSpPr>
        <p:spPr bwMode="auto">
          <a:xfrm>
            <a:off x="2713038" y="1820863"/>
            <a:ext cx="1939925" cy="336550"/>
          </a:xfrm>
          <a:prstGeom prst="rect">
            <a:avLst/>
          </a:prstGeom>
          <a:solidFill>
            <a:srgbClr val="CBE3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Mancanza di lattasi</a:t>
            </a:r>
          </a:p>
        </p:txBody>
      </p:sp>
      <p:sp>
        <p:nvSpPr>
          <p:cNvPr id="135173" name="Text Box 4"/>
          <p:cNvSpPr txBox="1">
            <a:spLocks noChangeArrowheads="1"/>
          </p:cNvSpPr>
          <p:nvPr/>
        </p:nvSpPr>
        <p:spPr bwMode="auto">
          <a:xfrm>
            <a:off x="2660650" y="2597150"/>
            <a:ext cx="2019300" cy="581025"/>
          </a:xfrm>
          <a:prstGeom prst="rect">
            <a:avLst/>
          </a:prstGeom>
          <a:solidFill>
            <a:srgbClr val="FFC5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Accumulo di lattosio </a:t>
            </a:r>
          </a:p>
          <a:p>
            <a:pPr algn="ctr" eaLnBrk="1" hangingPunct="1"/>
            <a:r>
              <a:rPr lang="it-IT" altLang="it-IT" sz="1600" b="1">
                <a:latin typeface="Times New Roman" panose="02020603050405020304" pitchFamily="18" charset="0"/>
              </a:rPr>
              <a:t>nel lume del colon</a:t>
            </a:r>
          </a:p>
        </p:txBody>
      </p:sp>
      <p:sp>
        <p:nvSpPr>
          <p:cNvPr id="135174" name="Text Box 5"/>
          <p:cNvSpPr txBox="1">
            <a:spLocks noChangeArrowheads="1"/>
          </p:cNvSpPr>
          <p:nvPr/>
        </p:nvSpPr>
        <p:spPr bwMode="auto">
          <a:xfrm>
            <a:off x="2735263" y="3663950"/>
            <a:ext cx="1995487" cy="581025"/>
          </a:xfrm>
          <a:prstGeom prst="rect">
            <a:avLst/>
          </a:prstGeom>
          <a:solidFill>
            <a:srgbClr val="FFC5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Maggiore osmolarità</a:t>
            </a:r>
          </a:p>
          <a:p>
            <a:pPr algn="ctr" eaLnBrk="1" hangingPunct="1"/>
            <a:r>
              <a:rPr lang="it-IT" altLang="it-IT" sz="1600" b="1">
                <a:latin typeface="Times New Roman" panose="02020603050405020304" pitchFamily="18" charset="0"/>
              </a:rPr>
              <a:t>intestinale</a:t>
            </a:r>
          </a:p>
        </p:txBody>
      </p:sp>
      <p:sp>
        <p:nvSpPr>
          <p:cNvPr id="135175" name="Text Box 6"/>
          <p:cNvSpPr txBox="1">
            <a:spLocks noChangeArrowheads="1"/>
          </p:cNvSpPr>
          <p:nvPr/>
        </p:nvSpPr>
        <p:spPr bwMode="auto">
          <a:xfrm>
            <a:off x="2841625" y="4730750"/>
            <a:ext cx="1584325" cy="581025"/>
          </a:xfrm>
          <a:prstGeom prst="rect">
            <a:avLst/>
          </a:prstGeom>
          <a:solidFill>
            <a:srgbClr val="FFC5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Accumulo di</a:t>
            </a:r>
          </a:p>
          <a:p>
            <a:pPr algn="ctr" eaLnBrk="1" hangingPunct="1"/>
            <a:r>
              <a:rPr lang="it-IT" altLang="it-IT" sz="1600" b="1">
                <a:latin typeface="Times New Roman" panose="02020603050405020304" pitchFamily="18" charset="0"/>
              </a:rPr>
              <a:t>liquido nel lume</a:t>
            </a:r>
          </a:p>
        </p:txBody>
      </p:sp>
      <p:sp>
        <p:nvSpPr>
          <p:cNvPr id="135176" name="Text Box 7"/>
          <p:cNvSpPr txBox="1">
            <a:spLocks noChangeArrowheads="1"/>
          </p:cNvSpPr>
          <p:nvPr/>
        </p:nvSpPr>
        <p:spPr bwMode="auto">
          <a:xfrm>
            <a:off x="4986338" y="4730750"/>
            <a:ext cx="1177925" cy="581025"/>
          </a:xfrm>
          <a:prstGeom prst="rect">
            <a:avLst/>
          </a:prstGeom>
          <a:solidFill>
            <a:srgbClr val="FFC5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Distensione</a:t>
            </a:r>
          </a:p>
          <a:p>
            <a:pPr algn="ctr" eaLnBrk="1" hangingPunct="1"/>
            <a:r>
              <a:rPr lang="it-IT" altLang="it-IT" sz="1600" b="1">
                <a:latin typeface="Times New Roman" panose="02020603050405020304" pitchFamily="18" charset="0"/>
              </a:rPr>
              <a:t>luminale</a:t>
            </a:r>
          </a:p>
        </p:txBody>
      </p:sp>
      <p:sp>
        <p:nvSpPr>
          <p:cNvPr id="135177" name="Text Box 8"/>
          <p:cNvSpPr txBox="1">
            <a:spLocks noChangeArrowheads="1"/>
          </p:cNvSpPr>
          <p:nvPr/>
        </p:nvSpPr>
        <p:spPr bwMode="auto">
          <a:xfrm>
            <a:off x="4806950" y="5853113"/>
            <a:ext cx="1443038" cy="581025"/>
          </a:xfrm>
          <a:prstGeom prst="rect">
            <a:avLst/>
          </a:prstGeom>
          <a:solidFill>
            <a:srgbClr val="FFC5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Aumento</a:t>
            </a:r>
          </a:p>
          <a:p>
            <a:pPr algn="ctr" eaLnBrk="1" hangingPunct="1"/>
            <a:r>
              <a:rPr lang="it-IT" altLang="it-IT" sz="1600" b="1">
                <a:latin typeface="Times New Roman" panose="02020603050405020304" pitchFamily="18" charset="0"/>
              </a:rPr>
              <a:t>della peristalsi</a:t>
            </a:r>
          </a:p>
        </p:txBody>
      </p:sp>
      <p:sp>
        <p:nvSpPr>
          <p:cNvPr id="344075" name="Text Box 9"/>
          <p:cNvSpPr txBox="1">
            <a:spLocks noChangeArrowheads="1"/>
          </p:cNvSpPr>
          <p:nvPr/>
        </p:nvSpPr>
        <p:spPr bwMode="auto">
          <a:xfrm>
            <a:off x="3116263" y="5873750"/>
            <a:ext cx="869950" cy="590550"/>
          </a:xfrm>
          <a:prstGeom prst="rect">
            <a:avLst/>
          </a:prstGeom>
          <a:solidFill>
            <a:srgbClr val="EFF3A1"/>
          </a:solidFill>
          <a:ln w="9525">
            <a:solidFill>
              <a:srgbClr val="EEF79D"/>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Diarrea</a:t>
            </a:r>
          </a:p>
          <a:p>
            <a:pPr algn="ctr" eaLnBrk="1" hangingPunct="1"/>
            <a:r>
              <a:rPr lang="it-IT" altLang="it-IT" sz="1600" b="1">
                <a:latin typeface="Times New Roman" panose="02020603050405020304" pitchFamily="18" charset="0"/>
              </a:rPr>
              <a:t>acida</a:t>
            </a:r>
          </a:p>
        </p:txBody>
      </p:sp>
      <p:sp>
        <p:nvSpPr>
          <p:cNvPr id="135179" name="Text Box 10"/>
          <p:cNvSpPr txBox="1">
            <a:spLocks noChangeArrowheads="1"/>
          </p:cNvSpPr>
          <p:nvPr/>
        </p:nvSpPr>
        <p:spPr bwMode="auto">
          <a:xfrm>
            <a:off x="152400" y="2876550"/>
            <a:ext cx="1857375" cy="1314450"/>
          </a:xfrm>
          <a:prstGeom prst="rect">
            <a:avLst/>
          </a:prstGeom>
          <a:solidFill>
            <a:srgbClr val="EFD97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Produzione</a:t>
            </a:r>
          </a:p>
          <a:p>
            <a:pPr algn="ctr" eaLnBrk="1" hangingPunct="1"/>
            <a:r>
              <a:rPr lang="it-IT" altLang="it-IT" sz="1600" b="1">
                <a:latin typeface="Times New Roman" panose="02020603050405020304" pitchFamily="18" charset="0"/>
              </a:rPr>
              <a:t>di acido lattico</a:t>
            </a:r>
          </a:p>
          <a:p>
            <a:pPr algn="ctr" eaLnBrk="1" hangingPunct="1"/>
            <a:r>
              <a:rPr lang="it-IT" altLang="it-IT" sz="1600" b="1">
                <a:latin typeface="Times New Roman" panose="02020603050405020304" pitchFamily="18" charset="0"/>
              </a:rPr>
              <a:t>da parte della microflora </a:t>
            </a:r>
          </a:p>
          <a:p>
            <a:pPr algn="ctr" eaLnBrk="1" hangingPunct="1"/>
            <a:r>
              <a:rPr lang="it-IT" altLang="it-IT" sz="1600" b="1">
                <a:latin typeface="Times New Roman" panose="02020603050405020304" pitchFamily="18" charset="0"/>
              </a:rPr>
              <a:t>(produzione di gas)</a:t>
            </a:r>
          </a:p>
        </p:txBody>
      </p:sp>
      <p:sp>
        <p:nvSpPr>
          <p:cNvPr id="135180" name="Line 11"/>
          <p:cNvSpPr>
            <a:spLocks noChangeShapeType="1"/>
          </p:cNvSpPr>
          <p:nvPr/>
        </p:nvSpPr>
        <p:spPr bwMode="auto">
          <a:xfrm>
            <a:off x="3571875" y="2171700"/>
            <a:ext cx="0" cy="3810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1" name="Line 12"/>
          <p:cNvSpPr>
            <a:spLocks noChangeShapeType="1"/>
          </p:cNvSpPr>
          <p:nvPr/>
        </p:nvSpPr>
        <p:spPr bwMode="auto">
          <a:xfrm flipH="1">
            <a:off x="2066925" y="2905125"/>
            <a:ext cx="581025"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2" name="Line 13"/>
          <p:cNvSpPr>
            <a:spLocks noChangeShapeType="1"/>
          </p:cNvSpPr>
          <p:nvPr/>
        </p:nvSpPr>
        <p:spPr bwMode="auto">
          <a:xfrm>
            <a:off x="2105025" y="3468688"/>
            <a:ext cx="619125"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3" name="Line 17"/>
          <p:cNvSpPr>
            <a:spLocks noChangeShapeType="1"/>
          </p:cNvSpPr>
          <p:nvPr/>
        </p:nvSpPr>
        <p:spPr bwMode="auto">
          <a:xfrm>
            <a:off x="5476875" y="5343525"/>
            <a:ext cx="0"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4" name="Line 18"/>
          <p:cNvSpPr>
            <a:spLocks noChangeShapeType="1"/>
          </p:cNvSpPr>
          <p:nvPr/>
        </p:nvSpPr>
        <p:spPr bwMode="auto">
          <a:xfrm>
            <a:off x="4533900" y="4962525"/>
            <a:ext cx="409575" cy="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5" name="Line 18"/>
          <p:cNvSpPr>
            <a:spLocks noChangeShapeType="1"/>
          </p:cNvSpPr>
          <p:nvPr/>
        </p:nvSpPr>
        <p:spPr bwMode="auto">
          <a:xfrm flipH="1">
            <a:off x="4224338" y="6091238"/>
            <a:ext cx="409575" cy="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6" name="Line 11"/>
          <p:cNvSpPr>
            <a:spLocks noChangeShapeType="1"/>
          </p:cNvSpPr>
          <p:nvPr/>
        </p:nvSpPr>
        <p:spPr bwMode="auto">
          <a:xfrm>
            <a:off x="3554413" y="2165350"/>
            <a:ext cx="0" cy="3810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7" name="Line 12"/>
          <p:cNvSpPr>
            <a:spLocks noChangeShapeType="1"/>
          </p:cNvSpPr>
          <p:nvPr/>
        </p:nvSpPr>
        <p:spPr bwMode="auto">
          <a:xfrm flipH="1">
            <a:off x="2049463" y="2900363"/>
            <a:ext cx="581025"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8" name="Line 13"/>
          <p:cNvSpPr>
            <a:spLocks noChangeShapeType="1"/>
          </p:cNvSpPr>
          <p:nvPr/>
        </p:nvSpPr>
        <p:spPr bwMode="auto">
          <a:xfrm>
            <a:off x="2087563" y="3462338"/>
            <a:ext cx="619125"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89" name="Line 14"/>
          <p:cNvSpPr>
            <a:spLocks noChangeShapeType="1"/>
          </p:cNvSpPr>
          <p:nvPr/>
        </p:nvSpPr>
        <p:spPr bwMode="auto">
          <a:xfrm>
            <a:off x="3563938" y="3146425"/>
            <a:ext cx="0"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90" name="Line 15"/>
          <p:cNvSpPr>
            <a:spLocks noChangeShapeType="1"/>
          </p:cNvSpPr>
          <p:nvPr/>
        </p:nvSpPr>
        <p:spPr bwMode="auto">
          <a:xfrm>
            <a:off x="3563938" y="4232275"/>
            <a:ext cx="0"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91" name="Line 16"/>
          <p:cNvSpPr>
            <a:spLocks noChangeShapeType="1"/>
          </p:cNvSpPr>
          <p:nvPr/>
        </p:nvSpPr>
        <p:spPr bwMode="auto">
          <a:xfrm>
            <a:off x="3563938" y="5337175"/>
            <a:ext cx="0"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92" name="Line 17"/>
          <p:cNvSpPr>
            <a:spLocks noChangeShapeType="1"/>
          </p:cNvSpPr>
          <p:nvPr/>
        </p:nvSpPr>
        <p:spPr bwMode="auto">
          <a:xfrm>
            <a:off x="5459413" y="5337175"/>
            <a:ext cx="0" cy="45720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93" name="Line 18"/>
          <p:cNvSpPr>
            <a:spLocks noChangeShapeType="1"/>
          </p:cNvSpPr>
          <p:nvPr/>
        </p:nvSpPr>
        <p:spPr bwMode="auto">
          <a:xfrm>
            <a:off x="4516438" y="4956175"/>
            <a:ext cx="409575" cy="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5194" name="Line 18"/>
          <p:cNvSpPr>
            <a:spLocks noChangeShapeType="1"/>
          </p:cNvSpPr>
          <p:nvPr/>
        </p:nvSpPr>
        <p:spPr bwMode="auto">
          <a:xfrm flipH="1">
            <a:off x="4206875" y="6084888"/>
            <a:ext cx="409575" cy="0"/>
          </a:xfrm>
          <a:prstGeom prst="line">
            <a:avLst/>
          </a:prstGeom>
          <a:noFill/>
          <a:ln w="38100">
            <a:solidFill>
              <a:srgbClr val="989AF8"/>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35195"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8800"/>
            <a:ext cx="4038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96" name="Text Box 20"/>
          <p:cNvSpPr txBox="1">
            <a:spLocks noChangeArrowheads="1"/>
          </p:cNvSpPr>
          <p:nvPr/>
        </p:nvSpPr>
        <p:spPr bwMode="auto">
          <a:xfrm>
            <a:off x="6477000" y="4191000"/>
            <a:ext cx="2667000" cy="2563813"/>
          </a:xfrm>
          <a:prstGeom prst="rect">
            <a:avLst/>
          </a:prstGeom>
          <a:solidFill>
            <a:srgbClr val="F2FA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sz="1400">
                <a:latin typeface="Arial Rounded MT Bold" panose="020F0704030504030204" pitchFamily="34" charset="0"/>
              </a:rPr>
              <a:t>  </a:t>
            </a:r>
            <a:r>
              <a:rPr lang="it-IT" altLang="it-IT">
                <a:latin typeface="Times New Roman" panose="02020603050405020304" pitchFamily="18" charset="0"/>
              </a:rPr>
              <a:t>in gran parte di origine genetica</a:t>
            </a:r>
          </a:p>
          <a:p>
            <a:pPr eaLnBrk="1" hangingPunct="1">
              <a:buFontTx/>
              <a:buChar char="•"/>
            </a:pPr>
            <a:r>
              <a:rPr lang="it-IT" altLang="it-IT">
                <a:latin typeface="Times New Roman" panose="02020603050405020304" pitchFamily="18" charset="0"/>
              </a:rPr>
              <a:t> colpisce quasi il 70-90% delle popolazioni orientali</a:t>
            </a:r>
          </a:p>
          <a:p>
            <a:pPr eaLnBrk="1" hangingPunct="1"/>
            <a:r>
              <a:rPr lang="it-IT" altLang="it-IT">
                <a:latin typeface="Times New Roman" panose="02020603050405020304" pitchFamily="18" charset="0"/>
              </a:rPr>
              <a:t>  (soprattutto in età adulta)</a:t>
            </a:r>
          </a:p>
          <a:p>
            <a:pPr eaLnBrk="1" hangingPunct="1">
              <a:buFontTx/>
              <a:buChar char="•"/>
            </a:pPr>
            <a:r>
              <a:rPr lang="it-IT" altLang="it-IT">
                <a:latin typeface="Times New Roman" panose="02020603050405020304" pitchFamily="18" charset="0"/>
              </a:rPr>
              <a:t> In Europa la sua frequenza tende ad aumenatre da nord verso sud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4075"/>
                                        </p:tgtEl>
                                        <p:attrNameLst>
                                          <p:attrName>style.visibility</p:attrName>
                                        </p:attrNameLst>
                                      </p:cBhvr>
                                      <p:to>
                                        <p:strVal val="visible"/>
                                      </p:to>
                                    </p:set>
                                    <p:animEffect transition="in" filter="dissolve">
                                      <p:cBhvr>
                                        <p:cTn id="7" dur="500"/>
                                        <p:tgtEl>
                                          <p:spTgt spid="344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4096">
                                            <p:txEl>
                                              <p:pRg st="0" end="0"/>
                                            </p:txEl>
                                          </p:spTgt>
                                        </p:tgtEl>
                                        <p:attrNameLst>
                                          <p:attrName>style.visibility</p:attrName>
                                        </p:attrNameLst>
                                      </p:cBhvr>
                                      <p:to>
                                        <p:strVal val="visible"/>
                                      </p:to>
                                    </p:set>
                                    <p:animEffect transition="in" filter="dissolve">
                                      <p:cBhvr>
                                        <p:cTn id="12" dur="500"/>
                                        <p:tgtEl>
                                          <p:spTgt spid="3440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4096">
                                            <p:txEl>
                                              <p:pRg st="1" end="1"/>
                                            </p:txEl>
                                          </p:spTgt>
                                        </p:tgtEl>
                                        <p:attrNameLst>
                                          <p:attrName>style.visibility</p:attrName>
                                        </p:attrNameLst>
                                      </p:cBhvr>
                                      <p:to>
                                        <p:strVal val="visible"/>
                                      </p:to>
                                    </p:set>
                                    <p:animEffect transition="in" filter="dissolve">
                                      <p:cBhvr>
                                        <p:cTn id="17" dur="500"/>
                                        <p:tgtEl>
                                          <p:spTgt spid="3440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44096">
                                            <p:txEl>
                                              <p:pRg st="2" end="2"/>
                                            </p:txEl>
                                          </p:spTgt>
                                        </p:tgtEl>
                                        <p:attrNameLst>
                                          <p:attrName>style.visibility</p:attrName>
                                        </p:attrNameLst>
                                      </p:cBhvr>
                                      <p:to>
                                        <p:strVal val="visible"/>
                                      </p:to>
                                    </p:set>
                                    <p:animEffect transition="in" filter="dissolve">
                                      <p:cBhvr>
                                        <p:cTn id="22" dur="500"/>
                                        <p:tgtEl>
                                          <p:spTgt spid="34409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44096">
                                            <p:txEl>
                                              <p:pRg st="3" end="3"/>
                                            </p:txEl>
                                          </p:spTgt>
                                        </p:tgtEl>
                                        <p:attrNameLst>
                                          <p:attrName>style.visibility</p:attrName>
                                        </p:attrNameLst>
                                      </p:cBhvr>
                                      <p:to>
                                        <p:strVal val="visible"/>
                                      </p:to>
                                    </p:set>
                                    <p:animEffect transition="in" filter="dissolve">
                                      <p:cBhvr>
                                        <p:cTn id="27" dur="500"/>
                                        <p:tgtEl>
                                          <p:spTgt spid="344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
        <p:nvSpPr>
          <p:cNvPr id="136195" name="WordArt 3"/>
          <p:cNvSpPr>
            <a:spLocks noChangeArrowheads="1" noChangeShapeType="1" noTextEdit="1"/>
          </p:cNvSpPr>
          <p:nvPr/>
        </p:nvSpPr>
        <p:spPr bwMode="auto">
          <a:xfrm>
            <a:off x="1371600" y="1676400"/>
            <a:ext cx="6248400" cy="2209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ASSORBIMENTO DI</a:t>
            </a:r>
          </a:p>
        </p:txBody>
      </p:sp>
      <p:sp>
        <p:nvSpPr>
          <p:cNvPr id="136196" name="WordArt 4"/>
          <p:cNvSpPr>
            <a:spLocks noChangeArrowheads="1" noChangeShapeType="1" noTextEdit="1"/>
          </p:cNvSpPr>
          <p:nvPr/>
        </p:nvSpPr>
        <p:spPr bwMode="auto">
          <a:xfrm>
            <a:off x="1676400" y="4800600"/>
            <a:ext cx="5943600" cy="838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PROTEINE</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
        <p:nvSpPr>
          <p:cNvPr id="137219" name="WordArt 5"/>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DELLE PROTEINE</a:t>
            </a:r>
          </a:p>
        </p:txBody>
      </p:sp>
      <p:sp>
        <p:nvSpPr>
          <p:cNvPr id="342022" name="Rectangle 6"/>
          <p:cNvSpPr>
            <a:spLocks noChangeArrowheads="1"/>
          </p:cNvSpPr>
          <p:nvPr/>
        </p:nvSpPr>
        <p:spPr bwMode="auto">
          <a:xfrm>
            <a:off x="280988" y="1279525"/>
            <a:ext cx="8569325" cy="5045075"/>
          </a:xfrm>
          <a:prstGeom prst="rect">
            <a:avLst/>
          </a:prstGeom>
          <a:noFill/>
          <a:ln w="9525">
            <a:noFill/>
            <a:miter lim="800000"/>
            <a:headEnd/>
            <a:tailEnd/>
          </a:ln>
          <a:effectLst/>
        </p:spPr>
        <p:txBody>
          <a:bodyPr>
            <a:spAutoFit/>
          </a:bodyPr>
          <a:lstStyle/>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C0C0C0"/>
                  </a:outerShdw>
                </a:effectLst>
                <a:latin typeface="Arial" charset="0"/>
              </a:rPr>
              <a:t>Quantità media ingerita: 			</a:t>
            </a:r>
            <a:r>
              <a:rPr lang="it-IT" sz="1600" b="1">
                <a:solidFill>
                  <a:srgbClr val="CC0000"/>
                </a:solidFill>
                <a:effectLst>
                  <a:outerShdw blurRad="38100" dist="38100" dir="2700000" algn="tl">
                    <a:srgbClr val="C0C0C0"/>
                  </a:outerShdw>
                </a:effectLst>
                <a:latin typeface="Arial" charset="0"/>
              </a:rPr>
              <a:t>35-200 g/giorno</a:t>
            </a:r>
            <a:br>
              <a:rPr lang="it-IT" sz="1600" b="1">
                <a:solidFill>
                  <a:srgbClr val="CC0000"/>
                </a:solidFill>
                <a:effectLst>
                  <a:outerShdw blurRad="38100" dist="38100" dir="2700000" algn="tl">
                    <a:srgbClr val="C0C0C0"/>
                  </a:outerShdw>
                </a:effectLst>
                <a:latin typeface="Arial" charset="0"/>
              </a:rPr>
            </a:br>
            <a:r>
              <a:rPr lang="it-IT" sz="1600" b="1">
                <a:solidFill>
                  <a:srgbClr val="CC0000"/>
                </a:solidFill>
                <a:effectLst>
                  <a:outerShdw blurRad="38100" dist="38100" dir="2700000" algn="tl">
                    <a:srgbClr val="C0C0C0"/>
                  </a:outerShdw>
                </a:effectLst>
                <a:latin typeface="Arial" charset="0"/>
              </a:rPr>
              <a:t>					(di questi 20-50 g secreti nei 						succhi digestivi, 20-25 g come 						cellule rilasciate nel lume del tratto GI) </a:t>
            </a: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C0C0C0"/>
                  </a:outerShdw>
                </a:effectLst>
                <a:latin typeface="Arial" charset="0"/>
              </a:rPr>
              <a:t>Forma di ingestione: 			</a:t>
            </a:r>
            <a:r>
              <a:rPr lang="it-IT" sz="1600" b="1">
                <a:solidFill>
                  <a:srgbClr val="CC0000"/>
                </a:solidFill>
                <a:effectLst>
                  <a:outerShdw blurRad="38100" dist="38100" dir="2700000" algn="tl">
                    <a:srgbClr val="C0C0C0"/>
                  </a:outerShdw>
                </a:effectLst>
                <a:latin typeface="Arial" charset="0"/>
              </a:rPr>
              <a:t>proteine</a:t>
            </a:r>
            <a:endParaRPr lang="it-IT" sz="1600" b="1">
              <a:effectLst>
                <a:outerShdw blurRad="38100" dist="38100" dir="2700000" algn="tl">
                  <a:srgbClr val="C0C0C0"/>
                </a:outerShdw>
              </a:effectLst>
              <a:latin typeface="Arial" charset="0"/>
            </a:endParaRP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C0C0C0"/>
                  </a:outerShdw>
                </a:effectLst>
                <a:latin typeface="Arial" charset="0"/>
              </a:rPr>
              <a:t>Forma di assorbimento: 			</a:t>
            </a:r>
            <a:r>
              <a:rPr lang="it-IT" sz="1600" b="1">
                <a:solidFill>
                  <a:srgbClr val="CC0000"/>
                </a:solidFill>
                <a:effectLst>
                  <a:outerShdw blurRad="38100" dist="38100" dir="2700000" algn="tl">
                    <a:srgbClr val="C0C0C0"/>
                  </a:outerShdw>
                </a:effectLst>
                <a:latin typeface="Arial" charset="0"/>
              </a:rPr>
              <a:t>75% amminoacidi (peptidi e piccole 						proteine possono essere assorbite) </a:t>
            </a: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C0C0C0"/>
                  </a:outerShdw>
                </a:effectLst>
                <a:latin typeface="Arial" charset="0"/>
              </a:rPr>
              <a:t>Sito di massima efficienza di assorbimento: 	</a:t>
            </a:r>
            <a:r>
              <a:rPr lang="it-IT" sz="1600" b="1">
                <a:solidFill>
                  <a:srgbClr val="CC0000"/>
                </a:solidFill>
                <a:effectLst>
                  <a:outerShdw blurRad="38100" dist="38100" dir="2700000" algn="tl">
                    <a:srgbClr val="C0C0C0"/>
                  </a:outerShdw>
                </a:effectLst>
                <a:latin typeface="Arial" charset="0"/>
              </a:rPr>
              <a:t>Duodeno e digiuno</a:t>
            </a:r>
            <a:endParaRPr lang="it-IT" sz="1600" b="1">
              <a:effectLst>
                <a:outerShdw blurRad="38100" dist="38100" dir="2700000" algn="tl">
                  <a:srgbClr val="C0C0C0"/>
                </a:outerShdw>
              </a:effectLst>
              <a:latin typeface="Arial" charset="0"/>
            </a:endParaRP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C0C0C0"/>
                  </a:outerShdw>
                </a:effectLst>
                <a:latin typeface="Arial" charset="0"/>
              </a:rPr>
              <a:t>Efficienza di digestione ed assorbimento: 	</a:t>
            </a:r>
            <a:r>
              <a:rPr lang="it-IT" sz="1600" b="1">
                <a:solidFill>
                  <a:srgbClr val="CC0000"/>
                </a:solidFill>
                <a:effectLst>
                  <a:outerShdw blurRad="38100" dist="38100" dir="2700000" algn="tl">
                    <a:srgbClr val="C0C0C0"/>
                  </a:outerShdw>
                </a:effectLst>
                <a:latin typeface="Arial" charset="0"/>
              </a:rPr>
              <a:t>&gt;92% </a:t>
            </a: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C0C0C0"/>
                  </a:outerShdw>
                </a:effectLst>
                <a:latin typeface="Arial" charset="0"/>
              </a:rPr>
              <a:t>Meccanismi: 				</a:t>
            </a:r>
            <a:r>
              <a:rPr lang="it-IT" sz="1600" b="1">
                <a:solidFill>
                  <a:srgbClr val="CC0000"/>
                </a:solidFill>
                <a:effectLst>
                  <a:outerShdw blurRad="38100" dist="38100" dir="2700000" algn="tl">
                    <a:srgbClr val="C0C0C0"/>
                  </a:outerShdw>
                </a:effectLst>
                <a:latin typeface="Arial" charset="0"/>
              </a:rPr>
              <a:t>carrier-mediati, trasporti attivi 						secondari, endocitosi per le piccole 						proteine (?)</a:t>
            </a:r>
            <a:r>
              <a:rPr lang="it-IT" sz="1600" b="1">
                <a:effectLst>
                  <a:outerShdw blurRad="38100" dist="38100" dir="2700000" algn="tl">
                    <a:srgbClr val="C0C0C0"/>
                  </a:outerShdw>
                </a:effectLst>
                <a:latin typeface="Arial" charset="0"/>
              </a:rPr>
              <a:t> </a:t>
            </a:r>
            <a:endParaRPr lang="it-IT" sz="1600" b="1">
              <a:solidFill>
                <a:srgbClr val="CC0000"/>
              </a:solidFill>
              <a:effectLst>
                <a:outerShdw blurRad="38100" dist="38100" dir="2700000" algn="tl">
                  <a:srgbClr val="C0C0C0"/>
                </a:outerShdw>
              </a:effectLst>
              <a:latin typeface="Arial" charset="0"/>
            </a:endParaRPr>
          </a:p>
          <a:p>
            <a:pPr eaLnBrk="0" hangingPunct="0">
              <a:lnSpc>
                <a:spcPct val="130000"/>
              </a:lnSpc>
              <a:spcBef>
                <a:spcPts val="500"/>
              </a:spcBef>
              <a:spcAft>
                <a:spcPts val="500"/>
              </a:spcAft>
              <a:defRPr/>
            </a:pPr>
            <a:r>
              <a:rPr lang="it-IT" sz="1600" b="1">
                <a:solidFill>
                  <a:srgbClr val="000080"/>
                </a:solidFill>
                <a:effectLst>
                  <a:outerShdw blurRad="38100" dist="38100" dir="2700000" algn="tl">
                    <a:srgbClr val="C0C0C0"/>
                  </a:outerShdw>
                </a:effectLst>
                <a:latin typeface="Arial" charset="0"/>
              </a:rPr>
              <a:t>Destinazione: 				</a:t>
            </a:r>
            <a:r>
              <a:rPr lang="it-IT" sz="1600" b="1">
                <a:solidFill>
                  <a:srgbClr val="CC0000"/>
                </a:solidFill>
                <a:effectLst>
                  <a:outerShdw blurRad="38100" dist="38100" dir="2700000" algn="tl">
                    <a:srgbClr val="C0C0C0"/>
                  </a:outerShdw>
                </a:effectLst>
                <a:latin typeface="Arial" charset="0"/>
              </a:rPr>
              <a:t>capillari sanguigni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42022">
                                            <p:txEl>
                                              <p:pRg st="0" end="0"/>
                                            </p:txEl>
                                          </p:spTgt>
                                        </p:tgtEl>
                                        <p:attrNameLst>
                                          <p:attrName>style.visibility</p:attrName>
                                        </p:attrNameLst>
                                      </p:cBhvr>
                                      <p:to>
                                        <p:strVal val="visible"/>
                                      </p:to>
                                    </p:set>
                                    <p:animEffect transition="in" filter="dissolve">
                                      <p:cBhvr>
                                        <p:cTn id="7" dur="500"/>
                                        <p:tgtEl>
                                          <p:spTgt spid="3420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2022">
                                            <p:txEl>
                                              <p:pRg st="1" end="1"/>
                                            </p:txEl>
                                          </p:spTgt>
                                        </p:tgtEl>
                                        <p:attrNameLst>
                                          <p:attrName>style.visibility</p:attrName>
                                        </p:attrNameLst>
                                      </p:cBhvr>
                                      <p:to>
                                        <p:strVal val="visible"/>
                                      </p:to>
                                    </p:set>
                                    <p:animEffect transition="in" filter="dissolve">
                                      <p:cBhvr>
                                        <p:cTn id="12" dur="500"/>
                                        <p:tgtEl>
                                          <p:spTgt spid="3420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2022">
                                            <p:txEl>
                                              <p:pRg st="2" end="2"/>
                                            </p:txEl>
                                          </p:spTgt>
                                        </p:tgtEl>
                                        <p:attrNameLst>
                                          <p:attrName>style.visibility</p:attrName>
                                        </p:attrNameLst>
                                      </p:cBhvr>
                                      <p:to>
                                        <p:strVal val="visible"/>
                                      </p:to>
                                    </p:set>
                                    <p:animEffect transition="in" filter="dissolve">
                                      <p:cBhvr>
                                        <p:cTn id="17" dur="500"/>
                                        <p:tgtEl>
                                          <p:spTgt spid="34202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42022">
                                            <p:txEl>
                                              <p:pRg st="3" end="3"/>
                                            </p:txEl>
                                          </p:spTgt>
                                        </p:tgtEl>
                                        <p:attrNameLst>
                                          <p:attrName>style.visibility</p:attrName>
                                        </p:attrNameLst>
                                      </p:cBhvr>
                                      <p:to>
                                        <p:strVal val="visible"/>
                                      </p:to>
                                    </p:set>
                                    <p:animEffect transition="in" filter="dissolve">
                                      <p:cBhvr>
                                        <p:cTn id="22" dur="500"/>
                                        <p:tgtEl>
                                          <p:spTgt spid="34202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42022">
                                            <p:txEl>
                                              <p:pRg st="4" end="4"/>
                                            </p:txEl>
                                          </p:spTgt>
                                        </p:tgtEl>
                                        <p:attrNameLst>
                                          <p:attrName>style.visibility</p:attrName>
                                        </p:attrNameLst>
                                      </p:cBhvr>
                                      <p:to>
                                        <p:strVal val="visible"/>
                                      </p:to>
                                    </p:set>
                                    <p:animEffect transition="in" filter="dissolve">
                                      <p:cBhvr>
                                        <p:cTn id="27" dur="500"/>
                                        <p:tgtEl>
                                          <p:spTgt spid="34202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42022">
                                            <p:txEl>
                                              <p:pRg st="5" end="5"/>
                                            </p:txEl>
                                          </p:spTgt>
                                        </p:tgtEl>
                                        <p:attrNameLst>
                                          <p:attrName>style.visibility</p:attrName>
                                        </p:attrNameLst>
                                      </p:cBhvr>
                                      <p:to>
                                        <p:strVal val="visible"/>
                                      </p:to>
                                    </p:set>
                                    <p:animEffect transition="in" filter="dissolve">
                                      <p:cBhvr>
                                        <p:cTn id="32" dur="500"/>
                                        <p:tgtEl>
                                          <p:spTgt spid="34202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42022">
                                            <p:txEl>
                                              <p:pRg st="6" end="6"/>
                                            </p:txEl>
                                          </p:spTgt>
                                        </p:tgtEl>
                                        <p:attrNameLst>
                                          <p:attrName>style.visibility</p:attrName>
                                        </p:attrNameLst>
                                      </p:cBhvr>
                                      <p:to>
                                        <p:strVal val="visible"/>
                                      </p:to>
                                    </p:set>
                                    <p:animEffect transition="in" filter="dissolve">
                                      <p:cBhvr>
                                        <p:cTn id="37" dur="500"/>
                                        <p:tgtEl>
                                          <p:spTgt spid="3420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0" name="Text Box 4"/>
          <p:cNvSpPr txBox="1">
            <a:spLocks noChangeArrowheads="1"/>
          </p:cNvSpPr>
          <p:nvPr/>
        </p:nvSpPr>
        <p:spPr bwMode="auto">
          <a:xfrm>
            <a:off x="2879725" y="157003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400">
              <a:solidFill>
                <a:srgbClr val="0000FF"/>
              </a:solidFill>
            </a:endParaRPr>
          </a:p>
        </p:txBody>
      </p:sp>
      <p:sp>
        <p:nvSpPr>
          <p:cNvPr id="382981" name="Text Box 5"/>
          <p:cNvSpPr txBox="1">
            <a:spLocks noChangeArrowheads="1"/>
          </p:cNvSpPr>
          <p:nvPr/>
        </p:nvSpPr>
        <p:spPr bwMode="auto">
          <a:xfrm>
            <a:off x="2193925" y="23971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stomaco</a:t>
            </a:r>
          </a:p>
        </p:txBody>
      </p:sp>
      <p:sp>
        <p:nvSpPr>
          <p:cNvPr id="382982" name="Text Box 6"/>
          <p:cNvSpPr txBox="1">
            <a:spLocks noChangeArrowheads="1"/>
          </p:cNvSpPr>
          <p:nvPr/>
        </p:nvSpPr>
        <p:spPr bwMode="auto">
          <a:xfrm>
            <a:off x="1905000" y="3429000"/>
            <a:ext cx="1371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u="sng"/>
              <a:t>pancreas</a:t>
            </a:r>
          </a:p>
          <a:p>
            <a:pPr algn="ctr" eaLnBrk="1" hangingPunct="1"/>
            <a:r>
              <a:rPr lang="it-IT" altLang="it-IT" sz="1400"/>
              <a:t>(massima attività nel duodeno)</a:t>
            </a:r>
          </a:p>
          <a:p>
            <a:pPr algn="ctr" eaLnBrk="1" hangingPunct="1"/>
            <a:endParaRPr lang="it-IT" altLang="it-IT" sz="1400" i="1" u="sng"/>
          </a:p>
        </p:txBody>
      </p:sp>
      <p:sp>
        <p:nvSpPr>
          <p:cNvPr id="382983" name="Text Box 7"/>
          <p:cNvSpPr txBox="1">
            <a:spLocks noChangeArrowheads="1"/>
          </p:cNvSpPr>
          <p:nvPr/>
        </p:nvSpPr>
        <p:spPr bwMode="auto">
          <a:xfrm>
            <a:off x="2019300" y="5486400"/>
            <a:ext cx="1143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u="sng"/>
              <a:t>intestino</a:t>
            </a:r>
          </a:p>
          <a:p>
            <a:pPr algn="ctr" eaLnBrk="1" hangingPunct="1"/>
            <a:r>
              <a:rPr lang="it-IT" altLang="it-IT" sz="1400" i="1" u="sng"/>
              <a:t>tenue </a:t>
            </a:r>
            <a:r>
              <a:rPr lang="it-IT" altLang="it-IT" sz="1400" u="sng"/>
              <a:t>(</a:t>
            </a:r>
            <a:r>
              <a:rPr lang="it-IT" altLang="it-IT" sz="1400"/>
              <a:t>digiuno prossimale)</a:t>
            </a:r>
            <a:endParaRPr lang="it-IT" altLang="it-IT" sz="1400" u="sng"/>
          </a:p>
        </p:txBody>
      </p:sp>
      <p:sp>
        <p:nvSpPr>
          <p:cNvPr id="382984" name="Line 8"/>
          <p:cNvSpPr>
            <a:spLocks noChangeShapeType="1"/>
          </p:cNvSpPr>
          <p:nvPr/>
        </p:nvSpPr>
        <p:spPr bwMode="auto">
          <a:xfrm>
            <a:off x="2286000" y="1863725"/>
            <a:ext cx="60213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4" name="Line 9"/>
          <p:cNvSpPr>
            <a:spLocks noChangeShapeType="1"/>
          </p:cNvSpPr>
          <p:nvPr/>
        </p:nvSpPr>
        <p:spPr bwMode="auto">
          <a:xfrm>
            <a:off x="4267200" y="1295400"/>
            <a:ext cx="0" cy="6019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5" name="Line 10"/>
          <p:cNvSpPr>
            <a:spLocks noChangeShapeType="1"/>
          </p:cNvSpPr>
          <p:nvPr/>
        </p:nvSpPr>
        <p:spPr bwMode="auto">
          <a:xfrm>
            <a:off x="6991350" y="1295400"/>
            <a:ext cx="0" cy="6019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2987" name="Line 11"/>
          <p:cNvSpPr>
            <a:spLocks noChangeShapeType="1"/>
          </p:cNvSpPr>
          <p:nvPr/>
        </p:nvSpPr>
        <p:spPr bwMode="auto">
          <a:xfrm>
            <a:off x="2209800" y="6781800"/>
            <a:ext cx="602138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82988" name="Line 12"/>
          <p:cNvSpPr>
            <a:spLocks noChangeShapeType="1"/>
          </p:cNvSpPr>
          <p:nvPr/>
        </p:nvSpPr>
        <p:spPr bwMode="auto">
          <a:xfrm>
            <a:off x="2209800" y="2092325"/>
            <a:ext cx="602138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82989" name="Line 13"/>
          <p:cNvSpPr>
            <a:spLocks noChangeShapeType="1"/>
          </p:cNvSpPr>
          <p:nvPr/>
        </p:nvSpPr>
        <p:spPr bwMode="auto">
          <a:xfrm>
            <a:off x="2209800" y="5116513"/>
            <a:ext cx="6019800"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82990" name="Text Box 14"/>
          <p:cNvSpPr txBox="1">
            <a:spLocks noChangeArrowheads="1"/>
          </p:cNvSpPr>
          <p:nvPr/>
        </p:nvSpPr>
        <p:spPr bwMode="auto">
          <a:xfrm>
            <a:off x="2190750" y="1558925"/>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distretto</a:t>
            </a:r>
          </a:p>
        </p:txBody>
      </p:sp>
      <p:sp>
        <p:nvSpPr>
          <p:cNvPr id="382991" name="Text Box 15"/>
          <p:cNvSpPr txBox="1">
            <a:spLocks noChangeArrowheads="1"/>
          </p:cNvSpPr>
          <p:nvPr/>
        </p:nvSpPr>
        <p:spPr bwMode="auto">
          <a:xfrm>
            <a:off x="3209925" y="1558925"/>
            <a:ext cx="993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substrato</a:t>
            </a:r>
          </a:p>
        </p:txBody>
      </p:sp>
      <p:sp>
        <p:nvSpPr>
          <p:cNvPr id="382992" name="Text Box 16"/>
          <p:cNvSpPr txBox="1">
            <a:spLocks noChangeArrowheads="1"/>
          </p:cNvSpPr>
          <p:nvPr/>
        </p:nvSpPr>
        <p:spPr bwMode="auto">
          <a:xfrm>
            <a:off x="4572000" y="1557338"/>
            <a:ext cx="78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enzima</a:t>
            </a:r>
          </a:p>
        </p:txBody>
      </p:sp>
      <p:sp>
        <p:nvSpPr>
          <p:cNvPr id="382993" name="Text Box 17"/>
          <p:cNvSpPr txBox="1">
            <a:spLocks noChangeArrowheads="1"/>
          </p:cNvSpPr>
          <p:nvPr/>
        </p:nvSpPr>
        <p:spPr bwMode="auto">
          <a:xfrm>
            <a:off x="7280275" y="15589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prodotto</a:t>
            </a:r>
          </a:p>
        </p:txBody>
      </p:sp>
      <p:sp>
        <p:nvSpPr>
          <p:cNvPr id="4113" name="Line 18"/>
          <p:cNvSpPr>
            <a:spLocks noChangeShapeType="1"/>
          </p:cNvSpPr>
          <p:nvPr/>
        </p:nvSpPr>
        <p:spPr bwMode="auto">
          <a:xfrm>
            <a:off x="3124200" y="1295400"/>
            <a:ext cx="0" cy="6019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2995" name="Line 19"/>
          <p:cNvSpPr>
            <a:spLocks noChangeShapeType="1"/>
          </p:cNvSpPr>
          <p:nvPr/>
        </p:nvSpPr>
        <p:spPr bwMode="auto">
          <a:xfrm>
            <a:off x="2209800" y="3300413"/>
            <a:ext cx="602138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382996" name="Line 20"/>
          <p:cNvSpPr>
            <a:spLocks noChangeShapeType="1"/>
          </p:cNvSpPr>
          <p:nvPr/>
        </p:nvSpPr>
        <p:spPr bwMode="auto">
          <a:xfrm>
            <a:off x="4419600" y="3006725"/>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2997" name="Line 21"/>
          <p:cNvSpPr>
            <a:spLocks noChangeShapeType="1"/>
          </p:cNvSpPr>
          <p:nvPr/>
        </p:nvSpPr>
        <p:spPr bwMode="auto">
          <a:xfrm>
            <a:off x="4495800" y="62230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2998" name="Line 22"/>
          <p:cNvSpPr>
            <a:spLocks noChangeShapeType="1"/>
          </p:cNvSpPr>
          <p:nvPr/>
        </p:nvSpPr>
        <p:spPr bwMode="auto">
          <a:xfrm>
            <a:off x="4495800" y="55626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2999" name="Line 23"/>
          <p:cNvSpPr>
            <a:spLocks noChangeShapeType="1"/>
          </p:cNvSpPr>
          <p:nvPr/>
        </p:nvSpPr>
        <p:spPr bwMode="auto">
          <a:xfrm>
            <a:off x="4495800" y="4595813"/>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3000" name="Line 24"/>
          <p:cNvSpPr>
            <a:spLocks noChangeShapeType="1"/>
          </p:cNvSpPr>
          <p:nvPr/>
        </p:nvSpPr>
        <p:spPr bwMode="auto">
          <a:xfrm>
            <a:off x="4495800" y="5053013"/>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3001" name="Text Box 25"/>
          <p:cNvSpPr txBox="1">
            <a:spLocks noChangeArrowheads="1"/>
          </p:cNvSpPr>
          <p:nvPr/>
        </p:nvSpPr>
        <p:spPr bwMode="auto">
          <a:xfrm>
            <a:off x="3201988" y="2408238"/>
            <a:ext cx="827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proteine</a:t>
            </a:r>
          </a:p>
          <a:p>
            <a:pPr algn="ctr" eaLnBrk="1" hangingPunct="1"/>
            <a:r>
              <a:rPr lang="it-IT" altLang="it-IT" sz="1400"/>
              <a:t>(15%)</a:t>
            </a:r>
          </a:p>
        </p:txBody>
      </p:sp>
      <p:sp>
        <p:nvSpPr>
          <p:cNvPr id="383002" name="Text Box 26"/>
          <p:cNvSpPr txBox="1">
            <a:spLocks noChangeArrowheads="1"/>
          </p:cNvSpPr>
          <p:nvPr/>
        </p:nvSpPr>
        <p:spPr bwMode="auto">
          <a:xfrm>
            <a:off x="4411663" y="2092325"/>
            <a:ext cx="120173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pepsinogeno</a:t>
            </a:r>
          </a:p>
          <a:p>
            <a:pPr algn="ctr" eaLnBrk="1" hangingPunct="1"/>
            <a:endParaRPr lang="it-IT" altLang="it-IT" sz="1400"/>
          </a:p>
          <a:p>
            <a:pPr algn="ctr" eaLnBrk="1" hangingPunct="1"/>
            <a:endParaRPr lang="it-IT" altLang="it-IT" sz="1400"/>
          </a:p>
          <a:p>
            <a:pPr algn="ctr" eaLnBrk="1" hangingPunct="1"/>
            <a:r>
              <a:rPr lang="it-IT" altLang="it-IT" sz="1400"/>
              <a:t>pepsina</a:t>
            </a:r>
          </a:p>
        </p:txBody>
      </p:sp>
      <p:sp>
        <p:nvSpPr>
          <p:cNvPr id="383003" name="Line 27"/>
          <p:cNvSpPr>
            <a:spLocks noChangeShapeType="1"/>
          </p:cNvSpPr>
          <p:nvPr/>
        </p:nvSpPr>
        <p:spPr bwMode="auto">
          <a:xfrm>
            <a:off x="4953000" y="2397125"/>
            <a:ext cx="0" cy="381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3004" name="Text Box 28"/>
          <p:cNvSpPr txBox="1">
            <a:spLocks noChangeArrowheads="1"/>
          </p:cNvSpPr>
          <p:nvPr/>
        </p:nvSpPr>
        <p:spPr bwMode="auto">
          <a:xfrm>
            <a:off x="4937125" y="2408238"/>
            <a:ext cx="481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HCl</a:t>
            </a:r>
          </a:p>
        </p:txBody>
      </p:sp>
      <p:sp>
        <p:nvSpPr>
          <p:cNvPr id="383005" name="Text Box 29"/>
          <p:cNvSpPr txBox="1">
            <a:spLocks noChangeArrowheads="1"/>
          </p:cNvSpPr>
          <p:nvPr/>
        </p:nvSpPr>
        <p:spPr bwMode="auto">
          <a:xfrm>
            <a:off x="7108825" y="2408238"/>
            <a:ext cx="1084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Peptoni</a:t>
            </a:r>
          </a:p>
          <a:p>
            <a:pPr algn="ctr" eaLnBrk="1" hangingPunct="1"/>
            <a:r>
              <a:rPr lang="it-IT" altLang="it-IT" sz="1400"/>
              <a:t>oligopeptidi</a:t>
            </a:r>
          </a:p>
          <a:p>
            <a:pPr algn="ctr" eaLnBrk="1" hangingPunct="1"/>
            <a:r>
              <a:rPr lang="it-IT" altLang="it-IT" sz="1400"/>
              <a:t>a.a.</a:t>
            </a:r>
          </a:p>
        </p:txBody>
      </p:sp>
      <p:sp>
        <p:nvSpPr>
          <p:cNvPr id="383006" name="Text Box 30"/>
          <p:cNvSpPr txBox="1">
            <a:spLocks noChangeArrowheads="1"/>
          </p:cNvSpPr>
          <p:nvPr/>
        </p:nvSpPr>
        <p:spPr bwMode="auto">
          <a:xfrm>
            <a:off x="4527550" y="2955925"/>
            <a:ext cx="1085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000"/>
              <a:t>Non essenziale</a:t>
            </a:r>
          </a:p>
        </p:txBody>
      </p:sp>
      <p:sp>
        <p:nvSpPr>
          <p:cNvPr id="383007" name="Text Box 31"/>
          <p:cNvSpPr txBox="1">
            <a:spLocks noChangeArrowheads="1"/>
          </p:cNvSpPr>
          <p:nvPr/>
        </p:nvSpPr>
        <p:spPr bwMode="auto">
          <a:xfrm>
            <a:off x="4251325" y="3387725"/>
            <a:ext cx="28352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Tripsina (a.a. gruppi basici)</a:t>
            </a:r>
          </a:p>
          <a:p>
            <a:pPr eaLnBrk="1" hangingPunct="1"/>
            <a:endParaRPr lang="it-IT" altLang="it-IT" sz="1400"/>
          </a:p>
          <a:p>
            <a:pPr eaLnBrk="1" hangingPunct="1"/>
            <a:r>
              <a:rPr lang="it-IT" altLang="it-IT" sz="1400"/>
              <a:t>Chimotripsina (a.a. g. aromatici)</a:t>
            </a:r>
          </a:p>
          <a:p>
            <a:pPr eaLnBrk="1" hangingPunct="1"/>
            <a:endParaRPr lang="it-IT" altLang="it-IT" sz="1400"/>
          </a:p>
          <a:p>
            <a:pPr eaLnBrk="1" hangingPunct="1"/>
            <a:r>
              <a:rPr lang="it-IT" altLang="it-IT" sz="1400"/>
              <a:t>Elastasi (a.a. g. alifatici)</a:t>
            </a:r>
          </a:p>
          <a:p>
            <a:pPr eaLnBrk="1" hangingPunct="1"/>
            <a:endParaRPr lang="it-IT" altLang="it-IT" sz="1400"/>
          </a:p>
          <a:p>
            <a:pPr eaLnBrk="1" hangingPunct="1"/>
            <a:r>
              <a:rPr lang="it-IT" altLang="it-IT" sz="1400"/>
              <a:t>Carbossipeptidasi (esopeptidasi)</a:t>
            </a:r>
          </a:p>
          <a:p>
            <a:pPr eaLnBrk="1" hangingPunct="1"/>
            <a:endParaRPr lang="it-IT" altLang="it-IT" sz="1400"/>
          </a:p>
        </p:txBody>
      </p:sp>
      <p:sp>
        <p:nvSpPr>
          <p:cNvPr id="383008" name="Text Box 32"/>
          <p:cNvSpPr txBox="1">
            <a:spLocks noChangeArrowheads="1"/>
          </p:cNvSpPr>
          <p:nvPr/>
        </p:nvSpPr>
        <p:spPr bwMode="auto">
          <a:xfrm>
            <a:off x="7145338" y="4367213"/>
            <a:ext cx="1084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oligopeptidi</a:t>
            </a:r>
          </a:p>
          <a:p>
            <a:pPr algn="ctr" eaLnBrk="1" hangingPunct="1"/>
            <a:r>
              <a:rPr lang="it-IT" altLang="it-IT" sz="1400"/>
              <a:t>a.a.</a:t>
            </a:r>
          </a:p>
        </p:txBody>
      </p:sp>
      <p:sp>
        <p:nvSpPr>
          <p:cNvPr id="383009" name="Text Box 33"/>
          <p:cNvSpPr txBox="1">
            <a:spLocks noChangeArrowheads="1"/>
          </p:cNvSpPr>
          <p:nvPr/>
        </p:nvSpPr>
        <p:spPr bwMode="auto">
          <a:xfrm>
            <a:off x="3048000" y="3505200"/>
            <a:ext cx="11572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proteine </a:t>
            </a:r>
          </a:p>
          <a:p>
            <a:pPr algn="ctr" eaLnBrk="1" hangingPunct="1"/>
            <a:r>
              <a:rPr lang="it-IT" altLang="it-IT" sz="1400"/>
              <a:t>oligopeptidi</a:t>
            </a:r>
          </a:p>
        </p:txBody>
      </p:sp>
      <p:sp>
        <p:nvSpPr>
          <p:cNvPr id="383010" name="Line 34"/>
          <p:cNvSpPr>
            <a:spLocks noChangeShapeType="1"/>
          </p:cNvSpPr>
          <p:nvPr/>
        </p:nvSpPr>
        <p:spPr bwMode="auto">
          <a:xfrm>
            <a:off x="4495800" y="4138613"/>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3011" name="Line 35"/>
          <p:cNvSpPr>
            <a:spLocks noChangeShapeType="1"/>
          </p:cNvSpPr>
          <p:nvPr/>
        </p:nvSpPr>
        <p:spPr bwMode="auto">
          <a:xfrm>
            <a:off x="4495800" y="3681413"/>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3012" name="Text Box 36"/>
          <p:cNvSpPr txBox="1">
            <a:spLocks noChangeArrowheads="1"/>
          </p:cNvSpPr>
          <p:nvPr/>
        </p:nvSpPr>
        <p:spPr bwMode="auto">
          <a:xfrm>
            <a:off x="3186113" y="5345113"/>
            <a:ext cx="1084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oligopeptidi</a:t>
            </a:r>
          </a:p>
        </p:txBody>
      </p:sp>
      <p:sp>
        <p:nvSpPr>
          <p:cNvPr id="383013" name="Text Box 37"/>
          <p:cNvSpPr txBox="1">
            <a:spLocks noChangeArrowheads="1"/>
          </p:cNvSpPr>
          <p:nvPr/>
        </p:nvSpPr>
        <p:spPr bwMode="auto">
          <a:xfrm>
            <a:off x="3270250" y="6335713"/>
            <a:ext cx="846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dipeptidi</a:t>
            </a:r>
          </a:p>
        </p:txBody>
      </p:sp>
      <p:sp>
        <p:nvSpPr>
          <p:cNvPr id="383014" name="Text Box 38"/>
          <p:cNvSpPr txBox="1">
            <a:spLocks noChangeArrowheads="1"/>
          </p:cNvSpPr>
          <p:nvPr/>
        </p:nvSpPr>
        <p:spPr bwMode="auto">
          <a:xfrm>
            <a:off x="4259263" y="5268913"/>
            <a:ext cx="13795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aminopeptidasi</a:t>
            </a:r>
          </a:p>
          <a:p>
            <a:pPr algn="ctr" eaLnBrk="1" hangingPunct="1"/>
            <a:endParaRPr lang="it-IT" altLang="it-IT" sz="1600"/>
          </a:p>
          <a:p>
            <a:pPr algn="ctr" eaLnBrk="1" hangingPunct="1"/>
            <a:r>
              <a:rPr lang="it-IT" altLang="it-IT" sz="1400"/>
              <a:t>dipeptidil-</a:t>
            </a:r>
          </a:p>
          <a:p>
            <a:pPr algn="ctr" eaLnBrk="1" hangingPunct="1"/>
            <a:r>
              <a:rPr lang="it-IT" altLang="it-IT" sz="1400"/>
              <a:t>aminopeptidasi</a:t>
            </a:r>
          </a:p>
          <a:p>
            <a:pPr algn="ctr" eaLnBrk="1" hangingPunct="1"/>
            <a:endParaRPr lang="it-IT" altLang="it-IT" sz="1400"/>
          </a:p>
          <a:p>
            <a:pPr algn="ctr" eaLnBrk="1" hangingPunct="1"/>
            <a:r>
              <a:rPr lang="it-IT" altLang="it-IT" sz="1400"/>
              <a:t>dipeptidasi</a:t>
            </a:r>
            <a:endParaRPr lang="it-IT" altLang="it-IT" sz="1400">
              <a:solidFill>
                <a:srgbClr val="FF0066"/>
              </a:solidFill>
            </a:endParaRPr>
          </a:p>
        </p:txBody>
      </p:sp>
      <p:sp>
        <p:nvSpPr>
          <p:cNvPr id="383015" name="Line 39"/>
          <p:cNvSpPr>
            <a:spLocks noChangeShapeType="1"/>
          </p:cNvSpPr>
          <p:nvPr/>
        </p:nvSpPr>
        <p:spPr bwMode="auto">
          <a:xfrm>
            <a:off x="4495800" y="67056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3016" name="Text Box 40"/>
          <p:cNvSpPr txBox="1">
            <a:spLocks noChangeArrowheads="1"/>
          </p:cNvSpPr>
          <p:nvPr/>
        </p:nvSpPr>
        <p:spPr bwMode="auto">
          <a:xfrm>
            <a:off x="7100888" y="5807075"/>
            <a:ext cx="11128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di-tri-peptidi</a:t>
            </a:r>
          </a:p>
          <a:p>
            <a:pPr eaLnBrk="1" hangingPunct="1"/>
            <a:r>
              <a:rPr lang="it-IT" altLang="it-IT" sz="1400"/>
              <a:t>       a.a.</a:t>
            </a:r>
          </a:p>
        </p:txBody>
      </p:sp>
      <p:graphicFrame>
        <p:nvGraphicFramePr>
          <p:cNvPr id="4098" name="Object 0"/>
          <p:cNvGraphicFramePr>
            <a:graphicFrameLocks noChangeAspect="1"/>
          </p:cNvGraphicFramePr>
          <p:nvPr/>
        </p:nvGraphicFramePr>
        <p:xfrm>
          <a:off x="685800" y="1219200"/>
          <a:ext cx="1430338" cy="5105400"/>
        </p:xfrm>
        <a:graphic>
          <a:graphicData uri="http://schemas.openxmlformats.org/presentationml/2006/ole">
            <mc:AlternateContent xmlns:mc="http://schemas.openxmlformats.org/markup-compatibility/2006">
              <mc:Choice xmlns:v="urn:schemas-microsoft-com:vml" Requires="v">
                <p:oleObj spid="_x0000_s4151" name="Corel PHOTO-PAINT 9.0 Image" r:id="rId4" imgW="2109042" imgH="7674230" progId="CorelPhotoPaint.Image.9">
                  <p:embed/>
                </p:oleObj>
              </mc:Choice>
              <mc:Fallback>
                <p:oleObj name="Corel PHOTO-PAINT 9.0 Image" r:id="rId4" imgW="2109042" imgH="7674230" progId="CorelPhotoPaint.Image.9">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19200"/>
                        <a:ext cx="143033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36" name="Text Box 4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
        <p:nvSpPr>
          <p:cNvPr id="4137" name="WordArt 43"/>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DELLE PROTEINE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82980"/>
                                        </p:tgtEl>
                                        <p:attrNameLst>
                                          <p:attrName>style.visibility</p:attrName>
                                        </p:attrNameLst>
                                      </p:cBhvr>
                                      <p:to>
                                        <p:strVal val="visible"/>
                                      </p:to>
                                    </p:set>
                                    <p:animEffect transition="in" filter="dissolve">
                                      <p:cBhvr>
                                        <p:cTn id="7" dur="500"/>
                                        <p:tgtEl>
                                          <p:spTgt spid="38298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2981"/>
                                        </p:tgtEl>
                                        <p:attrNameLst>
                                          <p:attrName>style.visibility</p:attrName>
                                        </p:attrNameLst>
                                      </p:cBhvr>
                                      <p:to>
                                        <p:strVal val="visible"/>
                                      </p:to>
                                    </p:set>
                                    <p:animEffect transition="in" filter="dissolve">
                                      <p:cBhvr>
                                        <p:cTn id="10" dur="500"/>
                                        <p:tgtEl>
                                          <p:spTgt spid="38298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82984"/>
                                        </p:tgtEl>
                                        <p:attrNameLst>
                                          <p:attrName>style.visibility</p:attrName>
                                        </p:attrNameLst>
                                      </p:cBhvr>
                                      <p:to>
                                        <p:strVal val="visible"/>
                                      </p:to>
                                    </p:set>
                                    <p:animEffect transition="in" filter="dissolve">
                                      <p:cBhvr>
                                        <p:cTn id="13" dur="500"/>
                                        <p:tgtEl>
                                          <p:spTgt spid="38298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2988"/>
                                        </p:tgtEl>
                                        <p:attrNameLst>
                                          <p:attrName>style.visibility</p:attrName>
                                        </p:attrNameLst>
                                      </p:cBhvr>
                                      <p:to>
                                        <p:strVal val="visible"/>
                                      </p:to>
                                    </p:set>
                                    <p:animEffect transition="in" filter="dissolve">
                                      <p:cBhvr>
                                        <p:cTn id="16" dur="500"/>
                                        <p:tgtEl>
                                          <p:spTgt spid="38298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82990"/>
                                        </p:tgtEl>
                                        <p:attrNameLst>
                                          <p:attrName>style.visibility</p:attrName>
                                        </p:attrNameLst>
                                      </p:cBhvr>
                                      <p:to>
                                        <p:strVal val="visible"/>
                                      </p:to>
                                    </p:set>
                                    <p:animEffect transition="in" filter="dissolve">
                                      <p:cBhvr>
                                        <p:cTn id="19" dur="500"/>
                                        <p:tgtEl>
                                          <p:spTgt spid="38299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82991"/>
                                        </p:tgtEl>
                                        <p:attrNameLst>
                                          <p:attrName>style.visibility</p:attrName>
                                        </p:attrNameLst>
                                      </p:cBhvr>
                                      <p:to>
                                        <p:strVal val="visible"/>
                                      </p:to>
                                    </p:set>
                                    <p:animEffect transition="in" filter="dissolve">
                                      <p:cBhvr>
                                        <p:cTn id="22" dur="500"/>
                                        <p:tgtEl>
                                          <p:spTgt spid="3829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82992"/>
                                        </p:tgtEl>
                                        <p:attrNameLst>
                                          <p:attrName>style.visibility</p:attrName>
                                        </p:attrNameLst>
                                      </p:cBhvr>
                                      <p:to>
                                        <p:strVal val="visible"/>
                                      </p:to>
                                    </p:set>
                                    <p:animEffect transition="in" filter="dissolve">
                                      <p:cBhvr>
                                        <p:cTn id="25" dur="500"/>
                                        <p:tgtEl>
                                          <p:spTgt spid="38299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82993"/>
                                        </p:tgtEl>
                                        <p:attrNameLst>
                                          <p:attrName>style.visibility</p:attrName>
                                        </p:attrNameLst>
                                      </p:cBhvr>
                                      <p:to>
                                        <p:strVal val="visible"/>
                                      </p:to>
                                    </p:set>
                                    <p:animEffect transition="in" filter="dissolve">
                                      <p:cBhvr>
                                        <p:cTn id="28" dur="500"/>
                                        <p:tgtEl>
                                          <p:spTgt spid="38299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82995"/>
                                        </p:tgtEl>
                                        <p:attrNameLst>
                                          <p:attrName>style.visibility</p:attrName>
                                        </p:attrNameLst>
                                      </p:cBhvr>
                                      <p:to>
                                        <p:strVal val="visible"/>
                                      </p:to>
                                    </p:set>
                                    <p:animEffect transition="in" filter="dissolve">
                                      <p:cBhvr>
                                        <p:cTn id="31" dur="500"/>
                                        <p:tgtEl>
                                          <p:spTgt spid="38299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82996"/>
                                        </p:tgtEl>
                                        <p:attrNameLst>
                                          <p:attrName>style.visibility</p:attrName>
                                        </p:attrNameLst>
                                      </p:cBhvr>
                                      <p:to>
                                        <p:strVal val="visible"/>
                                      </p:to>
                                    </p:set>
                                    <p:animEffect transition="in" filter="dissolve">
                                      <p:cBhvr>
                                        <p:cTn id="34" dur="500"/>
                                        <p:tgtEl>
                                          <p:spTgt spid="38299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3001"/>
                                        </p:tgtEl>
                                        <p:attrNameLst>
                                          <p:attrName>style.visibility</p:attrName>
                                        </p:attrNameLst>
                                      </p:cBhvr>
                                      <p:to>
                                        <p:strVal val="visible"/>
                                      </p:to>
                                    </p:set>
                                    <p:animEffect transition="in" filter="dissolve">
                                      <p:cBhvr>
                                        <p:cTn id="37" dur="500"/>
                                        <p:tgtEl>
                                          <p:spTgt spid="38300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83002"/>
                                        </p:tgtEl>
                                        <p:attrNameLst>
                                          <p:attrName>style.visibility</p:attrName>
                                        </p:attrNameLst>
                                      </p:cBhvr>
                                      <p:to>
                                        <p:strVal val="visible"/>
                                      </p:to>
                                    </p:set>
                                    <p:animEffect transition="in" filter="dissolve">
                                      <p:cBhvr>
                                        <p:cTn id="40" dur="500"/>
                                        <p:tgtEl>
                                          <p:spTgt spid="38300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83003"/>
                                        </p:tgtEl>
                                        <p:attrNameLst>
                                          <p:attrName>style.visibility</p:attrName>
                                        </p:attrNameLst>
                                      </p:cBhvr>
                                      <p:to>
                                        <p:strVal val="visible"/>
                                      </p:to>
                                    </p:set>
                                    <p:animEffect transition="in" filter="dissolve">
                                      <p:cBhvr>
                                        <p:cTn id="43" dur="500"/>
                                        <p:tgtEl>
                                          <p:spTgt spid="38300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83004"/>
                                        </p:tgtEl>
                                        <p:attrNameLst>
                                          <p:attrName>style.visibility</p:attrName>
                                        </p:attrNameLst>
                                      </p:cBhvr>
                                      <p:to>
                                        <p:strVal val="visible"/>
                                      </p:to>
                                    </p:set>
                                    <p:animEffect transition="in" filter="dissolve">
                                      <p:cBhvr>
                                        <p:cTn id="46" dur="500"/>
                                        <p:tgtEl>
                                          <p:spTgt spid="38300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83005"/>
                                        </p:tgtEl>
                                        <p:attrNameLst>
                                          <p:attrName>style.visibility</p:attrName>
                                        </p:attrNameLst>
                                      </p:cBhvr>
                                      <p:to>
                                        <p:strVal val="visible"/>
                                      </p:to>
                                    </p:set>
                                    <p:animEffect transition="in" filter="dissolve">
                                      <p:cBhvr>
                                        <p:cTn id="49" dur="500"/>
                                        <p:tgtEl>
                                          <p:spTgt spid="38300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dissolve">
                                      <p:cBhvr>
                                        <p:cTn id="52" dur="500"/>
                                        <p:tgtEl>
                                          <p:spTgt spid="38300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82982"/>
                                        </p:tgtEl>
                                        <p:attrNameLst>
                                          <p:attrName>style.visibility</p:attrName>
                                        </p:attrNameLst>
                                      </p:cBhvr>
                                      <p:to>
                                        <p:strVal val="visible"/>
                                      </p:to>
                                    </p:set>
                                    <p:animEffect transition="in" filter="dissolve">
                                      <p:cBhvr>
                                        <p:cTn id="57" dur="500"/>
                                        <p:tgtEl>
                                          <p:spTgt spid="382982"/>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82989"/>
                                        </p:tgtEl>
                                        <p:attrNameLst>
                                          <p:attrName>style.visibility</p:attrName>
                                        </p:attrNameLst>
                                      </p:cBhvr>
                                      <p:to>
                                        <p:strVal val="visible"/>
                                      </p:to>
                                    </p:set>
                                    <p:animEffect transition="in" filter="dissolve">
                                      <p:cBhvr>
                                        <p:cTn id="60" dur="500"/>
                                        <p:tgtEl>
                                          <p:spTgt spid="382989"/>
                                        </p:tgtEl>
                                      </p:cBhvr>
                                    </p:animEffect>
                                  </p:childTnLst>
                                </p:cTn>
                              </p:par>
                              <p:par>
                                <p:cTn id="61" presetID="9" presetClass="entr" presetSubtype="0" fill="hold" grpId="1" nodeType="withEffect">
                                  <p:stCondLst>
                                    <p:cond delay="0"/>
                                  </p:stCondLst>
                                  <p:childTnLst>
                                    <p:set>
                                      <p:cBhvr>
                                        <p:cTn id="62" dur="1" fill="hold">
                                          <p:stCondLst>
                                            <p:cond delay="0"/>
                                          </p:stCondLst>
                                        </p:cTn>
                                        <p:tgtEl>
                                          <p:spTgt spid="382995"/>
                                        </p:tgtEl>
                                        <p:attrNameLst>
                                          <p:attrName>style.visibility</p:attrName>
                                        </p:attrNameLst>
                                      </p:cBhvr>
                                      <p:to>
                                        <p:strVal val="visible"/>
                                      </p:to>
                                    </p:set>
                                    <p:animEffect transition="in" filter="dissolve">
                                      <p:cBhvr>
                                        <p:cTn id="63" dur="500"/>
                                        <p:tgtEl>
                                          <p:spTgt spid="382995"/>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82999"/>
                                        </p:tgtEl>
                                        <p:attrNameLst>
                                          <p:attrName>style.visibility</p:attrName>
                                        </p:attrNameLst>
                                      </p:cBhvr>
                                      <p:to>
                                        <p:strVal val="visible"/>
                                      </p:to>
                                    </p:set>
                                    <p:animEffect transition="in" filter="dissolve">
                                      <p:cBhvr>
                                        <p:cTn id="66" dur="500"/>
                                        <p:tgtEl>
                                          <p:spTgt spid="38299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83000"/>
                                        </p:tgtEl>
                                        <p:attrNameLst>
                                          <p:attrName>style.visibility</p:attrName>
                                        </p:attrNameLst>
                                      </p:cBhvr>
                                      <p:to>
                                        <p:strVal val="visible"/>
                                      </p:to>
                                    </p:set>
                                    <p:animEffect transition="in" filter="dissolve">
                                      <p:cBhvr>
                                        <p:cTn id="69" dur="500"/>
                                        <p:tgtEl>
                                          <p:spTgt spid="383000"/>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383007"/>
                                        </p:tgtEl>
                                        <p:attrNameLst>
                                          <p:attrName>style.visibility</p:attrName>
                                        </p:attrNameLst>
                                      </p:cBhvr>
                                      <p:to>
                                        <p:strVal val="visible"/>
                                      </p:to>
                                    </p:set>
                                    <p:animEffect transition="in" filter="dissolve">
                                      <p:cBhvr>
                                        <p:cTn id="72" dur="500"/>
                                        <p:tgtEl>
                                          <p:spTgt spid="383007"/>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83008"/>
                                        </p:tgtEl>
                                        <p:attrNameLst>
                                          <p:attrName>style.visibility</p:attrName>
                                        </p:attrNameLst>
                                      </p:cBhvr>
                                      <p:to>
                                        <p:strVal val="visible"/>
                                      </p:to>
                                    </p:set>
                                    <p:animEffect transition="in" filter="dissolve">
                                      <p:cBhvr>
                                        <p:cTn id="75" dur="500"/>
                                        <p:tgtEl>
                                          <p:spTgt spid="383008"/>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83009"/>
                                        </p:tgtEl>
                                        <p:attrNameLst>
                                          <p:attrName>style.visibility</p:attrName>
                                        </p:attrNameLst>
                                      </p:cBhvr>
                                      <p:to>
                                        <p:strVal val="visible"/>
                                      </p:to>
                                    </p:set>
                                    <p:animEffect transition="in" filter="dissolve">
                                      <p:cBhvr>
                                        <p:cTn id="78" dur="500"/>
                                        <p:tgtEl>
                                          <p:spTgt spid="383009"/>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383010"/>
                                        </p:tgtEl>
                                        <p:attrNameLst>
                                          <p:attrName>style.visibility</p:attrName>
                                        </p:attrNameLst>
                                      </p:cBhvr>
                                      <p:to>
                                        <p:strVal val="visible"/>
                                      </p:to>
                                    </p:set>
                                    <p:animEffect transition="in" filter="dissolve">
                                      <p:cBhvr>
                                        <p:cTn id="81" dur="500"/>
                                        <p:tgtEl>
                                          <p:spTgt spid="383010"/>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83011"/>
                                        </p:tgtEl>
                                        <p:attrNameLst>
                                          <p:attrName>style.visibility</p:attrName>
                                        </p:attrNameLst>
                                      </p:cBhvr>
                                      <p:to>
                                        <p:strVal val="visible"/>
                                      </p:to>
                                    </p:set>
                                    <p:animEffect transition="in" filter="dissolve">
                                      <p:cBhvr>
                                        <p:cTn id="84" dur="500"/>
                                        <p:tgtEl>
                                          <p:spTgt spid="38301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82983"/>
                                        </p:tgtEl>
                                        <p:attrNameLst>
                                          <p:attrName>style.visibility</p:attrName>
                                        </p:attrNameLst>
                                      </p:cBhvr>
                                      <p:to>
                                        <p:strVal val="visible"/>
                                      </p:to>
                                    </p:set>
                                    <p:animEffect transition="in" filter="dissolve">
                                      <p:cBhvr>
                                        <p:cTn id="89" dur="500"/>
                                        <p:tgtEl>
                                          <p:spTgt spid="382983"/>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382987"/>
                                        </p:tgtEl>
                                        <p:attrNameLst>
                                          <p:attrName>style.visibility</p:attrName>
                                        </p:attrNameLst>
                                      </p:cBhvr>
                                      <p:to>
                                        <p:strVal val="visible"/>
                                      </p:to>
                                    </p:set>
                                    <p:animEffect transition="in" filter="dissolve">
                                      <p:cBhvr>
                                        <p:cTn id="92" dur="500"/>
                                        <p:tgtEl>
                                          <p:spTgt spid="382987"/>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382997"/>
                                        </p:tgtEl>
                                        <p:attrNameLst>
                                          <p:attrName>style.visibility</p:attrName>
                                        </p:attrNameLst>
                                      </p:cBhvr>
                                      <p:to>
                                        <p:strVal val="visible"/>
                                      </p:to>
                                    </p:set>
                                    <p:animEffect transition="in" filter="dissolve">
                                      <p:cBhvr>
                                        <p:cTn id="95" dur="500"/>
                                        <p:tgtEl>
                                          <p:spTgt spid="38299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382998"/>
                                        </p:tgtEl>
                                        <p:attrNameLst>
                                          <p:attrName>style.visibility</p:attrName>
                                        </p:attrNameLst>
                                      </p:cBhvr>
                                      <p:to>
                                        <p:strVal val="visible"/>
                                      </p:to>
                                    </p:set>
                                    <p:animEffect transition="in" filter="dissolve">
                                      <p:cBhvr>
                                        <p:cTn id="98" dur="500"/>
                                        <p:tgtEl>
                                          <p:spTgt spid="38299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383012"/>
                                        </p:tgtEl>
                                        <p:attrNameLst>
                                          <p:attrName>style.visibility</p:attrName>
                                        </p:attrNameLst>
                                      </p:cBhvr>
                                      <p:to>
                                        <p:strVal val="visible"/>
                                      </p:to>
                                    </p:set>
                                    <p:animEffect transition="in" filter="dissolve">
                                      <p:cBhvr>
                                        <p:cTn id="101" dur="500"/>
                                        <p:tgtEl>
                                          <p:spTgt spid="383012"/>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383013"/>
                                        </p:tgtEl>
                                        <p:attrNameLst>
                                          <p:attrName>style.visibility</p:attrName>
                                        </p:attrNameLst>
                                      </p:cBhvr>
                                      <p:to>
                                        <p:strVal val="visible"/>
                                      </p:to>
                                    </p:set>
                                    <p:animEffect transition="in" filter="dissolve">
                                      <p:cBhvr>
                                        <p:cTn id="104" dur="500"/>
                                        <p:tgtEl>
                                          <p:spTgt spid="383013"/>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83014"/>
                                        </p:tgtEl>
                                        <p:attrNameLst>
                                          <p:attrName>style.visibility</p:attrName>
                                        </p:attrNameLst>
                                      </p:cBhvr>
                                      <p:to>
                                        <p:strVal val="visible"/>
                                      </p:to>
                                    </p:set>
                                    <p:animEffect transition="in" filter="dissolve">
                                      <p:cBhvr>
                                        <p:cTn id="107" dur="500"/>
                                        <p:tgtEl>
                                          <p:spTgt spid="383014"/>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383015"/>
                                        </p:tgtEl>
                                        <p:attrNameLst>
                                          <p:attrName>style.visibility</p:attrName>
                                        </p:attrNameLst>
                                      </p:cBhvr>
                                      <p:to>
                                        <p:strVal val="visible"/>
                                      </p:to>
                                    </p:set>
                                    <p:animEffect transition="in" filter="dissolve">
                                      <p:cBhvr>
                                        <p:cTn id="110" dur="500"/>
                                        <p:tgtEl>
                                          <p:spTgt spid="383015"/>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383016"/>
                                        </p:tgtEl>
                                        <p:attrNameLst>
                                          <p:attrName>style.visibility</p:attrName>
                                        </p:attrNameLst>
                                      </p:cBhvr>
                                      <p:to>
                                        <p:strVal val="visible"/>
                                      </p:to>
                                    </p:set>
                                    <p:animEffect transition="in" filter="dissolve">
                                      <p:cBhvr>
                                        <p:cTn id="113" dur="500"/>
                                        <p:tgtEl>
                                          <p:spTgt spid="38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p:bldP spid="382982" grpId="0"/>
      <p:bldP spid="382983" grpId="0"/>
      <p:bldP spid="382984" grpId="0" animBg="1"/>
      <p:bldP spid="382987" grpId="0" animBg="1"/>
      <p:bldP spid="382988" grpId="0" animBg="1"/>
      <p:bldP spid="382989" grpId="0" animBg="1"/>
      <p:bldP spid="382990" grpId="0"/>
      <p:bldP spid="382991" grpId="0"/>
      <p:bldP spid="382992" grpId="0"/>
      <p:bldP spid="382993" grpId="0"/>
      <p:bldP spid="382995" grpId="0" animBg="1"/>
      <p:bldP spid="382995" grpId="1" animBg="1"/>
      <p:bldP spid="382996" grpId="0" animBg="1"/>
      <p:bldP spid="382997" grpId="0" animBg="1"/>
      <p:bldP spid="382998" grpId="0" animBg="1"/>
      <p:bldP spid="382999" grpId="0" animBg="1"/>
      <p:bldP spid="383000" grpId="0" animBg="1"/>
      <p:bldP spid="383001" grpId="0"/>
      <p:bldP spid="383002" grpId="0"/>
      <p:bldP spid="383003" grpId="0" animBg="1"/>
      <p:bldP spid="383004" grpId="0"/>
      <p:bldP spid="383005" grpId="0"/>
      <p:bldP spid="383006" grpId="0"/>
      <p:bldP spid="383007" grpId="0"/>
      <p:bldP spid="383008" grpId="0"/>
      <p:bldP spid="383009" grpId="0"/>
      <p:bldP spid="383010" grpId="0" animBg="1"/>
      <p:bldP spid="383011" grpId="0" animBg="1"/>
      <p:bldP spid="383012" grpId="0"/>
      <p:bldP spid="383013" grpId="0"/>
      <p:bldP spid="383014" grpId="0"/>
      <p:bldP spid="383015" grpId="0" animBg="1"/>
      <p:bldP spid="38301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
        <p:nvSpPr>
          <p:cNvPr id="138243" name="WordArt 3"/>
          <p:cNvSpPr>
            <a:spLocks noChangeArrowheads="1" noChangeShapeType="1" noTextEdit="1"/>
          </p:cNvSpPr>
          <p:nvPr/>
        </p:nvSpPr>
        <p:spPr bwMode="auto">
          <a:xfrm>
            <a:off x="457200" y="457200"/>
            <a:ext cx="83820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DELLE PROTEINE NELLO STOMACO</a:t>
            </a:r>
          </a:p>
        </p:txBody>
      </p:sp>
      <p:sp>
        <p:nvSpPr>
          <p:cNvPr id="385030" name="Rectangle 6"/>
          <p:cNvSpPr>
            <a:spLocks noChangeArrowheads="1"/>
          </p:cNvSpPr>
          <p:nvPr/>
        </p:nvSpPr>
        <p:spPr bwMode="auto">
          <a:xfrm>
            <a:off x="4724400" y="2667000"/>
            <a:ext cx="4038600" cy="1343025"/>
          </a:xfrm>
          <a:prstGeom prst="rect">
            <a:avLst/>
          </a:prstGeom>
          <a:solidFill>
            <a:schemeClr val="bg1"/>
          </a:solidFill>
          <a:ln w="28575">
            <a:solidFill>
              <a:srgbClr val="CC0000"/>
            </a:solidFill>
            <a:miter lim="800000"/>
            <a:headEnd/>
            <a:tailEnd/>
          </a:ln>
          <a:effectLst>
            <a:outerShdw dist="107763" dir="2700000" algn="ctr" rotWithShape="0">
              <a:schemeClr val="bg2"/>
            </a:outerShdw>
          </a:effectLst>
        </p:spPr>
        <p:txBody>
          <a:bodyPr>
            <a:spAutoFit/>
          </a:bodyPr>
          <a:lstStyle/>
          <a:p>
            <a:pPr eaLnBrk="0" hangingPunct="0">
              <a:spcBef>
                <a:spcPts val="500"/>
              </a:spcBef>
              <a:spcAft>
                <a:spcPts val="500"/>
              </a:spcAft>
              <a:defRPr/>
            </a:pPr>
            <a:r>
              <a:rPr lang="it-IT" sz="1600" b="1">
                <a:solidFill>
                  <a:srgbClr val="000080"/>
                </a:solidFill>
                <a:latin typeface="Times New Roman" pitchFamily="18" charset="0"/>
              </a:rPr>
              <a:t>PEPSINA(E)</a:t>
            </a:r>
            <a:r>
              <a:rPr lang="it-IT" sz="1600" b="1">
                <a:latin typeface="Times New Roman" pitchFamily="18" charset="0"/>
              </a:rPr>
              <a:t> </a:t>
            </a:r>
            <a:r>
              <a:rPr lang="it-IT" sz="1600" b="1">
                <a:solidFill>
                  <a:srgbClr val="CC0000"/>
                </a:solidFill>
                <a:latin typeface="Times New Roman" pitchFamily="18" charset="0"/>
              </a:rPr>
              <a:t>- </a:t>
            </a:r>
            <a:r>
              <a:rPr lang="it-IT" sz="1500" b="1">
                <a:solidFill>
                  <a:srgbClr val="CC0000"/>
                </a:solidFill>
                <a:latin typeface="Times New Roman" pitchFamily="18" charset="0"/>
              </a:rPr>
              <a:t>secreta(e) dalle cellule principali (peptiche) come precursore(i) inattivo(i) PEPSINOGENO(I). (Il pepsinogeno è presente anche nelle cellule mucose delle ghiandole cardiache e piloriche.)</a:t>
            </a:r>
            <a:endParaRPr lang="it-IT" sz="1600" b="1">
              <a:solidFill>
                <a:srgbClr val="CC0000"/>
              </a:solidFill>
              <a:latin typeface="Times New Roman" pitchFamily="18" charset="0"/>
            </a:endParaRPr>
          </a:p>
        </p:txBody>
      </p:sp>
      <p:grpSp>
        <p:nvGrpSpPr>
          <p:cNvPr id="138245" name="Group 7"/>
          <p:cNvGrpSpPr>
            <a:grpSpLocks/>
          </p:cNvGrpSpPr>
          <p:nvPr/>
        </p:nvGrpSpPr>
        <p:grpSpPr bwMode="auto">
          <a:xfrm>
            <a:off x="19050" y="2438400"/>
            <a:ext cx="4430713" cy="4200525"/>
            <a:chOff x="44" y="1344"/>
            <a:chExt cx="2791" cy="2646"/>
          </a:xfrm>
        </p:grpSpPr>
        <p:sp>
          <p:nvSpPr>
            <p:cNvPr id="138257" name="Rectangle 8"/>
            <p:cNvSpPr>
              <a:spLocks noChangeArrowheads="1"/>
            </p:cNvSpPr>
            <p:nvPr/>
          </p:nvSpPr>
          <p:spPr bwMode="auto">
            <a:xfrm>
              <a:off x="479" y="3778"/>
              <a:ext cx="187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1600" b="1">
                  <a:solidFill>
                    <a:srgbClr val="0000FF"/>
                  </a:solidFill>
                  <a:latin typeface="Times New Roman" panose="02020603050405020304" pitchFamily="18" charset="0"/>
                </a:rPr>
                <a:t>Cellula principale</a:t>
              </a:r>
              <a:endParaRPr lang="it-IT" altLang="it-IT" sz="1600" b="1">
                <a:solidFill>
                  <a:schemeClr val="accent2"/>
                </a:solidFill>
                <a:latin typeface="Times New Roman" panose="02020603050405020304" pitchFamily="18" charset="0"/>
              </a:endParaRPr>
            </a:p>
          </p:txBody>
        </p:sp>
        <p:grpSp>
          <p:nvGrpSpPr>
            <p:cNvPr id="138258" name="Group 9"/>
            <p:cNvGrpSpPr>
              <a:grpSpLocks/>
            </p:cNvGrpSpPr>
            <p:nvPr/>
          </p:nvGrpSpPr>
          <p:grpSpPr bwMode="auto">
            <a:xfrm>
              <a:off x="44" y="1344"/>
              <a:ext cx="2791" cy="2388"/>
              <a:chOff x="44" y="1344"/>
              <a:chExt cx="2791" cy="2388"/>
            </a:xfrm>
          </p:grpSpPr>
          <p:sp>
            <p:nvSpPr>
              <p:cNvPr id="138259" name="Line 10"/>
              <p:cNvSpPr>
                <a:spLocks noChangeShapeType="1"/>
              </p:cNvSpPr>
              <p:nvPr/>
            </p:nvSpPr>
            <p:spPr bwMode="auto">
              <a:xfrm>
                <a:off x="1383" y="1827"/>
                <a:ext cx="363" cy="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pic>
            <p:nvPicPr>
              <p:cNvPr id="138260" name="Picture 11"/>
              <p:cNvPicPr>
                <a:picLocks noChangeAspect="1" noChangeArrowheads="1"/>
              </p:cNvPicPr>
              <p:nvPr/>
            </p:nvPicPr>
            <p:blipFill>
              <a:blip r:embed="rId3">
                <a:extLst>
                  <a:ext uri="{28A0092B-C50C-407E-A947-70E740481C1C}">
                    <a14:useLocalDpi xmlns:a14="http://schemas.microsoft.com/office/drawing/2010/main" val="0"/>
                  </a:ext>
                </a:extLst>
              </a:blip>
              <a:srcRect l="7552"/>
              <a:stretch>
                <a:fillRect/>
              </a:stretch>
            </p:blipFill>
            <p:spPr bwMode="auto">
              <a:xfrm>
                <a:off x="204" y="1344"/>
                <a:ext cx="2485" cy="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1" name="Text Box 12"/>
              <p:cNvSpPr txBox="1">
                <a:spLocks noChangeArrowheads="1"/>
              </p:cNvSpPr>
              <p:nvPr/>
            </p:nvSpPr>
            <p:spPr bwMode="auto">
              <a:xfrm>
                <a:off x="959" y="1443"/>
                <a:ext cx="1150"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Granulo secretorio</a:t>
                </a:r>
              </a:p>
            </p:txBody>
          </p:sp>
          <p:sp>
            <p:nvSpPr>
              <p:cNvPr id="138262" name="Text Box 13"/>
              <p:cNvSpPr txBox="1">
                <a:spLocks noChangeArrowheads="1"/>
              </p:cNvSpPr>
              <p:nvPr/>
            </p:nvSpPr>
            <p:spPr bwMode="auto">
              <a:xfrm>
                <a:off x="1055" y="3188"/>
                <a:ext cx="862"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Mitocondrio</a:t>
                </a:r>
              </a:p>
            </p:txBody>
          </p:sp>
          <p:sp>
            <p:nvSpPr>
              <p:cNvPr id="138263" name="Text Box 14"/>
              <p:cNvSpPr txBox="1">
                <a:spLocks noChangeArrowheads="1"/>
              </p:cNvSpPr>
              <p:nvPr/>
            </p:nvSpPr>
            <p:spPr bwMode="auto">
              <a:xfrm>
                <a:off x="44" y="3507"/>
                <a:ext cx="1744"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Reticolo endoplasmico rugoso</a:t>
                </a:r>
              </a:p>
            </p:txBody>
          </p:sp>
          <p:sp>
            <p:nvSpPr>
              <p:cNvPr id="138264" name="Text Box 15"/>
              <p:cNvSpPr txBox="1">
                <a:spLocks noChangeArrowheads="1"/>
              </p:cNvSpPr>
              <p:nvPr/>
            </p:nvSpPr>
            <p:spPr bwMode="auto">
              <a:xfrm>
                <a:off x="2018" y="2155"/>
                <a:ext cx="817" cy="36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Complesso del Golgi</a:t>
                </a:r>
              </a:p>
            </p:txBody>
          </p:sp>
        </p:grpSp>
      </p:grpSp>
      <p:grpSp>
        <p:nvGrpSpPr>
          <p:cNvPr id="4" name="Group 16"/>
          <p:cNvGrpSpPr>
            <a:grpSpLocks/>
          </p:cNvGrpSpPr>
          <p:nvPr/>
        </p:nvGrpSpPr>
        <p:grpSpPr bwMode="auto">
          <a:xfrm>
            <a:off x="4008438" y="4492625"/>
            <a:ext cx="5135562" cy="2212975"/>
            <a:chOff x="2477" y="2626"/>
            <a:chExt cx="3235" cy="1394"/>
          </a:xfrm>
        </p:grpSpPr>
        <p:pic>
          <p:nvPicPr>
            <p:cNvPr id="138248" name="Picture 17"/>
            <p:cNvPicPr>
              <a:picLocks noChangeAspect="1" noChangeArrowheads="1"/>
            </p:cNvPicPr>
            <p:nvPr/>
          </p:nvPicPr>
          <p:blipFill>
            <a:blip r:embed="rId4">
              <a:extLst>
                <a:ext uri="{28A0092B-C50C-407E-A947-70E740481C1C}">
                  <a14:useLocalDpi xmlns:a14="http://schemas.microsoft.com/office/drawing/2010/main" val="0"/>
                </a:ext>
              </a:extLst>
            </a:blip>
            <a:srcRect r="4747"/>
            <a:stretch>
              <a:fillRect/>
            </a:stretch>
          </p:blipFill>
          <p:spPr bwMode="auto">
            <a:xfrm>
              <a:off x="2477" y="2626"/>
              <a:ext cx="3170" cy="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9" name="Rectangle 18"/>
            <p:cNvSpPr>
              <a:spLocks noChangeArrowheads="1"/>
            </p:cNvSpPr>
            <p:nvPr/>
          </p:nvSpPr>
          <p:spPr bwMode="auto">
            <a:xfrm>
              <a:off x="2517" y="2983"/>
              <a:ext cx="863"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  Pepsinogeno</a:t>
              </a:r>
            </a:p>
          </p:txBody>
        </p:sp>
        <p:sp>
          <p:nvSpPr>
            <p:cNvPr id="138250" name="Rectangle 19"/>
            <p:cNvSpPr>
              <a:spLocks noChangeArrowheads="1"/>
            </p:cNvSpPr>
            <p:nvPr/>
          </p:nvSpPr>
          <p:spPr bwMode="auto">
            <a:xfrm>
              <a:off x="4649" y="2977"/>
              <a:ext cx="543"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Pepsina</a:t>
              </a:r>
            </a:p>
          </p:txBody>
        </p:sp>
        <p:sp>
          <p:nvSpPr>
            <p:cNvPr id="138251" name="Rectangle 20"/>
            <p:cNvSpPr>
              <a:spLocks noChangeArrowheads="1"/>
            </p:cNvSpPr>
            <p:nvPr/>
          </p:nvSpPr>
          <p:spPr bwMode="auto">
            <a:xfrm>
              <a:off x="3651" y="2775"/>
              <a:ext cx="833"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HCl (pH &lt; 6)</a:t>
              </a:r>
            </a:p>
          </p:txBody>
        </p:sp>
        <p:sp>
          <p:nvSpPr>
            <p:cNvPr id="138252" name="Rectangle 21"/>
            <p:cNvSpPr>
              <a:spLocks noChangeArrowheads="1"/>
            </p:cNvSpPr>
            <p:nvPr/>
          </p:nvSpPr>
          <p:spPr bwMode="auto">
            <a:xfrm>
              <a:off x="3763" y="3143"/>
              <a:ext cx="703" cy="20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500" b="1">
                  <a:solidFill>
                    <a:srgbClr val="FF0000"/>
                  </a:solidFill>
                  <a:latin typeface="Times New Roman" panose="02020603050405020304" pitchFamily="18" charset="0"/>
                </a:rPr>
                <a:t>autocatalisi</a:t>
              </a:r>
            </a:p>
          </p:txBody>
        </p:sp>
        <p:sp>
          <p:nvSpPr>
            <p:cNvPr id="138253" name="Rectangle 22"/>
            <p:cNvSpPr>
              <a:spLocks noChangeArrowheads="1"/>
            </p:cNvSpPr>
            <p:nvPr/>
          </p:nvSpPr>
          <p:spPr bwMode="auto">
            <a:xfrm>
              <a:off x="3696" y="3447"/>
              <a:ext cx="543"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Pepsina</a:t>
              </a:r>
            </a:p>
          </p:txBody>
        </p:sp>
        <p:sp>
          <p:nvSpPr>
            <p:cNvPr id="138254" name="Rectangle 23"/>
            <p:cNvSpPr>
              <a:spLocks noChangeArrowheads="1"/>
            </p:cNvSpPr>
            <p:nvPr/>
          </p:nvSpPr>
          <p:spPr bwMode="auto">
            <a:xfrm>
              <a:off x="3742" y="3749"/>
              <a:ext cx="489"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pH 2-3</a:t>
              </a:r>
            </a:p>
          </p:txBody>
        </p:sp>
        <p:sp>
          <p:nvSpPr>
            <p:cNvPr id="138255" name="Rectangle 24"/>
            <p:cNvSpPr>
              <a:spLocks noChangeArrowheads="1"/>
            </p:cNvSpPr>
            <p:nvPr/>
          </p:nvSpPr>
          <p:spPr bwMode="auto">
            <a:xfrm>
              <a:off x="2699" y="3578"/>
              <a:ext cx="585"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Proteina</a:t>
              </a:r>
            </a:p>
          </p:txBody>
        </p:sp>
        <p:sp>
          <p:nvSpPr>
            <p:cNvPr id="138256" name="Rectangle 25"/>
            <p:cNvSpPr>
              <a:spLocks noChangeArrowheads="1"/>
            </p:cNvSpPr>
            <p:nvPr/>
          </p:nvSpPr>
          <p:spPr bwMode="auto">
            <a:xfrm>
              <a:off x="4828" y="3574"/>
              <a:ext cx="884" cy="2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Polipeptidi</a:t>
              </a:r>
            </a:p>
          </p:txBody>
        </p:sp>
      </p:grpSp>
      <p:sp>
        <p:nvSpPr>
          <p:cNvPr id="385050" name="Rectangle 26"/>
          <p:cNvSpPr>
            <a:spLocks noChangeArrowheads="1"/>
          </p:cNvSpPr>
          <p:nvPr/>
        </p:nvSpPr>
        <p:spPr bwMode="auto">
          <a:xfrm>
            <a:off x="304800" y="1123950"/>
            <a:ext cx="868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La digestione delle molecole proteiche inizia nello stomaco ad opera delle </a:t>
            </a:r>
            <a:r>
              <a:rPr lang="it-IT" altLang="it-IT" sz="1600" b="1">
                <a:solidFill>
                  <a:srgbClr val="0000FF"/>
                </a:solidFill>
                <a:latin typeface="Times New Roman" panose="02020603050405020304" pitchFamily="18" charset="0"/>
              </a:rPr>
              <a:t>pepsine gastriche</a:t>
            </a:r>
            <a:r>
              <a:rPr lang="it-IT" altLang="it-IT" sz="1600" b="1">
                <a:latin typeface="Times New Roman" panose="02020603050405020304" pitchFamily="18" charset="0"/>
              </a:rPr>
              <a:t> che riescono a svolgere la loro azione digestiva solo sul 15-20% delle proteine degli alimenti.</a:t>
            </a:r>
          </a:p>
          <a:p>
            <a:pPr eaLnBrk="1" hangingPunct="1"/>
            <a:r>
              <a:rPr lang="it-IT" altLang="it-IT" sz="1600" b="1">
                <a:latin typeface="Times New Roman" panose="02020603050405020304" pitchFamily="18" charset="0"/>
              </a:rPr>
              <a:t>Le pepsine sono delle endopeptidasi e i prodotti della loro digestione sono polipeptidi di dimensione ancora elevata.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5050">
                                            <p:txEl>
                                              <p:pRg st="1" end="1"/>
                                            </p:txEl>
                                          </p:spTgt>
                                        </p:tgtEl>
                                        <p:attrNameLst>
                                          <p:attrName>style.visibility</p:attrName>
                                        </p:attrNameLst>
                                      </p:cBhvr>
                                      <p:to>
                                        <p:strVal val="visible"/>
                                      </p:to>
                                    </p:set>
                                    <p:animEffect transition="in" filter="dissolve">
                                      <p:cBhvr>
                                        <p:cTn id="7" dur="500"/>
                                        <p:tgtEl>
                                          <p:spTgt spid="38505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
        <p:nvSpPr>
          <p:cNvPr id="139267" name="WordArt 5"/>
          <p:cNvSpPr>
            <a:spLocks noChangeArrowheads="1" noChangeShapeType="1" noTextEdit="1"/>
          </p:cNvSpPr>
          <p:nvPr/>
        </p:nvSpPr>
        <p:spPr bwMode="auto">
          <a:xfrm>
            <a:off x="457200" y="457200"/>
            <a:ext cx="8382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DELLE PROTEINE NELL'INTESTINO</a:t>
            </a:r>
          </a:p>
        </p:txBody>
      </p:sp>
      <p:sp>
        <p:nvSpPr>
          <p:cNvPr id="386055" name="Rectangle 7"/>
          <p:cNvSpPr>
            <a:spLocks noChangeArrowheads="1"/>
          </p:cNvSpPr>
          <p:nvPr/>
        </p:nvSpPr>
        <p:spPr bwMode="auto">
          <a:xfrm>
            <a:off x="228600" y="1066800"/>
            <a:ext cx="8458200" cy="1190625"/>
          </a:xfrm>
          <a:prstGeom prst="rect">
            <a:avLst/>
          </a:prstGeom>
          <a:noFill/>
          <a:ln w="9525">
            <a:noFill/>
            <a:miter lim="800000"/>
            <a:headEnd/>
            <a:tailEnd/>
          </a:ln>
          <a:effectLst/>
        </p:spPr>
        <p:txBody>
          <a:bodyPr>
            <a:spAutoFit/>
          </a:bodyPr>
          <a:lstStyle/>
          <a:p>
            <a:pPr>
              <a:defRPr/>
            </a:pPr>
            <a:r>
              <a:rPr lang="it-IT" b="1">
                <a:latin typeface="Times New Roman" pitchFamily="18" charset="0"/>
              </a:rPr>
              <a:t>Gran parte delle proteine giunge nel duodeno non ancora scisse in molecole più semplici e viene idrolizzata ad opera delle proteasi pancreatiche, che comprendono:</a:t>
            </a:r>
          </a:p>
          <a:p>
            <a:pPr>
              <a:buFontTx/>
              <a:buChar char="•"/>
              <a:defRPr/>
            </a:pPr>
            <a:r>
              <a:rPr lang="it-IT" b="1">
                <a:effectLst>
                  <a:outerShdw blurRad="38100" dist="38100" dir="2700000" algn="tl">
                    <a:srgbClr val="C0C0C0"/>
                  </a:outerShdw>
                </a:effectLst>
                <a:latin typeface="Times New Roman" pitchFamily="18" charset="0"/>
              </a:rPr>
              <a:t>   </a:t>
            </a:r>
            <a:r>
              <a:rPr lang="it-IT" b="1">
                <a:solidFill>
                  <a:srgbClr val="0000FF"/>
                </a:solidFill>
                <a:effectLst>
                  <a:outerShdw blurRad="38100" dist="38100" dir="2700000" algn="tl">
                    <a:srgbClr val="C0C0C0"/>
                  </a:outerShdw>
                </a:effectLst>
                <a:latin typeface="Times New Roman" pitchFamily="18" charset="0"/>
              </a:rPr>
              <a:t>Endopeptidasi</a:t>
            </a:r>
            <a:r>
              <a:rPr lang="it-IT" b="1">
                <a:effectLst>
                  <a:outerShdw blurRad="38100" dist="38100" dir="2700000" algn="tl">
                    <a:srgbClr val="C0C0C0"/>
                  </a:outerShdw>
                </a:effectLst>
                <a:latin typeface="Times New Roman" pitchFamily="18" charset="0"/>
              </a:rPr>
              <a:t>:</a:t>
            </a:r>
            <a:r>
              <a:rPr lang="it-IT" b="1">
                <a:latin typeface="Times New Roman" pitchFamily="18" charset="0"/>
              </a:rPr>
              <a:t> (</a:t>
            </a:r>
            <a:r>
              <a:rPr lang="it-IT" b="1" i="1">
                <a:latin typeface="Times New Roman" pitchFamily="18" charset="0"/>
              </a:rPr>
              <a:t>tripsina</a:t>
            </a:r>
            <a:r>
              <a:rPr lang="it-IT" b="1">
                <a:latin typeface="Times New Roman" pitchFamily="18" charset="0"/>
              </a:rPr>
              <a:t>, </a:t>
            </a:r>
            <a:r>
              <a:rPr lang="it-IT" b="1" i="1">
                <a:latin typeface="Times New Roman" pitchFamily="18" charset="0"/>
              </a:rPr>
              <a:t>chimotripsina</a:t>
            </a:r>
            <a:r>
              <a:rPr lang="it-IT" b="1">
                <a:latin typeface="Times New Roman" pitchFamily="18" charset="0"/>
              </a:rPr>
              <a:t> ed </a:t>
            </a:r>
            <a:r>
              <a:rPr lang="it-IT" b="1" i="1">
                <a:latin typeface="Times New Roman" pitchFamily="18" charset="0"/>
              </a:rPr>
              <a:t>elastasi</a:t>
            </a:r>
            <a:r>
              <a:rPr lang="it-IT" b="1">
                <a:latin typeface="Times New Roman" pitchFamily="18" charset="0"/>
              </a:rPr>
              <a:t>)</a:t>
            </a:r>
          </a:p>
          <a:p>
            <a:pPr>
              <a:buFontTx/>
              <a:buChar char="•"/>
              <a:defRPr/>
            </a:pPr>
            <a:r>
              <a:rPr lang="it-IT" b="1">
                <a:latin typeface="Times New Roman" pitchFamily="18" charset="0"/>
              </a:rPr>
              <a:t>   </a:t>
            </a:r>
            <a:r>
              <a:rPr lang="it-IT" b="1">
                <a:solidFill>
                  <a:srgbClr val="339966"/>
                </a:solidFill>
                <a:latin typeface="Times New Roman" pitchFamily="18" charset="0"/>
              </a:rPr>
              <a:t>Esopeptidasi</a:t>
            </a:r>
            <a:r>
              <a:rPr lang="it-IT" b="1">
                <a:latin typeface="Times New Roman" pitchFamily="18" charset="0"/>
              </a:rPr>
              <a:t>:  (</a:t>
            </a:r>
            <a:r>
              <a:rPr lang="it-IT" b="1" i="1">
                <a:latin typeface="Times New Roman" pitchFamily="18" charset="0"/>
              </a:rPr>
              <a:t>carbossipeptidasi </a:t>
            </a:r>
            <a:r>
              <a:rPr lang="it-IT" b="1">
                <a:latin typeface="Times New Roman" pitchFamily="18" charset="0"/>
              </a:rPr>
              <a:t>e</a:t>
            </a:r>
            <a:r>
              <a:rPr lang="it-IT" b="1" i="1">
                <a:latin typeface="Times New Roman" pitchFamily="18" charset="0"/>
              </a:rPr>
              <a:t> aminopeptidasi</a:t>
            </a:r>
            <a:r>
              <a:rPr lang="it-IT" b="1">
                <a:latin typeface="Times New Roman" pitchFamily="18" charset="0"/>
              </a:rPr>
              <a:t>) </a:t>
            </a:r>
          </a:p>
        </p:txBody>
      </p:sp>
      <p:pic>
        <p:nvPicPr>
          <p:cNvPr id="386056"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4413"/>
            <a:ext cx="6934200"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7" name="Text Box 9"/>
          <p:cNvSpPr txBox="1">
            <a:spLocks noChangeArrowheads="1"/>
          </p:cNvSpPr>
          <p:nvPr/>
        </p:nvSpPr>
        <p:spPr bwMode="auto">
          <a:xfrm>
            <a:off x="5257800" y="2209800"/>
            <a:ext cx="3673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latin typeface="Times New Roman" panose="02020603050405020304" pitchFamily="18" charset="0"/>
              </a:rPr>
              <a:t>Dalle molecole proteiche e dai peptoni si originano polipeptidi di piccole dimensioni (oligopeptidi) ed anche aminoacidi liberi. </a:t>
            </a:r>
          </a:p>
        </p:txBody>
      </p:sp>
      <p:grpSp>
        <p:nvGrpSpPr>
          <p:cNvPr id="2" name="Group 13"/>
          <p:cNvGrpSpPr>
            <a:grpSpLocks/>
          </p:cNvGrpSpPr>
          <p:nvPr/>
        </p:nvGrpSpPr>
        <p:grpSpPr bwMode="auto">
          <a:xfrm>
            <a:off x="2667000" y="3429000"/>
            <a:ext cx="3505200" cy="3248025"/>
            <a:chOff x="1680" y="2160"/>
            <a:chExt cx="2208" cy="2046"/>
          </a:xfrm>
        </p:grpSpPr>
        <p:sp>
          <p:nvSpPr>
            <p:cNvPr id="139277" name="Oval 10"/>
            <p:cNvSpPr>
              <a:spLocks noChangeArrowheads="1"/>
            </p:cNvSpPr>
            <p:nvPr/>
          </p:nvSpPr>
          <p:spPr bwMode="auto">
            <a:xfrm>
              <a:off x="3216" y="2352"/>
              <a:ext cx="672" cy="336"/>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39278" name="Oval 11"/>
            <p:cNvSpPr>
              <a:spLocks noChangeArrowheads="1"/>
            </p:cNvSpPr>
            <p:nvPr/>
          </p:nvSpPr>
          <p:spPr bwMode="auto">
            <a:xfrm>
              <a:off x="1680" y="2160"/>
              <a:ext cx="1008" cy="336"/>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39279" name="Oval 12"/>
            <p:cNvSpPr>
              <a:spLocks noChangeArrowheads="1"/>
            </p:cNvSpPr>
            <p:nvPr/>
          </p:nvSpPr>
          <p:spPr bwMode="auto">
            <a:xfrm>
              <a:off x="3216" y="3870"/>
              <a:ext cx="672" cy="336"/>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nvGrpSpPr>
          <p:cNvPr id="3" name="Group 18"/>
          <p:cNvGrpSpPr>
            <a:grpSpLocks/>
          </p:cNvGrpSpPr>
          <p:nvPr/>
        </p:nvGrpSpPr>
        <p:grpSpPr bwMode="auto">
          <a:xfrm>
            <a:off x="381000" y="2286000"/>
            <a:ext cx="3614738" cy="4391025"/>
            <a:chOff x="240" y="1440"/>
            <a:chExt cx="2277" cy="2766"/>
          </a:xfrm>
        </p:grpSpPr>
        <p:grpSp>
          <p:nvGrpSpPr>
            <p:cNvPr id="139273" name="Group 16"/>
            <p:cNvGrpSpPr>
              <a:grpSpLocks/>
            </p:cNvGrpSpPr>
            <p:nvPr/>
          </p:nvGrpSpPr>
          <p:grpSpPr bwMode="auto">
            <a:xfrm>
              <a:off x="240" y="1440"/>
              <a:ext cx="1296" cy="1200"/>
              <a:chOff x="240" y="1440"/>
              <a:chExt cx="1296" cy="1200"/>
            </a:xfrm>
          </p:grpSpPr>
          <p:sp>
            <p:nvSpPr>
              <p:cNvPr id="139275" name="Oval 14"/>
              <p:cNvSpPr>
                <a:spLocks noChangeArrowheads="1"/>
              </p:cNvSpPr>
              <p:nvPr/>
            </p:nvSpPr>
            <p:spPr bwMode="auto">
              <a:xfrm>
                <a:off x="240" y="1440"/>
                <a:ext cx="1296" cy="336"/>
              </a:xfrm>
              <a:prstGeom prst="ellipse">
                <a:avLst/>
              </a:prstGeom>
              <a:noFill/>
              <a:ln w="28575">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39276" name="Oval 15"/>
              <p:cNvSpPr>
                <a:spLocks noChangeArrowheads="1"/>
              </p:cNvSpPr>
              <p:nvPr/>
            </p:nvSpPr>
            <p:spPr bwMode="auto">
              <a:xfrm>
                <a:off x="240" y="2304"/>
                <a:ext cx="1296" cy="336"/>
              </a:xfrm>
              <a:prstGeom prst="ellipse">
                <a:avLst/>
              </a:prstGeom>
              <a:noFill/>
              <a:ln w="28575">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39274" name="Oval 17"/>
            <p:cNvSpPr>
              <a:spLocks noChangeArrowheads="1"/>
            </p:cNvSpPr>
            <p:nvPr/>
          </p:nvSpPr>
          <p:spPr bwMode="auto">
            <a:xfrm>
              <a:off x="1413" y="3870"/>
              <a:ext cx="1104" cy="336"/>
            </a:xfrm>
            <a:prstGeom prst="ellipse">
              <a:avLst/>
            </a:prstGeom>
            <a:noFill/>
            <a:ln w="28575">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6055">
                                            <p:txEl>
                                              <p:pRg st="1" end="1"/>
                                            </p:txEl>
                                          </p:spTgt>
                                        </p:tgtEl>
                                        <p:attrNameLst>
                                          <p:attrName>style.visibility</p:attrName>
                                        </p:attrNameLst>
                                      </p:cBhvr>
                                      <p:to>
                                        <p:strVal val="visible"/>
                                      </p:to>
                                    </p:set>
                                    <p:animEffect transition="in" filter="dissolve">
                                      <p:cBhvr>
                                        <p:cTn id="7" dur="500"/>
                                        <p:tgtEl>
                                          <p:spTgt spid="38605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6056"/>
                                        </p:tgtEl>
                                        <p:attrNameLst>
                                          <p:attrName>style.visibility</p:attrName>
                                        </p:attrNameLst>
                                      </p:cBhvr>
                                      <p:to>
                                        <p:strVal val="visible"/>
                                      </p:to>
                                    </p:set>
                                    <p:animEffect transition="in" filter="dissolve">
                                      <p:cBhvr>
                                        <p:cTn id="10" dur="500"/>
                                        <p:tgtEl>
                                          <p:spTgt spid="386056"/>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26" presetClass="emph" presetSubtype="0" repeatCount="indefinite" fill="hold" nodeType="withEffect">
                                  <p:stCondLst>
                                    <p:cond delay="0"/>
                                  </p:stCondLst>
                                  <p:endCondLst>
                                    <p:cond evt="onNext" delay="0">
                                      <p:tgtEl>
                                        <p:sldTgt/>
                                      </p:tgtEl>
                                    </p:cond>
                                  </p:endCondLst>
                                  <p:childTnLst>
                                    <p:animEffect transition="out" filter="fade">
                                      <p:cBhvr>
                                        <p:cTn id="15" dur="2000" tmFilter="0, 0; .2, .5; .8, .5; 1, 0"/>
                                        <p:tgtEl>
                                          <p:spTgt spid="2"/>
                                        </p:tgtEl>
                                      </p:cBhvr>
                                    </p:animEffect>
                                    <p:animScale>
                                      <p:cBhvr>
                                        <p:cTn id="16" dur="1000" autoRev="1" fill="hold"/>
                                        <p:tgtEl>
                                          <p:spTgt spid="2"/>
                                        </p:tgtEl>
                                      </p:cBhvr>
                                      <p:by x="105000" y="105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86055">
                                            <p:txEl>
                                              <p:pRg st="2" end="2"/>
                                            </p:txEl>
                                          </p:spTgt>
                                        </p:tgtEl>
                                        <p:attrNameLst>
                                          <p:attrName>style.visibility</p:attrName>
                                        </p:attrNameLst>
                                      </p:cBhvr>
                                      <p:to>
                                        <p:strVal val="visible"/>
                                      </p:to>
                                    </p:set>
                                    <p:animEffect transition="in" filter="dissolve">
                                      <p:cBhvr>
                                        <p:cTn id="21" dur="500"/>
                                        <p:tgtEl>
                                          <p:spTgt spid="386055">
                                            <p:txEl>
                                              <p:pRg st="2" end="2"/>
                                            </p:txEl>
                                          </p:spTgt>
                                        </p:tgtEl>
                                      </p:cBhvr>
                                    </p:animEffect>
                                  </p:childTnLst>
                                </p:cTn>
                              </p:par>
                              <p:par>
                                <p:cTn id="22" presetID="9" presetClass="exit" presetSubtype="0" fill="hold" nodeType="withEffect">
                                  <p:stCondLst>
                                    <p:cond delay="0"/>
                                  </p:stCondLst>
                                  <p:childTnLst>
                                    <p:animEffect transition="out" filter="dissolv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par>
                                <p:cTn id="28" presetID="26" presetClass="emph" presetSubtype="0" repeatCount="indefinite" fill="hold" nodeType="withEffect">
                                  <p:stCondLst>
                                    <p:cond delay="0"/>
                                  </p:stCondLst>
                                  <p:endCondLst>
                                    <p:cond evt="onNext" delay="0">
                                      <p:tgtEl>
                                        <p:sldTgt/>
                                      </p:tgtEl>
                                    </p:cond>
                                  </p:endCondLst>
                                  <p:childTnLst>
                                    <p:animEffect transition="out" filter="fade">
                                      <p:cBhvr>
                                        <p:cTn id="29" dur="2000" tmFilter="0, 0; .2, .5; .8, .5; 1, 0"/>
                                        <p:tgtEl>
                                          <p:spTgt spid="3"/>
                                        </p:tgtEl>
                                      </p:cBhvr>
                                    </p:animEffect>
                                    <p:animScale>
                                      <p:cBhvr>
                                        <p:cTn id="30" dur="1000" autoRev="1" fill="hold"/>
                                        <p:tgtEl>
                                          <p:spTgt spid="3"/>
                                        </p:tgtEl>
                                      </p:cBhvr>
                                      <p:by x="105000" y="105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86057"/>
                                        </p:tgtEl>
                                        <p:attrNameLst>
                                          <p:attrName>style.visibility</p:attrName>
                                        </p:attrNameLst>
                                      </p:cBhvr>
                                      <p:to>
                                        <p:strVal val="visible"/>
                                      </p:to>
                                    </p:set>
                                    <p:animEffect transition="in" filter="dissolve">
                                      <p:cBhvr>
                                        <p:cTn id="35" dur="500"/>
                                        <p:tgtEl>
                                          <p:spTgt spid="386057"/>
                                        </p:tgtEl>
                                      </p:cBhvr>
                                    </p:animEffect>
                                  </p:childTnLst>
                                </p:cTn>
                              </p:par>
                              <p:par>
                                <p:cTn id="36" presetID="9" presetClass="exit" presetSubtype="0" fill="hold" nodeType="withEffect">
                                  <p:stCondLst>
                                    <p:cond delay="0"/>
                                  </p:stCondLst>
                                  <p:childTnLst>
                                    <p:animEffect transition="out" filter="dissolv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pic>
        <p:nvPicPr>
          <p:cNvPr id="140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95400"/>
            <a:ext cx="4546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2"/>
          <p:cNvSpPr txBox="1">
            <a:spLocks noChangeArrowheads="1"/>
          </p:cNvSpPr>
          <p:nvPr/>
        </p:nvSpPr>
        <p:spPr bwMode="auto">
          <a:xfrm>
            <a:off x="4800600" y="1600200"/>
            <a:ext cx="4343400" cy="701675"/>
          </a:xfrm>
          <a:prstGeom prst="rect">
            <a:avLst/>
          </a:prstGeom>
          <a:solidFill>
            <a:srgbClr val="FEB69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latin typeface="Times New Roman" panose="02020603050405020304" pitchFamily="18" charset="0"/>
              </a:rPr>
              <a:t>Attivazione enterica degli enzimi pancreatici</a:t>
            </a:r>
          </a:p>
        </p:txBody>
      </p:sp>
      <p:sp>
        <p:nvSpPr>
          <p:cNvPr id="140293" name="WordArt 9"/>
          <p:cNvSpPr>
            <a:spLocks noChangeArrowheads="1" noChangeShapeType="1" noTextEdit="1"/>
          </p:cNvSpPr>
          <p:nvPr/>
        </p:nvSpPr>
        <p:spPr bwMode="auto">
          <a:xfrm>
            <a:off x="457200" y="457200"/>
            <a:ext cx="8382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DELLE PROTEINE NELL'INTESTINO</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pic>
        <p:nvPicPr>
          <p:cNvPr id="141315" name="Picture 12" descr="33_06"/>
          <p:cNvPicPr>
            <a:picLocks noChangeAspect="1" noChangeArrowheads="1"/>
          </p:cNvPicPr>
          <p:nvPr/>
        </p:nvPicPr>
        <p:blipFill>
          <a:blip r:embed="rId3">
            <a:extLst>
              <a:ext uri="{28A0092B-C50C-407E-A947-70E740481C1C}">
                <a14:useLocalDpi xmlns:a14="http://schemas.microsoft.com/office/drawing/2010/main" val="0"/>
              </a:ext>
            </a:extLst>
          </a:blip>
          <a:srcRect l="2998" t="24280" r="2977" b="24295"/>
          <a:stretch>
            <a:fillRect/>
          </a:stretch>
        </p:blipFill>
        <p:spPr bwMode="auto">
          <a:xfrm>
            <a:off x="-76200" y="1066800"/>
            <a:ext cx="64770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6" name="Text Box 10"/>
          <p:cNvSpPr txBox="1">
            <a:spLocks noChangeArrowheads="1"/>
          </p:cNvSpPr>
          <p:nvPr/>
        </p:nvSpPr>
        <p:spPr bwMode="auto">
          <a:xfrm>
            <a:off x="6172200" y="1143000"/>
            <a:ext cx="29718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500" b="1">
                <a:latin typeface="Times New Roman" panose="02020603050405020304" pitchFamily="18" charset="0"/>
              </a:rPr>
              <a:t>A livello della membrana microvillare degli enterociti giunge una miscela composta per l’80% da oligopeptidi e per il 20% da aminoacidi liberi.</a:t>
            </a:r>
          </a:p>
          <a:p>
            <a:pPr eaLnBrk="1" hangingPunct="1"/>
            <a:r>
              <a:rPr lang="it-IT" altLang="it-IT" sz="1500" b="1">
                <a:latin typeface="Times New Roman" panose="02020603050405020304" pitchFamily="18" charset="0"/>
              </a:rPr>
              <a:t>L’ulteriore scissione degli oligopeptidi avviene ad opera degli enzimi cellulari degli enterociti.</a:t>
            </a:r>
          </a:p>
          <a:p>
            <a:pPr eaLnBrk="1" hangingPunct="1"/>
            <a:r>
              <a:rPr lang="it-IT" altLang="it-IT" sz="1500" b="1">
                <a:latin typeface="Times New Roman" panose="02020603050405020304" pitchFamily="18" charset="0"/>
              </a:rPr>
              <a:t>Un gruppo di questi enzimi è localizzato sulla membrana dei microvilli ed è costituito soprattutto da </a:t>
            </a:r>
            <a:r>
              <a:rPr lang="it-IT" altLang="it-IT" sz="1500" b="1" i="1">
                <a:solidFill>
                  <a:srgbClr val="0000FF"/>
                </a:solidFill>
                <a:latin typeface="Times New Roman" panose="02020603050405020304" pitchFamily="18" charset="0"/>
              </a:rPr>
              <a:t>oligopeptidasi </a:t>
            </a:r>
            <a:r>
              <a:rPr lang="it-IT" altLang="it-IT" sz="1500" b="1">
                <a:latin typeface="Times New Roman" panose="02020603050405020304" pitchFamily="18" charset="0"/>
              </a:rPr>
              <a:t>capaci di scindere i polipeptidi in di e tri-peptidi oltre che in singoli aminoacidi. </a:t>
            </a:r>
          </a:p>
          <a:p>
            <a:pPr eaLnBrk="1" hangingPunct="1"/>
            <a:r>
              <a:rPr lang="it-IT" altLang="it-IT" sz="1500" b="1">
                <a:latin typeface="Times New Roman" panose="02020603050405020304" pitchFamily="18" charset="0"/>
              </a:rPr>
              <a:t>Un secondo gruppo di enzimi si trova nel citoplasma dell’enterocita (enzimi lisosomiali) ed è prevalentemente costituito da </a:t>
            </a:r>
            <a:r>
              <a:rPr lang="it-IT" altLang="it-IT" sz="1500" b="1" i="1">
                <a:solidFill>
                  <a:srgbClr val="339966"/>
                </a:solidFill>
                <a:latin typeface="Times New Roman" panose="02020603050405020304" pitchFamily="18" charset="0"/>
              </a:rPr>
              <a:t>tripeptidasi</a:t>
            </a:r>
            <a:r>
              <a:rPr lang="it-IT" altLang="it-IT" sz="1500" b="1">
                <a:latin typeface="Times New Roman" panose="02020603050405020304" pitchFamily="18" charset="0"/>
              </a:rPr>
              <a:t> e </a:t>
            </a:r>
            <a:r>
              <a:rPr lang="it-IT" altLang="it-IT" sz="1500" b="1" i="1">
                <a:solidFill>
                  <a:srgbClr val="339966"/>
                </a:solidFill>
                <a:latin typeface="Times New Roman" panose="02020603050405020304" pitchFamily="18" charset="0"/>
              </a:rPr>
              <a:t>dipeptidasi</a:t>
            </a:r>
            <a:r>
              <a:rPr lang="it-IT" altLang="it-IT" sz="1500" b="1">
                <a:latin typeface="Times New Roman" panose="02020603050405020304" pitchFamily="18" charset="0"/>
              </a:rPr>
              <a:t> che attaccano tri- e dipeptidi liberando aa singoli.</a:t>
            </a:r>
          </a:p>
        </p:txBody>
      </p:sp>
      <p:sp>
        <p:nvSpPr>
          <p:cNvPr id="388110" name="Oval 14"/>
          <p:cNvSpPr>
            <a:spLocks noChangeArrowheads="1"/>
          </p:cNvSpPr>
          <p:nvPr/>
        </p:nvSpPr>
        <p:spPr bwMode="auto">
          <a:xfrm>
            <a:off x="733425" y="3705225"/>
            <a:ext cx="1066800" cy="6858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88111" name="Oval 15"/>
          <p:cNvSpPr>
            <a:spLocks noChangeArrowheads="1"/>
          </p:cNvSpPr>
          <p:nvPr/>
        </p:nvSpPr>
        <p:spPr bwMode="auto">
          <a:xfrm>
            <a:off x="4967288" y="3705225"/>
            <a:ext cx="1066800" cy="6858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88112" name="Oval 16"/>
          <p:cNvSpPr>
            <a:spLocks noChangeArrowheads="1"/>
          </p:cNvSpPr>
          <p:nvPr/>
        </p:nvSpPr>
        <p:spPr bwMode="auto">
          <a:xfrm>
            <a:off x="3138488" y="3676650"/>
            <a:ext cx="838200" cy="6858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88113" name="Oval 17"/>
          <p:cNvSpPr>
            <a:spLocks noChangeArrowheads="1"/>
          </p:cNvSpPr>
          <p:nvPr/>
        </p:nvSpPr>
        <p:spPr bwMode="auto">
          <a:xfrm>
            <a:off x="4419600" y="4781550"/>
            <a:ext cx="1371600" cy="838200"/>
          </a:xfrm>
          <a:prstGeom prst="ellipse">
            <a:avLst/>
          </a:prstGeom>
          <a:noFill/>
          <a:ln w="28575">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41321" name="WordArt 18"/>
          <p:cNvSpPr>
            <a:spLocks noChangeArrowheads="1" noChangeShapeType="1" noTextEdit="1"/>
          </p:cNvSpPr>
          <p:nvPr/>
        </p:nvSpPr>
        <p:spPr bwMode="auto">
          <a:xfrm>
            <a:off x="457200" y="457200"/>
            <a:ext cx="8382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DELLE PROTEINE NELL'INTESTINO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88106">
                                            <p:txEl>
                                              <p:pRg st="0" end="0"/>
                                            </p:txEl>
                                          </p:spTgt>
                                        </p:tgtEl>
                                        <p:attrNameLst>
                                          <p:attrName>style.visibility</p:attrName>
                                        </p:attrNameLst>
                                      </p:cBhvr>
                                      <p:to>
                                        <p:strVal val="visible"/>
                                      </p:to>
                                    </p:set>
                                    <p:animEffect transition="in" filter="dissolve">
                                      <p:cBhvr>
                                        <p:cTn id="7" dur="500"/>
                                        <p:tgtEl>
                                          <p:spTgt spid="3881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8106">
                                            <p:txEl>
                                              <p:pRg st="1" end="1"/>
                                            </p:txEl>
                                          </p:spTgt>
                                        </p:tgtEl>
                                        <p:attrNameLst>
                                          <p:attrName>style.visibility</p:attrName>
                                        </p:attrNameLst>
                                      </p:cBhvr>
                                      <p:to>
                                        <p:strVal val="visible"/>
                                      </p:to>
                                    </p:set>
                                    <p:animEffect transition="in" filter="dissolve">
                                      <p:cBhvr>
                                        <p:cTn id="12" dur="500"/>
                                        <p:tgtEl>
                                          <p:spTgt spid="3881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88106">
                                            <p:txEl>
                                              <p:pRg st="2" end="2"/>
                                            </p:txEl>
                                          </p:spTgt>
                                        </p:tgtEl>
                                        <p:attrNameLst>
                                          <p:attrName>style.visibility</p:attrName>
                                        </p:attrNameLst>
                                      </p:cBhvr>
                                      <p:to>
                                        <p:strVal val="visible"/>
                                      </p:to>
                                    </p:set>
                                    <p:animEffect transition="in" filter="dissolve">
                                      <p:cBhvr>
                                        <p:cTn id="17" dur="500"/>
                                        <p:tgtEl>
                                          <p:spTgt spid="388106">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88110"/>
                                        </p:tgtEl>
                                        <p:attrNameLst>
                                          <p:attrName>style.visibility</p:attrName>
                                        </p:attrNameLst>
                                      </p:cBhvr>
                                      <p:to>
                                        <p:strVal val="visible"/>
                                      </p:to>
                                    </p:set>
                                    <p:animEffect transition="in" filter="dissolve">
                                      <p:cBhvr>
                                        <p:cTn id="20" dur="500"/>
                                        <p:tgtEl>
                                          <p:spTgt spid="38811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88112"/>
                                        </p:tgtEl>
                                        <p:attrNameLst>
                                          <p:attrName>style.visibility</p:attrName>
                                        </p:attrNameLst>
                                      </p:cBhvr>
                                      <p:to>
                                        <p:strVal val="visible"/>
                                      </p:to>
                                    </p:set>
                                    <p:animEffect transition="in" filter="dissolve">
                                      <p:cBhvr>
                                        <p:cTn id="23" dur="500"/>
                                        <p:tgtEl>
                                          <p:spTgt spid="3881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88111"/>
                                        </p:tgtEl>
                                        <p:attrNameLst>
                                          <p:attrName>style.visibility</p:attrName>
                                        </p:attrNameLst>
                                      </p:cBhvr>
                                      <p:to>
                                        <p:strVal val="visible"/>
                                      </p:to>
                                    </p:set>
                                    <p:animEffect transition="in" filter="dissolve">
                                      <p:cBhvr>
                                        <p:cTn id="26" dur="500"/>
                                        <p:tgtEl>
                                          <p:spTgt spid="388111"/>
                                        </p:tgtEl>
                                      </p:cBhvr>
                                    </p:animEffect>
                                  </p:childTnLst>
                                </p:cTn>
                              </p:par>
                              <p:par>
                                <p:cTn id="27"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28" dur="500" fill="hold"/>
                                        <p:tgtEl>
                                          <p:spTgt spid="388112"/>
                                        </p:tgtEl>
                                        <p:attrNameLst>
                                          <p:attrName>style.color</p:attrName>
                                        </p:attrNameLst>
                                      </p:cBhvr>
                                      <p:by>
                                        <p:hsl h="10842353" s="0" l="0"/>
                                      </p:by>
                                    </p:animClr>
                                    <p:animClr clrSpc="hsl" dir="cw">
                                      <p:cBhvr>
                                        <p:cTn id="29" dur="500" fill="hold"/>
                                        <p:tgtEl>
                                          <p:spTgt spid="388112"/>
                                        </p:tgtEl>
                                        <p:attrNameLst>
                                          <p:attrName>fillcolor</p:attrName>
                                        </p:attrNameLst>
                                      </p:cBhvr>
                                      <p:by>
                                        <p:hsl h="10842353" s="0" l="0"/>
                                      </p:by>
                                    </p:animClr>
                                    <p:animClr clrSpc="hsl" dir="cw">
                                      <p:cBhvr>
                                        <p:cTn id="30" dur="500" fill="hold"/>
                                        <p:tgtEl>
                                          <p:spTgt spid="388112"/>
                                        </p:tgtEl>
                                        <p:attrNameLst>
                                          <p:attrName>stroke.color</p:attrName>
                                        </p:attrNameLst>
                                      </p:cBhvr>
                                      <p:by>
                                        <p:hsl h="10842353" s="0" l="0"/>
                                      </p:by>
                                    </p:animClr>
                                    <p:set>
                                      <p:cBhvr>
                                        <p:cTn id="31" dur="500" fill="hold"/>
                                        <p:tgtEl>
                                          <p:spTgt spid="388112"/>
                                        </p:tgtEl>
                                        <p:attrNameLst>
                                          <p:attrName>fill.type</p:attrName>
                                        </p:attrNameLst>
                                      </p:cBhvr>
                                      <p:to>
                                        <p:strVal val="solid"/>
                                      </p:to>
                                    </p:set>
                                  </p:childTnLst>
                                </p:cTn>
                              </p:par>
                              <p:par>
                                <p:cTn id="32"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33" dur="500" fill="hold"/>
                                        <p:tgtEl>
                                          <p:spTgt spid="388110"/>
                                        </p:tgtEl>
                                        <p:attrNameLst>
                                          <p:attrName>style.color</p:attrName>
                                        </p:attrNameLst>
                                      </p:cBhvr>
                                      <p:by>
                                        <p:hsl h="10842353" s="0" l="0"/>
                                      </p:by>
                                    </p:animClr>
                                    <p:animClr clrSpc="hsl" dir="cw">
                                      <p:cBhvr>
                                        <p:cTn id="34" dur="500" fill="hold"/>
                                        <p:tgtEl>
                                          <p:spTgt spid="388110"/>
                                        </p:tgtEl>
                                        <p:attrNameLst>
                                          <p:attrName>fillcolor</p:attrName>
                                        </p:attrNameLst>
                                      </p:cBhvr>
                                      <p:by>
                                        <p:hsl h="10842353" s="0" l="0"/>
                                      </p:by>
                                    </p:animClr>
                                    <p:animClr clrSpc="hsl" dir="cw">
                                      <p:cBhvr>
                                        <p:cTn id="35" dur="500" fill="hold"/>
                                        <p:tgtEl>
                                          <p:spTgt spid="388110"/>
                                        </p:tgtEl>
                                        <p:attrNameLst>
                                          <p:attrName>stroke.color</p:attrName>
                                        </p:attrNameLst>
                                      </p:cBhvr>
                                      <p:by>
                                        <p:hsl h="10842353" s="0" l="0"/>
                                      </p:by>
                                    </p:animClr>
                                    <p:set>
                                      <p:cBhvr>
                                        <p:cTn id="36" dur="500" fill="hold"/>
                                        <p:tgtEl>
                                          <p:spTgt spid="388110"/>
                                        </p:tgtEl>
                                        <p:attrNameLst>
                                          <p:attrName>fill.type</p:attrName>
                                        </p:attrNameLst>
                                      </p:cBhvr>
                                      <p:to>
                                        <p:strVal val="solid"/>
                                      </p:to>
                                    </p:set>
                                  </p:childTnLst>
                                </p:cTn>
                              </p:par>
                              <p:par>
                                <p:cTn id="37"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38" dur="500" fill="hold"/>
                                        <p:tgtEl>
                                          <p:spTgt spid="388111"/>
                                        </p:tgtEl>
                                        <p:attrNameLst>
                                          <p:attrName>style.color</p:attrName>
                                        </p:attrNameLst>
                                      </p:cBhvr>
                                      <p:by>
                                        <p:hsl h="10842353" s="0" l="0"/>
                                      </p:by>
                                    </p:animClr>
                                    <p:animClr clrSpc="hsl" dir="cw">
                                      <p:cBhvr>
                                        <p:cTn id="39" dur="500" fill="hold"/>
                                        <p:tgtEl>
                                          <p:spTgt spid="388111"/>
                                        </p:tgtEl>
                                        <p:attrNameLst>
                                          <p:attrName>fillcolor</p:attrName>
                                        </p:attrNameLst>
                                      </p:cBhvr>
                                      <p:by>
                                        <p:hsl h="10842353" s="0" l="0"/>
                                      </p:by>
                                    </p:animClr>
                                    <p:animClr clrSpc="hsl" dir="cw">
                                      <p:cBhvr>
                                        <p:cTn id="40" dur="500" fill="hold"/>
                                        <p:tgtEl>
                                          <p:spTgt spid="388111"/>
                                        </p:tgtEl>
                                        <p:attrNameLst>
                                          <p:attrName>stroke.color</p:attrName>
                                        </p:attrNameLst>
                                      </p:cBhvr>
                                      <p:by>
                                        <p:hsl h="10842353" s="0" l="0"/>
                                      </p:by>
                                    </p:animClr>
                                    <p:set>
                                      <p:cBhvr>
                                        <p:cTn id="41" dur="500" fill="hold"/>
                                        <p:tgtEl>
                                          <p:spTgt spid="388111"/>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388106">
                                            <p:txEl>
                                              <p:pRg st="3" end="3"/>
                                            </p:txEl>
                                          </p:spTgt>
                                        </p:tgtEl>
                                        <p:attrNameLst>
                                          <p:attrName>style.visibility</p:attrName>
                                        </p:attrNameLst>
                                      </p:cBhvr>
                                      <p:to>
                                        <p:strVal val="visible"/>
                                      </p:to>
                                    </p:set>
                                    <p:animEffect transition="in" filter="dissolve">
                                      <p:cBhvr>
                                        <p:cTn id="46" dur="500"/>
                                        <p:tgtEl>
                                          <p:spTgt spid="388106">
                                            <p:txEl>
                                              <p:pRg st="3" end="3"/>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88113"/>
                                        </p:tgtEl>
                                        <p:attrNameLst>
                                          <p:attrName>style.visibility</p:attrName>
                                        </p:attrNameLst>
                                      </p:cBhvr>
                                      <p:to>
                                        <p:strVal val="visible"/>
                                      </p:to>
                                    </p:set>
                                    <p:animEffect transition="in" filter="dissolve">
                                      <p:cBhvr>
                                        <p:cTn id="49" dur="500"/>
                                        <p:tgtEl>
                                          <p:spTgt spid="388113"/>
                                        </p:tgtEl>
                                      </p:cBhvr>
                                    </p:animEffect>
                                  </p:childTnLst>
                                </p:cTn>
                              </p:par>
                              <p:par>
                                <p:cTn id="50" presetID="23" presetClass="emph" presetSubtype="0" repeatCount="indefinite" fill="hold" grpId="1" nodeType="withEffect">
                                  <p:stCondLst>
                                    <p:cond delay="0"/>
                                  </p:stCondLst>
                                  <p:childTnLst>
                                    <p:animClr clrSpc="hsl" dir="cw">
                                      <p:cBhvr override="childStyle">
                                        <p:cTn id="51" dur="500" fill="hold"/>
                                        <p:tgtEl>
                                          <p:spTgt spid="388113"/>
                                        </p:tgtEl>
                                        <p:attrNameLst>
                                          <p:attrName>style.color</p:attrName>
                                        </p:attrNameLst>
                                      </p:cBhvr>
                                      <p:by>
                                        <p:hsl h="10842353" s="0" l="0"/>
                                      </p:by>
                                    </p:animClr>
                                    <p:animClr clrSpc="hsl" dir="cw">
                                      <p:cBhvr>
                                        <p:cTn id="52" dur="500" fill="hold"/>
                                        <p:tgtEl>
                                          <p:spTgt spid="388113"/>
                                        </p:tgtEl>
                                        <p:attrNameLst>
                                          <p:attrName>fillcolor</p:attrName>
                                        </p:attrNameLst>
                                      </p:cBhvr>
                                      <p:by>
                                        <p:hsl h="10842353" s="0" l="0"/>
                                      </p:by>
                                    </p:animClr>
                                    <p:animClr clrSpc="hsl" dir="cw">
                                      <p:cBhvr>
                                        <p:cTn id="53" dur="500" fill="hold"/>
                                        <p:tgtEl>
                                          <p:spTgt spid="388113"/>
                                        </p:tgtEl>
                                        <p:attrNameLst>
                                          <p:attrName>stroke.color</p:attrName>
                                        </p:attrNameLst>
                                      </p:cBhvr>
                                      <p:by>
                                        <p:hsl h="10842353" s="0" l="0"/>
                                      </p:by>
                                    </p:animClr>
                                    <p:set>
                                      <p:cBhvr>
                                        <p:cTn id="54" dur="500" fill="hold"/>
                                        <p:tgtEl>
                                          <p:spTgt spid="3881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10" grpId="0" animBg="1"/>
      <p:bldP spid="388110" grpId="1" animBg="1"/>
      <p:bldP spid="388111" grpId="0" animBg="1"/>
      <p:bldP spid="388111" grpId="1" animBg="1"/>
      <p:bldP spid="388112" grpId="0" animBg="1"/>
      <p:bldP spid="388112" grpId="1" animBg="1"/>
      <p:bldP spid="388113" grpId="0" animBg="1"/>
      <p:bldP spid="3881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periton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66825"/>
            <a:ext cx="2590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p:cNvSpPr>
            <a:spLocks noChangeArrowheads="1"/>
          </p:cNvSpPr>
          <p:nvPr/>
        </p:nvSpPr>
        <p:spPr bwMode="auto">
          <a:xfrm>
            <a:off x="4800600" y="1343025"/>
            <a:ext cx="4065588"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solidFill>
                  <a:srgbClr val="000066"/>
                </a:solidFill>
                <a:latin typeface="Times New Roman" panose="02020603050405020304" pitchFamily="18" charset="0"/>
              </a:rPr>
              <a:t>Il peritoneo è costituito da un unico strato di cellule appiattite che secernono un liquido viscoso (siero peritoneale) che agisce come un lubrificante e che facilita lo scorrimento dei visceri e consente i loro movimenti. </a:t>
            </a:r>
          </a:p>
          <a:p>
            <a:pPr eaLnBrk="1" hangingPunct="1"/>
            <a:r>
              <a:rPr lang="it-IT" altLang="it-IT" sz="1600" b="1">
                <a:solidFill>
                  <a:srgbClr val="000066"/>
                </a:solidFill>
                <a:latin typeface="Times New Roman" panose="02020603050405020304" pitchFamily="18" charset="0"/>
              </a:rPr>
              <a:t>La lamina peritoneale che avvolge la maggior parte dell’intestino, giustapponendosi in doppio strato dopo averli circondati, costituisce il meso di questi visceri, vale a dire il “legamento” (mesogastrio o mesentere) che li mantiene connessi alla parete addominale. In questi legamenti decorrono vasi e nervi.</a:t>
            </a:r>
          </a:p>
        </p:txBody>
      </p:sp>
      <p:sp>
        <p:nvSpPr>
          <p:cNvPr id="23556" name="WordArt 6"/>
          <p:cNvSpPr>
            <a:spLocks noChangeArrowheads="1" noChangeShapeType="1" noTextEdit="1"/>
          </p:cNvSpPr>
          <p:nvPr/>
        </p:nvSpPr>
        <p:spPr bwMode="auto">
          <a:xfrm>
            <a:off x="533400" y="581025"/>
            <a:ext cx="8229600" cy="381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STRUTTURA DEL CANALE DIGERENTE</a:t>
            </a:r>
          </a:p>
        </p:txBody>
      </p:sp>
      <p:sp>
        <p:nvSpPr>
          <p:cNvPr id="23557" name="Rectangle 7"/>
          <p:cNvSpPr>
            <a:spLocks noChangeArrowheads="1"/>
          </p:cNvSpPr>
          <p:nvPr/>
        </p:nvSpPr>
        <p:spPr bwMode="auto">
          <a:xfrm>
            <a:off x="3276600" y="2790825"/>
            <a:ext cx="1600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solidFill>
                  <a:srgbClr val="0000FF"/>
                </a:solidFill>
                <a:latin typeface="Times New Roman" panose="02020603050405020304" pitchFamily="18" charset="0"/>
              </a:rPr>
              <a:t>Cavità peritoneale</a:t>
            </a:r>
          </a:p>
        </p:txBody>
      </p:sp>
      <p:sp>
        <p:nvSpPr>
          <p:cNvPr id="23558" name="Line 8"/>
          <p:cNvSpPr>
            <a:spLocks noChangeShapeType="1"/>
          </p:cNvSpPr>
          <p:nvPr/>
        </p:nvSpPr>
        <p:spPr bwMode="auto">
          <a:xfrm flipH="1" flipV="1">
            <a:off x="990600" y="2943225"/>
            <a:ext cx="2590800" cy="1524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3559" name="Rectangle 9"/>
          <p:cNvSpPr>
            <a:spLocks noChangeArrowheads="1"/>
          </p:cNvSpPr>
          <p:nvPr/>
        </p:nvSpPr>
        <p:spPr bwMode="auto">
          <a:xfrm>
            <a:off x="3352800" y="3781425"/>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solidFill>
                  <a:srgbClr val="0000FF"/>
                </a:solidFill>
                <a:latin typeface="Times New Roman" panose="02020603050405020304" pitchFamily="18" charset="0"/>
              </a:rPr>
              <a:t>Meso dei visceri</a:t>
            </a:r>
          </a:p>
        </p:txBody>
      </p:sp>
      <p:sp>
        <p:nvSpPr>
          <p:cNvPr id="23560" name="Line 10"/>
          <p:cNvSpPr>
            <a:spLocks noChangeShapeType="1"/>
          </p:cNvSpPr>
          <p:nvPr/>
        </p:nvSpPr>
        <p:spPr bwMode="auto">
          <a:xfrm flipH="1" flipV="1">
            <a:off x="1676400" y="3552825"/>
            <a:ext cx="1905000" cy="5334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3561" name="Line 11"/>
          <p:cNvSpPr>
            <a:spLocks noChangeShapeType="1"/>
          </p:cNvSpPr>
          <p:nvPr/>
        </p:nvSpPr>
        <p:spPr bwMode="auto">
          <a:xfrm flipH="1" flipV="1">
            <a:off x="990600" y="4314825"/>
            <a:ext cx="2667000" cy="4572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3562" name="Rectangle 12"/>
          <p:cNvSpPr>
            <a:spLocks noChangeArrowheads="1"/>
          </p:cNvSpPr>
          <p:nvPr/>
        </p:nvSpPr>
        <p:spPr bwMode="auto">
          <a:xfrm>
            <a:off x="3276600" y="4543425"/>
            <a:ext cx="1600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solidFill>
                  <a:srgbClr val="0000FF"/>
                </a:solidFill>
                <a:latin typeface="Times New Roman" panose="02020603050405020304" pitchFamily="18" charset="0"/>
              </a:rPr>
              <a:t>Lamina parietale</a:t>
            </a:r>
          </a:p>
        </p:txBody>
      </p:sp>
      <p:sp>
        <p:nvSpPr>
          <p:cNvPr id="23563" name="Rectangle 13"/>
          <p:cNvSpPr>
            <a:spLocks noChangeArrowheads="1"/>
          </p:cNvSpPr>
          <p:nvPr/>
        </p:nvSpPr>
        <p:spPr bwMode="auto">
          <a:xfrm>
            <a:off x="3124200" y="5229225"/>
            <a:ext cx="1600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solidFill>
                  <a:srgbClr val="0000FF"/>
                </a:solidFill>
                <a:latin typeface="Times New Roman" panose="02020603050405020304" pitchFamily="18" charset="0"/>
              </a:rPr>
              <a:t>Lamina viscerale</a:t>
            </a:r>
          </a:p>
        </p:txBody>
      </p:sp>
      <p:sp>
        <p:nvSpPr>
          <p:cNvPr id="23564" name="Line 14"/>
          <p:cNvSpPr>
            <a:spLocks noChangeShapeType="1"/>
          </p:cNvSpPr>
          <p:nvPr/>
        </p:nvSpPr>
        <p:spPr bwMode="auto">
          <a:xfrm flipH="1" flipV="1">
            <a:off x="1295400" y="4543425"/>
            <a:ext cx="2209800" cy="99060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3565" name="Text Box 1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STRUTTURA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animEffect transition="in" filter="dissolve">
                                      <p:cBhvr>
                                        <p:cTn id="7" dur="500"/>
                                        <p:tgtEl>
                                          <p:spTgt spid="7270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2709">
                                            <p:txEl>
                                              <p:pRg st="1" end="1"/>
                                            </p:txEl>
                                          </p:spTgt>
                                        </p:tgtEl>
                                        <p:attrNameLst>
                                          <p:attrName>style.visibility</p:attrName>
                                        </p:attrNameLst>
                                      </p:cBhvr>
                                      <p:to>
                                        <p:strVal val="visible"/>
                                      </p:to>
                                    </p:set>
                                    <p:animEffect transition="in" filter="dissolve">
                                      <p:cBhvr>
                                        <p:cTn id="12" dur="500"/>
                                        <p:tgtEl>
                                          <p:spTgt spid="727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
        <p:nvSpPr>
          <p:cNvPr id="142339" name="WordArt 5"/>
          <p:cNvSpPr>
            <a:spLocks noChangeArrowheads="1" noChangeShapeType="1" noTextEdit="1"/>
          </p:cNvSpPr>
          <p:nvPr/>
        </p:nvSpPr>
        <p:spPr bwMode="auto">
          <a:xfrm>
            <a:off x="457200" y="457200"/>
            <a:ext cx="8458200" cy="990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DI AMINOACIDI </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E PICCOLI PEPTIDI</a:t>
            </a:r>
          </a:p>
        </p:txBody>
      </p:sp>
      <p:sp>
        <p:nvSpPr>
          <p:cNvPr id="384009" name="Text Box 8"/>
          <p:cNvSpPr txBox="1">
            <a:spLocks noChangeArrowheads="1"/>
          </p:cNvSpPr>
          <p:nvPr/>
        </p:nvSpPr>
        <p:spPr bwMode="auto">
          <a:xfrm>
            <a:off x="4800600" y="4953000"/>
            <a:ext cx="4343400" cy="1541463"/>
          </a:xfrm>
          <a:prstGeom prst="rect">
            <a:avLst/>
          </a:prstGeom>
          <a:solidFill>
            <a:srgbClr val="F4FBB1"/>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3600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a:latin typeface="Times New Roman" panose="02020603050405020304" pitchFamily="18" charset="0"/>
              </a:rPr>
              <a:t> t. attivo secondario H</a:t>
            </a:r>
            <a:r>
              <a:rPr lang="it-IT" altLang="it-IT" baseline="30000">
                <a:latin typeface="Times New Roman" panose="02020603050405020304" pitchFamily="18" charset="0"/>
              </a:rPr>
              <a:t>+</a:t>
            </a:r>
            <a:r>
              <a:rPr lang="it-IT" altLang="it-IT">
                <a:latin typeface="Times New Roman" panose="02020603050405020304" pitchFamily="18" charset="0"/>
              </a:rPr>
              <a:t>/tri- e di-peptidi; è più efficace del trasporto di</a:t>
            </a:r>
            <a:r>
              <a:rPr lang="it-IT" altLang="it-IT" sz="1400">
                <a:latin typeface="Arial Rounded MT Bold" panose="020F0704030504030204" pitchFamily="34" charset="0"/>
              </a:rPr>
              <a:t> </a:t>
            </a:r>
            <a:r>
              <a:rPr lang="it-IT" altLang="it-IT">
                <a:latin typeface="Times New Roman" panose="02020603050405020304" pitchFamily="18" charset="0"/>
              </a:rPr>
              <a:t>a.a.</a:t>
            </a:r>
          </a:p>
          <a:p>
            <a:pPr eaLnBrk="1" hangingPunct="1">
              <a:buFontTx/>
              <a:buChar char="•"/>
            </a:pPr>
            <a:endParaRPr lang="it-IT" altLang="it-IT" sz="1400">
              <a:latin typeface="Arial Rounded MT Bold" panose="020F0704030504030204" pitchFamily="34" charset="0"/>
            </a:endParaRPr>
          </a:p>
          <a:p>
            <a:pPr eaLnBrk="1" hangingPunct="1">
              <a:buFontTx/>
              <a:buChar char="•"/>
            </a:pPr>
            <a:r>
              <a:rPr lang="it-IT" altLang="it-IT">
                <a:latin typeface="Times New Roman" panose="02020603050405020304" pitchFamily="18" charset="0"/>
              </a:rPr>
              <a:t> proteine e piccoli peptidi, assorbiti per pinocitosi, inducono risposte immunitarie</a:t>
            </a:r>
          </a:p>
          <a:p>
            <a:pPr eaLnBrk="1" hangingPunct="1">
              <a:lnSpc>
                <a:spcPct val="50000"/>
              </a:lnSpc>
            </a:pPr>
            <a:endParaRPr lang="it-IT" altLang="it-IT">
              <a:latin typeface="Times New Roman" panose="02020603050405020304" pitchFamily="18" charset="0"/>
            </a:endParaRPr>
          </a:p>
        </p:txBody>
      </p:sp>
      <p:pic>
        <p:nvPicPr>
          <p:cNvPr id="14234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72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11" name="Rectangle 12"/>
          <p:cNvSpPr>
            <a:spLocks noChangeArrowheads="1"/>
          </p:cNvSpPr>
          <p:nvPr/>
        </p:nvSpPr>
        <p:spPr bwMode="auto">
          <a:xfrm>
            <a:off x="4724400" y="1577975"/>
            <a:ext cx="4343400" cy="3222625"/>
          </a:xfrm>
          <a:prstGeom prst="rect">
            <a:avLst/>
          </a:prstGeom>
          <a:solidFill>
            <a:srgbClr val="F2FA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
            </a:pPr>
            <a:r>
              <a:rPr lang="it-IT" altLang="it-IT">
                <a:latin typeface="Times New Roman" panose="02020603050405020304" pitchFamily="18" charset="0"/>
              </a:rPr>
              <a:t> Sulla </a:t>
            </a:r>
            <a:r>
              <a:rPr lang="it-IT" altLang="it-IT" b="1" i="1">
                <a:latin typeface="Times New Roman" panose="02020603050405020304" pitchFamily="18" charset="0"/>
              </a:rPr>
              <a:t>membrana luminale:</a:t>
            </a:r>
          </a:p>
          <a:p>
            <a:pPr eaLnBrk="1" hangingPunct="1"/>
            <a:r>
              <a:rPr lang="it-IT" altLang="it-IT" b="1" i="1">
                <a:latin typeface="Times New Roman" panose="02020603050405020304" pitchFamily="18" charset="0"/>
              </a:rPr>
              <a:t>1)</a:t>
            </a:r>
            <a:r>
              <a:rPr lang="it-IT" altLang="it-IT">
                <a:latin typeface="Times New Roman" panose="02020603050405020304" pitchFamily="18" charset="0"/>
              </a:rPr>
              <a:t> di- e tri-peptidi trasportati da simporti H</a:t>
            </a:r>
            <a:r>
              <a:rPr lang="it-IT" altLang="it-IT" baseline="30000">
                <a:latin typeface="Times New Roman" panose="02020603050405020304" pitchFamily="18" charset="0"/>
              </a:rPr>
              <a:t>+</a:t>
            </a:r>
            <a:r>
              <a:rPr lang="it-IT" altLang="it-IT">
                <a:latin typeface="Times New Roman" panose="02020603050405020304" pitchFamily="18" charset="0"/>
              </a:rPr>
              <a:t>-dipendenti </a:t>
            </a:r>
          </a:p>
          <a:p>
            <a:pPr eaLnBrk="1" hangingPunct="1"/>
            <a:r>
              <a:rPr lang="it-IT" altLang="it-IT" b="1" i="1">
                <a:latin typeface="Times New Roman" panose="02020603050405020304" pitchFamily="18" charset="0"/>
              </a:rPr>
              <a:t>2)</a:t>
            </a:r>
            <a:r>
              <a:rPr lang="it-IT" altLang="it-IT">
                <a:latin typeface="Times New Roman" panose="02020603050405020304" pitchFamily="18" charset="0"/>
              </a:rPr>
              <a:t> a.a. trasportati da simporti Na</a:t>
            </a:r>
            <a:r>
              <a:rPr lang="it-IT" altLang="it-IT" baseline="30000">
                <a:latin typeface="Times New Roman" panose="02020603050405020304" pitchFamily="18" charset="0"/>
              </a:rPr>
              <a:t>+</a:t>
            </a:r>
            <a:r>
              <a:rPr lang="it-IT" altLang="it-IT">
                <a:latin typeface="Times New Roman" panose="02020603050405020304" pitchFamily="18" charset="0"/>
              </a:rPr>
              <a:t>-dipendenti </a:t>
            </a:r>
          </a:p>
          <a:p>
            <a:pPr eaLnBrk="1" hangingPunct="1"/>
            <a:r>
              <a:rPr lang="it-IT" altLang="it-IT" b="1" i="1">
                <a:latin typeface="Times New Roman" panose="02020603050405020304" pitchFamily="18" charset="0"/>
              </a:rPr>
              <a:t>3)</a:t>
            </a:r>
            <a:r>
              <a:rPr lang="it-IT" altLang="it-IT">
                <a:latin typeface="Times New Roman" panose="02020603050405020304" pitchFamily="18" charset="0"/>
              </a:rPr>
              <a:t> antiporto Na</a:t>
            </a:r>
            <a:r>
              <a:rPr lang="it-IT" altLang="it-IT" baseline="30000">
                <a:latin typeface="Times New Roman" panose="02020603050405020304" pitchFamily="18" charset="0"/>
              </a:rPr>
              <a:t>+</a:t>
            </a:r>
            <a:r>
              <a:rPr lang="it-IT" altLang="it-IT">
                <a:latin typeface="Times New Roman" panose="02020603050405020304" pitchFamily="18" charset="0"/>
              </a:rPr>
              <a:t>/H</a:t>
            </a:r>
            <a:r>
              <a:rPr lang="it-IT" altLang="it-IT" baseline="30000">
                <a:latin typeface="Times New Roman" panose="02020603050405020304" pitchFamily="18" charset="0"/>
              </a:rPr>
              <a:t>+ </a:t>
            </a:r>
            <a:r>
              <a:rPr lang="it-IT" altLang="it-IT">
                <a:latin typeface="Times New Roman" panose="02020603050405020304" pitchFamily="18" charset="0"/>
              </a:rPr>
              <a:t>per mantenere il gradiente di H</a:t>
            </a:r>
            <a:r>
              <a:rPr lang="it-IT" altLang="it-IT" baseline="30000">
                <a:latin typeface="Times New Roman" panose="02020603050405020304" pitchFamily="18" charset="0"/>
              </a:rPr>
              <a:t>+</a:t>
            </a:r>
          </a:p>
          <a:p>
            <a:pPr eaLnBrk="1" hangingPunct="1"/>
            <a:r>
              <a:rPr lang="it-IT" altLang="it-IT" b="1" i="1">
                <a:latin typeface="Times New Roman" panose="02020603050405020304" pitchFamily="18" charset="0"/>
              </a:rPr>
              <a:t>4)</a:t>
            </a:r>
            <a:r>
              <a:rPr lang="it-IT" altLang="it-IT">
                <a:latin typeface="Times New Roman" panose="02020603050405020304" pitchFamily="18" charset="0"/>
              </a:rPr>
              <a:t> oligopeptidi trasportati per transcitosi</a:t>
            </a:r>
          </a:p>
          <a:p>
            <a:pPr eaLnBrk="1" hangingPunct="1"/>
            <a:endParaRPr lang="it-IT" altLang="it-IT">
              <a:latin typeface="Times New Roman" panose="02020603050405020304" pitchFamily="18" charset="0"/>
            </a:endParaRPr>
          </a:p>
          <a:p>
            <a:pPr eaLnBrk="1" hangingPunct="1">
              <a:lnSpc>
                <a:spcPct val="40000"/>
              </a:lnSpc>
              <a:buFontTx/>
              <a:buChar char="•"/>
            </a:pPr>
            <a:endParaRPr lang="it-IT" altLang="it-IT">
              <a:latin typeface="Times New Roman" panose="02020603050405020304" pitchFamily="18" charset="0"/>
            </a:endParaRPr>
          </a:p>
          <a:p>
            <a:pPr eaLnBrk="1" hangingPunct="1">
              <a:buFont typeface="Wingdings" panose="05000000000000000000" pitchFamily="2" charset="2"/>
              <a:buChar char="§"/>
            </a:pPr>
            <a:r>
              <a:rPr lang="it-IT" altLang="it-IT">
                <a:latin typeface="Times New Roman" panose="02020603050405020304" pitchFamily="18" charset="0"/>
              </a:rPr>
              <a:t> Sulla </a:t>
            </a:r>
            <a:r>
              <a:rPr lang="it-IT" altLang="it-IT" b="1" i="1">
                <a:latin typeface="Times New Roman" panose="02020603050405020304" pitchFamily="18" charset="0"/>
              </a:rPr>
              <a:t>m.  basolaterale: </a:t>
            </a:r>
          </a:p>
          <a:p>
            <a:pPr eaLnBrk="1" hangingPunct="1"/>
            <a:r>
              <a:rPr lang="it-IT" altLang="it-IT" b="1" i="1">
                <a:latin typeface="Times New Roman" panose="02020603050405020304" pitchFamily="18" charset="0"/>
              </a:rPr>
              <a:t>1) </a:t>
            </a:r>
            <a:r>
              <a:rPr lang="it-IT" altLang="it-IT">
                <a:latin typeface="Times New Roman" panose="02020603050405020304" pitchFamily="18" charset="0"/>
              </a:rPr>
              <a:t>carrier per singoli a.a.</a:t>
            </a:r>
          </a:p>
          <a:p>
            <a:pPr eaLnBrk="1" hangingPunct="1"/>
            <a:r>
              <a:rPr lang="it-IT" altLang="it-IT" b="1" i="1">
                <a:latin typeface="Times New Roman" panose="02020603050405020304" pitchFamily="18" charset="0"/>
              </a:rPr>
              <a:t>2)</a:t>
            </a:r>
            <a:r>
              <a:rPr lang="it-IT" altLang="it-IT">
                <a:latin typeface="Times New Roman" panose="02020603050405020304" pitchFamily="18" charset="0"/>
              </a:rPr>
              <a:t> Na</a:t>
            </a:r>
            <a:r>
              <a:rPr lang="it-IT" altLang="it-IT" baseline="30000">
                <a:latin typeface="Times New Roman" panose="02020603050405020304" pitchFamily="18" charset="0"/>
              </a:rPr>
              <a:t>+</a:t>
            </a:r>
            <a:r>
              <a:rPr lang="it-IT" altLang="it-IT">
                <a:latin typeface="Times New Roman" panose="02020603050405020304" pitchFamily="18" charset="0"/>
              </a:rPr>
              <a:t>/K</a:t>
            </a:r>
            <a:r>
              <a:rPr lang="it-IT" altLang="it-IT" baseline="30000">
                <a:latin typeface="Times New Roman" panose="02020603050405020304" pitchFamily="18" charset="0"/>
              </a:rPr>
              <a:t>+</a:t>
            </a:r>
            <a:r>
              <a:rPr lang="it-IT" altLang="it-IT">
                <a:latin typeface="Times New Roman" panose="02020603050405020304" pitchFamily="18" charset="0"/>
              </a:rPr>
              <a:t>-ATPasi</a:t>
            </a:r>
          </a:p>
        </p:txBody>
      </p:sp>
      <p:sp>
        <p:nvSpPr>
          <p:cNvPr id="384012" name="Oval 12"/>
          <p:cNvSpPr>
            <a:spLocks noChangeArrowheads="1"/>
          </p:cNvSpPr>
          <p:nvPr/>
        </p:nvSpPr>
        <p:spPr bwMode="auto">
          <a:xfrm>
            <a:off x="1116013" y="1600200"/>
            <a:ext cx="1511300" cy="13398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84013" name="Oval 13"/>
          <p:cNvSpPr>
            <a:spLocks noChangeArrowheads="1"/>
          </p:cNvSpPr>
          <p:nvPr/>
        </p:nvSpPr>
        <p:spPr bwMode="auto">
          <a:xfrm>
            <a:off x="3132138" y="1844675"/>
            <a:ext cx="1079500" cy="10080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84014" name="Oval 14"/>
          <p:cNvSpPr>
            <a:spLocks noChangeArrowheads="1"/>
          </p:cNvSpPr>
          <p:nvPr/>
        </p:nvSpPr>
        <p:spPr bwMode="auto">
          <a:xfrm>
            <a:off x="323850" y="1773238"/>
            <a:ext cx="1223963" cy="1295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84015" name="Oval 15"/>
          <p:cNvSpPr>
            <a:spLocks noChangeArrowheads="1"/>
          </p:cNvSpPr>
          <p:nvPr/>
        </p:nvSpPr>
        <p:spPr bwMode="auto">
          <a:xfrm>
            <a:off x="1908175" y="4941888"/>
            <a:ext cx="1079500" cy="10080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84016" name="Oval 16"/>
          <p:cNvSpPr>
            <a:spLocks noChangeArrowheads="1"/>
          </p:cNvSpPr>
          <p:nvPr/>
        </p:nvSpPr>
        <p:spPr bwMode="auto">
          <a:xfrm>
            <a:off x="1042988" y="4724400"/>
            <a:ext cx="1368425" cy="12969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84011">
                                            <p:txEl>
                                              <p:pRg st="0" end="0"/>
                                            </p:txEl>
                                          </p:spTgt>
                                        </p:tgtEl>
                                        <p:attrNameLst>
                                          <p:attrName>style.visibility</p:attrName>
                                        </p:attrNameLst>
                                      </p:cBhvr>
                                      <p:to>
                                        <p:strVal val="visible"/>
                                      </p:to>
                                    </p:set>
                                    <p:animEffect transition="in" filter="dissolve">
                                      <p:cBhvr>
                                        <p:cTn id="7" dur="500"/>
                                        <p:tgtEl>
                                          <p:spTgt spid="384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4011">
                                            <p:txEl>
                                              <p:pRg st="1" end="1"/>
                                            </p:txEl>
                                          </p:spTgt>
                                        </p:tgtEl>
                                        <p:attrNameLst>
                                          <p:attrName>style.visibility</p:attrName>
                                        </p:attrNameLst>
                                      </p:cBhvr>
                                      <p:to>
                                        <p:strVal val="visible"/>
                                      </p:to>
                                    </p:set>
                                    <p:animEffect transition="in" filter="dissolve">
                                      <p:cBhvr>
                                        <p:cTn id="12" dur="500"/>
                                        <p:tgtEl>
                                          <p:spTgt spid="38401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84012"/>
                                        </p:tgtEl>
                                        <p:attrNameLst>
                                          <p:attrName>style.visibility</p:attrName>
                                        </p:attrNameLst>
                                      </p:cBhvr>
                                      <p:to>
                                        <p:strVal val="visible"/>
                                      </p:to>
                                    </p:set>
                                    <p:animEffect transition="in" filter="dissolve">
                                      <p:cBhvr>
                                        <p:cTn id="15" dur="500"/>
                                        <p:tgtEl>
                                          <p:spTgt spid="3840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84011">
                                            <p:txEl>
                                              <p:pRg st="2" end="2"/>
                                            </p:txEl>
                                          </p:spTgt>
                                        </p:tgtEl>
                                        <p:attrNameLst>
                                          <p:attrName>style.visibility</p:attrName>
                                        </p:attrNameLst>
                                      </p:cBhvr>
                                      <p:to>
                                        <p:strVal val="visible"/>
                                      </p:to>
                                    </p:set>
                                    <p:animEffect transition="in" filter="dissolve">
                                      <p:cBhvr>
                                        <p:cTn id="20" dur="500"/>
                                        <p:tgtEl>
                                          <p:spTgt spid="384011">
                                            <p:txEl>
                                              <p:pRg st="2" end="2"/>
                                            </p:txEl>
                                          </p:spTgt>
                                        </p:tgtEl>
                                      </p:cBhvr>
                                    </p:animEffect>
                                  </p:childTnLst>
                                </p:cTn>
                              </p:par>
                              <p:par>
                                <p:cTn id="21" presetID="9" presetClass="exit" presetSubtype="0" fill="hold" grpId="1" nodeType="withEffect">
                                  <p:stCondLst>
                                    <p:cond delay="0"/>
                                  </p:stCondLst>
                                  <p:childTnLst>
                                    <p:animEffect transition="out" filter="dissolve">
                                      <p:cBhvr>
                                        <p:cTn id="22" dur="500"/>
                                        <p:tgtEl>
                                          <p:spTgt spid="384012"/>
                                        </p:tgtEl>
                                      </p:cBhvr>
                                    </p:animEffect>
                                    <p:set>
                                      <p:cBhvr>
                                        <p:cTn id="23" dur="1" fill="hold">
                                          <p:stCondLst>
                                            <p:cond delay="499"/>
                                          </p:stCondLst>
                                        </p:cTn>
                                        <p:tgtEl>
                                          <p:spTgt spid="384012"/>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384013"/>
                                        </p:tgtEl>
                                        <p:attrNameLst>
                                          <p:attrName>style.visibility</p:attrName>
                                        </p:attrNameLst>
                                      </p:cBhvr>
                                      <p:to>
                                        <p:strVal val="visible"/>
                                      </p:to>
                                    </p:set>
                                    <p:animEffect transition="in" filter="dissolve">
                                      <p:cBhvr>
                                        <p:cTn id="26" dur="500"/>
                                        <p:tgtEl>
                                          <p:spTgt spid="3840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84011">
                                            <p:txEl>
                                              <p:pRg st="3" end="3"/>
                                            </p:txEl>
                                          </p:spTgt>
                                        </p:tgtEl>
                                        <p:attrNameLst>
                                          <p:attrName>style.visibility</p:attrName>
                                        </p:attrNameLst>
                                      </p:cBhvr>
                                      <p:to>
                                        <p:strVal val="visible"/>
                                      </p:to>
                                    </p:set>
                                    <p:animEffect transition="in" filter="dissolve">
                                      <p:cBhvr>
                                        <p:cTn id="31" dur="500"/>
                                        <p:tgtEl>
                                          <p:spTgt spid="384011">
                                            <p:txEl>
                                              <p:pRg st="3" end="3"/>
                                            </p:txEl>
                                          </p:spTgt>
                                        </p:tgtEl>
                                      </p:cBhvr>
                                    </p:animEffect>
                                  </p:childTnLst>
                                </p:cTn>
                              </p:par>
                              <p:par>
                                <p:cTn id="32" presetID="9" presetClass="exit" presetSubtype="0" fill="hold" grpId="1" nodeType="withEffect">
                                  <p:stCondLst>
                                    <p:cond delay="0"/>
                                  </p:stCondLst>
                                  <p:childTnLst>
                                    <p:animEffect transition="out" filter="dissolve">
                                      <p:cBhvr>
                                        <p:cTn id="33" dur="500"/>
                                        <p:tgtEl>
                                          <p:spTgt spid="384013"/>
                                        </p:tgtEl>
                                      </p:cBhvr>
                                    </p:animEffect>
                                    <p:set>
                                      <p:cBhvr>
                                        <p:cTn id="34" dur="1" fill="hold">
                                          <p:stCondLst>
                                            <p:cond delay="499"/>
                                          </p:stCondLst>
                                        </p:cTn>
                                        <p:tgtEl>
                                          <p:spTgt spid="384013"/>
                                        </p:tgtEl>
                                        <p:attrNameLst>
                                          <p:attrName>style.visibility</p:attrName>
                                        </p:attrNameLst>
                                      </p:cBhvr>
                                      <p:to>
                                        <p:strVal val="hidden"/>
                                      </p:to>
                                    </p:set>
                                  </p:childTnLst>
                                </p:cTn>
                              </p:par>
                              <p:par>
                                <p:cTn id="35" presetID="9" presetClass="entr" presetSubtype="0" fill="hold" grpId="0" nodeType="withEffect">
                                  <p:stCondLst>
                                    <p:cond delay="0"/>
                                  </p:stCondLst>
                                  <p:childTnLst>
                                    <p:set>
                                      <p:cBhvr>
                                        <p:cTn id="36" dur="1" fill="hold">
                                          <p:stCondLst>
                                            <p:cond delay="0"/>
                                          </p:stCondLst>
                                        </p:cTn>
                                        <p:tgtEl>
                                          <p:spTgt spid="384014"/>
                                        </p:tgtEl>
                                        <p:attrNameLst>
                                          <p:attrName>style.visibility</p:attrName>
                                        </p:attrNameLst>
                                      </p:cBhvr>
                                      <p:to>
                                        <p:strVal val="visible"/>
                                      </p:to>
                                    </p:set>
                                    <p:animEffect transition="in" filter="dissolve">
                                      <p:cBhvr>
                                        <p:cTn id="37" dur="500"/>
                                        <p:tgtEl>
                                          <p:spTgt spid="3840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384011">
                                            <p:txEl>
                                              <p:pRg st="4" end="4"/>
                                            </p:txEl>
                                          </p:spTgt>
                                        </p:tgtEl>
                                        <p:attrNameLst>
                                          <p:attrName>style.visibility</p:attrName>
                                        </p:attrNameLst>
                                      </p:cBhvr>
                                      <p:to>
                                        <p:strVal val="visible"/>
                                      </p:to>
                                    </p:set>
                                    <p:animEffect transition="in" filter="dissolve">
                                      <p:cBhvr>
                                        <p:cTn id="42" dur="500"/>
                                        <p:tgtEl>
                                          <p:spTgt spid="384011">
                                            <p:txEl>
                                              <p:pRg st="4" end="4"/>
                                            </p:txEl>
                                          </p:spTgt>
                                        </p:tgtEl>
                                      </p:cBhvr>
                                    </p:animEffect>
                                  </p:childTnLst>
                                </p:cTn>
                              </p:par>
                              <p:par>
                                <p:cTn id="43" presetID="9" presetClass="exit" presetSubtype="0" fill="hold" grpId="1" nodeType="withEffect">
                                  <p:stCondLst>
                                    <p:cond delay="0"/>
                                  </p:stCondLst>
                                  <p:childTnLst>
                                    <p:animEffect transition="out" filter="dissolve">
                                      <p:cBhvr>
                                        <p:cTn id="44" dur="500"/>
                                        <p:tgtEl>
                                          <p:spTgt spid="384014"/>
                                        </p:tgtEl>
                                      </p:cBhvr>
                                    </p:animEffect>
                                    <p:set>
                                      <p:cBhvr>
                                        <p:cTn id="45" dur="1" fill="hold">
                                          <p:stCondLst>
                                            <p:cond delay="499"/>
                                          </p:stCondLst>
                                        </p:cTn>
                                        <p:tgtEl>
                                          <p:spTgt spid="384014"/>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384011">
                                            <p:txEl>
                                              <p:pRg st="7" end="7"/>
                                            </p:txEl>
                                          </p:spTgt>
                                        </p:tgtEl>
                                        <p:attrNameLst>
                                          <p:attrName>style.visibility</p:attrName>
                                        </p:attrNameLst>
                                      </p:cBhvr>
                                      <p:to>
                                        <p:strVal val="visible"/>
                                      </p:to>
                                    </p:set>
                                    <p:animEffect transition="in" filter="dissolve">
                                      <p:cBhvr>
                                        <p:cTn id="50" dur="500"/>
                                        <p:tgtEl>
                                          <p:spTgt spid="384011">
                                            <p:txEl>
                                              <p:pRg st="7" end="7"/>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384011">
                                            <p:txEl>
                                              <p:pRg st="8" end="8"/>
                                            </p:txEl>
                                          </p:spTgt>
                                        </p:tgtEl>
                                        <p:attrNameLst>
                                          <p:attrName>style.visibility</p:attrName>
                                        </p:attrNameLst>
                                      </p:cBhvr>
                                      <p:to>
                                        <p:strVal val="visible"/>
                                      </p:to>
                                    </p:set>
                                    <p:animEffect transition="in" filter="dissolve">
                                      <p:cBhvr>
                                        <p:cTn id="55" dur="500"/>
                                        <p:tgtEl>
                                          <p:spTgt spid="384011">
                                            <p:txEl>
                                              <p:pRg st="8" end="8"/>
                                            </p:txEl>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84015"/>
                                        </p:tgtEl>
                                        <p:attrNameLst>
                                          <p:attrName>style.visibility</p:attrName>
                                        </p:attrNameLst>
                                      </p:cBhvr>
                                      <p:to>
                                        <p:strVal val="visible"/>
                                      </p:to>
                                    </p:set>
                                    <p:animEffect transition="in" filter="dissolve">
                                      <p:cBhvr>
                                        <p:cTn id="58" dur="500"/>
                                        <p:tgtEl>
                                          <p:spTgt spid="38401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384011">
                                            <p:txEl>
                                              <p:pRg st="9" end="9"/>
                                            </p:txEl>
                                          </p:spTgt>
                                        </p:tgtEl>
                                        <p:attrNameLst>
                                          <p:attrName>style.visibility</p:attrName>
                                        </p:attrNameLst>
                                      </p:cBhvr>
                                      <p:to>
                                        <p:strVal val="visible"/>
                                      </p:to>
                                    </p:set>
                                    <p:animEffect transition="in" filter="dissolve">
                                      <p:cBhvr>
                                        <p:cTn id="63" dur="500"/>
                                        <p:tgtEl>
                                          <p:spTgt spid="384011">
                                            <p:txEl>
                                              <p:pRg st="9" end="9"/>
                                            </p:txEl>
                                          </p:spTgt>
                                        </p:tgtEl>
                                      </p:cBhvr>
                                    </p:animEffect>
                                  </p:childTnLst>
                                </p:cTn>
                              </p:par>
                              <p:par>
                                <p:cTn id="64" presetID="9" presetClass="exit" presetSubtype="0" fill="hold" grpId="1" nodeType="withEffect">
                                  <p:stCondLst>
                                    <p:cond delay="0"/>
                                  </p:stCondLst>
                                  <p:childTnLst>
                                    <p:animEffect transition="out" filter="dissolve">
                                      <p:cBhvr>
                                        <p:cTn id="65" dur="500"/>
                                        <p:tgtEl>
                                          <p:spTgt spid="384015"/>
                                        </p:tgtEl>
                                      </p:cBhvr>
                                    </p:animEffect>
                                    <p:set>
                                      <p:cBhvr>
                                        <p:cTn id="66" dur="1" fill="hold">
                                          <p:stCondLst>
                                            <p:cond delay="499"/>
                                          </p:stCondLst>
                                        </p:cTn>
                                        <p:tgtEl>
                                          <p:spTgt spid="384015"/>
                                        </p:tgtEl>
                                        <p:attrNameLst>
                                          <p:attrName>style.visibility</p:attrName>
                                        </p:attrNameLst>
                                      </p:cBhvr>
                                      <p:to>
                                        <p:strVal val="hidden"/>
                                      </p:to>
                                    </p:set>
                                  </p:childTnLst>
                                </p:cTn>
                              </p:par>
                              <p:par>
                                <p:cTn id="67" presetID="9" presetClass="entr" presetSubtype="0" fill="hold" grpId="0" nodeType="withEffect">
                                  <p:stCondLst>
                                    <p:cond delay="0"/>
                                  </p:stCondLst>
                                  <p:childTnLst>
                                    <p:set>
                                      <p:cBhvr>
                                        <p:cTn id="68" dur="1" fill="hold">
                                          <p:stCondLst>
                                            <p:cond delay="0"/>
                                          </p:stCondLst>
                                        </p:cTn>
                                        <p:tgtEl>
                                          <p:spTgt spid="384016"/>
                                        </p:tgtEl>
                                        <p:attrNameLst>
                                          <p:attrName>style.visibility</p:attrName>
                                        </p:attrNameLst>
                                      </p:cBhvr>
                                      <p:to>
                                        <p:strVal val="visible"/>
                                      </p:to>
                                    </p:set>
                                    <p:animEffect transition="in" filter="dissolve">
                                      <p:cBhvr>
                                        <p:cTn id="69" dur="500"/>
                                        <p:tgtEl>
                                          <p:spTgt spid="38401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xit" presetSubtype="0" fill="hold" grpId="1" nodeType="clickEffect">
                                  <p:stCondLst>
                                    <p:cond delay="0"/>
                                  </p:stCondLst>
                                  <p:childTnLst>
                                    <p:animEffect transition="out" filter="dissolve">
                                      <p:cBhvr>
                                        <p:cTn id="73" dur="500"/>
                                        <p:tgtEl>
                                          <p:spTgt spid="384016"/>
                                        </p:tgtEl>
                                      </p:cBhvr>
                                    </p:animEffect>
                                    <p:set>
                                      <p:cBhvr>
                                        <p:cTn id="74" dur="1" fill="hold">
                                          <p:stCondLst>
                                            <p:cond delay="499"/>
                                          </p:stCondLst>
                                        </p:cTn>
                                        <p:tgtEl>
                                          <p:spTgt spid="384016"/>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384009">
                                            <p:txEl>
                                              <p:pRg st="0" end="0"/>
                                            </p:txEl>
                                          </p:spTgt>
                                        </p:tgtEl>
                                        <p:attrNameLst>
                                          <p:attrName>style.visibility</p:attrName>
                                        </p:attrNameLst>
                                      </p:cBhvr>
                                      <p:to>
                                        <p:strVal val="visible"/>
                                      </p:to>
                                    </p:set>
                                    <p:animEffect transition="in" filter="dissolve">
                                      <p:cBhvr>
                                        <p:cTn id="79" dur="500"/>
                                        <p:tgtEl>
                                          <p:spTgt spid="384009">
                                            <p:txEl>
                                              <p:pRg st="0" end="0"/>
                                            </p:txEl>
                                          </p:spTgt>
                                        </p:tgtEl>
                                      </p:cBhvr>
                                    </p:animEffect>
                                  </p:childTnLst>
                                </p:cTn>
                              </p:par>
                              <p:par>
                                <p:cTn id="80" presetID="9" presetClass="entr" presetSubtype="0" fill="hold" nodeType="withEffect">
                                  <p:stCondLst>
                                    <p:cond delay="0"/>
                                  </p:stCondLst>
                                  <p:childTnLst>
                                    <p:set>
                                      <p:cBhvr>
                                        <p:cTn id="81" dur="1" fill="hold">
                                          <p:stCondLst>
                                            <p:cond delay="0"/>
                                          </p:stCondLst>
                                        </p:cTn>
                                        <p:tgtEl>
                                          <p:spTgt spid="384009">
                                            <p:txEl>
                                              <p:pRg st="2" end="2"/>
                                            </p:txEl>
                                          </p:spTgt>
                                        </p:tgtEl>
                                        <p:attrNameLst>
                                          <p:attrName>style.visibility</p:attrName>
                                        </p:attrNameLst>
                                      </p:cBhvr>
                                      <p:to>
                                        <p:strVal val="visible"/>
                                      </p:to>
                                    </p:set>
                                    <p:animEffect transition="in" filter="dissolve">
                                      <p:cBhvr>
                                        <p:cTn id="82" dur="500"/>
                                        <p:tgtEl>
                                          <p:spTgt spid="3840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12" grpId="0" animBg="1"/>
      <p:bldP spid="384012" grpId="1" animBg="1"/>
      <p:bldP spid="384013" grpId="0" animBg="1"/>
      <p:bldP spid="384013" grpId="1" animBg="1"/>
      <p:bldP spid="384014" grpId="0" animBg="1"/>
      <p:bldP spid="384014" grpId="1" animBg="1"/>
      <p:bldP spid="384015" grpId="0" animBg="1"/>
      <p:bldP spid="384015" grpId="1" animBg="1"/>
      <p:bldP spid="384016" grpId="0" animBg="1"/>
      <p:bldP spid="384016"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ChangeArrowheads="1"/>
          </p:cNvSpPr>
          <p:nvPr/>
        </p:nvSpPr>
        <p:spPr bwMode="auto">
          <a:xfrm>
            <a:off x="315913" y="533400"/>
            <a:ext cx="8675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2400" b="1" i="1">
                <a:solidFill>
                  <a:srgbClr val="0000FF"/>
                </a:solidFill>
              </a:rPr>
              <a:t>Sistemi di trasporto e meccanismi di assorbimento per gli AA presenti sulla membrana microvillare degli enterociti</a:t>
            </a:r>
          </a:p>
        </p:txBody>
      </p:sp>
      <p:graphicFrame>
        <p:nvGraphicFramePr>
          <p:cNvPr id="403461" name="Group 5"/>
          <p:cNvGraphicFramePr>
            <a:graphicFrameLocks noGrp="1"/>
          </p:cNvGraphicFramePr>
          <p:nvPr/>
        </p:nvGraphicFramePr>
        <p:xfrm>
          <a:off x="231775" y="1776413"/>
          <a:ext cx="8661400" cy="5034206"/>
        </p:xfrm>
        <a:graphic>
          <a:graphicData uri="http://schemas.openxmlformats.org/drawingml/2006/table">
            <a:tbl>
              <a:tblPr/>
              <a:tblGrid>
                <a:gridCol w="2886075"/>
                <a:gridCol w="2889250"/>
                <a:gridCol w="2886075"/>
              </a:tblGrid>
              <a:tr h="50796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1" u="none" strike="noStrike" cap="none" normalizeH="0" baseline="0" smtClean="0">
                          <a:ln>
                            <a:noFill/>
                          </a:ln>
                          <a:solidFill>
                            <a:srgbClr val="0000FF"/>
                          </a:solidFill>
                          <a:effectLst/>
                          <a:latin typeface="Arial" charset="0"/>
                        </a:rPr>
                        <a:t>Sistema di trasporto</a:t>
                      </a:r>
                    </a:p>
                  </a:txBody>
                  <a:tcPr marT="45717" marB="45717"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1" u="none" strike="noStrike" cap="none" normalizeH="0" baseline="0" smtClean="0">
                          <a:ln>
                            <a:noFill/>
                          </a:ln>
                          <a:solidFill>
                            <a:srgbClr val="0000FF"/>
                          </a:solidFill>
                          <a:effectLst/>
                          <a:latin typeface="Arial" charset="0"/>
                        </a:rPr>
                        <a:t>Substrato</a:t>
                      </a:r>
                    </a:p>
                  </a:txBody>
                  <a:tcPr marT="45717" marB="45717"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1" u="none" strike="noStrike" cap="none" normalizeH="0" baseline="0" smtClean="0">
                          <a:ln>
                            <a:noFill/>
                          </a:ln>
                          <a:solidFill>
                            <a:srgbClr val="0000FF"/>
                          </a:solidFill>
                          <a:effectLst/>
                          <a:latin typeface="Arial" charset="0"/>
                        </a:rPr>
                        <a:t>Meccanismo d’assorbimento</a:t>
                      </a:r>
                    </a:p>
                  </a:txBody>
                  <a:tcPr marT="45717" marB="45717"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B</a:t>
                      </a:r>
                    </a:p>
                  </a:txBody>
                  <a:tcPr marT="45717" marB="45717"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neutri</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Attivo secondario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 </a:t>
                      </a:r>
                    </a:p>
                  </a:txBody>
                  <a:tcPr marT="45717" marB="4571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6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B</a:t>
                      </a:r>
                      <a:r>
                        <a:rPr kumimoji="0" lang="it-IT" sz="1500" b="1" i="0" u="none" strike="noStrike" cap="none" normalizeH="0" baseline="30000" smtClean="0">
                          <a:ln>
                            <a:noFill/>
                          </a:ln>
                          <a:solidFill>
                            <a:schemeClr val="tx1"/>
                          </a:solidFill>
                          <a:effectLst/>
                          <a:latin typeface="Arial" charset="0"/>
                        </a:rPr>
                        <a:t>0,+</a:t>
                      </a:r>
                    </a:p>
                  </a:txBody>
                  <a:tcPr marT="45717" marB="45717"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neutri</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basici</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Cistina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Attivo secondario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it-IT" sz="1500" b="1" i="0" u="none" strike="noStrike" cap="none" normalizeH="0" baseline="0" smtClean="0">
                        <a:ln>
                          <a:noFill/>
                        </a:ln>
                        <a:solidFill>
                          <a:schemeClr val="tx1"/>
                        </a:solidFill>
                        <a:effectLst/>
                        <a:latin typeface="Arial" charset="0"/>
                      </a:endParaRPr>
                    </a:p>
                  </a:txBody>
                  <a:tcPr marT="45717" marB="4571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6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b</a:t>
                      </a:r>
                      <a:r>
                        <a:rPr kumimoji="0" lang="it-IT" sz="1500" b="1" i="0" u="none" strike="noStrike" cap="none" normalizeH="0" baseline="30000" smtClean="0">
                          <a:ln>
                            <a:noFill/>
                          </a:ln>
                          <a:solidFill>
                            <a:schemeClr val="tx1"/>
                          </a:solidFill>
                          <a:effectLst/>
                          <a:latin typeface="Arial" charset="0"/>
                        </a:rPr>
                        <a:t>0,+</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(cistinuria)</a:t>
                      </a:r>
                    </a:p>
                  </a:txBody>
                  <a:tcPr marT="45717" marB="45717"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neutri</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basici</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Cistina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Diffusione facilitata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-indipendente</a:t>
                      </a:r>
                    </a:p>
                  </a:txBody>
                  <a:tcPr marT="45717" marB="4571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y</a:t>
                      </a:r>
                      <a:r>
                        <a:rPr kumimoji="0" lang="it-IT" sz="1500" b="1" i="0" u="none" strike="noStrike" cap="none" normalizeH="0" baseline="30000" smtClean="0">
                          <a:ln>
                            <a:noFill/>
                          </a:ln>
                          <a:solidFill>
                            <a:schemeClr val="tx1"/>
                          </a:solidFill>
                          <a:effectLst/>
                          <a:latin typeface="Arial" charset="0"/>
                        </a:rPr>
                        <a:t>+</a:t>
                      </a:r>
                    </a:p>
                  </a:txBody>
                  <a:tcPr marT="45717" marB="45717"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basici</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Diffusione facilitata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a:t>
                      </a:r>
                    </a:p>
                  </a:txBody>
                  <a:tcPr marT="45717" marB="4571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32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IMINO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rgbClr val="FF0000"/>
                          </a:solidFill>
                          <a:effectLst/>
                          <a:latin typeface="Arial" charset="0"/>
                        </a:rPr>
                        <a:t>(prolinuria)</a:t>
                      </a:r>
                    </a:p>
                  </a:txBody>
                  <a:tcPr marT="45717" marB="45717"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Prolina ed idrossiprolina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Attivo secondario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 e Cl</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a:t>
                      </a:r>
                    </a:p>
                  </a:txBody>
                  <a:tcPr marT="45717" marB="4571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sym typeface="Symbol" pitchFamily="18" charset="2"/>
                        </a:rPr>
                        <a:t></a:t>
                      </a:r>
                    </a:p>
                  </a:txBody>
                  <a:tcPr marT="45717" marB="45717"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sym typeface="Symbol" pitchFamily="18" charset="2"/>
                        </a:rPr>
                        <a:t>Taurina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Attivo secondario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 e Cl</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a:t>
                      </a:r>
                    </a:p>
                  </a:txBody>
                  <a:tcPr marT="45717" marB="4571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X</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25000" smtClean="0">
                          <a:ln>
                            <a:noFill/>
                          </a:ln>
                          <a:solidFill>
                            <a:schemeClr val="tx1"/>
                          </a:solidFill>
                          <a:effectLst/>
                          <a:latin typeface="Arial" charset="0"/>
                        </a:rPr>
                        <a:t>AG</a:t>
                      </a:r>
                    </a:p>
                  </a:txBody>
                  <a:tcPr marT="45717" marB="45717"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acidi (glutammato e aspartato)</a:t>
                      </a:r>
                    </a:p>
                  </a:txBody>
                  <a:tcPr marT="45717" marB="45717"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Attivo secondario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 </a:t>
                      </a:r>
                    </a:p>
                  </a:txBody>
                  <a:tcPr marT="45717" marB="45717"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397" name="Text Box 5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p:cNvSpPr>
            <a:spLocks noChangeArrowheads="1"/>
          </p:cNvSpPr>
          <p:nvPr/>
        </p:nvSpPr>
        <p:spPr bwMode="auto">
          <a:xfrm>
            <a:off x="217488" y="468313"/>
            <a:ext cx="8675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2400" b="1" i="1">
                <a:solidFill>
                  <a:srgbClr val="0000FF"/>
                </a:solidFill>
              </a:rPr>
              <a:t>Sistemi di trasporto e meccanismi di assorbimento per gli AA presenti sulla membrana basolaterale degli enterociti</a:t>
            </a:r>
          </a:p>
        </p:txBody>
      </p:sp>
      <p:graphicFrame>
        <p:nvGraphicFramePr>
          <p:cNvPr id="404485" name="Group 5"/>
          <p:cNvGraphicFramePr>
            <a:graphicFrameLocks noGrp="1"/>
          </p:cNvGraphicFramePr>
          <p:nvPr/>
        </p:nvGraphicFramePr>
        <p:xfrm>
          <a:off x="231775" y="1766888"/>
          <a:ext cx="8661400" cy="3343275"/>
        </p:xfrm>
        <a:graphic>
          <a:graphicData uri="http://schemas.openxmlformats.org/drawingml/2006/table">
            <a:tbl>
              <a:tblPr/>
              <a:tblGrid>
                <a:gridCol w="2886075"/>
                <a:gridCol w="2889250"/>
                <a:gridCol w="2886075"/>
              </a:tblGrid>
              <a:tr h="508097">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1" u="none" strike="noStrike" cap="none" normalizeH="0" baseline="0" smtClean="0">
                          <a:ln>
                            <a:noFill/>
                          </a:ln>
                          <a:solidFill>
                            <a:srgbClr val="0000FF"/>
                          </a:solidFill>
                          <a:effectLst/>
                          <a:latin typeface="Arial" charset="0"/>
                        </a:rPr>
                        <a:t>Sistema di trasporto</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1" u="none" strike="noStrike" cap="none" normalizeH="0" baseline="0" smtClean="0">
                          <a:ln>
                            <a:noFill/>
                          </a:ln>
                          <a:solidFill>
                            <a:srgbClr val="0000FF"/>
                          </a:solidFill>
                          <a:effectLst/>
                          <a:latin typeface="Arial" charset="0"/>
                        </a:rPr>
                        <a:t>Substrato</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1" u="none" strike="noStrike" cap="none" normalizeH="0" baseline="0" smtClean="0">
                          <a:ln>
                            <a:noFill/>
                          </a:ln>
                          <a:solidFill>
                            <a:srgbClr val="0000FF"/>
                          </a:solidFill>
                          <a:effectLst/>
                          <a:latin typeface="Arial" charset="0"/>
                        </a:rPr>
                        <a:t>Meccanismo d’assorbimento</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74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asc</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neutri (alanina, serina, cisteina)</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Diffusione facilitata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-indipendente</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74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L</a:t>
                      </a:r>
                      <a:endParaRPr kumimoji="0" lang="it-IT" sz="1500" b="1" i="0" u="none" strike="noStrike" cap="none" normalizeH="0" baseline="30000" smtClean="0">
                        <a:ln>
                          <a:noFill/>
                        </a:ln>
                        <a:solidFill>
                          <a:schemeClr val="tx1"/>
                        </a:solidFill>
                        <a:effectLst/>
                        <a:latin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neutri</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Diffusione facilitata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-indipendente</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47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y</a:t>
                      </a:r>
                      <a:r>
                        <a:rPr kumimoji="0" lang="it-IT" sz="1500" b="1" i="0" u="none" strike="noStrike" cap="none" normalizeH="0" baseline="30000" smtClean="0">
                          <a:ln>
                            <a:noFill/>
                          </a:ln>
                          <a:solidFill>
                            <a:schemeClr val="tx1"/>
                          </a:solidFill>
                          <a:effectLst/>
                          <a:latin typeface="Arial" charset="0"/>
                        </a:rPr>
                        <a:t>+</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basici</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it-IT" sz="1500" b="1" i="0" u="none" strike="noStrike" cap="none" normalizeH="0" baseline="0" smtClean="0">
                        <a:ln>
                          <a:noFill/>
                        </a:ln>
                        <a:solidFill>
                          <a:schemeClr val="tx1"/>
                        </a:solidFill>
                        <a:effectLst/>
                        <a:latin typeface="Arial"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Diffusione facilitata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-indipendente</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47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neutri</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Imminoacidi</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Attivo secondario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74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ASC</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AA neutri (alanina, serina, cisteina)</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500" b="1" i="0" u="none" strike="noStrike" cap="none" normalizeH="0" baseline="0" smtClean="0">
                          <a:ln>
                            <a:noFill/>
                          </a:ln>
                          <a:solidFill>
                            <a:schemeClr val="tx1"/>
                          </a:solidFill>
                          <a:effectLst/>
                          <a:latin typeface="Arial" charset="0"/>
                        </a:rPr>
                        <a:t>Attivo secondario Na</a:t>
                      </a:r>
                      <a:r>
                        <a:rPr kumimoji="0" lang="it-IT" sz="1500" b="1" i="0" u="none" strike="noStrike" cap="none" normalizeH="0" baseline="30000" smtClean="0">
                          <a:ln>
                            <a:noFill/>
                          </a:ln>
                          <a:solidFill>
                            <a:schemeClr val="tx1"/>
                          </a:solidFill>
                          <a:effectLst/>
                          <a:latin typeface="Arial" charset="0"/>
                        </a:rPr>
                        <a:t>+</a:t>
                      </a:r>
                      <a:r>
                        <a:rPr kumimoji="0" lang="it-IT" sz="1500" b="1" i="0" u="none" strike="noStrike" cap="none" normalizeH="0" baseline="0" smtClean="0">
                          <a:ln>
                            <a:noFill/>
                          </a:ln>
                          <a:solidFill>
                            <a:schemeClr val="tx1"/>
                          </a:solidFill>
                          <a:effectLst/>
                          <a:latin typeface="Arial" charset="0"/>
                        </a:rPr>
                        <a:t>-dipendente</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4417" name="Text Box 3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PROTEINE</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45411" name="WordArt 3"/>
          <p:cNvSpPr>
            <a:spLocks noChangeArrowheads="1" noChangeShapeType="1" noTextEdit="1"/>
          </p:cNvSpPr>
          <p:nvPr/>
        </p:nvSpPr>
        <p:spPr bwMode="auto">
          <a:xfrm>
            <a:off x="1371600" y="1676400"/>
            <a:ext cx="6248400" cy="2209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ASSORBIMENTO DI</a:t>
            </a:r>
          </a:p>
        </p:txBody>
      </p:sp>
      <p:sp>
        <p:nvSpPr>
          <p:cNvPr id="145412" name="WordArt 4"/>
          <p:cNvSpPr>
            <a:spLocks noChangeArrowheads="1" noChangeShapeType="1" noTextEdit="1"/>
          </p:cNvSpPr>
          <p:nvPr/>
        </p:nvSpPr>
        <p:spPr bwMode="auto">
          <a:xfrm>
            <a:off x="2514600" y="4648200"/>
            <a:ext cx="3886200" cy="838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LIPIDI</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46435" name="WordArt 4"/>
          <p:cNvSpPr>
            <a:spLocks noChangeArrowheads="1" noChangeShapeType="1" noTextEdit="1"/>
          </p:cNvSpPr>
          <p:nvPr/>
        </p:nvSpPr>
        <p:spPr bwMode="auto">
          <a:xfrm>
            <a:off x="10668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sp>
        <p:nvSpPr>
          <p:cNvPr id="407557" name="Rectangle 5"/>
          <p:cNvSpPr>
            <a:spLocks noChangeArrowheads="1"/>
          </p:cNvSpPr>
          <p:nvPr/>
        </p:nvSpPr>
        <p:spPr bwMode="auto">
          <a:xfrm>
            <a:off x="179388" y="1576388"/>
            <a:ext cx="8812212"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0000"/>
              </a:lnSpc>
              <a:spcBef>
                <a:spcPts val="500"/>
              </a:spcBef>
              <a:spcAft>
                <a:spcPts val="500"/>
              </a:spcAft>
            </a:pPr>
            <a:r>
              <a:rPr lang="it-IT" altLang="it-IT" sz="1600" b="1">
                <a:solidFill>
                  <a:srgbClr val="000080"/>
                </a:solidFill>
              </a:rPr>
              <a:t>Quantità media ingerita: 				</a:t>
            </a:r>
            <a:r>
              <a:rPr lang="it-IT" altLang="it-IT" sz="1600" b="1">
                <a:solidFill>
                  <a:srgbClr val="CC0000"/>
                </a:solidFill>
              </a:rPr>
              <a:t>60-150 g/giorno</a:t>
            </a:r>
            <a:r>
              <a:rPr lang="it-IT" altLang="it-IT" sz="1600" b="1"/>
              <a:t> </a:t>
            </a:r>
          </a:p>
          <a:p>
            <a:pPr>
              <a:lnSpc>
                <a:spcPct val="120000"/>
              </a:lnSpc>
              <a:spcBef>
                <a:spcPts val="500"/>
              </a:spcBef>
              <a:spcAft>
                <a:spcPts val="500"/>
              </a:spcAft>
            </a:pPr>
            <a:r>
              <a:rPr lang="it-IT" altLang="it-IT" sz="1600" b="1">
                <a:solidFill>
                  <a:srgbClr val="000080"/>
                </a:solidFill>
              </a:rPr>
              <a:t>Forma di ingestione: 				</a:t>
            </a:r>
            <a:r>
              <a:rPr lang="it-IT" altLang="it-IT" sz="1600" b="1">
                <a:solidFill>
                  <a:srgbClr val="CC0000"/>
                </a:solidFill>
              </a:rPr>
              <a:t>trigliceridi, colesterolo esteri, 						vitamine A, D, E, K.</a:t>
            </a:r>
            <a:r>
              <a:rPr lang="it-IT" altLang="it-IT" sz="1600" b="1"/>
              <a:t> </a:t>
            </a:r>
          </a:p>
          <a:p>
            <a:pPr>
              <a:lnSpc>
                <a:spcPct val="120000"/>
              </a:lnSpc>
              <a:spcBef>
                <a:spcPts val="500"/>
              </a:spcBef>
              <a:spcAft>
                <a:spcPts val="500"/>
              </a:spcAft>
            </a:pPr>
            <a:r>
              <a:rPr lang="it-IT" altLang="it-IT" sz="1600" b="1">
                <a:solidFill>
                  <a:srgbClr val="000080"/>
                </a:solidFill>
              </a:rPr>
              <a:t>Forma di assorbimento: 				</a:t>
            </a:r>
            <a:r>
              <a:rPr lang="it-IT" altLang="it-IT" sz="1600" b="1">
                <a:solidFill>
                  <a:srgbClr val="CC0000"/>
                </a:solidFill>
              </a:rPr>
              <a:t>monogliceridi e acidi grassi, 						colesterolo, vitamine A, D, E, K</a:t>
            </a:r>
            <a:r>
              <a:rPr lang="it-IT" altLang="it-IT" sz="1600" b="1"/>
              <a:t> </a:t>
            </a:r>
          </a:p>
          <a:p>
            <a:pPr>
              <a:lnSpc>
                <a:spcPct val="120000"/>
              </a:lnSpc>
              <a:spcBef>
                <a:spcPts val="500"/>
              </a:spcBef>
              <a:spcAft>
                <a:spcPts val="500"/>
              </a:spcAft>
            </a:pPr>
            <a:r>
              <a:rPr lang="it-IT" altLang="it-IT" sz="1600" b="1">
                <a:solidFill>
                  <a:srgbClr val="000080"/>
                </a:solidFill>
              </a:rPr>
              <a:t>Sito di massima efficienza di assorbimento: 		</a:t>
            </a:r>
            <a:r>
              <a:rPr lang="it-IT" altLang="it-IT" sz="1600" b="1">
                <a:solidFill>
                  <a:srgbClr val="CC0000"/>
                </a:solidFill>
              </a:rPr>
              <a:t>Duodeno distale, digiuno</a:t>
            </a:r>
            <a:endParaRPr lang="it-IT" altLang="it-IT" sz="1600" b="1"/>
          </a:p>
          <a:p>
            <a:pPr>
              <a:lnSpc>
                <a:spcPct val="120000"/>
              </a:lnSpc>
              <a:spcBef>
                <a:spcPts val="500"/>
              </a:spcBef>
              <a:spcAft>
                <a:spcPts val="500"/>
              </a:spcAft>
            </a:pPr>
            <a:r>
              <a:rPr lang="it-IT" altLang="it-IT" sz="1600" b="1">
                <a:solidFill>
                  <a:srgbClr val="000080"/>
                </a:solidFill>
              </a:rPr>
              <a:t>Efficienza di digestione ed assorbimento:		</a:t>
            </a:r>
            <a:r>
              <a:rPr lang="it-IT" altLang="it-IT" sz="1600" b="1">
                <a:solidFill>
                  <a:srgbClr val="CC0000"/>
                </a:solidFill>
              </a:rPr>
              <a:t>&gt;95%</a:t>
            </a:r>
            <a:r>
              <a:rPr lang="it-IT" altLang="it-IT" sz="1600" b="1"/>
              <a:t> </a:t>
            </a:r>
            <a:endParaRPr lang="it-IT" altLang="it-IT" sz="1600" b="1">
              <a:solidFill>
                <a:srgbClr val="CC0000"/>
              </a:solidFill>
            </a:endParaRPr>
          </a:p>
          <a:p>
            <a:pPr>
              <a:lnSpc>
                <a:spcPct val="120000"/>
              </a:lnSpc>
              <a:spcBef>
                <a:spcPts val="500"/>
              </a:spcBef>
              <a:spcAft>
                <a:spcPts val="500"/>
              </a:spcAft>
            </a:pPr>
            <a:r>
              <a:rPr lang="it-IT" altLang="it-IT" sz="1600" b="1">
                <a:solidFill>
                  <a:srgbClr val="000080"/>
                </a:solidFill>
              </a:rPr>
              <a:t>Meccanismi:</a:t>
            </a:r>
            <a:r>
              <a:rPr lang="it-IT" altLang="it-IT" sz="1600" b="1">
                <a:solidFill>
                  <a:srgbClr val="CC0000"/>
                </a:solidFill>
              </a:rPr>
              <a:t> 					non ancora completamente noti</a:t>
            </a:r>
            <a:r>
              <a:rPr lang="it-IT" altLang="it-IT" sz="1600" b="1"/>
              <a:t> </a:t>
            </a:r>
          </a:p>
          <a:p>
            <a:pPr>
              <a:lnSpc>
                <a:spcPct val="120000"/>
              </a:lnSpc>
              <a:spcBef>
                <a:spcPts val="500"/>
              </a:spcBef>
              <a:spcAft>
                <a:spcPts val="500"/>
              </a:spcAft>
            </a:pPr>
            <a:r>
              <a:rPr lang="it-IT" altLang="it-IT" sz="1600" b="1">
                <a:solidFill>
                  <a:srgbClr val="000080"/>
                </a:solidFill>
              </a:rPr>
              <a:t>Destinazione:</a:t>
            </a:r>
            <a:r>
              <a:rPr lang="it-IT" altLang="it-IT" sz="1600" b="1"/>
              <a:t> 					</a:t>
            </a:r>
            <a:r>
              <a:rPr lang="it-IT" altLang="it-IT" sz="1600" b="1">
                <a:solidFill>
                  <a:srgbClr val="CC0000"/>
                </a:solidFill>
              </a:rPr>
              <a:t>sebbene i chilomicroni siano 						assorbiti nei vasi chiliferi, gli 						acidi grassi a catena corta 							possono entrare nei capillari 						sanguigni direttamente.</a:t>
            </a:r>
            <a:r>
              <a:rPr lang="it-IT" altLang="it-IT" sz="1600" b="1"/>
              <a:t> </a:t>
            </a:r>
            <a:endParaRPr lang="it-IT" altLang="it-IT" sz="1600"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07557">
                                            <p:txEl>
                                              <p:pRg st="0" end="0"/>
                                            </p:txEl>
                                          </p:spTgt>
                                        </p:tgtEl>
                                        <p:attrNameLst>
                                          <p:attrName>style.visibility</p:attrName>
                                        </p:attrNameLst>
                                      </p:cBhvr>
                                      <p:to>
                                        <p:strVal val="visible"/>
                                      </p:to>
                                    </p:set>
                                    <p:animEffect transition="in" filter="dissolve">
                                      <p:cBhvr>
                                        <p:cTn id="7" dur="500"/>
                                        <p:tgtEl>
                                          <p:spTgt spid="4075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7557">
                                            <p:txEl>
                                              <p:pRg st="1" end="1"/>
                                            </p:txEl>
                                          </p:spTgt>
                                        </p:tgtEl>
                                        <p:attrNameLst>
                                          <p:attrName>style.visibility</p:attrName>
                                        </p:attrNameLst>
                                      </p:cBhvr>
                                      <p:to>
                                        <p:strVal val="visible"/>
                                      </p:to>
                                    </p:set>
                                    <p:animEffect transition="in" filter="dissolve">
                                      <p:cBhvr>
                                        <p:cTn id="12" dur="500"/>
                                        <p:tgtEl>
                                          <p:spTgt spid="4075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7557">
                                            <p:txEl>
                                              <p:pRg st="2" end="2"/>
                                            </p:txEl>
                                          </p:spTgt>
                                        </p:tgtEl>
                                        <p:attrNameLst>
                                          <p:attrName>style.visibility</p:attrName>
                                        </p:attrNameLst>
                                      </p:cBhvr>
                                      <p:to>
                                        <p:strVal val="visible"/>
                                      </p:to>
                                    </p:set>
                                    <p:animEffect transition="in" filter="dissolve">
                                      <p:cBhvr>
                                        <p:cTn id="17" dur="500"/>
                                        <p:tgtEl>
                                          <p:spTgt spid="40755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7557">
                                            <p:txEl>
                                              <p:pRg st="3" end="3"/>
                                            </p:txEl>
                                          </p:spTgt>
                                        </p:tgtEl>
                                        <p:attrNameLst>
                                          <p:attrName>style.visibility</p:attrName>
                                        </p:attrNameLst>
                                      </p:cBhvr>
                                      <p:to>
                                        <p:strVal val="visible"/>
                                      </p:to>
                                    </p:set>
                                    <p:animEffect transition="in" filter="dissolve">
                                      <p:cBhvr>
                                        <p:cTn id="22" dur="500"/>
                                        <p:tgtEl>
                                          <p:spTgt spid="40755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07557">
                                            <p:txEl>
                                              <p:pRg st="4" end="4"/>
                                            </p:txEl>
                                          </p:spTgt>
                                        </p:tgtEl>
                                        <p:attrNameLst>
                                          <p:attrName>style.visibility</p:attrName>
                                        </p:attrNameLst>
                                      </p:cBhvr>
                                      <p:to>
                                        <p:strVal val="visible"/>
                                      </p:to>
                                    </p:set>
                                    <p:animEffect transition="in" filter="dissolve">
                                      <p:cBhvr>
                                        <p:cTn id="27" dur="500"/>
                                        <p:tgtEl>
                                          <p:spTgt spid="40755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07557">
                                            <p:txEl>
                                              <p:pRg st="5" end="5"/>
                                            </p:txEl>
                                          </p:spTgt>
                                        </p:tgtEl>
                                        <p:attrNameLst>
                                          <p:attrName>style.visibility</p:attrName>
                                        </p:attrNameLst>
                                      </p:cBhvr>
                                      <p:to>
                                        <p:strVal val="visible"/>
                                      </p:to>
                                    </p:set>
                                    <p:animEffect transition="in" filter="dissolve">
                                      <p:cBhvr>
                                        <p:cTn id="32" dur="500"/>
                                        <p:tgtEl>
                                          <p:spTgt spid="40755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07557">
                                            <p:txEl>
                                              <p:pRg st="6" end="6"/>
                                            </p:txEl>
                                          </p:spTgt>
                                        </p:tgtEl>
                                        <p:attrNameLst>
                                          <p:attrName>style.visibility</p:attrName>
                                        </p:attrNameLst>
                                      </p:cBhvr>
                                      <p:to>
                                        <p:strVal val="visible"/>
                                      </p:to>
                                    </p:set>
                                    <p:animEffect transition="in" filter="dissolve">
                                      <p:cBhvr>
                                        <p:cTn id="37" dur="500"/>
                                        <p:tgtEl>
                                          <p:spTgt spid="4075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0"/>
          <p:cNvGraphicFramePr>
            <a:graphicFrameLocks noChangeAspect="1"/>
          </p:cNvGraphicFramePr>
          <p:nvPr/>
        </p:nvGraphicFramePr>
        <p:xfrm>
          <a:off x="152400" y="533400"/>
          <a:ext cx="1536700" cy="5410200"/>
        </p:xfrm>
        <a:graphic>
          <a:graphicData uri="http://schemas.openxmlformats.org/presentationml/2006/ole">
            <mc:AlternateContent xmlns:mc="http://schemas.openxmlformats.org/markup-compatibility/2006">
              <mc:Choice xmlns:v="urn:schemas-microsoft-com:vml" Requires="v">
                <p:oleObj spid="_x0000_s5181" name="CorelPhotoPaint.Image.8" r:id="rId4" imgW="2109042" imgH="7674230" progId="CorelPhotoPaint.Image.8">
                  <p:embed/>
                </p:oleObj>
              </mc:Choice>
              <mc:Fallback>
                <p:oleObj name="CorelPhotoPaint.Image.8" r:id="rId4" imgW="2109042" imgH="7674230" progId="CorelPhotoPaint.Image.8">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33400"/>
                        <a:ext cx="15367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3703" name="Text Box 38"/>
          <p:cNvSpPr txBox="1">
            <a:spLocks noChangeArrowheads="1"/>
          </p:cNvSpPr>
          <p:nvPr/>
        </p:nvSpPr>
        <p:spPr bwMode="auto">
          <a:xfrm>
            <a:off x="1555750" y="5202238"/>
            <a:ext cx="1082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u="sng"/>
              <a:t>colon</a:t>
            </a:r>
          </a:p>
          <a:p>
            <a:pPr algn="ctr" eaLnBrk="1" hangingPunct="1"/>
            <a:r>
              <a:rPr lang="it-IT" altLang="it-IT" sz="1400"/>
              <a:t>(enterocita)</a:t>
            </a:r>
          </a:p>
        </p:txBody>
      </p:sp>
      <p:sp>
        <p:nvSpPr>
          <p:cNvPr id="413704" name="Rectangle 49"/>
          <p:cNvSpPr>
            <a:spLocks noChangeArrowheads="1"/>
          </p:cNvSpPr>
          <p:nvPr/>
        </p:nvSpPr>
        <p:spPr bwMode="auto">
          <a:xfrm>
            <a:off x="3336925" y="6399213"/>
            <a:ext cx="4699000" cy="209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2400">
              <a:latin typeface="Times New Roman" panose="02020603050405020304" pitchFamily="18" charset="0"/>
            </a:endParaRPr>
          </a:p>
        </p:txBody>
      </p:sp>
      <p:sp>
        <p:nvSpPr>
          <p:cNvPr id="413705" name="Text Box 5"/>
          <p:cNvSpPr txBox="1">
            <a:spLocks noChangeArrowheads="1"/>
          </p:cNvSpPr>
          <p:nvPr/>
        </p:nvSpPr>
        <p:spPr bwMode="auto">
          <a:xfrm>
            <a:off x="2836863" y="10223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400">
              <a:solidFill>
                <a:srgbClr val="0000FF"/>
              </a:solidFill>
            </a:endParaRPr>
          </a:p>
        </p:txBody>
      </p:sp>
      <p:sp>
        <p:nvSpPr>
          <p:cNvPr id="413706" name="Text Box 6"/>
          <p:cNvSpPr txBox="1">
            <a:spLocks noChangeArrowheads="1"/>
          </p:cNvSpPr>
          <p:nvPr/>
        </p:nvSpPr>
        <p:spPr bwMode="auto">
          <a:xfrm>
            <a:off x="1609725" y="1711325"/>
            <a:ext cx="1076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stomaco</a:t>
            </a:r>
          </a:p>
        </p:txBody>
      </p:sp>
      <p:sp>
        <p:nvSpPr>
          <p:cNvPr id="413707" name="Line 9"/>
          <p:cNvSpPr>
            <a:spLocks noChangeShapeType="1"/>
          </p:cNvSpPr>
          <p:nvPr/>
        </p:nvSpPr>
        <p:spPr bwMode="auto">
          <a:xfrm>
            <a:off x="1609725" y="1292225"/>
            <a:ext cx="68087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28" name="Line 11"/>
          <p:cNvSpPr>
            <a:spLocks noChangeShapeType="1"/>
          </p:cNvSpPr>
          <p:nvPr/>
        </p:nvSpPr>
        <p:spPr bwMode="auto">
          <a:xfrm>
            <a:off x="6597650" y="1082675"/>
            <a:ext cx="0" cy="61563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709" name="Line 12"/>
          <p:cNvSpPr>
            <a:spLocks noChangeShapeType="1"/>
          </p:cNvSpPr>
          <p:nvPr/>
        </p:nvSpPr>
        <p:spPr bwMode="auto">
          <a:xfrm>
            <a:off x="1993900" y="5078413"/>
            <a:ext cx="64246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413710" name="Line 13"/>
          <p:cNvSpPr>
            <a:spLocks noChangeShapeType="1"/>
          </p:cNvSpPr>
          <p:nvPr/>
        </p:nvSpPr>
        <p:spPr bwMode="auto">
          <a:xfrm>
            <a:off x="1993900" y="3948113"/>
            <a:ext cx="64246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413711" name="Text Box 14"/>
          <p:cNvSpPr txBox="1">
            <a:spLocks noChangeArrowheads="1"/>
          </p:cNvSpPr>
          <p:nvPr/>
        </p:nvSpPr>
        <p:spPr bwMode="auto">
          <a:xfrm>
            <a:off x="1609725" y="1011238"/>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distretto</a:t>
            </a:r>
          </a:p>
        </p:txBody>
      </p:sp>
      <p:sp>
        <p:nvSpPr>
          <p:cNvPr id="413712" name="Text Box 15"/>
          <p:cNvSpPr txBox="1">
            <a:spLocks noChangeArrowheads="1"/>
          </p:cNvSpPr>
          <p:nvPr/>
        </p:nvSpPr>
        <p:spPr bwMode="auto">
          <a:xfrm>
            <a:off x="3049588" y="1011238"/>
            <a:ext cx="993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substrato</a:t>
            </a:r>
          </a:p>
        </p:txBody>
      </p:sp>
      <p:sp>
        <p:nvSpPr>
          <p:cNvPr id="413713" name="Text Box 16"/>
          <p:cNvSpPr txBox="1">
            <a:spLocks noChangeArrowheads="1"/>
          </p:cNvSpPr>
          <p:nvPr/>
        </p:nvSpPr>
        <p:spPr bwMode="auto">
          <a:xfrm>
            <a:off x="4967288" y="1022350"/>
            <a:ext cx="78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enzima</a:t>
            </a:r>
          </a:p>
        </p:txBody>
      </p:sp>
      <p:sp>
        <p:nvSpPr>
          <p:cNvPr id="413714" name="Text Box 17"/>
          <p:cNvSpPr txBox="1">
            <a:spLocks noChangeArrowheads="1"/>
          </p:cNvSpPr>
          <p:nvPr/>
        </p:nvSpPr>
        <p:spPr bwMode="auto">
          <a:xfrm>
            <a:off x="7056438" y="10112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solidFill>
                  <a:srgbClr val="0000FF"/>
                </a:solidFill>
              </a:rPr>
              <a:t>prodotto</a:t>
            </a:r>
          </a:p>
        </p:txBody>
      </p:sp>
      <p:sp>
        <p:nvSpPr>
          <p:cNvPr id="5135" name="Line 18"/>
          <p:cNvSpPr>
            <a:spLocks noChangeShapeType="1"/>
          </p:cNvSpPr>
          <p:nvPr/>
        </p:nvSpPr>
        <p:spPr bwMode="auto">
          <a:xfrm>
            <a:off x="2760663" y="1082675"/>
            <a:ext cx="0" cy="60864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716" name="Line 19"/>
          <p:cNvSpPr>
            <a:spLocks noChangeShapeType="1"/>
          </p:cNvSpPr>
          <p:nvPr/>
        </p:nvSpPr>
        <p:spPr bwMode="auto">
          <a:xfrm>
            <a:off x="1976438" y="2230438"/>
            <a:ext cx="6424612"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413717" name="Line 20"/>
          <p:cNvSpPr>
            <a:spLocks noChangeShapeType="1"/>
          </p:cNvSpPr>
          <p:nvPr/>
        </p:nvSpPr>
        <p:spPr bwMode="auto">
          <a:xfrm>
            <a:off x="5076825" y="1849438"/>
            <a:ext cx="12477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18" name="Line 21"/>
          <p:cNvSpPr>
            <a:spLocks noChangeShapeType="1"/>
          </p:cNvSpPr>
          <p:nvPr/>
        </p:nvSpPr>
        <p:spPr bwMode="auto">
          <a:xfrm>
            <a:off x="4870450" y="4518025"/>
            <a:ext cx="163036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19" name="Line 22"/>
          <p:cNvSpPr>
            <a:spLocks noChangeShapeType="1"/>
          </p:cNvSpPr>
          <p:nvPr/>
        </p:nvSpPr>
        <p:spPr bwMode="auto">
          <a:xfrm>
            <a:off x="4922838" y="3268663"/>
            <a:ext cx="16303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20" name="Line 23"/>
          <p:cNvSpPr>
            <a:spLocks noChangeShapeType="1"/>
          </p:cNvSpPr>
          <p:nvPr/>
        </p:nvSpPr>
        <p:spPr bwMode="auto">
          <a:xfrm>
            <a:off x="4922838" y="2941638"/>
            <a:ext cx="16303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21" name="Text Box 24"/>
          <p:cNvSpPr txBox="1">
            <a:spLocks noChangeArrowheads="1"/>
          </p:cNvSpPr>
          <p:nvPr/>
        </p:nvSpPr>
        <p:spPr bwMode="auto">
          <a:xfrm>
            <a:off x="6500813" y="1501775"/>
            <a:ext cx="23383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idrolisi dei trigliceridi: monogliceridi, a. grassi</a:t>
            </a:r>
          </a:p>
        </p:txBody>
      </p:sp>
      <p:sp>
        <p:nvSpPr>
          <p:cNvPr id="413722" name="Line 25"/>
          <p:cNvSpPr>
            <a:spLocks noChangeShapeType="1"/>
          </p:cNvSpPr>
          <p:nvPr/>
        </p:nvSpPr>
        <p:spPr bwMode="auto">
          <a:xfrm>
            <a:off x="4953000" y="2506663"/>
            <a:ext cx="163036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23" name="Line 26"/>
          <p:cNvSpPr>
            <a:spLocks noChangeShapeType="1"/>
          </p:cNvSpPr>
          <p:nvPr/>
        </p:nvSpPr>
        <p:spPr bwMode="auto">
          <a:xfrm>
            <a:off x="4876800" y="6116638"/>
            <a:ext cx="163036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24" name="Text Box 27"/>
          <p:cNvSpPr txBox="1">
            <a:spLocks noChangeArrowheads="1"/>
          </p:cNvSpPr>
          <p:nvPr/>
        </p:nvSpPr>
        <p:spPr bwMode="auto">
          <a:xfrm>
            <a:off x="5191125" y="1316038"/>
            <a:ext cx="904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lipasi</a:t>
            </a:r>
          </a:p>
          <a:p>
            <a:pPr algn="ctr" eaLnBrk="1" hangingPunct="1"/>
            <a:r>
              <a:rPr lang="it-IT" altLang="it-IT" sz="1400"/>
              <a:t>gastriche</a:t>
            </a:r>
          </a:p>
        </p:txBody>
      </p:sp>
      <p:sp>
        <p:nvSpPr>
          <p:cNvPr id="413725" name="Text Box 28"/>
          <p:cNvSpPr txBox="1">
            <a:spLocks noChangeArrowheads="1"/>
          </p:cNvSpPr>
          <p:nvPr/>
        </p:nvSpPr>
        <p:spPr bwMode="auto">
          <a:xfrm>
            <a:off x="2665413" y="1292225"/>
            <a:ext cx="21351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                          </a:t>
            </a:r>
          </a:p>
          <a:p>
            <a:pPr algn="ctr" eaLnBrk="1" hangingPunct="1"/>
            <a:r>
              <a:rPr lang="it-IT" altLang="it-IT" sz="1400"/>
              <a:t>  lipidi in ambiente acido formano fase oleosa separata</a:t>
            </a:r>
          </a:p>
        </p:txBody>
      </p:sp>
      <p:sp>
        <p:nvSpPr>
          <p:cNvPr id="413726" name="Text Box 29"/>
          <p:cNvSpPr txBox="1">
            <a:spLocks noChangeArrowheads="1"/>
          </p:cNvSpPr>
          <p:nvPr/>
        </p:nvSpPr>
        <p:spPr bwMode="auto">
          <a:xfrm>
            <a:off x="4953000" y="2201863"/>
            <a:ext cx="17621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Lipasi pancreatiche</a:t>
            </a:r>
          </a:p>
          <a:p>
            <a:pPr eaLnBrk="1" hangingPunct="1"/>
            <a:endParaRPr lang="it-IT" altLang="it-IT" sz="1400"/>
          </a:p>
          <a:p>
            <a:pPr eaLnBrk="1" hangingPunct="1"/>
            <a:r>
              <a:rPr lang="it-IT" altLang="it-IT" sz="1400"/>
              <a:t>Colesterolo esterasi</a:t>
            </a:r>
          </a:p>
          <a:p>
            <a:pPr eaLnBrk="1" hangingPunct="1"/>
            <a:endParaRPr lang="it-IT" altLang="it-IT" sz="1400"/>
          </a:p>
          <a:p>
            <a:pPr eaLnBrk="1" hangingPunct="1"/>
            <a:r>
              <a:rPr lang="it-IT" altLang="it-IT" sz="1400"/>
              <a:t>fosfolipasi A2</a:t>
            </a:r>
          </a:p>
        </p:txBody>
      </p:sp>
      <p:sp>
        <p:nvSpPr>
          <p:cNvPr id="413727" name="Text Box 30"/>
          <p:cNvSpPr txBox="1">
            <a:spLocks noChangeArrowheads="1"/>
          </p:cNvSpPr>
          <p:nvPr/>
        </p:nvSpPr>
        <p:spPr bwMode="auto">
          <a:xfrm>
            <a:off x="3352800" y="2309813"/>
            <a:ext cx="1447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trigliceridi</a:t>
            </a:r>
          </a:p>
          <a:p>
            <a:pPr eaLnBrk="1" hangingPunct="1"/>
            <a:r>
              <a:rPr lang="it-IT" altLang="it-IT" sz="1400"/>
              <a:t>tutti i lipidi</a:t>
            </a:r>
          </a:p>
          <a:p>
            <a:pPr eaLnBrk="1" hangingPunct="1"/>
            <a:r>
              <a:rPr lang="it-IT" altLang="it-IT" sz="1400"/>
              <a:t>fosfolipidi</a:t>
            </a:r>
          </a:p>
        </p:txBody>
      </p:sp>
      <p:sp>
        <p:nvSpPr>
          <p:cNvPr id="413728" name="Text Box 31"/>
          <p:cNvSpPr txBox="1">
            <a:spLocks noChangeArrowheads="1"/>
          </p:cNvSpPr>
          <p:nvPr/>
        </p:nvSpPr>
        <p:spPr bwMode="auto">
          <a:xfrm>
            <a:off x="3271838" y="4168775"/>
            <a:ext cx="12715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lipidi in</a:t>
            </a:r>
          </a:p>
          <a:p>
            <a:pPr algn="ctr" eaLnBrk="1" hangingPunct="1"/>
            <a:r>
              <a:rPr lang="it-IT" altLang="it-IT" sz="1400"/>
              <a:t>emulsione </a:t>
            </a:r>
          </a:p>
          <a:p>
            <a:pPr algn="ctr" eaLnBrk="1" hangingPunct="1"/>
            <a:r>
              <a:rPr lang="it-IT" altLang="it-IT" sz="1400"/>
              <a:t>con  ac. biliari</a:t>
            </a:r>
          </a:p>
        </p:txBody>
      </p:sp>
      <p:sp>
        <p:nvSpPr>
          <p:cNvPr id="413729" name="Text Box 32"/>
          <p:cNvSpPr txBox="1">
            <a:spLocks noChangeArrowheads="1"/>
          </p:cNvSpPr>
          <p:nvPr/>
        </p:nvSpPr>
        <p:spPr bwMode="auto">
          <a:xfrm>
            <a:off x="5021263" y="4040188"/>
            <a:ext cx="12017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a:t>lipasi</a:t>
            </a:r>
          </a:p>
          <a:p>
            <a:pPr algn="ctr" eaLnBrk="1" hangingPunct="1"/>
            <a:r>
              <a:rPr lang="it-IT" altLang="it-IT" sz="1400"/>
              <a:t>pancreatiche</a:t>
            </a:r>
          </a:p>
        </p:txBody>
      </p:sp>
      <p:sp>
        <p:nvSpPr>
          <p:cNvPr id="413730" name="Line 33"/>
          <p:cNvSpPr>
            <a:spLocks noChangeShapeType="1"/>
          </p:cNvSpPr>
          <p:nvPr/>
        </p:nvSpPr>
        <p:spPr bwMode="auto">
          <a:xfrm>
            <a:off x="1993900" y="3389313"/>
            <a:ext cx="6424613"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413731" name="Text Box 34"/>
          <p:cNvSpPr txBox="1">
            <a:spLocks noChangeArrowheads="1"/>
          </p:cNvSpPr>
          <p:nvPr/>
        </p:nvSpPr>
        <p:spPr bwMode="auto">
          <a:xfrm>
            <a:off x="1878013" y="3525838"/>
            <a:ext cx="677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i="1" u="sng"/>
              <a:t>fegato</a:t>
            </a:r>
          </a:p>
        </p:txBody>
      </p:sp>
      <p:sp>
        <p:nvSpPr>
          <p:cNvPr id="413732" name="Text Box 35"/>
          <p:cNvSpPr txBox="1">
            <a:spLocks noChangeArrowheads="1"/>
          </p:cNvSpPr>
          <p:nvPr/>
        </p:nvSpPr>
        <p:spPr bwMode="auto">
          <a:xfrm>
            <a:off x="4830763" y="3527425"/>
            <a:ext cx="1722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ac. biliari + lecitina</a:t>
            </a:r>
          </a:p>
        </p:txBody>
      </p:sp>
      <p:sp>
        <p:nvSpPr>
          <p:cNvPr id="413733" name="Text Box 36"/>
          <p:cNvSpPr txBox="1">
            <a:spLocks noChangeArrowheads="1"/>
          </p:cNvSpPr>
          <p:nvPr/>
        </p:nvSpPr>
        <p:spPr bwMode="auto">
          <a:xfrm>
            <a:off x="6629400" y="3449638"/>
            <a:ext cx="2174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goccie di emulsione (1micron)</a:t>
            </a:r>
          </a:p>
        </p:txBody>
      </p:sp>
      <p:sp>
        <p:nvSpPr>
          <p:cNvPr id="413734" name="Line 37"/>
          <p:cNvSpPr>
            <a:spLocks noChangeShapeType="1"/>
          </p:cNvSpPr>
          <p:nvPr/>
        </p:nvSpPr>
        <p:spPr bwMode="auto">
          <a:xfrm>
            <a:off x="4870450" y="3794125"/>
            <a:ext cx="163036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35" name="Text Box 39"/>
          <p:cNvSpPr txBox="1">
            <a:spLocks noChangeArrowheads="1"/>
          </p:cNvSpPr>
          <p:nvPr/>
        </p:nvSpPr>
        <p:spPr bwMode="auto">
          <a:xfrm>
            <a:off x="6577013" y="3983038"/>
            <a:ext cx="18049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nanomicelle (5nm)</a:t>
            </a:r>
          </a:p>
          <a:p>
            <a:pPr eaLnBrk="1" hangingPunct="1"/>
            <a:r>
              <a:rPr lang="it-IT" altLang="it-IT" sz="1400"/>
              <a:t>(ac. grassi; </a:t>
            </a:r>
          </a:p>
          <a:p>
            <a:pPr eaLnBrk="1" hangingPunct="1"/>
            <a:r>
              <a:rPr lang="it-IT" altLang="it-IT" sz="1400"/>
              <a:t>monogliceridi;</a:t>
            </a:r>
          </a:p>
          <a:p>
            <a:pPr eaLnBrk="1" hangingPunct="1"/>
            <a:r>
              <a:rPr lang="it-IT" altLang="it-IT" sz="1400"/>
              <a:t>colesterolo;</a:t>
            </a:r>
          </a:p>
          <a:p>
            <a:pPr eaLnBrk="1" hangingPunct="1"/>
            <a:r>
              <a:rPr lang="it-IT" altLang="it-IT" sz="1400"/>
              <a:t>ac. biliari)</a:t>
            </a:r>
          </a:p>
        </p:txBody>
      </p:sp>
      <p:sp>
        <p:nvSpPr>
          <p:cNvPr id="413736" name="Line 40"/>
          <p:cNvSpPr>
            <a:spLocks noChangeShapeType="1"/>
          </p:cNvSpPr>
          <p:nvPr/>
        </p:nvSpPr>
        <p:spPr bwMode="auto">
          <a:xfrm>
            <a:off x="7239000" y="5354638"/>
            <a:ext cx="0" cy="346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37" name="Text Box 41"/>
          <p:cNvSpPr txBox="1">
            <a:spLocks noChangeArrowheads="1"/>
          </p:cNvSpPr>
          <p:nvPr/>
        </p:nvSpPr>
        <p:spPr bwMode="auto">
          <a:xfrm>
            <a:off x="6705600" y="5126038"/>
            <a:ext cx="1149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i="1"/>
              <a:t>assorbimento</a:t>
            </a:r>
          </a:p>
        </p:txBody>
      </p:sp>
      <p:sp>
        <p:nvSpPr>
          <p:cNvPr id="413738" name="Text Box 42"/>
          <p:cNvSpPr txBox="1">
            <a:spLocks noChangeArrowheads="1"/>
          </p:cNvSpPr>
          <p:nvPr/>
        </p:nvSpPr>
        <p:spPr bwMode="auto">
          <a:xfrm>
            <a:off x="6577013" y="5659438"/>
            <a:ext cx="1957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chilomicroni (100nm)</a:t>
            </a:r>
          </a:p>
        </p:txBody>
      </p:sp>
      <p:sp>
        <p:nvSpPr>
          <p:cNvPr id="413739" name="Line 43"/>
          <p:cNvSpPr>
            <a:spLocks noChangeShapeType="1"/>
          </p:cNvSpPr>
          <p:nvPr/>
        </p:nvSpPr>
        <p:spPr bwMode="auto">
          <a:xfrm>
            <a:off x="7239000" y="5888038"/>
            <a:ext cx="0" cy="346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3740" name="Text Box 44"/>
          <p:cNvSpPr txBox="1">
            <a:spLocks noChangeArrowheads="1"/>
          </p:cNvSpPr>
          <p:nvPr/>
        </p:nvSpPr>
        <p:spPr bwMode="auto">
          <a:xfrm>
            <a:off x="6569075" y="6269038"/>
            <a:ext cx="21939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esocitosi nei vasi</a:t>
            </a:r>
          </a:p>
          <a:p>
            <a:pPr eaLnBrk="1" hangingPunct="1"/>
            <a:r>
              <a:rPr lang="it-IT" altLang="it-IT" sz="1400"/>
              <a:t>chiliferi</a:t>
            </a:r>
          </a:p>
        </p:txBody>
      </p:sp>
      <p:sp>
        <p:nvSpPr>
          <p:cNvPr id="413741" name="Text Box 45"/>
          <p:cNvSpPr txBox="1">
            <a:spLocks noChangeArrowheads="1"/>
          </p:cNvSpPr>
          <p:nvPr/>
        </p:nvSpPr>
        <p:spPr bwMode="auto">
          <a:xfrm>
            <a:off x="4867275" y="5126038"/>
            <a:ext cx="17621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riesterificazione</a:t>
            </a:r>
          </a:p>
          <a:p>
            <a:pPr eaLnBrk="1" hangingPunct="1"/>
            <a:r>
              <a:rPr lang="it-IT" altLang="it-IT" sz="1400"/>
              <a:t>e rivestimento</a:t>
            </a:r>
          </a:p>
          <a:p>
            <a:pPr eaLnBrk="1" hangingPunct="1"/>
            <a:r>
              <a:rPr lang="it-IT" altLang="it-IT" sz="1400"/>
              <a:t>con </a:t>
            </a:r>
            <a:r>
              <a:rPr lang="it-IT" altLang="it-IT" sz="1400">
                <a:latin typeface="Symbol" panose="05050102010706020507" pitchFamily="18" charset="2"/>
                <a:sym typeface="Symbol" panose="05050102010706020507" pitchFamily="18" charset="2"/>
              </a:rPr>
              <a:t></a:t>
            </a:r>
            <a:r>
              <a:rPr lang="it-IT" altLang="it-IT" sz="1400"/>
              <a:t>-</a:t>
            </a:r>
          </a:p>
          <a:p>
            <a:pPr eaLnBrk="1" hangingPunct="1"/>
            <a:r>
              <a:rPr lang="it-IT" altLang="it-IT" sz="1400"/>
              <a:t>lipoproteine</a:t>
            </a:r>
          </a:p>
        </p:txBody>
      </p:sp>
      <p:sp>
        <p:nvSpPr>
          <p:cNvPr id="413742" name="Text Box 46"/>
          <p:cNvSpPr txBox="1">
            <a:spLocks noChangeArrowheads="1"/>
          </p:cNvSpPr>
          <p:nvPr/>
        </p:nvSpPr>
        <p:spPr bwMode="auto">
          <a:xfrm>
            <a:off x="6692900" y="2293938"/>
            <a:ext cx="24511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monoglideridi</a:t>
            </a:r>
          </a:p>
          <a:p>
            <a:pPr eaLnBrk="1" hangingPunct="1"/>
            <a:r>
              <a:rPr lang="it-IT" altLang="it-IT" sz="1400"/>
              <a:t>a. grassi liberi</a:t>
            </a:r>
          </a:p>
          <a:p>
            <a:pPr eaLnBrk="1" hangingPunct="1"/>
            <a:r>
              <a:rPr lang="it-IT" altLang="it-IT" sz="1400"/>
              <a:t>colesterolo</a:t>
            </a:r>
          </a:p>
          <a:p>
            <a:pPr eaLnBrk="1" hangingPunct="1"/>
            <a:r>
              <a:rPr lang="it-IT" altLang="it-IT" sz="1400"/>
              <a:t>lisolecitina</a:t>
            </a:r>
          </a:p>
          <a:p>
            <a:pPr eaLnBrk="1" hangingPunct="1"/>
            <a:endParaRPr lang="it-IT" altLang="it-IT" sz="1400"/>
          </a:p>
        </p:txBody>
      </p:sp>
      <p:sp>
        <p:nvSpPr>
          <p:cNvPr id="5163" name="Line 10"/>
          <p:cNvSpPr>
            <a:spLocks noChangeShapeType="1"/>
          </p:cNvSpPr>
          <p:nvPr/>
        </p:nvSpPr>
        <p:spPr bwMode="auto">
          <a:xfrm>
            <a:off x="4870450" y="1082675"/>
            <a:ext cx="0" cy="61563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745" name="Text Box 7"/>
          <p:cNvSpPr txBox="1">
            <a:spLocks noChangeArrowheads="1"/>
          </p:cNvSpPr>
          <p:nvPr/>
        </p:nvSpPr>
        <p:spPr bwMode="auto">
          <a:xfrm>
            <a:off x="1227138" y="2125663"/>
            <a:ext cx="172561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sz="1400" i="1" u="sng"/>
          </a:p>
          <a:p>
            <a:pPr algn="ctr" eaLnBrk="1" hangingPunct="1"/>
            <a:r>
              <a:rPr lang="it-IT" altLang="it-IT" sz="1400" i="1" u="sng"/>
              <a:t>pancreas</a:t>
            </a:r>
          </a:p>
          <a:p>
            <a:pPr algn="ctr" eaLnBrk="1" hangingPunct="1"/>
            <a:r>
              <a:rPr lang="it-IT" altLang="it-IT" sz="1400"/>
              <a:t>(massima attività nel duodeno)</a:t>
            </a:r>
          </a:p>
          <a:p>
            <a:pPr algn="ctr" eaLnBrk="1" hangingPunct="1"/>
            <a:endParaRPr lang="it-IT" altLang="it-IT" sz="1400" i="1" u="sng"/>
          </a:p>
        </p:txBody>
      </p:sp>
      <p:sp>
        <p:nvSpPr>
          <p:cNvPr id="413746" name="Text Box 8"/>
          <p:cNvSpPr txBox="1">
            <a:spLocks noChangeArrowheads="1"/>
          </p:cNvSpPr>
          <p:nvPr/>
        </p:nvSpPr>
        <p:spPr bwMode="auto">
          <a:xfrm>
            <a:off x="1322388" y="4098925"/>
            <a:ext cx="14382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i="1" u="sng"/>
              <a:t>intestino</a:t>
            </a:r>
          </a:p>
          <a:p>
            <a:pPr algn="ctr" eaLnBrk="1" hangingPunct="1"/>
            <a:r>
              <a:rPr lang="it-IT" altLang="it-IT" sz="1400" i="1" u="sng"/>
              <a:t>tenue </a:t>
            </a:r>
            <a:r>
              <a:rPr lang="it-IT" altLang="it-IT" sz="1400"/>
              <a:t>(digiuno prossimale)</a:t>
            </a:r>
          </a:p>
        </p:txBody>
      </p:sp>
      <p:sp>
        <p:nvSpPr>
          <p:cNvPr id="5166" name="Text Box 51"/>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5167" name="WordArt 52"/>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413705"/>
                                        </p:tgtEl>
                                        <p:attrNameLst>
                                          <p:attrName>style.visibility</p:attrName>
                                        </p:attrNameLst>
                                      </p:cBhvr>
                                      <p:to>
                                        <p:strVal val="visible"/>
                                      </p:to>
                                    </p:set>
                                    <p:animEffect transition="in" filter="dissolve">
                                      <p:cBhvr>
                                        <p:cTn id="7" dur="500"/>
                                        <p:tgtEl>
                                          <p:spTgt spid="4137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3706"/>
                                        </p:tgtEl>
                                        <p:attrNameLst>
                                          <p:attrName>style.visibility</p:attrName>
                                        </p:attrNameLst>
                                      </p:cBhvr>
                                      <p:to>
                                        <p:strVal val="visible"/>
                                      </p:to>
                                    </p:set>
                                    <p:animEffect transition="in" filter="dissolve">
                                      <p:cBhvr>
                                        <p:cTn id="10" dur="500"/>
                                        <p:tgtEl>
                                          <p:spTgt spid="41370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3707"/>
                                        </p:tgtEl>
                                        <p:attrNameLst>
                                          <p:attrName>style.visibility</p:attrName>
                                        </p:attrNameLst>
                                      </p:cBhvr>
                                      <p:to>
                                        <p:strVal val="visible"/>
                                      </p:to>
                                    </p:set>
                                    <p:animEffect transition="in" filter="dissolve">
                                      <p:cBhvr>
                                        <p:cTn id="13" dur="500"/>
                                        <p:tgtEl>
                                          <p:spTgt spid="41370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3711"/>
                                        </p:tgtEl>
                                        <p:attrNameLst>
                                          <p:attrName>style.visibility</p:attrName>
                                        </p:attrNameLst>
                                      </p:cBhvr>
                                      <p:to>
                                        <p:strVal val="visible"/>
                                      </p:to>
                                    </p:set>
                                    <p:animEffect transition="in" filter="dissolve">
                                      <p:cBhvr>
                                        <p:cTn id="16" dur="500"/>
                                        <p:tgtEl>
                                          <p:spTgt spid="4137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13712"/>
                                        </p:tgtEl>
                                        <p:attrNameLst>
                                          <p:attrName>style.visibility</p:attrName>
                                        </p:attrNameLst>
                                      </p:cBhvr>
                                      <p:to>
                                        <p:strVal val="visible"/>
                                      </p:to>
                                    </p:set>
                                    <p:animEffect transition="in" filter="dissolve">
                                      <p:cBhvr>
                                        <p:cTn id="19" dur="500"/>
                                        <p:tgtEl>
                                          <p:spTgt spid="4137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13713"/>
                                        </p:tgtEl>
                                        <p:attrNameLst>
                                          <p:attrName>style.visibility</p:attrName>
                                        </p:attrNameLst>
                                      </p:cBhvr>
                                      <p:to>
                                        <p:strVal val="visible"/>
                                      </p:to>
                                    </p:set>
                                    <p:animEffect transition="in" filter="dissolve">
                                      <p:cBhvr>
                                        <p:cTn id="22" dur="500"/>
                                        <p:tgtEl>
                                          <p:spTgt spid="4137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13714"/>
                                        </p:tgtEl>
                                        <p:attrNameLst>
                                          <p:attrName>style.visibility</p:attrName>
                                        </p:attrNameLst>
                                      </p:cBhvr>
                                      <p:to>
                                        <p:strVal val="visible"/>
                                      </p:to>
                                    </p:set>
                                    <p:animEffect transition="in" filter="dissolve">
                                      <p:cBhvr>
                                        <p:cTn id="25" dur="500"/>
                                        <p:tgtEl>
                                          <p:spTgt spid="41371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13716"/>
                                        </p:tgtEl>
                                        <p:attrNameLst>
                                          <p:attrName>style.visibility</p:attrName>
                                        </p:attrNameLst>
                                      </p:cBhvr>
                                      <p:to>
                                        <p:strVal val="visible"/>
                                      </p:to>
                                    </p:set>
                                    <p:animEffect transition="in" filter="dissolve">
                                      <p:cBhvr>
                                        <p:cTn id="28" dur="500"/>
                                        <p:tgtEl>
                                          <p:spTgt spid="4137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13717"/>
                                        </p:tgtEl>
                                        <p:attrNameLst>
                                          <p:attrName>style.visibility</p:attrName>
                                        </p:attrNameLst>
                                      </p:cBhvr>
                                      <p:to>
                                        <p:strVal val="visible"/>
                                      </p:to>
                                    </p:set>
                                    <p:animEffect transition="in" filter="dissolve">
                                      <p:cBhvr>
                                        <p:cTn id="31" dur="500"/>
                                        <p:tgtEl>
                                          <p:spTgt spid="41371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13721"/>
                                        </p:tgtEl>
                                        <p:attrNameLst>
                                          <p:attrName>style.visibility</p:attrName>
                                        </p:attrNameLst>
                                      </p:cBhvr>
                                      <p:to>
                                        <p:strVal val="visible"/>
                                      </p:to>
                                    </p:set>
                                    <p:animEffect transition="in" filter="dissolve">
                                      <p:cBhvr>
                                        <p:cTn id="34" dur="500"/>
                                        <p:tgtEl>
                                          <p:spTgt spid="41372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13724"/>
                                        </p:tgtEl>
                                        <p:attrNameLst>
                                          <p:attrName>style.visibility</p:attrName>
                                        </p:attrNameLst>
                                      </p:cBhvr>
                                      <p:to>
                                        <p:strVal val="visible"/>
                                      </p:to>
                                    </p:set>
                                    <p:animEffect transition="in" filter="dissolve">
                                      <p:cBhvr>
                                        <p:cTn id="37" dur="500"/>
                                        <p:tgtEl>
                                          <p:spTgt spid="4137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13725"/>
                                        </p:tgtEl>
                                        <p:attrNameLst>
                                          <p:attrName>style.visibility</p:attrName>
                                        </p:attrNameLst>
                                      </p:cBhvr>
                                      <p:to>
                                        <p:strVal val="visible"/>
                                      </p:to>
                                    </p:set>
                                    <p:animEffect transition="in" filter="dissolve">
                                      <p:cBhvr>
                                        <p:cTn id="40" dur="500"/>
                                        <p:tgtEl>
                                          <p:spTgt spid="41372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1" nodeType="clickEffect">
                                  <p:stCondLst>
                                    <p:cond delay="0"/>
                                  </p:stCondLst>
                                  <p:childTnLst>
                                    <p:set>
                                      <p:cBhvr>
                                        <p:cTn id="44" dur="1" fill="hold">
                                          <p:stCondLst>
                                            <p:cond delay="0"/>
                                          </p:stCondLst>
                                        </p:cTn>
                                        <p:tgtEl>
                                          <p:spTgt spid="413716"/>
                                        </p:tgtEl>
                                        <p:attrNameLst>
                                          <p:attrName>style.visibility</p:attrName>
                                        </p:attrNameLst>
                                      </p:cBhvr>
                                      <p:to>
                                        <p:strVal val="visible"/>
                                      </p:to>
                                    </p:set>
                                    <p:animEffect transition="in" filter="dissolve">
                                      <p:cBhvr>
                                        <p:cTn id="45" dur="500"/>
                                        <p:tgtEl>
                                          <p:spTgt spid="41371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13745"/>
                                        </p:tgtEl>
                                        <p:attrNameLst>
                                          <p:attrName>style.visibility</p:attrName>
                                        </p:attrNameLst>
                                      </p:cBhvr>
                                      <p:to>
                                        <p:strVal val="visible"/>
                                      </p:to>
                                    </p:set>
                                    <p:animEffect transition="in" filter="dissolve">
                                      <p:cBhvr>
                                        <p:cTn id="48" dur="500"/>
                                        <p:tgtEl>
                                          <p:spTgt spid="4137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13719"/>
                                        </p:tgtEl>
                                        <p:attrNameLst>
                                          <p:attrName>style.visibility</p:attrName>
                                        </p:attrNameLst>
                                      </p:cBhvr>
                                      <p:to>
                                        <p:strVal val="visible"/>
                                      </p:to>
                                    </p:set>
                                    <p:animEffect transition="in" filter="dissolve">
                                      <p:cBhvr>
                                        <p:cTn id="51" dur="500"/>
                                        <p:tgtEl>
                                          <p:spTgt spid="41371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13720"/>
                                        </p:tgtEl>
                                        <p:attrNameLst>
                                          <p:attrName>style.visibility</p:attrName>
                                        </p:attrNameLst>
                                      </p:cBhvr>
                                      <p:to>
                                        <p:strVal val="visible"/>
                                      </p:to>
                                    </p:set>
                                    <p:animEffect transition="in" filter="dissolve">
                                      <p:cBhvr>
                                        <p:cTn id="54" dur="500"/>
                                        <p:tgtEl>
                                          <p:spTgt spid="41372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3722"/>
                                        </p:tgtEl>
                                        <p:attrNameLst>
                                          <p:attrName>style.visibility</p:attrName>
                                        </p:attrNameLst>
                                      </p:cBhvr>
                                      <p:to>
                                        <p:strVal val="visible"/>
                                      </p:to>
                                    </p:set>
                                    <p:animEffect transition="in" filter="dissolve">
                                      <p:cBhvr>
                                        <p:cTn id="57" dur="500"/>
                                        <p:tgtEl>
                                          <p:spTgt spid="413722"/>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413726"/>
                                        </p:tgtEl>
                                        <p:attrNameLst>
                                          <p:attrName>style.visibility</p:attrName>
                                        </p:attrNameLst>
                                      </p:cBhvr>
                                      <p:to>
                                        <p:strVal val="visible"/>
                                      </p:to>
                                    </p:set>
                                    <p:animEffect transition="in" filter="dissolve">
                                      <p:cBhvr>
                                        <p:cTn id="60" dur="500"/>
                                        <p:tgtEl>
                                          <p:spTgt spid="413726"/>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413727"/>
                                        </p:tgtEl>
                                        <p:attrNameLst>
                                          <p:attrName>style.visibility</p:attrName>
                                        </p:attrNameLst>
                                      </p:cBhvr>
                                      <p:to>
                                        <p:strVal val="visible"/>
                                      </p:to>
                                    </p:set>
                                    <p:animEffect transition="in" filter="dissolve">
                                      <p:cBhvr>
                                        <p:cTn id="63" dur="500"/>
                                        <p:tgtEl>
                                          <p:spTgt spid="413727"/>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413730"/>
                                        </p:tgtEl>
                                        <p:attrNameLst>
                                          <p:attrName>style.visibility</p:attrName>
                                        </p:attrNameLst>
                                      </p:cBhvr>
                                      <p:to>
                                        <p:strVal val="visible"/>
                                      </p:to>
                                    </p:set>
                                    <p:animEffect transition="in" filter="dissolve">
                                      <p:cBhvr>
                                        <p:cTn id="66" dur="500"/>
                                        <p:tgtEl>
                                          <p:spTgt spid="41373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413742"/>
                                        </p:tgtEl>
                                        <p:attrNameLst>
                                          <p:attrName>style.visibility</p:attrName>
                                        </p:attrNameLst>
                                      </p:cBhvr>
                                      <p:to>
                                        <p:strVal val="visible"/>
                                      </p:to>
                                    </p:set>
                                    <p:animEffect transition="in" filter="dissolve">
                                      <p:cBhvr>
                                        <p:cTn id="69" dur="500"/>
                                        <p:tgtEl>
                                          <p:spTgt spid="41374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413710"/>
                                        </p:tgtEl>
                                        <p:attrNameLst>
                                          <p:attrName>style.visibility</p:attrName>
                                        </p:attrNameLst>
                                      </p:cBhvr>
                                      <p:to>
                                        <p:strVal val="visible"/>
                                      </p:to>
                                    </p:set>
                                    <p:animEffect transition="in" filter="dissolve">
                                      <p:cBhvr>
                                        <p:cTn id="74" dur="500"/>
                                        <p:tgtEl>
                                          <p:spTgt spid="413710"/>
                                        </p:tgtEl>
                                      </p:cBhvr>
                                    </p:animEffect>
                                  </p:childTnLst>
                                </p:cTn>
                              </p:par>
                              <p:par>
                                <p:cTn id="75" presetID="9" presetClass="entr" presetSubtype="0" fill="hold" grpId="1" nodeType="withEffect">
                                  <p:stCondLst>
                                    <p:cond delay="0"/>
                                  </p:stCondLst>
                                  <p:childTnLst>
                                    <p:set>
                                      <p:cBhvr>
                                        <p:cTn id="76" dur="1" fill="hold">
                                          <p:stCondLst>
                                            <p:cond delay="0"/>
                                          </p:stCondLst>
                                        </p:cTn>
                                        <p:tgtEl>
                                          <p:spTgt spid="413730"/>
                                        </p:tgtEl>
                                        <p:attrNameLst>
                                          <p:attrName>style.visibility</p:attrName>
                                        </p:attrNameLst>
                                      </p:cBhvr>
                                      <p:to>
                                        <p:strVal val="visible"/>
                                      </p:to>
                                    </p:set>
                                    <p:animEffect transition="in" filter="dissolve">
                                      <p:cBhvr>
                                        <p:cTn id="77" dur="500"/>
                                        <p:tgtEl>
                                          <p:spTgt spid="413730"/>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413731"/>
                                        </p:tgtEl>
                                        <p:attrNameLst>
                                          <p:attrName>style.visibility</p:attrName>
                                        </p:attrNameLst>
                                      </p:cBhvr>
                                      <p:to>
                                        <p:strVal val="visible"/>
                                      </p:to>
                                    </p:set>
                                    <p:animEffect transition="in" filter="dissolve">
                                      <p:cBhvr>
                                        <p:cTn id="80" dur="500"/>
                                        <p:tgtEl>
                                          <p:spTgt spid="41373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413732"/>
                                        </p:tgtEl>
                                        <p:attrNameLst>
                                          <p:attrName>style.visibility</p:attrName>
                                        </p:attrNameLst>
                                      </p:cBhvr>
                                      <p:to>
                                        <p:strVal val="visible"/>
                                      </p:to>
                                    </p:set>
                                    <p:animEffect transition="in" filter="dissolve">
                                      <p:cBhvr>
                                        <p:cTn id="83" dur="500"/>
                                        <p:tgtEl>
                                          <p:spTgt spid="413732"/>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413733"/>
                                        </p:tgtEl>
                                        <p:attrNameLst>
                                          <p:attrName>style.visibility</p:attrName>
                                        </p:attrNameLst>
                                      </p:cBhvr>
                                      <p:to>
                                        <p:strVal val="visible"/>
                                      </p:to>
                                    </p:set>
                                    <p:animEffect transition="in" filter="dissolve">
                                      <p:cBhvr>
                                        <p:cTn id="86" dur="500"/>
                                        <p:tgtEl>
                                          <p:spTgt spid="413733"/>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413734"/>
                                        </p:tgtEl>
                                        <p:attrNameLst>
                                          <p:attrName>style.visibility</p:attrName>
                                        </p:attrNameLst>
                                      </p:cBhvr>
                                      <p:to>
                                        <p:strVal val="visible"/>
                                      </p:to>
                                    </p:set>
                                    <p:animEffect transition="in" filter="dissolve">
                                      <p:cBhvr>
                                        <p:cTn id="89" dur="500"/>
                                        <p:tgtEl>
                                          <p:spTgt spid="41373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413709"/>
                                        </p:tgtEl>
                                        <p:attrNameLst>
                                          <p:attrName>style.visibility</p:attrName>
                                        </p:attrNameLst>
                                      </p:cBhvr>
                                      <p:to>
                                        <p:strVal val="visible"/>
                                      </p:to>
                                    </p:set>
                                    <p:animEffect transition="in" filter="dissolve">
                                      <p:cBhvr>
                                        <p:cTn id="94" dur="500"/>
                                        <p:tgtEl>
                                          <p:spTgt spid="413709"/>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413718"/>
                                        </p:tgtEl>
                                        <p:attrNameLst>
                                          <p:attrName>style.visibility</p:attrName>
                                        </p:attrNameLst>
                                      </p:cBhvr>
                                      <p:to>
                                        <p:strVal val="visible"/>
                                      </p:to>
                                    </p:set>
                                    <p:animEffect transition="in" filter="dissolve">
                                      <p:cBhvr>
                                        <p:cTn id="97" dur="500"/>
                                        <p:tgtEl>
                                          <p:spTgt spid="413718"/>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13735"/>
                                        </p:tgtEl>
                                        <p:attrNameLst>
                                          <p:attrName>style.visibility</p:attrName>
                                        </p:attrNameLst>
                                      </p:cBhvr>
                                      <p:to>
                                        <p:strVal val="visible"/>
                                      </p:to>
                                    </p:set>
                                    <p:animEffect transition="in" filter="dissolve">
                                      <p:cBhvr>
                                        <p:cTn id="100" dur="500"/>
                                        <p:tgtEl>
                                          <p:spTgt spid="413735"/>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413728"/>
                                        </p:tgtEl>
                                        <p:attrNameLst>
                                          <p:attrName>style.visibility</p:attrName>
                                        </p:attrNameLst>
                                      </p:cBhvr>
                                      <p:to>
                                        <p:strVal val="visible"/>
                                      </p:to>
                                    </p:set>
                                    <p:animEffect transition="in" filter="dissolve">
                                      <p:cBhvr>
                                        <p:cTn id="103" dur="500"/>
                                        <p:tgtEl>
                                          <p:spTgt spid="413728"/>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413729"/>
                                        </p:tgtEl>
                                        <p:attrNameLst>
                                          <p:attrName>style.visibility</p:attrName>
                                        </p:attrNameLst>
                                      </p:cBhvr>
                                      <p:to>
                                        <p:strVal val="visible"/>
                                      </p:to>
                                    </p:set>
                                    <p:animEffect transition="in" filter="dissolve">
                                      <p:cBhvr>
                                        <p:cTn id="106" dur="500"/>
                                        <p:tgtEl>
                                          <p:spTgt spid="413729"/>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413746"/>
                                        </p:tgtEl>
                                        <p:attrNameLst>
                                          <p:attrName>style.visibility</p:attrName>
                                        </p:attrNameLst>
                                      </p:cBhvr>
                                      <p:to>
                                        <p:strVal val="visible"/>
                                      </p:to>
                                    </p:set>
                                    <p:animEffect transition="in" filter="dissolve">
                                      <p:cBhvr>
                                        <p:cTn id="109" dur="500"/>
                                        <p:tgtEl>
                                          <p:spTgt spid="41374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413703"/>
                                        </p:tgtEl>
                                        <p:attrNameLst>
                                          <p:attrName>style.visibility</p:attrName>
                                        </p:attrNameLst>
                                      </p:cBhvr>
                                      <p:to>
                                        <p:strVal val="visible"/>
                                      </p:to>
                                    </p:set>
                                    <p:animEffect transition="in" filter="dissolve">
                                      <p:cBhvr>
                                        <p:cTn id="114" dur="500"/>
                                        <p:tgtEl>
                                          <p:spTgt spid="413703"/>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413704"/>
                                        </p:tgtEl>
                                        <p:attrNameLst>
                                          <p:attrName>style.visibility</p:attrName>
                                        </p:attrNameLst>
                                      </p:cBhvr>
                                      <p:to>
                                        <p:strVal val="visible"/>
                                      </p:to>
                                    </p:set>
                                    <p:animEffect transition="in" filter="dissolve">
                                      <p:cBhvr>
                                        <p:cTn id="117" dur="500"/>
                                        <p:tgtEl>
                                          <p:spTgt spid="413704"/>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413723"/>
                                        </p:tgtEl>
                                        <p:attrNameLst>
                                          <p:attrName>style.visibility</p:attrName>
                                        </p:attrNameLst>
                                      </p:cBhvr>
                                      <p:to>
                                        <p:strVal val="visible"/>
                                      </p:to>
                                    </p:set>
                                    <p:animEffect transition="in" filter="dissolve">
                                      <p:cBhvr>
                                        <p:cTn id="120" dur="500"/>
                                        <p:tgtEl>
                                          <p:spTgt spid="413723"/>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413736"/>
                                        </p:tgtEl>
                                        <p:attrNameLst>
                                          <p:attrName>style.visibility</p:attrName>
                                        </p:attrNameLst>
                                      </p:cBhvr>
                                      <p:to>
                                        <p:strVal val="visible"/>
                                      </p:to>
                                    </p:set>
                                    <p:animEffect transition="in" filter="dissolve">
                                      <p:cBhvr>
                                        <p:cTn id="123" dur="500"/>
                                        <p:tgtEl>
                                          <p:spTgt spid="413736"/>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413737"/>
                                        </p:tgtEl>
                                        <p:attrNameLst>
                                          <p:attrName>style.visibility</p:attrName>
                                        </p:attrNameLst>
                                      </p:cBhvr>
                                      <p:to>
                                        <p:strVal val="visible"/>
                                      </p:to>
                                    </p:set>
                                    <p:animEffect transition="in" filter="dissolve">
                                      <p:cBhvr>
                                        <p:cTn id="126" dur="500"/>
                                        <p:tgtEl>
                                          <p:spTgt spid="413737"/>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413738"/>
                                        </p:tgtEl>
                                        <p:attrNameLst>
                                          <p:attrName>style.visibility</p:attrName>
                                        </p:attrNameLst>
                                      </p:cBhvr>
                                      <p:to>
                                        <p:strVal val="visible"/>
                                      </p:to>
                                    </p:set>
                                    <p:animEffect transition="in" filter="dissolve">
                                      <p:cBhvr>
                                        <p:cTn id="129" dur="500"/>
                                        <p:tgtEl>
                                          <p:spTgt spid="413738"/>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413739"/>
                                        </p:tgtEl>
                                        <p:attrNameLst>
                                          <p:attrName>style.visibility</p:attrName>
                                        </p:attrNameLst>
                                      </p:cBhvr>
                                      <p:to>
                                        <p:strVal val="visible"/>
                                      </p:to>
                                    </p:set>
                                    <p:animEffect transition="in" filter="dissolve">
                                      <p:cBhvr>
                                        <p:cTn id="132" dur="500"/>
                                        <p:tgtEl>
                                          <p:spTgt spid="413739"/>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413740"/>
                                        </p:tgtEl>
                                        <p:attrNameLst>
                                          <p:attrName>style.visibility</p:attrName>
                                        </p:attrNameLst>
                                      </p:cBhvr>
                                      <p:to>
                                        <p:strVal val="visible"/>
                                      </p:to>
                                    </p:set>
                                    <p:animEffect transition="in" filter="dissolve">
                                      <p:cBhvr>
                                        <p:cTn id="135" dur="500"/>
                                        <p:tgtEl>
                                          <p:spTgt spid="413740"/>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413741"/>
                                        </p:tgtEl>
                                        <p:attrNameLst>
                                          <p:attrName>style.visibility</p:attrName>
                                        </p:attrNameLst>
                                      </p:cBhvr>
                                      <p:to>
                                        <p:strVal val="visible"/>
                                      </p:to>
                                    </p:set>
                                    <p:animEffect transition="in" filter="dissolve">
                                      <p:cBhvr>
                                        <p:cTn id="138" dur="500"/>
                                        <p:tgtEl>
                                          <p:spTgt spid="413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3" grpId="0"/>
      <p:bldP spid="413704" grpId="0" animBg="1"/>
      <p:bldP spid="413705" grpId="0"/>
      <p:bldP spid="413706" grpId="0"/>
      <p:bldP spid="413707" grpId="0" animBg="1"/>
      <p:bldP spid="413709" grpId="0" animBg="1"/>
      <p:bldP spid="413710" grpId="0" animBg="1"/>
      <p:bldP spid="413711" grpId="0"/>
      <p:bldP spid="413712" grpId="0"/>
      <p:bldP spid="413713" grpId="0"/>
      <p:bldP spid="413714" grpId="0"/>
      <p:bldP spid="413716" grpId="0" animBg="1"/>
      <p:bldP spid="413716" grpId="1" animBg="1"/>
      <p:bldP spid="413717" grpId="0" animBg="1"/>
      <p:bldP spid="413718" grpId="0" animBg="1"/>
      <p:bldP spid="413719" grpId="0" animBg="1"/>
      <p:bldP spid="413720" grpId="0" animBg="1"/>
      <p:bldP spid="413721" grpId="0"/>
      <p:bldP spid="413722" grpId="0" animBg="1"/>
      <p:bldP spid="413723" grpId="0" animBg="1"/>
      <p:bldP spid="413724" grpId="0"/>
      <p:bldP spid="413725" grpId="0"/>
      <p:bldP spid="413726" grpId="0"/>
      <p:bldP spid="413727" grpId="0"/>
      <p:bldP spid="413728" grpId="0"/>
      <p:bldP spid="413729" grpId="0"/>
      <p:bldP spid="413730" grpId="0" animBg="1"/>
      <p:bldP spid="413730" grpId="1" animBg="1"/>
      <p:bldP spid="413731" grpId="0"/>
      <p:bldP spid="413732" grpId="0"/>
      <p:bldP spid="413733" grpId="0"/>
      <p:bldP spid="413734" grpId="0" animBg="1"/>
      <p:bldP spid="413735" grpId="0"/>
      <p:bldP spid="413736" grpId="0" animBg="1"/>
      <p:bldP spid="413737" grpId="0"/>
      <p:bldP spid="413738" grpId="0"/>
      <p:bldP spid="413739" grpId="0" animBg="1"/>
      <p:bldP spid="413740" grpId="0"/>
      <p:bldP spid="413741" grpId="0"/>
      <p:bldP spid="413742" grpId="0"/>
      <p:bldP spid="413745" grpId="0"/>
      <p:bldP spid="41374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47459" name="WordArt 5"/>
          <p:cNvSpPr>
            <a:spLocks noChangeArrowheads="1" noChangeShapeType="1" noTextEdit="1"/>
          </p:cNvSpPr>
          <p:nvPr/>
        </p:nvSpPr>
        <p:spPr bwMode="auto">
          <a:xfrm>
            <a:off x="533400" y="457200"/>
            <a:ext cx="82296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 NELLO STOMACO</a:t>
            </a:r>
          </a:p>
        </p:txBody>
      </p:sp>
      <p:pic>
        <p:nvPicPr>
          <p:cNvPr id="147460" name="Picture 6" descr="Fig"/>
          <p:cNvPicPr>
            <a:picLocks noChangeAspect="1" noChangeArrowheads="1"/>
          </p:cNvPicPr>
          <p:nvPr/>
        </p:nvPicPr>
        <p:blipFill>
          <a:blip r:embed="rId3">
            <a:extLst>
              <a:ext uri="{28A0092B-C50C-407E-A947-70E740481C1C}">
                <a14:useLocalDpi xmlns:a14="http://schemas.microsoft.com/office/drawing/2010/main" val="0"/>
              </a:ext>
            </a:extLst>
          </a:blip>
          <a:srcRect l="13808" r="13808" b="8832"/>
          <a:stretch>
            <a:fillRect/>
          </a:stretch>
        </p:blipFill>
        <p:spPr bwMode="auto">
          <a:xfrm>
            <a:off x="685800" y="1122363"/>
            <a:ext cx="74549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83" name="Text Box 7"/>
          <p:cNvSpPr txBox="1">
            <a:spLocks noChangeArrowheads="1"/>
          </p:cNvSpPr>
          <p:nvPr/>
        </p:nvSpPr>
        <p:spPr bwMode="auto">
          <a:xfrm>
            <a:off x="395288" y="3429000"/>
            <a:ext cx="8497887" cy="4111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200" b="1">
                <a:latin typeface="Times New Roman" panose="02020603050405020304" pitchFamily="18" charset="0"/>
              </a:rPr>
              <a:t>Nello stomaco si verifica una significativa idrolisi dei trigliceridi ad opera di enzimi definiti lipasi preduodenali che operano efficacemente a pH acido.</a:t>
            </a:r>
          </a:p>
          <a:p>
            <a:pPr algn="ctr" eaLnBrk="1" hangingPunct="1"/>
            <a:r>
              <a:rPr lang="it-IT" altLang="it-IT" sz="2200" b="1">
                <a:latin typeface="Times New Roman" panose="02020603050405020304" pitchFamily="18" charset="0"/>
              </a:rPr>
              <a:t> Nell’uomo la principale lipasi preduodenale è la </a:t>
            </a:r>
            <a:r>
              <a:rPr lang="it-IT" altLang="it-IT" sz="2200" b="1" i="1">
                <a:solidFill>
                  <a:srgbClr val="0000FF"/>
                </a:solidFill>
                <a:latin typeface="Times New Roman" panose="02020603050405020304" pitchFamily="18" charset="0"/>
              </a:rPr>
              <a:t>lipasi gastrica</a:t>
            </a:r>
            <a:r>
              <a:rPr lang="it-IT" altLang="it-IT" sz="2200" b="1">
                <a:latin typeface="Times New Roman" panose="02020603050405020304" pitchFamily="18" charset="0"/>
              </a:rPr>
              <a:t>, prodotta dalle cellule ghiandolari del fondo gastrico. </a:t>
            </a:r>
          </a:p>
          <a:p>
            <a:pPr algn="ctr" eaLnBrk="1" hangingPunct="1"/>
            <a:r>
              <a:rPr lang="it-IT" altLang="it-IT" sz="2200" b="1">
                <a:latin typeface="Times New Roman" panose="02020603050405020304" pitchFamily="18" charset="0"/>
              </a:rPr>
              <a:t>L’assenza della lipasi gastrica non provoca malassorbimento di trigliceridi per l’elevata quantità di lipasi pancreatiche che agiscono nell’intestino tenue.</a:t>
            </a:r>
          </a:p>
          <a:p>
            <a:pPr algn="ctr" eaLnBrk="1" hangingPunct="1"/>
            <a:endParaRPr lang="it-IT" altLang="it-IT" sz="2200" b="1">
              <a:latin typeface="Times New Roman" panose="02020603050405020304" pitchFamily="18" charset="0"/>
            </a:endParaRPr>
          </a:p>
          <a:p>
            <a:pPr algn="ctr" eaLnBrk="1" hangingPunct="1"/>
            <a:endParaRPr lang="it-IT" altLang="it-IT" sz="2200" b="1">
              <a:latin typeface="Times New Roman" panose="02020603050405020304" pitchFamily="18" charset="0"/>
            </a:endParaRPr>
          </a:p>
          <a:p>
            <a:pPr algn="ctr" eaLnBrk="1" hangingPunct="1"/>
            <a:endParaRPr lang="it-IT" altLang="it-IT" sz="2200" b="1">
              <a:latin typeface="Times New Roman" panose="02020603050405020304" pitchFamily="18" charset="0"/>
            </a:endParaRPr>
          </a:p>
          <a:p>
            <a:pPr algn="ctr" eaLnBrk="1" hangingPunct="1"/>
            <a:endParaRPr lang="it-IT" altLang="it-IT" sz="22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4183">
                                            <p:txEl>
                                              <p:pRg st="0" end="0"/>
                                            </p:txEl>
                                          </p:spTgt>
                                        </p:tgtEl>
                                        <p:attrNameLst>
                                          <p:attrName>style.visibility</p:attrName>
                                        </p:attrNameLst>
                                      </p:cBhvr>
                                      <p:to>
                                        <p:strVal val="visible"/>
                                      </p:to>
                                    </p:set>
                                    <p:animEffect transition="in" filter="dissolve">
                                      <p:cBhvr>
                                        <p:cTn id="7" dur="500"/>
                                        <p:tgtEl>
                                          <p:spTgt spid="4341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4183">
                                            <p:txEl>
                                              <p:pRg st="1" end="1"/>
                                            </p:txEl>
                                          </p:spTgt>
                                        </p:tgtEl>
                                        <p:attrNameLst>
                                          <p:attrName>style.visibility</p:attrName>
                                        </p:attrNameLst>
                                      </p:cBhvr>
                                      <p:to>
                                        <p:strVal val="visible"/>
                                      </p:to>
                                    </p:set>
                                    <p:animEffect transition="in" filter="dissolve">
                                      <p:cBhvr>
                                        <p:cTn id="12" dur="500"/>
                                        <p:tgtEl>
                                          <p:spTgt spid="4341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4183">
                                            <p:txEl>
                                              <p:pRg st="2" end="2"/>
                                            </p:txEl>
                                          </p:spTgt>
                                        </p:tgtEl>
                                        <p:attrNameLst>
                                          <p:attrName>style.visibility</p:attrName>
                                        </p:attrNameLst>
                                      </p:cBhvr>
                                      <p:to>
                                        <p:strVal val="visible"/>
                                      </p:to>
                                    </p:set>
                                    <p:animEffect transition="in" filter="dissolve">
                                      <p:cBhvr>
                                        <p:cTn id="17" dur="500"/>
                                        <p:tgtEl>
                                          <p:spTgt spid="4341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pic>
        <p:nvPicPr>
          <p:cNvPr id="14848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6962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88900" y="4267200"/>
            <a:ext cx="8902700" cy="2536825"/>
          </a:xfrm>
          <a:prstGeom prst="rect">
            <a:avLst/>
          </a:prstGeom>
          <a:solidFill>
            <a:srgbClr val="F2FA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it-IT" sz="1500" b="1" i="1">
                <a:solidFill>
                  <a:srgbClr val="FF3399"/>
                </a:solidFill>
                <a:latin typeface="Times New Roman" panose="02020603050405020304" pitchFamily="18" charset="0"/>
              </a:rPr>
              <a:t>LIPASI PANCREATICA </a:t>
            </a:r>
            <a:r>
              <a:rPr lang="it-IT" altLang="it-IT" sz="1500" b="1">
                <a:latin typeface="Times New Roman" panose="02020603050405020304" pitchFamily="18" charset="0"/>
              </a:rPr>
              <a:t>o</a:t>
            </a:r>
            <a:r>
              <a:rPr lang="it-IT" altLang="it-IT" sz="1500" b="1" i="1">
                <a:solidFill>
                  <a:srgbClr val="FF3399"/>
                </a:solidFill>
                <a:latin typeface="Times New Roman" panose="02020603050405020304" pitchFamily="18" charset="0"/>
              </a:rPr>
              <a:t> GLICERO ESTERE IDROLASI </a:t>
            </a:r>
            <a:r>
              <a:rPr lang="it-IT" altLang="it-IT" sz="1500" b="1">
                <a:latin typeface="Times New Roman" panose="02020603050405020304" pitchFamily="18" charset="0"/>
              </a:rPr>
              <a:t>(enzima che rimuove due acidi grassi dalle molecole dei trigliceridi)</a:t>
            </a:r>
            <a:r>
              <a:rPr lang="it-IT" altLang="it-IT" sz="1500" b="1" i="1">
                <a:solidFill>
                  <a:srgbClr val="FF3399"/>
                </a:solidFill>
                <a:latin typeface="Times New Roman" panose="02020603050405020304" pitchFamily="18" charset="0"/>
              </a:rPr>
              <a:t>. </a:t>
            </a:r>
            <a:r>
              <a:rPr lang="it-IT" altLang="it-IT" sz="1500" b="1">
                <a:latin typeface="Times New Roman" panose="02020603050405020304" pitchFamily="18" charset="0"/>
              </a:rPr>
              <a:t>Altamente specifica per i trigliceridi, più attiva se sono in emulsione. È normalmente inattivata dagli acidi biliari: attivata dal legame con una colipasi</a:t>
            </a:r>
          </a:p>
          <a:p>
            <a:pPr algn="just" eaLnBrk="1" hangingPunct="1">
              <a:spcBef>
                <a:spcPct val="35000"/>
              </a:spcBef>
            </a:pPr>
            <a:r>
              <a:rPr lang="it-IT" altLang="it-IT" sz="1500" b="1" i="1">
                <a:solidFill>
                  <a:schemeClr val="accent1"/>
                </a:solidFill>
                <a:latin typeface="Times New Roman" panose="02020603050405020304" pitchFamily="18" charset="0"/>
              </a:rPr>
              <a:t>COLESTEROLO ESTERASI </a:t>
            </a:r>
            <a:r>
              <a:rPr lang="it-IT" altLang="it-IT" sz="1500" b="1">
                <a:latin typeface="Times New Roman" panose="02020603050405020304" pitchFamily="18" charset="0"/>
              </a:rPr>
              <a:t>(scinde il legame estereo degli esteri del colesterolo, generando un acido grasso e colesterolo libero). È una lipasi non specifica: agisce su acidi grassi, esteri del colesterolo, fosfolipidi, trigliceridi, monogliceridi, esteri delle vitamine. In presenza di acidi biliari forma dimeri che la proteggono dalla digestione proteolitica.</a:t>
            </a:r>
          </a:p>
          <a:p>
            <a:pPr algn="just" eaLnBrk="1" hangingPunct="1">
              <a:spcBef>
                <a:spcPct val="35000"/>
              </a:spcBef>
            </a:pPr>
            <a:r>
              <a:rPr lang="it-IT" altLang="it-IT" sz="1500" b="1" i="1">
                <a:solidFill>
                  <a:srgbClr val="339966"/>
                </a:solidFill>
                <a:latin typeface="Times New Roman" panose="02020603050405020304" pitchFamily="18" charset="0"/>
              </a:rPr>
              <a:t>FOSFOLIPASI A</a:t>
            </a:r>
            <a:r>
              <a:rPr lang="it-IT" altLang="it-IT" sz="1500" b="1" i="1" baseline="-25000">
                <a:solidFill>
                  <a:srgbClr val="339966"/>
                </a:solidFill>
                <a:latin typeface="Times New Roman" panose="02020603050405020304" pitchFamily="18" charset="0"/>
              </a:rPr>
              <a:t>2 </a:t>
            </a:r>
            <a:r>
              <a:rPr lang="it-IT" altLang="it-IT" sz="1500" b="1">
                <a:latin typeface="Times New Roman" panose="02020603050405020304" pitchFamily="18" charset="0"/>
              </a:rPr>
              <a:t>(scinde il legame estereo nella posizione 2 di un glicerofosfatide per dare, nel caso della fosfatidilcolina, un acido grasso e una lisofosfatidilcolina). Attiva sui fosfolipidi emulsionati da acidi biliari, richiede Ca</a:t>
            </a:r>
            <a:r>
              <a:rPr lang="it-IT" altLang="it-IT" sz="1500" b="1" baseline="30000">
                <a:latin typeface="Times New Roman" panose="02020603050405020304" pitchFamily="18" charset="0"/>
              </a:rPr>
              <a:t>2+ </a:t>
            </a:r>
            <a:r>
              <a:rPr lang="it-IT" altLang="it-IT" sz="1500" b="1">
                <a:latin typeface="Times New Roman" panose="02020603050405020304" pitchFamily="18" charset="0"/>
              </a:rPr>
              <a:t>per funzionare. E’ secreta come proenzima attivata da tripsina  </a:t>
            </a:r>
          </a:p>
        </p:txBody>
      </p:sp>
      <p:sp>
        <p:nvSpPr>
          <p:cNvPr id="148485" name="WordArt 9"/>
          <p:cNvSpPr>
            <a:spLocks noChangeArrowheads="1" noChangeShapeType="1" noTextEdit="1"/>
          </p:cNvSpPr>
          <p:nvPr/>
        </p:nvSpPr>
        <p:spPr bwMode="auto">
          <a:xfrm>
            <a:off x="381000" y="457200"/>
            <a:ext cx="8382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 IN DUODENO E DIGIUNO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dissolve">
                                      <p:cBhvr>
                                        <p:cTn id="7" dur="500"/>
                                        <p:tgtEl>
                                          <p:spTgt spid="16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388">
                                            <p:txEl>
                                              <p:pRg st="1" end="1"/>
                                            </p:txEl>
                                          </p:spTgt>
                                        </p:tgtEl>
                                        <p:attrNameLst>
                                          <p:attrName>style.visibility</p:attrName>
                                        </p:attrNameLst>
                                      </p:cBhvr>
                                      <p:to>
                                        <p:strVal val="visible"/>
                                      </p:to>
                                    </p:set>
                                    <p:animEffect transition="in" filter="dissolve">
                                      <p:cBhvr>
                                        <p:cTn id="12" dur="500"/>
                                        <p:tgtEl>
                                          <p:spTgt spid="163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388">
                                            <p:txEl>
                                              <p:pRg st="2" end="2"/>
                                            </p:txEl>
                                          </p:spTgt>
                                        </p:tgtEl>
                                        <p:attrNameLst>
                                          <p:attrName>style.visibility</p:attrName>
                                        </p:attrNameLst>
                                      </p:cBhvr>
                                      <p:to>
                                        <p:strVal val="visible"/>
                                      </p:to>
                                    </p:set>
                                    <p:animEffect transition="in" filter="dissolve">
                                      <p:cBhvr>
                                        <p:cTn id="17" dur="500"/>
                                        <p:tgtEl>
                                          <p:spTgt spid="163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11"/>
          <p:cNvGrpSpPr>
            <a:grpSpLocks/>
          </p:cNvGrpSpPr>
          <p:nvPr/>
        </p:nvGrpSpPr>
        <p:grpSpPr bwMode="auto">
          <a:xfrm>
            <a:off x="152400" y="1371600"/>
            <a:ext cx="8839200" cy="5321300"/>
            <a:chOff x="96" y="864"/>
            <a:chExt cx="5568" cy="3352"/>
          </a:xfrm>
        </p:grpSpPr>
        <p:pic>
          <p:nvPicPr>
            <p:cNvPr id="1495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864"/>
              <a:ext cx="5568" cy="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4" name="Rectangle 9"/>
            <p:cNvSpPr>
              <a:spLocks noChangeArrowheads="1"/>
            </p:cNvSpPr>
            <p:nvPr/>
          </p:nvSpPr>
          <p:spPr bwMode="auto">
            <a:xfrm>
              <a:off x="144" y="96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49515" name="Rectangle 10"/>
            <p:cNvSpPr>
              <a:spLocks noChangeArrowheads="1"/>
            </p:cNvSpPr>
            <p:nvPr/>
          </p:nvSpPr>
          <p:spPr bwMode="auto">
            <a:xfrm>
              <a:off x="144" y="1632"/>
              <a:ext cx="19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49507"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49508" name="Rectangle 3"/>
          <p:cNvSpPr>
            <a:spLocks noChangeArrowheads="1"/>
          </p:cNvSpPr>
          <p:nvPr/>
        </p:nvSpPr>
        <p:spPr bwMode="auto">
          <a:xfrm>
            <a:off x="2197100" y="2022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49509" name="Rectangle 7"/>
          <p:cNvSpPr>
            <a:spLocks noChangeArrowheads="1"/>
          </p:cNvSpPr>
          <p:nvPr/>
        </p:nvSpPr>
        <p:spPr bwMode="auto">
          <a:xfrm>
            <a:off x="3886200" y="1371600"/>
            <a:ext cx="5257800" cy="525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49510" name="WordArt 8"/>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sp>
        <p:nvSpPr>
          <p:cNvPr id="149511" name="Text Box 6"/>
          <p:cNvSpPr txBox="1">
            <a:spLocks noChangeArrowheads="1"/>
          </p:cNvSpPr>
          <p:nvPr/>
        </p:nvSpPr>
        <p:spPr bwMode="auto">
          <a:xfrm>
            <a:off x="3581400" y="1219200"/>
            <a:ext cx="533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latin typeface="Times New Roman" panose="02020603050405020304" pitchFamily="18" charset="0"/>
              </a:rPr>
              <a:t>La digestione dei lipidi è complicata dal fatto che la maggior parte di essi non è idrosolubile e forma quindi una emulsione grossolana, con grosse gocce di grassi (diametro circa di 5 mm) nel chimo acquoso che lascia lo stomaco.</a:t>
            </a:r>
          </a:p>
        </p:txBody>
      </p:sp>
      <p:sp>
        <p:nvSpPr>
          <p:cNvPr id="149512" name="Rectangle 12"/>
          <p:cNvSpPr>
            <a:spLocks noChangeArrowheads="1"/>
          </p:cNvSpPr>
          <p:nvPr/>
        </p:nvSpPr>
        <p:spPr bwMode="auto">
          <a:xfrm>
            <a:off x="304800" y="2819400"/>
            <a:ext cx="4114800" cy="3429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2"/>
          <p:cNvGrpSpPr>
            <a:grpSpLocks/>
          </p:cNvGrpSpPr>
          <p:nvPr/>
        </p:nvGrpSpPr>
        <p:grpSpPr bwMode="auto">
          <a:xfrm>
            <a:off x="152400" y="1371600"/>
            <a:ext cx="8839200" cy="5321300"/>
            <a:chOff x="96" y="864"/>
            <a:chExt cx="5568" cy="3352"/>
          </a:xfrm>
        </p:grpSpPr>
        <p:grpSp>
          <p:nvGrpSpPr>
            <p:cNvPr id="150536" name="Group 3"/>
            <p:cNvGrpSpPr>
              <a:grpSpLocks/>
            </p:cNvGrpSpPr>
            <p:nvPr/>
          </p:nvGrpSpPr>
          <p:grpSpPr bwMode="auto">
            <a:xfrm>
              <a:off x="96" y="864"/>
              <a:ext cx="5568" cy="3352"/>
              <a:chOff x="96" y="864"/>
              <a:chExt cx="5568" cy="3352"/>
            </a:xfrm>
          </p:grpSpPr>
          <p:grpSp>
            <p:nvGrpSpPr>
              <p:cNvPr id="150538" name="Group 4"/>
              <p:cNvGrpSpPr>
                <a:grpSpLocks/>
              </p:cNvGrpSpPr>
              <p:nvPr/>
            </p:nvGrpSpPr>
            <p:grpSpPr bwMode="auto">
              <a:xfrm>
                <a:off x="96" y="864"/>
                <a:ext cx="5568" cy="3352"/>
                <a:chOff x="96" y="864"/>
                <a:chExt cx="5568" cy="3352"/>
              </a:xfrm>
            </p:grpSpPr>
            <p:pic>
              <p:nvPicPr>
                <p:cNvPr id="15054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864"/>
                  <a:ext cx="5568" cy="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1" name="Rectangle 6"/>
                <p:cNvSpPr>
                  <a:spLocks noChangeArrowheads="1"/>
                </p:cNvSpPr>
                <p:nvPr/>
              </p:nvSpPr>
              <p:spPr bwMode="auto">
                <a:xfrm>
                  <a:off x="144" y="96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0542" name="Rectangle 7"/>
                <p:cNvSpPr>
                  <a:spLocks noChangeArrowheads="1"/>
                </p:cNvSpPr>
                <p:nvPr/>
              </p:nvSpPr>
              <p:spPr bwMode="auto">
                <a:xfrm>
                  <a:off x="144" y="1632"/>
                  <a:ext cx="19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0539" name="Rectangle 8"/>
              <p:cNvSpPr>
                <a:spLocks noChangeArrowheads="1"/>
              </p:cNvSpPr>
              <p:nvPr/>
            </p:nvSpPr>
            <p:spPr bwMode="auto">
              <a:xfrm rot="-2015247">
                <a:off x="1776" y="2976"/>
                <a:ext cx="480" cy="19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0537" name="Rectangle 9"/>
            <p:cNvSpPr>
              <a:spLocks noChangeArrowheads="1"/>
            </p:cNvSpPr>
            <p:nvPr/>
          </p:nvSpPr>
          <p:spPr bwMode="auto">
            <a:xfrm>
              <a:off x="1152" y="2592"/>
              <a:ext cx="2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0531"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0532" name="WordArt 11"/>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sp>
        <p:nvSpPr>
          <p:cNvPr id="150533" name="Rectangle 12"/>
          <p:cNvSpPr>
            <a:spLocks noChangeArrowheads="1"/>
          </p:cNvSpPr>
          <p:nvPr/>
        </p:nvSpPr>
        <p:spPr bwMode="auto">
          <a:xfrm>
            <a:off x="3886200" y="1143000"/>
            <a:ext cx="5257800" cy="5715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0534" name="Rectangle 13"/>
          <p:cNvSpPr>
            <a:spLocks noChangeArrowheads="1"/>
          </p:cNvSpPr>
          <p:nvPr/>
        </p:nvSpPr>
        <p:spPr bwMode="auto">
          <a:xfrm>
            <a:off x="3352800" y="3581400"/>
            <a:ext cx="6858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30094" name="Text Box 14"/>
          <p:cNvSpPr txBox="1">
            <a:spLocks noChangeArrowheads="1"/>
          </p:cNvSpPr>
          <p:nvPr/>
        </p:nvSpPr>
        <p:spPr bwMode="auto">
          <a:xfrm>
            <a:off x="3581400" y="2362200"/>
            <a:ext cx="516731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latin typeface="Times New Roman" panose="02020603050405020304" pitchFamily="18" charset="0"/>
              </a:rPr>
              <a:t>Nell’intestino tenue, al fine di aumentare la superficie disponibile per la digestione enzimatica dei grassi, i sali biliari interagiscono con i lipidi per spezzare le grosse gocce in gocce più piccole e più stabili (diametro di circa 1 µm). </a:t>
            </a:r>
          </a:p>
          <a:p>
            <a:pPr algn="ctr" eaLnBrk="1" hangingPunct="1"/>
            <a:r>
              <a:rPr lang="it-IT" altLang="it-IT" sz="2000" b="1">
                <a:latin typeface="Times New Roman" panose="02020603050405020304" pitchFamily="18" charset="0"/>
              </a:rPr>
              <a:t>I sali biliari, come i fosfolipidi di membrana, sono sostanze anfipatiche, cioè hanno una regione idrofilica e una idrofobica. </a:t>
            </a:r>
          </a:p>
          <a:p>
            <a:pPr algn="ctr" eaLnBrk="1" hangingPunct="1"/>
            <a:endParaRPr lang="it-IT" altLang="it-IT" sz="20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094">
                                            <p:txEl>
                                              <p:pRg st="1" end="1"/>
                                            </p:txEl>
                                          </p:spTgt>
                                        </p:tgtEl>
                                        <p:attrNameLst>
                                          <p:attrName>style.visibility</p:attrName>
                                        </p:attrNameLst>
                                      </p:cBhvr>
                                      <p:to>
                                        <p:strVal val="visible"/>
                                      </p:to>
                                    </p:set>
                                    <p:animEffect transition="in" filter="dissolve">
                                      <p:cBhvr>
                                        <p:cTn id="7" dur="500"/>
                                        <p:tgtEl>
                                          <p:spTgt spid="4300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533400" y="457200"/>
            <a:ext cx="8229600" cy="381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STRUTTURA DEL CANALE DIGERENTE</a:t>
            </a:r>
          </a:p>
        </p:txBody>
      </p:sp>
      <p:sp>
        <p:nvSpPr>
          <p:cNvPr id="74755" name="Rectangle 3"/>
          <p:cNvSpPr>
            <a:spLocks noChangeArrowheads="1"/>
          </p:cNvSpPr>
          <p:nvPr/>
        </p:nvSpPr>
        <p:spPr bwMode="auto">
          <a:xfrm>
            <a:off x="5562600" y="1524000"/>
            <a:ext cx="35814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1905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it-IT" altLang="it-IT" sz="1700" b="1">
                <a:solidFill>
                  <a:srgbClr val="000066"/>
                </a:solidFill>
                <a:latin typeface="Times New Roman" panose="02020603050405020304" pitchFamily="18" charset="0"/>
              </a:rPr>
              <a:t>Nella muscolatura è contenuto il plesso mienterico di Auerbach un complesso di fibre nervose amieliniche che regolano la motilità intestinale attraverso il cosiddetto riflesso mienterico, attraverso il quale, se la parete intestinale viene stirata si genera una contrazione circolare a monte della zona stirata (onda peristaltica) che si trasmette lungo l’intestino verso il retto</a:t>
            </a:r>
          </a:p>
        </p:txBody>
      </p:sp>
      <p:pic>
        <p:nvPicPr>
          <p:cNvPr id="25604" name="Picture 4" descr="FIG0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8913"/>
            <a:ext cx="54864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533400" y="958850"/>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00" b="1">
                <a:solidFill>
                  <a:srgbClr val="0000FF"/>
                </a:solidFill>
                <a:latin typeface="Times New Roman" panose="02020603050405020304" pitchFamily="18" charset="0"/>
              </a:rPr>
              <a:t>MUSCOLATURA</a:t>
            </a:r>
          </a:p>
        </p:txBody>
      </p:sp>
      <p:sp>
        <p:nvSpPr>
          <p:cNvPr id="25606"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STRUTTURA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dissolve">
                                      <p:cBhvr>
                                        <p:cTn id="7" dur="500"/>
                                        <p:tgtEl>
                                          <p:spTgt spid="747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4" name="Group 17"/>
          <p:cNvGrpSpPr>
            <a:grpSpLocks/>
          </p:cNvGrpSpPr>
          <p:nvPr/>
        </p:nvGrpSpPr>
        <p:grpSpPr bwMode="auto">
          <a:xfrm>
            <a:off x="152400" y="1536700"/>
            <a:ext cx="8839200" cy="5321300"/>
            <a:chOff x="96" y="864"/>
            <a:chExt cx="5568" cy="3352"/>
          </a:xfrm>
        </p:grpSpPr>
        <p:grpSp>
          <p:nvGrpSpPr>
            <p:cNvPr id="151560" name="Group 15"/>
            <p:cNvGrpSpPr>
              <a:grpSpLocks/>
            </p:cNvGrpSpPr>
            <p:nvPr/>
          </p:nvGrpSpPr>
          <p:grpSpPr bwMode="auto">
            <a:xfrm>
              <a:off x="96" y="864"/>
              <a:ext cx="5568" cy="3352"/>
              <a:chOff x="96" y="864"/>
              <a:chExt cx="5568" cy="3352"/>
            </a:xfrm>
          </p:grpSpPr>
          <p:grpSp>
            <p:nvGrpSpPr>
              <p:cNvPr id="151562" name="Group 6"/>
              <p:cNvGrpSpPr>
                <a:grpSpLocks/>
              </p:cNvGrpSpPr>
              <p:nvPr/>
            </p:nvGrpSpPr>
            <p:grpSpPr bwMode="auto">
              <a:xfrm>
                <a:off x="96" y="864"/>
                <a:ext cx="5568" cy="3352"/>
                <a:chOff x="96" y="864"/>
                <a:chExt cx="5568" cy="3352"/>
              </a:xfrm>
            </p:grpSpPr>
            <p:pic>
              <p:nvPicPr>
                <p:cNvPr id="15156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864"/>
                  <a:ext cx="5568" cy="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5" name="Rectangle 8"/>
                <p:cNvSpPr>
                  <a:spLocks noChangeArrowheads="1"/>
                </p:cNvSpPr>
                <p:nvPr/>
              </p:nvSpPr>
              <p:spPr bwMode="auto">
                <a:xfrm>
                  <a:off x="144" y="96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1566" name="Rectangle 9"/>
                <p:cNvSpPr>
                  <a:spLocks noChangeArrowheads="1"/>
                </p:cNvSpPr>
                <p:nvPr/>
              </p:nvSpPr>
              <p:spPr bwMode="auto">
                <a:xfrm>
                  <a:off x="144" y="1632"/>
                  <a:ext cx="19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1563" name="Rectangle 14"/>
              <p:cNvSpPr>
                <a:spLocks noChangeArrowheads="1"/>
              </p:cNvSpPr>
              <p:nvPr/>
            </p:nvSpPr>
            <p:spPr bwMode="auto">
              <a:xfrm rot="-2015247">
                <a:off x="1776" y="2976"/>
                <a:ext cx="480" cy="19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1561" name="Rectangle 16"/>
            <p:cNvSpPr>
              <a:spLocks noChangeArrowheads="1"/>
            </p:cNvSpPr>
            <p:nvPr/>
          </p:nvSpPr>
          <p:spPr bwMode="auto">
            <a:xfrm>
              <a:off x="1152" y="2592"/>
              <a:ext cx="2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1555"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1556" name="WordArt 5"/>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sp>
        <p:nvSpPr>
          <p:cNvPr id="151557" name="Rectangle 18"/>
          <p:cNvSpPr>
            <a:spLocks noChangeArrowheads="1"/>
          </p:cNvSpPr>
          <p:nvPr/>
        </p:nvSpPr>
        <p:spPr bwMode="auto">
          <a:xfrm>
            <a:off x="4064000" y="3568700"/>
            <a:ext cx="5029200" cy="32893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1558" name="Text Box 13"/>
          <p:cNvSpPr txBox="1">
            <a:spLocks noChangeArrowheads="1"/>
          </p:cNvSpPr>
          <p:nvPr/>
        </p:nvSpPr>
        <p:spPr bwMode="auto">
          <a:xfrm>
            <a:off x="4114800" y="3641725"/>
            <a:ext cx="4572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latin typeface="Times New Roman" panose="02020603050405020304" pitchFamily="18" charset="0"/>
              </a:rPr>
              <a:t>Le regioni idrofobiche dei sali biliari si associano alla superficie delle goccioline lipidiche, mentre le catene laterali polari interagiscono con l’acqua, creando una emulsione stabile di piccole gocce lipidiche.</a:t>
            </a:r>
          </a:p>
        </p:txBody>
      </p:sp>
      <p:sp>
        <p:nvSpPr>
          <p:cNvPr id="151559" name="Rectangle 20"/>
          <p:cNvSpPr>
            <a:spLocks noChangeArrowheads="1"/>
          </p:cNvSpPr>
          <p:nvPr/>
        </p:nvSpPr>
        <p:spPr bwMode="auto">
          <a:xfrm>
            <a:off x="4038600" y="1600200"/>
            <a:ext cx="30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8" name="Group 2"/>
          <p:cNvGrpSpPr>
            <a:grpSpLocks/>
          </p:cNvGrpSpPr>
          <p:nvPr/>
        </p:nvGrpSpPr>
        <p:grpSpPr bwMode="auto">
          <a:xfrm>
            <a:off x="152400" y="1536700"/>
            <a:ext cx="8839200" cy="5321300"/>
            <a:chOff x="96" y="864"/>
            <a:chExt cx="5568" cy="3352"/>
          </a:xfrm>
        </p:grpSpPr>
        <p:grpSp>
          <p:nvGrpSpPr>
            <p:cNvPr id="152586" name="Group 3"/>
            <p:cNvGrpSpPr>
              <a:grpSpLocks/>
            </p:cNvGrpSpPr>
            <p:nvPr/>
          </p:nvGrpSpPr>
          <p:grpSpPr bwMode="auto">
            <a:xfrm>
              <a:off x="96" y="864"/>
              <a:ext cx="5568" cy="3352"/>
              <a:chOff x="96" y="864"/>
              <a:chExt cx="5568" cy="3352"/>
            </a:xfrm>
          </p:grpSpPr>
          <p:grpSp>
            <p:nvGrpSpPr>
              <p:cNvPr id="152588" name="Group 4"/>
              <p:cNvGrpSpPr>
                <a:grpSpLocks/>
              </p:cNvGrpSpPr>
              <p:nvPr/>
            </p:nvGrpSpPr>
            <p:grpSpPr bwMode="auto">
              <a:xfrm>
                <a:off x="96" y="864"/>
                <a:ext cx="5568" cy="3352"/>
                <a:chOff x="96" y="864"/>
                <a:chExt cx="5568" cy="3352"/>
              </a:xfrm>
            </p:grpSpPr>
            <p:pic>
              <p:nvPicPr>
                <p:cNvPr id="15259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864"/>
                  <a:ext cx="5568" cy="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1" name="Rectangle 6"/>
                <p:cNvSpPr>
                  <a:spLocks noChangeArrowheads="1"/>
                </p:cNvSpPr>
                <p:nvPr/>
              </p:nvSpPr>
              <p:spPr bwMode="auto">
                <a:xfrm>
                  <a:off x="144" y="96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2592" name="Rectangle 7"/>
                <p:cNvSpPr>
                  <a:spLocks noChangeArrowheads="1"/>
                </p:cNvSpPr>
                <p:nvPr/>
              </p:nvSpPr>
              <p:spPr bwMode="auto">
                <a:xfrm>
                  <a:off x="144" y="1632"/>
                  <a:ext cx="19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2589" name="Rectangle 8"/>
              <p:cNvSpPr>
                <a:spLocks noChangeArrowheads="1"/>
              </p:cNvSpPr>
              <p:nvPr/>
            </p:nvSpPr>
            <p:spPr bwMode="auto">
              <a:xfrm rot="-2015247">
                <a:off x="1776" y="2976"/>
                <a:ext cx="480" cy="19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2587" name="Rectangle 9"/>
            <p:cNvSpPr>
              <a:spLocks noChangeArrowheads="1"/>
            </p:cNvSpPr>
            <p:nvPr/>
          </p:nvSpPr>
          <p:spPr bwMode="auto">
            <a:xfrm>
              <a:off x="1152" y="2592"/>
              <a:ext cx="2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152579"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2580" name="WordArt 11"/>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sp>
        <p:nvSpPr>
          <p:cNvPr id="152581" name="Rectangle 14"/>
          <p:cNvSpPr>
            <a:spLocks noChangeArrowheads="1"/>
          </p:cNvSpPr>
          <p:nvPr/>
        </p:nvSpPr>
        <p:spPr bwMode="auto">
          <a:xfrm>
            <a:off x="4038600" y="1600200"/>
            <a:ext cx="30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2582" name="Rectangle 15"/>
          <p:cNvSpPr>
            <a:spLocks noChangeArrowheads="1"/>
          </p:cNvSpPr>
          <p:nvPr/>
        </p:nvSpPr>
        <p:spPr bwMode="auto">
          <a:xfrm>
            <a:off x="5562600" y="3657600"/>
            <a:ext cx="30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2583" name="Rectangle 16"/>
          <p:cNvSpPr>
            <a:spLocks noChangeArrowheads="1"/>
          </p:cNvSpPr>
          <p:nvPr/>
        </p:nvSpPr>
        <p:spPr bwMode="auto">
          <a:xfrm>
            <a:off x="3810000" y="5257800"/>
            <a:ext cx="5334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2584" name="Text Box 13"/>
          <p:cNvSpPr txBox="1">
            <a:spLocks noChangeArrowheads="1"/>
          </p:cNvSpPr>
          <p:nvPr/>
        </p:nvSpPr>
        <p:spPr bwMode="auto">
          <a:xfrm>
            <a:off x="3279775" y="5334000"/>
            <a:ext cx="58642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I sali biliari che rivestono la gocciolina lipidica non permettono il passaggio della lipasi, per questo la digestione dei grassi prevede l’intervento di una </a:t>
            </a:r>
            <a:r>
              <a:rPr lang="it-IT" altLang="it-IT" sz="1600" b="1" i="1">
                <a:solidFill>
                  <a:srgbClr val="0000FF"/>
                </a:solidFill>
                <a:latin typeface="Times New Roman" panose="02020603050405020304" pitchFamily="18" charset="0"/>
              </a:rPr>
              <a:t>colipasi</a:t>
            </a:r>
            <a:r>
              <a:rPr lang="it-IT" altLang="it-IT" sz="1600" b="1">
                <a:latin typeface="Times New Roman" panose="02020603050405020304" pitchFamily="18" charset="0"/>
              </a:rPr>
              <a:t>, un cofattore proteico prodotto dal pancreas che ha la funzione di spostare alcuni sali biliari e di permettere alla lipasi di accedere ai grassi </a:t>
            </a:r>
          </a:p>
        </p:txBody>
      </p:sp>
      <p:sp>
        <p:nvSpPr>
          <p:cNvPr id="152585" name="Rectangle 17"/>
          <p:cNvSpPr>
            <a:spLocks noChangeArrowheads="1"/>
          </p:cNvSpPr>
          <p:nvPr/>
        </p:nvSpPr>
        <p:spPr bwMode="auto">
          <a:xfrm>
            <a:off x="6604000" y="3987800"/>
            <a:ext cx="30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43038"/>
            <a:ext cx="6019800" cy="4665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03" name="Rectangle 9"/>
          <p:cNvSpPr>
            <a:spLocks noChangeArrowheads="1"/>
          </p:cNvSpPr>
          <p:nvPr/>
        </p:nvSpPr>
        <p:spPr bwMode="auto">
          <a:xfrm>
            <a:off x="1828800" y="3886200"/>
            <a:ext cx="381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3604"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3605" name="WordArt 11"/>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sp>
        <p:nvSpPr>
          <p:cNvPr id="153606" name="Rectangle 13"/>
          <p:cNvSpPr>
            <a:spLocks noChangeArrowheads="1"/>
          </p:cNvSpPr>
          <p:nvPr/>
        </p:nvSpPr>
        <p:spPr bwMode="auto">
          <a:xfrm>
            <a:off x="5969000" y="2959100"/>
            <a:ext cx="30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3607" name="Rectangle 16"/>
          <p:cNvSpPr>
            <a:spLocks noChangeArrowheads="1"/>
          </p:cNvSpPr>
          <p:nvPr/>
        </p:nvSpPr>
        <p:spPr bwMode="auto">
          <a:xfrm>
            <a:off x="7010400" y="3289300"/>
            <a:ext cx="304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3608" name="Rectangle 20"/>
          <p:cNvSpPr>
            <a:spLocks noChangeArrowheads="1"/>
          </p:cNvSpPr>
          <p:nvPr/>
        </p:nvSpPr>
        <p:spPr bwMode="auto">
          <a:xfrm rot="1993585">
            <a:off x="3733800" y="2514600"/>
            <a:ext cx="381000" cy="1905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3609" name="Text Box 6"/>
          <p:cNvSpPr txBox="1">
            <a:spLocks noChangeArrowheads="1"/>
          </p:cNvSpPr>
          <p:nvPr/>
        </p:nvSpPr>
        <p:spPr bwMode="auto">
          <a:xfrm>
            <a:off x="152400" y="1443038"/>
            <a:ext cx="281940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it-IT" altLang="it-IT" b="1">
                <a:latin typeface="Times New Roman" panose="02020603050405020304" pitchFamily="18" charset="0"/>
              </a:rPr>
              <a:t>Mano a mano che la digestione procede, gli acidi grassi, i sali biliari, i monogliceridi, i fosfolipidi e il colesterolo formano minutissime goccioline denominate </a:t>
            </a:r>
            <a:r>
              <a:rPr lang="it-IT" altLang="it-IT" sz="2000" b="1" i="1">
                <a:solidFill>
                  <a:srgbClr val="0000FF"/>
                </a:solidFill>
                <a:latin typeface="Times New Roman" panose="02020603050405020304" pitchFamily="18" charset="0"/>
              </a:rPr>
              <a:t>micelle</a:t>
            </a:r>
            <a:r>
              <a:rPr lang="it-IT" altLang="it-IT" b="1">
                <a:latin typeface="Times New Roman" panose="02020603050405020304" pitchFamily="18" charset="0"/>
              </a:rPr>
              <a:t> (con diametro di circa 20-50 nm) che hanno un rapporto superficie/volume circa 50 volte maggiore rispetto alle gocce di emulsione e permettono un contatto intimo tra i prodotti di scissione lipofili e la parete intestinale.</a:t>
            </a:r>
          </a:p>
          <a:p>
            <a:pPr eaLnBrk="1" hangingPunct="1">
              <a:buFont typeface="Wingdings" panose="05000000000000000000" pitchFamily="2" charset="2"/>
              <a:buNone/>
            </a:pPr>
            <a:endParaRPr lang="it-IT" altLang="it-IT" b="1">
              <a:latin typeface="Times New Roman" panose="02020603050405020304" pitchFamily="18" charset="0"/>
            </a:endParaRPr>
          </a:p>
        </p:txBody>
      </p:sp>
      <p:sp>
        <p:nvSpPr>
          <p:cNvPr id="153610" name="Text Box 22"/>
          <p:cNvSpPr txBox="1">
            <a:spLocks noChangeArrowheads="1"/>
          </p:cNvSpPr>
          <p:nvPr/>
        </p:nvSpPr>
        <p:spPr bwMode="auto">
          <a:xfrm>
            <a:off x="4114800" y="274320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Ø di 5 mm</a:t>
            </a:r>
          </a:p>
        </p:txBody>
      </p:sp>
      <p:sp>
        <p:nvSpPr>
          <p:cNvPr id="153611" name="Text Box 23"/>
          <p:cNvSpPr txBox="1">
            <a:spLocks noChangeArrowheads="1"/>
          </p:cNvSpPr>
          <p:nvPr/>
        </p:nvSpPr>
        <p:spPr bwMode="auto">
          <a:xfrm>
            <a:off x="4800600" y="3505200"/>
            <a:ext cx="1052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Ø di 1 </a:t>
            </a:r>
            <a:r>
              <a:rPr lang="it-IT" altLang="it-IT" sz="1600" b="1">
                <a:latin typeface="Times New Roman" panose="02020603050405020304" pitchFamily="18" charset="0"/>
                <a:sym typeface="Symbol" panose="05050102010706020507" pitchFamily="18" charset="2"/>
              </a:rPr>
              <a:t></a:t>
            </a:r>
            <a:r>
              <a:rPr lang="it-IT" altLang="it-IT" sz="1600" b="1">
                <a:latin typeface="Times New Roman" panose="02020603050405020304" pitchFamily="18" charset="0"/>
              </a:rPr>
              <a:t>m</a:t>
            </a:r>
          </a:p>
        </p:txBody>
      </p:sp>
      <p:sp>
        <p:nvSpPr>
          <p:cNvPr id="153612" name="Text Box 24"/>
          <p:cNvSpPr txBox="1">
            <a:spLocks noChangeArrowheads="1"/>
          </p:cNvSpPr>
          <p:nvPr/>
        </p:nvSpPr>
        <p:spPr bwMode="auto">
          <a:xfrm>
            <a:off x="4953000" y="4876800"/>
            <a:ext cx="1420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Ø di 20-50 </a:t>
            </a:r>
            <a:r>
              <a:rPr lang="it-IT" altLang="it-IT" sz="1600" b="1">
                <a:latin typeface="Times New Roman" panose="02020603050405020304" pitchFamily="18" charset="0"/>
                <a:sym typeface="Symbol" panose="05050102010706020507" pitchFamily="18" charset="2"/>
              </a:rPr>
              <a:t>n</a:t>
            </a:r>
            <a:r>
              <a:rPr lang="it-IT" altLang="it-IT" sz="1600" b="1">
                <a:latin typeface="Times New Roman" panose="02020603050405020304" pitchFamily="18" charset="0"/>
              </a:rPr>
              <a:t>m</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4627" name="WordArt 3"/>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pic>
        <p:nvPicPr>
          <p:cNvPr id="15462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38671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6"/>
          <p:cNvSpPr txBox="1">
            <a:spLocks noChangeArrowheads="1"/>
          </p:cNvSpPr>
          <p:nvPr/>
        </p:nvSpPr>
        <p:spPr bwMode="auto">
          <a:xfrm>
            <a:off x="4114800" y="1052513"/>
            <a:ext cx="4800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Wingdings" panose="05000000000000000000" pitchFamily="2" charset="2"/>
              <a:buNone/>
            </a:pPr>
            <a:r>
              <a:rPr lang="it-IT" altLang="it-IT" b="1">
                <a:latin typeface="Times New Roman" panose="02020603050405020304" pitchFamily="18" charset="0"/>
              </a:rPr>
              <a:t>Gli acidi biliari formano le micelle quando la loro concentrazione è al di sopra di un determinato valore, che viene definito </a:t>
            </a:r>
            <a:r>
              <a:rPr lang="it-IT" altLang="it-IT" b="1" i="1">
                <a:solidFill>
                  <a:srgbClr val="0000FF"/>
                </a:solidFill>
                <a:latin typeface="Times New Roman" panose="02020603050405020304" pitchFamily="18" charset="0"/>
              </a:rPr>
              <a:t>concentrazione micellare critica</a:t>
            </a:r>
            <a:r>
              <a:rPr lang="it-IT" altLang="it-IT" b="1">
                <a:latin typeface="Times New Roman" panose="02020603050405020304" pitchFamily="18" charset="0"/>
              </a:rPr>
              <a:t> (cmc).</a:t>
            </a:r>
          </a:p>
        </p:txBody>
      </p:sp>
      <p:sp>
        <p:nvSpPr>
          <p:cNvPr id="154630" name="Text Box 6"/>
          <p:cNvSpPr txBox="1">
            <a:spLocks noChangeArrowheads="1"/>
          </p:cNvSpPr>
          <p:nvPr/>
        </p:nvSpPr>
        <p:spPr bwMode="auto">
          <a:xfrm>
            <a:off x="1066800" y="1219200"/>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0000FF"/>
                </a:solidFill>
                <a:latin typeface="Times New Roman" panose="02020603050405020304" pitchFamily="18" charset="0"/>
              </a:rPr>
              <a:t>Struttura acido biliare</a:t>
            </a:r>
          </a:p>
        </p:txBody>
      </p:sp>
      <p:sp>
        <p:nvSpPr>
          <p:cNvPr id="154631" name="Text Box 7"/>
          <p:cNvSpPr txBox="1">
            <a:spLocks noChangeArrowheads="1"/>
          </p:cNvSpPr>
          <p:nvPr/>
        </p:nvSpPr>
        <p:spPr bwMode="auto">
          <a:xfrm>
            <a:off x="1752600" y="3910013"/>
            <a:ext cx="280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solidFill>
                  <a:srgbClr val="0000FF"/>
                </a:solidFill>
                <a:latin typeface="Times New Roman" panose="02020603050405020304" pitchFamily="18" charset="0"/>
              </a:rPr>
              <a:t>Struttura di una micella mista</a:t>
            </a:r>
          </a:p>
        </p:txBody>
      </p:sp>
      <p:graphicFrame>
        <p:nvGraphicFramePr>
          <p:cNvPr id="433218" name="Group 66"/>
          <p:cNvGraphicFramePr>
            <a:graphicFrameLocks noGrp="1"/>
          </p:cNvGraphicFramePr>
          <p:nvPr/>
        </p:nvGraphicFramePr>
        <p:xfrm>
          <a:off x="4889500" y="2349500"/>
          <a:ext cx="3505200" cy="4438650"/>
        </p:xfrm>
        <a:graphic>
          <a:graphicData uri="http://schemas.openxmlformats.org/drawingml/2006/table">
            <a:tbl>
              <a:tblPr/>
              <a:tblGrid>
                <a:gridCol w="2282825"/>
                <a:gridCol w="1222375"/>
              </a:tblGrid>
              <a:tr h="2286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rgbClr val="FF3300"/>
                          </a:solidFill>
                          <a:effectLst/>
                          <a:latin typeface="Times New Roman" pitchFamily="18" charset="0"/>
                          <a:cs typeface="Times New Roman" pitchFamily="18" charset="0"/>
                        </a:rPr>
                        <a:t>Sale biliare (sale sodico)</a:t>
                      </a:r>
                      <a:r>
                        <a:rPr kumimoji="0" lang="en-GB" sz="1200" b="1" i="0" u="none" strike="noStrike" cap="none" normalizeH="0" baseline="0" smtClean="0">
                          <a:ln>
                            <a:noFill/>
                          </a:ln>
                          <a:solidFill>
                            <a:srgbClr val="FF3300"/>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rgbClr val="FF3300"/>
                          </a:solidFill>
                          <a:effectLst/>
                          <a:latin typeface="Times New Roman" pitchFamily="18" charset="0"/>
                          <a:cs typeface="Times New Roman" pitchFamily="18" charset="0"/>
                        </a:rPr>
                        <a:t>CMC (mM)</a:t>
                      </a:r>
                      <a:r>
                        <a:rPr kumimoji="0" lang="en-GB" sz="1200" b="1" i="0" u="none" strike="noStrike" cap="none" normalizeH="0" baseline="0" smtClean="0">
                          <a:ln>
                            <a:noFill/>
                          </a:ln>
                          <a:solidFill>
                            <a:srgbClr val="FF33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11</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5</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Glicocolato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11</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Litocolato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0.2</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Taurocolato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8</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Chenodeossicolato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9</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Glicodeossicolato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4</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Glicoursocolato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35</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Taurodeossicolato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3</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Tauroursocolato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52</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Ursodeossicolato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24</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Glicochenodeossicolato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7</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GB" sz="1200" b="1" i="0" u="none" strike="noStrike" cap="none" normalizeH="0" baseline="0" smtClean="0">
                          <a:ln>
                            <a:noFill/>
                          </a:ln>
                          <a:solidFill>
                            <a:schemeClr val="tx1"/>
                          </a:solidFill>
                          <a:effectLst/>
                          <a:latin typeface="Times New Roman" pitchFamily="18" charset="0"/>
                          <a:cs typeface="Times New Roman" pitchFamily="18" charset="0"/>
                        </a:rPr>
                        <a:t>Glicoursodeossicolato</a:t>
                      </a:r>
                      <a:endParaRPr kumimoji="0" lang="en-GB" sz="12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12</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Taurochenodeossicolato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5.2</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Tauroursodeossicolato</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6</a:t>
                      </a:r>
                      <a:r>
                        <a:rPr kumimoji="0" lang="en-GB" sz="1200" b="1"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4685" name="Rectangle 62"/>
          <p:cNvSpPr>
            <a:spLocks noChangeArrowheads="1"/>
          </p:cNvSpPr>
          <p:nvPr/>
        </p:nvSpPr>
        <p:spPr bwMode="auto">
          <a:xfrm>
            <a:off x="457200" y="3657600"/>
            <a:ext cx="381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4686" name="Rectangle 63"/>
          <p:cNvSpPr>
            <a:spLocks noChangeArrowheads="1"/>
          </p:cNvSpPr>
          <p:nvPr/>
        </p:nvSpPr>
        <p:spPr bwMode="auto">
          <a:xfrm>
            <a:off x="381000" y="2133600"/>
            <a:ext cx="381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5651" name="WordArt 5"/>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DEI LIPIDI</a:t>
            </a:r>
          </a:p>
        </p:txBody>
      </p:sp>
      <p:pic>
        <p:nvPicPr>
          <p:cNvPr id="15565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38671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 Box 9"/>
          <p:cNvSpPr txBox="1">
            <a:spLocks noChangeArrowheads="1"/>
          </p:cNvSpPr>
          <p:nvPr/>
        </p:nvSpPr>
        <p:spPr bwMode="auto">
          <a:xfrm>
            <a:off x="1066800" y="1219200"/>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0000FF"/>
                </a:solidFill>
                <a:latin typeface="Times New Roman" panose="02020603050405020304" pitchFamily="18" charset="0"/>
              </a:rPr>
              <a:t>Struttura acido biliare</a:t>
            </a:r>
          </a:p>
        </p:txBody>
      </p:sp>
      <p:sp>
        <p:nvSpPr>
          <p:cNvPr id="155654" name="Rectangle 67"/>
          <p:cNvSpPr>
            <a:spLocks noChangeArrowheads="1"/>
          </p:cNvSpPr>
          <p:nvPr/>
        </p:nvSpPr>
        <p:spPr bwMode="auto">
          <a:xfrm>
            <a:off x="457200" y="3657600"/>
            <a:ext cx="381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5655" name="Rectangle 68"/>
          <p:cNvSpPr>
            <a:spLocks noChangeArrowheads="1"/>
          </p:cNvSpPr>
          <p:nvPr/>
        </p:nvSpPr>
        <p:spPr bwMode="auto">
          <a:xfrm>
            <a:off x="381000" y="2133600"/>
            <a:ext cx="381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5656" name="Text Box 10"/>
          <p:cNvSpPr txBox="1">
            <a:spLocks noChangeArrowheads="1"/>
          </p:cNvSpPr>
          <p:nvPr/>
        </p:nvSpPr>
        <p:spPr bwMode="auto">
          <a:xfrm>
            <a:off x="1692275" y="3833813"/>
            <a:ext cx="280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solidFill>
                  <a:srgbClr val="0000FF"/>
                </a:solidFill>
                <a:latin typeface="Times New Roman" panose="02020603050405020304" pitchFamily="18" charset="0"/>
              </a:rPr>
              <a:t>Struttura di una micella mista</a:t>
            </a:r>
          </a:p>
        </p:txBody>
      </p:sp>
      <p:sp>
        <p:nvSpPr>
          <p:cNvPr id="427016" name="Text Box 6"/>
          <p:cNvSpPr txBox="1">
            <a:spLocks noChangeArrowheads="1"/>
          </p:cNvSpPr>
          <p:nvPr/>
        </p:nvSpPr>
        <p:spPr bwMode="auto">
          <a:xfrm>
            <a:off x="4648200" y="1143000"/>
            <a:ext cx="41148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Wingdings" panose="05000000000000000000" pitchFamily="2" charset="2"/>
              <a:buNone/>
            </a:pPr>
            <a:r>
              <a:rPr lang="it-IT" altLang="it-IT" b="1">
                <a:latin typeface="Times New Roman" panose="02020603050405020304" pitchFamily="18" charset="0"/>
              </a:rPr>
              <a:t>Gli epatociti secernono nella bile anche fosfolipidi (soprattutto lecitina) e colesterolo che formano delle vescicole a doppio strato lipidico. </a:t>
            </a:r>
          </a:p>
          <a:p>
            <a:pPr algn="ctr" eaLnBrk="1" hangingPunct="1">
              <a:buFont typeface="Wingdings" panose="05000000000000000000" pitchFamily="2" charset="2"/>
              <a:buNone/>
            </a:pPr>
            <a:r>
              <a:rPr lang="it-IT" altLang="it-IT" b="1">
                <a:latin typeface="Times New Roman" panose="02020603050405020304" pitchFamily="18" charset="0"/>
              </a:rPr>
              <a:t>Le vescicole di lecitina-colesterolo sono di gran lunga inferiori alle micelle di acidi biliari e spesso si fondono con esse formando le micelle miste.</a:t>
            </a:r>
          </a:p>
          <a:p>
            <a:pPr algn="ctr" eaLnBrk="1" hangingPunct="1">
              <a:buFont typeface="Wingdings" panose="05000000000000000000" pitchFamily="2" charset="2"/>
              <a:buNone/>
            </a:pPr>
            <a:endParaRPr lang="it-IT" altLang="it-IT" b="1">
              <a:latin typeface="Times New Roman" panose="02020603050405020304" pitchFamily="18" charset="0"/>
            </a:endParaRPr>
          </a:p>
          <a:p>
            <a:pPr algn="ctr" eaLnBrk="1" hangingPunct="1">
              <a:buFont typeface="Wingdings" panose="05000000000000000000" pitchFamily="2" charset="2"/>
              <a:buNone/>
            </a:pPr>
            <a:endParaRPr lang="it-IT" altLang="it-IT" b="1">
              <a:latin typeface="Times New Roman" panose="02020603050405020304" pitchFamily="18" charset="0"/>
            </a:endParaRPr>
          </a:p>
          <a:p>
            <a:pPr algn="ctr" eaLnBrk="1" hangingPunct="1">
              <a:buFont typeface="Wingdings" panose="05000000000000000000" pitchFamily="2" charset="2"/>
              <a:buNone/>
            </a:pPr>
            <a:r>
              <a:rPr lang="it-IT" altLang="it-IT" b="1">
                <a:latin typeface="Times New Roman" panose="02020603050405020304" pitchFamily="18" charset="0"/>
              </a:rPr>
              <a:t>Se la quantità di colesterolo presente nella bile è superiore a quella che può essere solubilizzata nelle micelle, la bile viene definita </a:t>
            </a:r>
            <a:r>
              <a:rPr lang="it-IT" altLang="it-IT" b="1" i="1">
                <a:solidFill>
                  <a:srgbClr val="0000FF"/>
                </a:solidFill>
                <a:latin typeface="Times New Roman" panose="02020603050405020304" pitchFamily="18" charset="0"/>
              </a:rPr>
              <a:t>soprassatura</a:t>
            </a:r>
            <a:r>
              <a:rPr lang="it-IT" altLang="it-IT" b="1">
                <a:latin typeface="Times New Roman" panose="02020603050405020304" pitchFamily="18" charset="0"/>
              </a:rPr>
              <a:t> di colesterolo. </a:t>
            </a:r>
          </a:p>
          <a:p>
            <a:pPr algn="ctr" eaLnBrk="1" hangingPunct="1">
              <a:buFont typeface="Wingdings" panose="05000000000000000000" pitchFamily="2" charset="2"/>
              <a:buNone/>
            </a:pPr>
            <a:r>
              <a:rPr lang="it-IT" altLang="it-IT" b="1">
                <a:latin typeface="Times New Roman" panose="02020603050405020304" pitchFamily="18" charset="0"/>
              </a:rPr>
              <a:t>In questa condizione si possono formare dei cristalli di colesterolo con formazione dei </a:t>
            </a:r>
            <a:r>
              <a:rPr lang="it-IT" altLang="it-IT" b="1" i="1">
                <a:solidFill>
                  <a:srgbClr val="0000FF"/>
                </a:solidFill>
                <a:latin typeface="Times New Roman" panose="02020603050405020304" pitchFamily="18" charset="0"/>
              </a:rPr>
              <a:t>calcoli biliari</a:t>
            </a:r>
            <a:r>
              <a:rPr lang="it-IT" altLang="it-IT" b="1">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27016">
                                            <p:txEl>
                                              <p:pRg st="0" end="0"/>
                                            </p:txEl>
                                          </p:spTgt>
                                        </p:tgtEl>
                                        <p:attrNameLst>
                                          <p:attrName>style.visibility</p:attrName>
                                        </p:attrNameLst>
                                      </p:cBhvr>
                                      <p:to>
                                        <p:strVal val="visible"/>
                                      </p:to>
                                    </p:set>
                                    <p:animEffect transition="in" filter="dissolve">
                                      <p:cBhvr>
                                        <p:cTn id="7" dur="500"/>
                                        <p:tgtEl>
                                          <p:spTgt spid="4270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27016">
                                            <p:txEl>
                                              <p:pRg st="1" end="1"/>
                                            </p:txEl>
                                          </p:spTgt>
                                        </p:tgtEl>
                                        <p:attrNameLst>
                                          <p:attrName>style.visibility</p:attrName>
                                        </p:attrNameLst>
                                      </p:cBhvr>
                                      <p:to>
                                        <p:strVal val="visible"/>
                                      </p:to>
                                    </p:set>
                                    <p:animEffect transition="in" filter="dissolve">
                                      <p:cBhvr>
                                        <p:cTn id="12" dur="500"/>
                                        <p:tgtEl>
                                          <p:spTgt spid="4270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27016">
                                            <p:txEl>
                                              <p:pRg st="4" end="4"/>
                                            </p:txEl>
                                          </p:spTgt>
                                        </p:tgtEl>
                                        <p:attrNameLst>
                                          <p:attrName>style.visibility</p:attrName>
                                        </p:attrNameLst>
                                      </p:cBhvr>
                                      <p:to>
                                        <p:strVal val="visible"/>
                                      </p:to>
                                    </p:set>
                                    <p:animEffect transition="in" filter="dissolve">
                                      <p:cBhvr>
                                        <p:cTn id="17" dur="500"/>
                                        <p:tgtEl>
                                          <p:spTgt spid="42701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27016">
                                            <p:txEl>
                                              <p:pRg st="5" end="5"/>
                                            </p:txEl>
                                          </p:spTgt>
                                        </p:tgtEl>
                                        <p:attrNameLst>
                                          <p:attrName>style.visibility</p:attrName>
                                        </p:attrNameLst>
                                      </p:cBhvr>
                                      <p:to>
                                        <p:strVal val="visible"/>
                                      </p:to>
                                    </p:set>
                                    <p:animEffect transition="in" filter="dissolve">
                                      <p:cBhvr>
                                        <p:cTn id="22" dur="500"/>
                                        <p:tgtEl>
                                          <p:spTgt spid="4270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6"/>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6675" name="WordArt 7"/>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sp>
        <p:nvSpPr>
          <p:cNvPr id="156676" name="Text Box 9"/>
          <p:cNvSpPr txBox="1">
            <a:spLocks noChangeArrowheads="1"/>
          </p:cNvSpPr>
          <p:nvPr/>
        </p:nvSpPr>
        <p:spPr bwMode="auto">
          <a:xfrm>
            <a:off x="7620000" y="5715000"/>
            <a:ext cx="109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Enterocita</a:t>
            </a:r>
            <a:endParaRPr lang="en-GB" altLang="it-IT" sz="1600" b="1">
              <a:latin typeface="Times New Roman" panose="02020603050405020304" pitchFamily="18" charset="0"/>
            </a:endParaRPr>
          </a:p>
        </p:txBody>
      </p:sp>
      <p:sp>
        <p:nvSpPr>
          <p:cNvPr id="425999" name="Rectangle 15"/>
          <p:cNvSpPr>
            <a:spLocks noChangeArrowheads="1"/>
          </p:cNvSpPr>
          <p:nvPr/>
        </p:nvSpPr>
        <p:spPr bwMode="auto">
          <a:xfrm>
            <a:off x="152400" y="1219200"/>
            <a:ext cx="30480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500" b="1">
                <a:latin typeface="Times New Roman" panose="02020603050405020304" pitchFamily="18" charset="0"/>
              </a:rPr>
              <a:t>Le porzioni dell’intestino più attivo nell’assorbimento dei lipidi sono il duodeno ed il digiuno. </a:t>
            </a:r>
          </a:p>
          <a:p>
            <a:pPr eaLnBrk="1" hangingPunct="1"/>
            <a:r>
              <a:rPr lang="it-IT" altLang="it-IT" sz="1500" b="1">
                <a:latin typeface="Times New Roman" panose="02020603050405020304" pitchFamily="18" charset="0"/>
              </a:rPr>
              <a:t>Gli acidi grassi, i 2-monogliceridi, il colesterolo e la lisolecitina diffondono facilmente attraverso il doppio strato lipidico della membrane plasmatiche apicale a causa della loro liposolubilità.</a:t>
            </a:r>
          </a:p>
          <a:p>
            <a:pPr eaLnBrk="1" hangingPunct="1"/>
            <a:r>
              <a:rPr lang="it-IT" altLang="it-IT" sz="1500" b="1">
                <a:latin typeface="Times New Roman" panose="02020603050405020304" pitchFamily="18" charset="0"/>
              </a:rPr>
              <a:t>L’</a:t>
            </a:r>
            <a:r>
              <a:rPr lang="it-IT" altLang="it-IT" sz="1500" b="1" i="1">
                <a:solidFill>
                  <a:srgbClr val="0000FF"/>
                </a:solidFill>
                <a:latin typeface="Times New Roman" panose="02020603050405020304" pitchFamily="18" charset="0"/>
              </a:rPr>
              <a:t>unstirred layer</a:t>
            </a:r>
            <a:r>
              <a:rPr lang="it-IT" altLang="it-IT" sz="1500" b="1">
                <a:latin typeface="Times New Roman" panose="02020603050405020304" pitchFamily="18" charset="0"/>
              </a:rPr>
              <a:t> ha un ruolo essenziale nell’assorbimento.</a:t>
            </a:r>
          </a:p>
          <a:p>
            <a:pPr eaLnBrk="1" hangingPunct="1"/>
            <a:r>
              <a:rPr lang="it-IT" altLang="it-IT" sz="1500" b="1">
                <a:latin typeface="Times New Roman" panose="02020603050405020304" pitchFamily="18" charset="0"/>
              </a:rPr>
              <a:t>In questo strato non rimescolato esiste un gradiente di concentrazione per cui le micelle e i prodotti della digestione lipidica hanno concentrazione inferiore a quella prossima all’orletto a spazzola e al lume. </a:t>
            </a:r>
          </a:p>
          <a:p>
            <a:pPr eaLnBrk="1" hangingPunct="1"/>
            <a:r>
              <a:rPr lang="it-IT" altLang="it-IT" sz="1500" b="1">
                <a:latin typeface="Times New Roman" panose="02020603050405020304" pitchFamily="18" charset="0"/>
              </a:rPr>
              <a:t>Questo diminuisce la concentrazione dei sali biliari al di sotto di quella critica micellare e le micelle tendono a disgregarsi rilasciando i vari componenti lipidici.</a:t>
            </a:r>
          </a:p>
        </p:txBody>
      </p:sp>
      <p:pic>
        <p:nvPicPr>
          <p:cNvPr id="156678" name="Picture 16" descr="33_19"/>
          <p:cNvPicPr>
            <a:picLocks noChangeAspect="1" noChangeArrowheads="1"/>
          </p:cNvPicPr>
          <p:nvPr/>
        </p:nvPicPr>
        <p:blipFill>
          <a:blip r:embed="rId3">
            <a:extLst>
              <a:ext uri="{28A0092B-C50C-407E-A947-70E740481C1C}">
                <a14:useLocalDpi xmlns:a14="http://schemas.microsoft.com/office/drawing/2010/main" val="0"/>
              </a:ext>
            </a:extLst>
          </a:blip>
          <a:srcRect l="3992" t="20705" r="6932" b="21675"/>
          <a:stretch>
            <a:fillRect/>
          </a:stretch>
        </p:blipFill>
        <p:spPr bwMode="auto">
          <a:xfrm>
            <a:off x="3276600" y="1371600"/>
            <a:ext cx="5695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5999">
                                            <p:txEl>
                                              <p:pRg st="1" end="1"/>
                                            </p:txEl>
                                          </p:spTgt>
                                        </p:tgtEl>
                                        <p:attrNameLst>
                                          <p:attrName>style.visibility</p:attrName>
                                        </p:attrNameLst>
                                      </p:cBhvr>
                                      <p:to>
                                        <p:strVal val="visible"/>
                                      </p:to>
                                    </p:set>
                                    <p:animEffect transition="in" filter="dissolve">
                                      <p:cBhvr>
                                        <p:cTn id="7" dur="500"/>
                                        <p:tgtEl>
                                          <p:spTgt spid="4259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25999">
                                            <p:txEl>
                                              <p:pRg st="2" end="2"/>
                                            </p:txEl>
                                          </p:spTgt>
                                        </p:tgtEl>
                                        <p:attrNameLst>
                                          <p:attrName>style.visibility</p:attrName>
                                        </p:attrNameLst>
                                      </p:cBhvr>
                                      <p:to>
                                        <p:strVal val="visible"/>
                                      </p:to>
                                    </p:set>
                                    <p:animEffect transition="in" filter="dissolve">
                                      <p:cBhvr>
                                        <p:cTn id="12" dur="500"/>
                                        <p:tgtEl>
                                          <p:spTgt spid="4259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25999">
                                            <p:txEl>
                                              <p:pRg st="3" end="3"/>
                                            </p:txEl>
                                          </p:spTgt>
                                        </p:tgtEl>
                                        <p:attrNameLst>
                                          <p:attrName>style.visibility</p:attrName>
                                        </p:attrNameLst>
                                      </p:cBhvr>
                                      <p:to>
                                        <p:strVal val="visible"/>
                                      </p:to>
                                    </p:set>
                                    <p:animEffect transition="in" filter="dissolve">
                                      <p:cBhvr>
                                        <p:cTn id="17" dur="500"/>
                                        <p:tgtEl>
                                          <p:spTgt spid="4259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25999">
                                            <p:txEl>
                                              <p:pRg st="4" end="4"/>
                                            </p:txEl>
                                          </p:spTgt>
                                        </p:tgtEl>
                                        <p:attrNameLst>
                                          <p:attrName>style.visibility</p:attrName>
                                        </p:attrNameLst>
                                      </p:cBhvr>
                                      <p:to>
                                        <p:strVal val="visible"/>
                                      </p:to>
                                    </p:set>
                                    <p:animEffect transition="in" filter="dissolve">
                                      <p:cBhvr>
                                        <p:cTn id="22" dur="500"/>
                                        <p:tgtEl>
                                          <p:spTgt spid="4259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7699" name="WordArt 3"/>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sp>
        <p:nvSpPr>
          <p:cNvPr id="515078" name="Rectangle 6"/>
          <p:cNvSpPr>
            <a:spLocks noChangeArrowheads="1"/>
          </p:cNvSpPr>
          <p:nvPr/>
        </p:nvSpPr>
        <p:spPr bwMode="auto">
          <a:xfrm>
            <a:off x="152400" y="1219200"/>
            <a:ext cx="30480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2000" b="1">
                <a:latin typeface="Times New Roman" panose="02020603050405020304" pitchFamily="18" charset="0"/>
              </a:rPr>
              <a:t>Esiste inoltre un gradiente di pH tale che in questo strato il valore di pH è 6.4, un’unità inferiore a quello esistente nel lume intestinale e nel citoplasma delle cellule assorbenti. </a:t>
            </a:r>
          </a:p>
          <a:p>
            <a:r>
              <a:rPr lang="it-IT" altLang="it-IT" sz="2000" b="1">
                <a:latin typeface="Times New Roman" panose="02020603050405020304" pitchFamily="18" charset="0"/>
              </a:rPr>
              <a:t>Questo pH determina l’esistenza di acidi grassi, che sono acidi deboli, in forma protonata che è più liposolubile rispetto a quella ionizzata e di conseguenza attraversa più facilmente la membrana. </a:t>
            </a:r>
          </a:p>
        </p:txBody>
      </p:sp>
      <p:pic>
        <p:nvPicPr>
          <p:cNvPr id="157701" name="Picture 7" descr="33_19"/>
          <p:cNvPicPr>
            <a:picLocks noChangeAspect="1" noChangeArrowheads="1"/>
          </p:cNvPicPr>
          <p:nvPr/>
        </p:nvPicPr>
        <p:blipFill>
          <a:blip r:embed="rId3">
            <a:extLst>
              <a:ext uri="{28A0092B-C50C-407E-A947-70E740481C1C}">
                <a14:useLocalDpi xmlns:a14="http://schemas.microsoft.com/office/drawing/2010/main" val="0"/>
              </a:ext>
            </a:extLst>
          </a:blip>
          <a:srcRect l="3992" t="20705" r="6932" b="21675"/>
          <a:stretch>
            <a:fillRect/>
          </a:stretch>
        </p:blipFill>
        <p:spPr bwMode="auto">
          <a:xfrm>
            <a:off x="3276600" y="1371600"/>
            <a:ext cx="5695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ext Box 8"/>
          <p:cNvSpPr txBox="1">
            <a:spLocks noChangeArrowheads="1"/>
          </p:cNvSpPr>
          <p:nvPr/>
        </p:nvSpPr>
        <p:spPr bwMode="auto">
          <a:xfrm>
            <a:off x="4708525" y="1843088"/>
            <a:ext cx="90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latin typeface="Times New Roman" panose="02020603050405020304" pitchFamily="18" charset="0"/>
              </a:rPr>
              <a:t>pH 6,4</a:t>
            </a:r>
          </a:p>
        </p:txBody>
      </p:sp>
      <p:sp>
        <p:nvSpPr>
          <p:cNvPr id="157703" name="Text Box 9"/>
          <p:cNvSpPr txBox="1">
            <a:spLocks noChangeArrowheads="1"/>
          </p:cNvSpPr>
          <p:nvPr/>
        </p:nvSpPr>
        <p:spPr bwMode="auto">
          <a:xfrm>
            <a:off x="7021513" y="1828800"/>
            <a:ext cx="903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latin typeface="Times New Roman" panose="02020603050405020304" pitchFamily="18" charset="0"/>
              </a:rPr>
              <a:t>pH 7,4</a:t>
            </a:r>
          </a:p>
        </p:txBody>
      </p:sp>
      <p:sp>
        <p:nvSpPr>
          <p:cNvPr id="157704" name="Text Box 10"/>
          <p:cNvSpPr txBox="1">
            <a:spLocks noChangeArrowheads="1"/>
          </p:cNvSpPr>
          <p:nvPr/>
        </p:nvSpPr>
        <p:spPr bwMode="auto">
          <a:xfrm>
            <a:off x="3516313" y="1889125"/>
            <a:ext cx="903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latin typeface="Times New Roman" panose="02020603050405020304" pitchFamily="18" charset="0"/>
              </a:rPr>
              <a:t>pH 7,4</a:t>
            </a:r>
          </a:p>
        </p:txBody>
      </p:sp>
      <p:sp>
        <p:nvSpPr>
          <p:cNvPr id="515083" name="Oval 11"/>
          <p:cNvSpPr>
            <a:spLocks noChangeArrowheads="1"/>
          </p:cNvSpPr>
          <p:nvPr/>
        </p:nvSpPr>
        <p:spPr bwMode="auto">
          <a:xfrm>
            <a:off x="7086600" y="2743200"/>
            <a:ext cx="1143000" cy="1143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5078">
                                            <p:txEl>
                                              <p:pRg st="1" end="1"/>
                                            </p:txEl>
                                          </p:spTgt>
                                        </p:tgtEl>
                                        <p:attrNameLst>
                                          <p:attrName>style.visibility</p:attrName>
                                        </p:attrNameLst>
                                      </p:cBhvr>
                                      <p:to>
                                        <p:strVal val="visible"/>
                                      </p:to>
                                    </p:set>
                                    <p:animEffect transition="in" filter="dissolve">
                                      <p:cBhvr>
                                        <p:cTn id="7" dur="500"/>
                                        <p:tgtEl>
                                          <p:spTgt spid="515078">
                                            <p:txEl>
                                              <p:pRg st="1" end="1"/>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5083"/>
                                        </p:tgtEl>
                                        <p:attrNameLst>
                                          <p:attrName>style.visibility</p:attrName>
                                        </p:attrNameLst>
                                      </p:cBhvr>
                                      <p:to>
                                        <p:strVal val="visible"/>
                                      </p:to>
                                    </p:set>
                                    <p:animEffect transition="in" filter="dissolve">
                                      <p:cBhvr>
                                        <p:cTn id="11" dur="500"/>
                                        <p:tgtEl>
                                          <p:spTgt spid="515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8723" name="WordArt 3"/>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pic>
        <p:nvPicPr>
          <p:cNvPr id="158724" name="Picture 5" descr="33_19"/>
          <p:cNvPicPr>
            <a:picLocks noChangeAspect="1" noChangeArrowheads="1"/>
          </p:cNvPicPr>
          <p:nvPr/>
        </p:nvPicPr>
        <p:blipFill>
          <a:blip r:embed="rId3">
            <a:extLst>
              <a:ext uri="{28A0092B-C50C-407E-A947-70E740481C1C}">
                <a14:useLocalDpi xmlns:a14="http://schemas.microsoft.com/office/drawing/2010/main" val="0"/>
              </a:ext>
            </a:extLst>
          </a:blip>
          <a:srcRect l="3992" t="20705" r="6932" b="21675"/>
          <a:stretch>
            <a:fillRect/>
          </a:stretch>
        </p:blipFill>
        <p:spPr bwMode="auto">
          <a:xfrm>
            <a:off x="3276600" y="1371600"/>
            <a:ext cx="5695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Text Box 6"/>
          <p:cNvSpPr txBox="1">
            <a:spLocks noChangeArrowheads="1"/>
          </p:cNvSpPr>
          <p:nvPr/>
        </p:nvSpPr>
        <p:spPr bwMode="auto">
          <a:xfrm>
            <a:off x="4708525" y="1843088"/>
            <a:ext cx="90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latin typeface="Times New Roman" panose="02020603050405020304" pitchFamily="18" charset="0"/>
              </a:rPr>
              <a:t>pH 6,4</a:t>
            </a:r>
          </a:p>
        </p:txBody>
      </p:sp>
      <p:sp>
        <p:nvSpPr>
          <p:cNvPr id="158726" name="Text Box 7"/>
          <p:cNvSpPr txBox="1">
            <a:spLocks noChangeArrowheads="1"/>
          </p:cNvSpPr>
          <p:nvPr/>
        </p:nvSpPr>
        <p:spPr bwMode="auto">
          <a:xfrm>
            <a:off x="7021513" y="1828800"/>
            <a:ext cx="903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latin typeface="Times New Roman" panose="02020603050405020304" pitchFamily="18" charset="0"/>
              </a:rPr>
              <a:t>pH 7,4</a:t>
            </a:r>
          </a:p>
        </p:txBody>
      </p:sp>
      <p:sp>
        <p:nvSpPr>
          <p:cNvPr id="158727" name="Text Box 8"/>
          <p:cNvSpPr txBox="1">
            <a:spLocks noChangeArrowheads="1"/>
          </p:cNvSpPr>
          <p:nvPr/>
        </p:nvSpPr>
        <p:spPr bwMode="auto">
          <a:xfrm>
            <a:off x="3516313" y="1889125"/>
            <a:ext cx="903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latin typeface="Times New Roman" panose="02020603050405020304" pitchFamily="18" charset="0"/>
              </a:rPr>
              <a:t>pH 7,4</a:t>
            </a:r>
          </a:p>
        </p:txBody>
      </p:sp>
      <p:sp>
        <p:nvSpPr>
          <p:cNvPr id="158728" name="Oval 9"/>
          <p:cNvSpPr>
            <a:spLocks noChangeArrowheads="1"/>
          </p:cNvSpPr>
          <p:nvPr/>
        </p:nvSpPr>
        <p:spPr bwMode="auto">
          <a:xfrm>
            <a:off x="7086600" y="2743200"/>
            <a:ext cx="1143000" cy="1143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34538" name="Rectangle 10"/>
          <p:cNvSpPr>
            <a:spLocks noChangeArrowheads="1"/>
          </p:cNvSpPr>
          <p:nvPr/>
        </p:nvSpPr>
        <p:spPr bwMode="auto">
          <a:xfrm>
            <a:off x="152400" y="1219200"/>
            <a:ext cx="304800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it-IT" altLang="it-IT" sz="2000" b="1">
                <a:latin typeface="Times New Roman" panose="02020603050405020304" pitchFamily="18" charset="0"/>
              </a:rPr>
              <a:t>Una volta entrati in cellula dove il pH è più basico, prevale la forma ionizzata poco permeabile che non può retro-diffondere.</a:t>
            </a:r>
          </a:p>
          <a:p>
            <a:pPr eaLnBrk="1" hangingPunct="1">
              <a:spcBef>
                <a:spcPct val="30000"/>
              </a:spcBef>
            </a:pPr>
            <a:r>
              <a:rPr lang="it-IT" altLang="it-IT" sz="2000" b="1">
                <a:latin typeface="Times New Roman" panose="02020603050405020304" pitchFamily="18" charset="0"/>
              </a:rPr>
              <a:t>La creazione ed il mantenimento di questo gradiente di pH è a livello dell’intestino tenue dovuto alla presenza di un isoforma apicale del </a:t>
            </a:r>
            <a:r>
              <a:rPr lang="it-IT" altLang="it-IT" sz="2000" b="1" i="1">
                <a:solidFill>
                  <a:srgbClr val="0000FF"/>
                </a:solidFill>
                <a:latin typeface="Times New Roman" panose="02020603050405020304" pitchFamily="18" charset="0"/>
              </a:rPr>
              <a:t>controtrasporto Na</a:t>
            </a:r>
            <a:r>
              <a:rPr lang="it-IT" altLang="it-IT" sz="2000" b="1" i="1" baseline="30000">
                <a:solidFill>
                  <a:srgbClr val="0000FF"/>
                </a:solidFill>
                <a:latin typeface="Times New Roman" panose="02020603050405020304" pitchFamily="18" charset="0"/>
              </a:rPr>
              <a:t>+</a:t>
            </a:r>
            <a:r>
              <a:rPr lang="it-IT" altLang="it-IT" sz="2000" b="1" i="1">
                <a:solidFill>
                  <a:srgbClr val="0000FF"/>
                </a:solidFill>
                <a:latin typeface="Times New Roman" panose="02020603050405020304" pitchFamily="18" charset="0"/>
              </a:rPr>
              <a:t>/H</a:t>
            </a:r>
            <a:r>
              <a:rPr lang="it-IT" altLang="it-IT" sz="2000" b="1" i="1" baseline="30000">
                <a:solidFill>
                  <a:srgbClr val="0000FF"/>
                </a:solidFill>
                <a:latin typeface="Times New Roman" panose="02020603050405020304" pitchFamily="18" charset="0"/>
              </a:rPr>
              <a:t>+</a:t>
            </a:r>
            <a:r>
              <a:rPr lang="it-IT" altLang="it-IT" sz="2000" b="1">
                <a:latin typeface="Times New Roman" panose="02020603050405020304" pitchFamily="18" charset="0"/>
              </a:rPr>
              <a:t> denominata NHE3.</a:t>
            </a:r>
          </a:p>
        </p:txBody>
      </p:sp>
      <p:sp>
        <p:nvSpPr>
          <p:cNvPr id="158730" name="Line 11"/>
          <p:cNvSpPr>
            <a:spLocks noChangeShapeType="1"/>
          </p:cNvSpPr>
          <p:nvPr/>
        </p:nvSpPr>
        <p:spPr bwMode="auto">
          <a:xfrm flipH="1">
            <a:off x="7696200" y="3124200"/>
            <a:ext cx="152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158731" name="Group 14"/>
          <p:cNvGrpSpPr>
            <a:grpSpLocks/>
          </p:cNvGrpSpPr>
          <p:nvPr/>
        </p:nvGrpSpPr>
        <p:grpSpPr bwMode="auto">
          <a:xfrm>
            <a:off x="7708900" y="3238500"/>
            <a:ext cx="152400" cy="152400"/>
            <a:chOff x="1248" y="3648"/>
            <a:chExt cx="96" cy="96"/>
          </a:xfrm>
        </p:grpSpPr>
        <p:sp>
          <p:nvSpPr>
            <p:cNvPr id="158737" name="Line 12"/>
            <p:cNvSpPr>
              <a:spLocks noChangeShapeType="1"/>
            </p:cNvSpPr>
            <p:nvPr/>
          </p:nvSpPr>
          <p:spPr bwMode="auto">
            <a:xfrm>
              <a:off x="1248" y="3648"/>
              <a:ext cx="9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8738" name="Line 13"/>
            <p:cNvSpPr>
              <a:spLocks noChangeShapeType="1"/>
            </p:cNvSpPr>
            <p:nvPr/>
          </p:nvSpPr>
          <p:spPr bwMode="auto">
            <a:xfrm flipV="1">
              <a:off x="1248" y="3648"/>
              <a:ext cx="9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58732" name="Oval 15"/>
          <p:cNvSpPr>
            <a:spLocks noChangeArrowheads="1"/>
          </p:cNvSpPr>
          <p:nvPr/>
        </p:nvSpPr>
        <p:spPr bwMode="auto">
          <a:xfrm>
            <a:off x="6540500" y="2997200"/>
            <a:ext cx="3048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8733" name="Line 16"/>
          <p:cNvSpPr>
            <a:spLocks noChangeShapeType="1"/>
          </p:cNvSpPr>
          <p:nvPr/>
        </p:nvSpPr>
        <p:spPr bwMode="auto">
          <a:xfrm flipV="1">
            <a:off x="6350000" y="2819400"/>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58734" name="Line 17"/>
          <p:cNvSpPr>
            <a:spLocks noChangeShapeType="1"/>
          </p:cNvSpPr>
          <p:nvPr/>
        </p:nvSpPr>
        <p:spPr bwMode="auto">
          <a:xfrm flipV="1">
            <a:off x="6553200" y="2984500"/>
            <a:ext cx="457200" cy="3810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58735" name="Text Box 18"/>
          <p:cNvSpPr txBox="1">
            <a:spLocks noChangeArrowheads="1"/>
          </p:cNvSpPr>
          <p:nvPr/>
        </p:nvSpPr>
        <p:spPr bwMode="auto">
          <a:xfrm>
            <a:off x="6003925" y="3109913"/>
            <a:ext cx="512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Na</a:t>
            </a:r>
            <a:r>
              <a:rPr lang="it-IT" altLang="it-IT" sz="1600" b="1" baseline="30000">
                <a:latin typeface="Times New Roman" panose="02020603050405020304" pitchFamily="18" charset="0"/>
              </a:rPr>
              <a:t>+</a:t>
            </a:r>
            <a:endParaRPr lang="it-IT" altLang="it-IT" sz="1600" b="1">
              <a:latin typeface="Times New Roman" panose="02020603050405020304" pitchFamily="18" charset="0"/>
            </a:endParaRPr>
          </a:p>
        </p:txBody>
      </p:sp>
      <p:sp>
        <p:nvSpPr>
          <p:cNvPr id="158736" name="Text Box 19"/>
          <p:cNvSpPr txBox="1">
            <a:spLocks noChangeArrowheads="1"/>
          </p:cNvSpPr>
          <p:nvPr/>
        </p:nvSpPr>
        <p:spPr bwMode="auto">
          <a:xfrm>
            <a:off x="6870700" y="2705100"/>
            <a:ext cx="422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H</a:t>
            </a:r>
            <a:r>
              <a:rPr lang="it-IT" altLang="it-IT" sz="1600" b="1" baseline="30000">
                <a:latin typeface="Times New Roman" panose="02020603050405020304" pitchFamily="18" charset="0"/>
              </a:rPr>
              <a:t>+</a:t>
            </a:r>
            <a:endParaRPr lang="it-IT" altLang="it-IT" sz="16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34538">
                                            <p:txEl>
                                              <p:pRg st="0" end="0"/>
                                            </p:txEl>
                                          </p:spTgt>
                                        </p:tgtEl>
                                        <p:attrNameLst>
                                          <p:attrName>style.visibility</p:attrName>
                                        </p:attrNameLst>
                                      </p:cBhvr>
                                      <p:to>
                                        <p:strVal val="visible"/>
                                      </p:to>
                                    </p:set>
                                    <p:animEffect transition="in" filter="dissolve">
                                      <p:cBhvr>
                                        <p:cTn id="7" dur="500"/>
                                        <p:tgtEl>
                                          <p:spTgt spid="5345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4538">
                                            <p:txEl>
                                              <p:pRg st="1" end="1"/>
                                            </p:txEl>
                                          </p:spTgt>
                                        </p:tgtEl>
                                        <p:attrNameLst>
                                          <p:attrName>style.visibility</p:attrName>
                                        </p:attrNameLst>
                                      </p:cBhvr>
                                      <p:to>
                                        <p:strVal val="visible"/>
                                      </p:to>
                                    </p:set>
                                    <p:animEffect transition="in" filter="dissolve">
                                      <p:cBhvr>
                                        <p:cTn id="12" dur="500"/>
                                        <p:tgtEl>
                                          <p:spTgt spid="5345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33_19"/>
          <p:cNvPicPr>
            <a:picLocks noChangeAspect="1" noChangeArrowheads="1"/>
          </p:cNvPicPr>
          <p:nvPr/>
        </p:nvPicPr>
        <p:blipFill>
          <a:blip r:embed="rId3">
            <a:extLst>
              <a:ext uri="{28A0092B-C50C-407E-A947-70E740481C1C}">
                <a14:useLocalDpi xmlns:a14="http://schemas.microsoft.com/office/drawing/2010/main" val="0"/>
              </a:ext>
            </a:extLst>
          </a:blip>
          <a:srcRect l="3992" t="20705" r="6932" b="21675"/>
          <a:stretch>
            <a:fillRect/>
          </a:stretch>
        </p:blipFill>
        <p:spPr bwMode="auto">
          <a:xfrm>
            <a:off x="3276600" y="1371600"/>
            <a:ext cx="5695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 Box 3"/>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59748" name="WordArt 4"/>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sp>
        <p:nvSpPr>
          <p:cNvPr id="536586" name="Oval 10"/>
          <p:cNvSpPr>
            <a:spLocks noChangeArrowheads="1"/>
          </p:cNvSpPr>
          <p:nvPr/>
        </p:nvSpPr>
        <p:spPr bwMode="auto">
          <a:xfrm>
            <a:off x="6337300" y="4953000"/>
            <a:ext cx="215900" cy="215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36589" name="Rectangle 13"/>
          <p:cNvSpPr>
            <a:spLocks noChangeArrowheads="1"/>
          </p:cNvSpPr>
          <p:nvPr/>
        </p:nvSpPr>
        <p:spPr bwMode="auto">
          <a:xfrm>
            <a:off x="179388" y="1700213"/>
            <a:ext cx="2895600" cy="275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it-IT" altLang="it-IT" sz="2100" b="1">
                <a:latin typeface="Times New Roman" panose="02020603050405020304" pitchFamily="18" charset="0"/>
              </a:rPr>
              <a:t>È stata comunque evidenziata la presenza di sistemi di trasporto specifici per i lipidi.</a:t>
            </a:r>
          </a:p>
          <a:p>
            <a:pPr eaLnBrk="1" hangingPunct="1">
              <a:spcBef>
                <a:spcPct val="30000"/>
              </a:spcBef>
            </a:pPr>
            <a:r>
              <a:rPr lang="it-IT" altLang="it-IT" sz="2100" b="1">
                <a:latin typeface="Times New Roman" panose="02020603050405020304" pitchFamily="18" charset="0"/>
              </a:rPr>
              <a:t>La captazione del colesterolo è mediata da trasportatori specifici.</a:t>
            </a:r>
          </a:p>
        </p:txBody>
      </p:sp>
      <p:sp>
        <p:nvSpPr>
          <p:cNvPr id="159751" name="Rectangle 14"/>
          <p:cNvSpPr>
            <a:spLocks noChangeArrowheads="1"/>
          </p:cNvSpPr>
          <p:nvPr/>
        </p:nvSpPr>
        <p:spPr bwMode="auto">
          <a:xfrm>
            <a:off x="9915525" y="1166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6589">
                                            <p:txEl>
                                              <p:pRg st="1" end="1"/>
                                            </p:txEl>
                                          </p:spTgt>
                                        </p:tgtEl>
                                        <p:attrNameLst>
                                          <p:attrName>style.visibility</p:attrName>
                                        </p:attrNameLst>
                                      </p:cBhvr>
                                      <p:to>
                                        <p:strVal val="visible"/>
                                      </p:to>
                                    </p:set>
                                    <p:animEffect transition="in" filter="dissolve">
                                      <p:cBhvr>
                                        <p:cTn id="7" dur="500"/>
                                        <p:tgtEl>
                                          <p:spTgt spid="536589">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6586"/>
                                        </p:tgtEl>
                                        <p:attrNameLst>
                                          <p:attrName>style.visibility</p:attrName>
                                        </p:attrNameLst>
                                      </p:cBhvr>
                                      <p:to>
                                        <p:strVal val="visible"/>
                                      </p:to>
                                    </p:set>
                                    <p:animEffect transition="in" filter="fade">
                                      <p:cBhvr>
                                        <p:cTn id="10" dur="2000"/>
                                        <p:tgtEl>
                                          <p:spTgt spid="53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3081338"/>
            <a:ext cx="59055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0"/>
            <a:ext cx="84963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2"/>
          <p:cNvSpPr>
            <a:spLocks noChangeArrowheads="1" noChangeShapeType="1" noTextEdit="1"/>
          </p:cNvSpPr>
          <p:nvPr/>
        </p:nvSpPr>
        <p:spPr bwMode="auto">
          <a:xfrm>
            <a:off x="533400" y="457200"/>
            <a:ext cx="8229600" cy="381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STRUTTURA DEL CANALE DIGERENTE</a:t>
            </a:r>
          </a:p>
        </p:txBody>
      </p:sp>
      <p:sp>
        <p:nvSpPr>
          <p:cNvPr id="76803" name="Rectangle 3"/>
          <p:cNvSpPr>
            <a:spLocks noChangeArrowheads="1"/>
          </p:cNvSpPr>
          <p:nvPr/>
        </p:nvSpPr>
        <p:spPr bwMode="auto">
          <a:xfrm>
            <a:off x="5029200" y="1066800"/>
            <a:ext cx="41148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1905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endParaRPr lang="it-IT" altLang="it-IT" sz="1700" b="1">
              <a:solidFill>
                <a:srgbClr val="000066"/>
              </a:solidFill>
              <a:latin typeface="Times New Roman" panose="02020603050405020304" pitchFamily="18" charset="0"/>
            </a:endParaRPr>
          </a:p>
          <a:p>
            <a:pPr lvl="1" eaLnBrk="1" hangingPunct="1"/>
            <a:r>
              <a:rPr lang="it-IT" altLang="it-IT" sz="1700" b="1">
                <a:solidFill>
                  <a:srgbClr val="000066"/>
                </a:solidFill>
                <a:latin typeface="Times New Roman" panose="02020603050405020304" pitchFamily="18" charset="0"/>
              </a:rPr>
              <a:t>Nella sottomucosa è presente il plesso sottomucoso o di Meissner che insieme al plesso di Auerbach va a formare il sistema nervoso enterico che è in grado di regolare in maniera autonoma tutte le funzioni digestive quali l’attività motoria del canale alimentare, le secrezioni gastro-entero-bilio-pancreatiche, l’assorbimento intestinale di nutrienti.</a:t>
            </a:r>
            <a:endParaRPr lang="it-IT" altLang="it-IT">
              <a:solidFill>
                <a:srgbClr val="1A1A1A"/>
              </a:solidFill>
              <a:latin typeface="Georgia" panose="02040502050405020303" pitchFamily="18" charset="0"/>
            </a:endParaRPr>
          </a:p>
        </p:txBody>
      </p:sp>
      <p:pic>
        <p:nvPicPr>
          <p:cNvPr id="27652" name="Picture 4" descr="FIG0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6075"/>
            <a:ext cx="52578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647700" y="1096963"/>
            <a:ext cx="3390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a:solidFill>
                  <a:srgbClr val="0000FF"/>
                </a:solidFill>
                <a:latin typeface="Times New Roman" panose="02020603050405020304" pitchFamily="18" charset="0"/>
              </a:rPr>
              <a:t>SOTTOMUCOSA</a:t>
            </a:r>
          </a:p>
        </p:txBody>
      </p:sp>
      <p:sp>
        <p:nvSpPr>
          <p:cNvPr id="27654"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STRUTTURA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animEffect transition="in" filter="dissolve">
                                      <p:cBhvr>
                                        <p:cTn id="7"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6" descr="33_19"/>
          <p:cNvPicPr>
            <a:picLocks noChangeAspect="1" noChangeArrowheads="1"/>
          </p:cNvPicPr>
          <p:nvPr/>
        </p:nvPicPr>
        <p:blipFill>
          <a:blip r:embed="rId3">
            <a:extLst>
              <a:ext uri="{28A0092B-C50C-407E-A947-70E740481C1C}">
                <a14:useLocalDpi xmlns:a14="http://schemas.microsoft.com/office/drawing/2010/main" val="0"/>
              </a:ext>
            </a:extLst>
          </a:blip>
          <a:srcRect l="3992" t="20705" r="6932" b="21675"/>
          <a:stretch>
            <a:fillRect/>
          </a:stretch>
        </p:blipFill>
        <p:spPr bwMode="auto">
          <a:xfrm>
            <a:off x="3276600" y="1371600"/>
            <a:ext cx="5695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2"/>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61796" name="WordArt 3"/>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grpSp>
        <p:nvGrpSpPr>
          <p:cNvPr id="2" name="Group 8"/>
          <p:cNvGrpSpPr>
            <a:grpSpLocks/>
          </p:cNvGrpSpPr>
          <p:nvPr/>
        </p:nvGrpSpPr>
        <p:grpSpPr bwMode="auto">
          <a:xfrm>
            <a:off x="6096000" y="3048000"/>
            <a:ext cx="1465263" cy="373063"/>
            <a:chOff x="4059" y="1797"/>
            <a:chExt cx="923" cy="235"/>
          </a:xfrm>
        </p:grpSpPr>
        <p:sp>
          <p:nvSpPr>
            <p:cNvPr id="161807" name="Oval 9"/>
            <p:cNvSpPr>
              <a:spLocks noChangeArrowheads="1"/>
            </p:cNvSpPr>
            <p:nvPr/>
          </p:nvSpPr>
          <p:spPr bwMode="auto">
            <a:xfrm>
              <a:off x="4846" y="1896"/>
              <a:ext cx="136" cy="136"/>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17130" name="Rectangle 10"/>
            <p:cNvSpPr>
              <a:spLocks noChangeArrowheads="1"/>
            </p:cNvSpPr>
            <p:nvPr/>
          </p:nvSpPr>
          <p:spPr bwMode="auto">
            <a:xfrm>
              <a:off x="4059" y="1797"/>
              <a:ext cx="763" cy="202"/>
            </a:xfrm>
            <a:prstGeom prst="rect">
              <a:avLst/>
            </a:prstGeom>
            <a:noFill/>
            <a:ln w="9525">
              <a:noFill/>
              <a:miter lim="800000"/>
              <a:headEnd/>
              <a:tailEnd/>
            </a:ln>
            <a:effectLst/>
          </p:spPr>
          <p:txBody>
            <a:bodyPr wrap="none">
              <a:spAutoFit/>
            </a:bodyPr>
            <a:lstStyle/>
            <a:p>
              <a:pPr>
                <a:defRPr/>
              </a:pPr>
              <a:r>
                <a:rPr lang="it-IT" sz="1500" b="1">
                  <a:effectLst>
                    <a:outerShdw blurRad="38100" dist="38100" dir="2700000" algn="tl">
                      <a:srgbClr val="C0C0C0"/>
                    </a:outerShdw>
                  </a:effectLst>
                  <a:latin typeface="Arial" charset="0"/>
                </a:rPr>
                <a:t>MVM-FABP</a:t>
              </a:r>
            </a:p>
          </p:txBody>
        </p:sp>
      </p:grpSp>
      <p:sp>
        <p:nvSpPr>
          <p:cNvPr id="517131" name="Rectangle 11"/>
          <p:cNvSpPr>
            <a:spLocks noChangeArrowheads="1"/>
          </p:cNvSpPr>
          <p:nvPr/>
        </p:nvSpPr>
        <p:spPr bwMode="auto">
          <a:xfrm>
            <a:off x="7467600" y="1752600"/>
            <a:ext cx="946150" cy="366713"/>
          </a:xfrm>
          <a:prstGeom prst="rect">
            <a:avLst/>
          </a:prstGeom>
          <a:noFill/>
          <a:ln w="9525">
            <a:noFill/>
            <a:miter lim="800000"/>
            <a:headEnd/>
            <a:tailEnd/>
          </a:ln>
          <a:effectLst/>
        </p:spPr>
        <p:txBody>
          <a:bodyPr wrap="none">
            <a:spAutoFit/>
          </a:bodyPr>
          <a:lstStyle/>
          <a:p>
            <a:pPr>
              <a:defRPr/>
            </a:pPr>
            <a:r>
              <a:rPr lang="it-IT" b="1">
                <a:effectLst>
                  <a:outerShdw blurRad="38100" dist="38100" dir="2700000" algn="tl">
                    <a:srgbClr val="C0C0C0"/>
                  </a:outerShdw>
                </a:effectLst>
                <a:latin typeface="Arial" charset="0"/>
              </a:rPr>
              <a:t>I-FABP</a:t>
            </a:r>
          </a:p>
        </p:txBody>
      </p:sp>
      <p:sp>
        <p:nvSpPr>
          <p:cNvPr id="517132" name="Rectangle 12"/>
          <p:cNvSpPr>
            <a:spLocks noChangeArrowheads="1"/>
          </p:cNvSpPr>
          <p:nvPr/>
        </p:nvSpPr>
        <p:spPr bwMode="auto">
          <a:xfrm>
            <a:off x="7754938" y="2184400"/>
            <a:ext cx="1022350" cy="366713"/>
          </a:xfrm>
          <a:prstGeom prst="rect">
            <a:avLst/>
          </a:prstGeom>
          <a:noFill/>
          <a:ln w="9525">
            <a:noFill/>
            <a:miter lim="800000"/>
            <a:headEnd/>
            <a:tailEnd/>
          </a:ln>
          <a:effectLst/>
        </p:spPr>
        <p:txBody>
          <a:bodyPr wrap="none">
            <a:spAutoFit/>
          </a:bodyPr>
          <a:lstStyle/>
          <a:p>
            <a:pPr>
              <a:defRPr/>
            </a:pPr>
            <a:r>
              <a:rPr lang="it-IT" b="1">
                <a:effectLst>
                  <a:outerShdw blurRad="38100" dist="38100" dir="2700000" algn="tl">
                    <a:srgbClr val="C0C0C0"/>
                  </a:outerShdw>
                </a:effectLst>
                <a:latin typeface="Arial" charset="0"/>
              </a:rPr>
              <a:t>L-FABP</a:t>
            </a:r>
          </a:p>
        </p:txBody>
      </p:sp>
      <p:sp>
        <p:nvSpPr>
          <p:cNvPr id="517133" name="Oval 13"/>
          <p:cNvSpPr>
            <a:spLocks noChangeArrowheads="1"/>
          </p:cNvSpPr>
          <p:nvPr/>
        </p:nvSpPr>
        <p:spPr bwMode="auto">
          <a:xfrm>
            <a:off x="6337300" y="4953000"/>
            <a:ext cx="215900" cy="215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17134" name="Rectangle 14"/>
          <p:cNvSpPr>
            <a:spLocks noChangeArrowheads="1"/>
          </p:cNvSpPr>
          <p:nvPr/>
        </p:nvSpPr>
        <p:spPr bwMode="auto">
          <a:xfrm>
            <a:off x="7696200" y="5410200"/>
            <a:ext cx="781050" cy="366713"/>
          </a:xfrm>
          <a:prstGeom prst="rect">
            <a:avLst/>
          </a:prstGeom>
          <a:noFill/>
          <a:ln w="9525">
            <a:noFill/>
            <a:miter lim="800000"/>
            <a:headEnd/>
            <a:tailEnd/>
          </a:ln>
          <a:effectLst/>
        </p:spPr>
        <p:txBody>
          <a:bodyPr wrap="none">
            <a:spAutoFit/>
          </a:bodyPr>
          <a:lstStyle/>
          <a:p>
            <a:pPr>
              <a:defRPr/>
            </a:pPr>
            <a:r>
              <a:rPr lang="it-IT" b="1">
                <a:effectLst>
                  <a:outerShdw blurRad="38100" dist="38100" dir="2700000" algn="tl">
                    <a:srgbClr val="C0C0C0"/>
                  </a:outerShdw>
                </a:effectLst>
                <a:latin typeface="Arial" charset="0"/>
              </a:rPr>
              <a:t>SCP1</a:t>
            </a:r>
          </a:p>
        </p:txBody>
      </p:sp>
      <p:sp>
        <p:nvSpPr>
          <p:cNvPr id="517135" name="Rectangle 15"/>
          <p:cNvSpPr>
            <a:spLocks noChangeArrowheads="1"/>
          </p:cNvSpPr>
          <p:nvPr/>
        </p:nvSpPr>
        <p:spPr bwMode="auto">
          <a:xfrm>
            <a:off x="7983538" y="5842000"/>
            <a:ext cx="781050" cy="366713"/>
          </a:xfrm>
          <a:prstGeom prst="rect">
            <a:avLst/>
          </a:prstGeom>
          <a:noFill/>
          <a:ln w="9525">
            <a:noFill/>
            <a:miter lim="800000"/>
            <a:headEnd/>
            <a:tailEnd/>
          </a:ln>
          <a:effectLst/>
        </p:spPr>
        <p:txBody>
          <a:bodyPr wrap="none">
            <a:spAutoFit/>
          </a:bodyPr>
          <a:lstStyle/>
          <a:p>
            <a:pPr>
              <a:defRPr/>
            </a:pPr>
            <a:r>
              <a:rPr lang="it-IT" b="1">
                <a:effectLst>
                  <a:outerShdw blurRad="38100" dist="38100" dir="2700000" algn="tl">
                    <a:srgbClr val="C0C0C0"/>
                  </a:outerShdw>
                </a:effectLst>
                <a:latin typeface="Arial" charset="0"/>
              </a:rPr>
              <a:t>SCP2</a:t>
            </a:r>
          </a:p>
        </p:txBody>
      </p:sp>
      <p:sp>
        <p:nvSpPr>
          <p:cNvPr id="517137" name="Rectangle 17"/>
          <p:cNvSpPr>
            <a:spLocks noChangeArrowheads="1"/>
          </p:cNvSpPr>
          <p:nvPr/>
        </p:nvSpPr>
        <p:spPr bwMode="auto">
          <a:xfrm>
            <a:off x="228600" y="1143000"/>
            <a:ext cx="4343400" cy="565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it-IT" altLang="it-IT" sz="1700" b="1">
                <a:latin typeface="Times New Roman" panose="02020603050405020304" pitchFamily="18" charset="0"/>
              </a:rPr>
              <a:t>Il trasporto degli acidi grassi a catena lunga è mediato dalla </a:t>
            </a:r>
            <a:r>
              <a:rPr lang="it-IT" altLang="it-IT" sz="1700" b="1" i="1">
                <a:solidFill>
                  <a:srgbClr val="0000FF"/>
                </a:solidFill>
                <a:latin typeface="Times New Roman" panose="02020603050405020304" pitchFamily="18" charset="0"/>
              </a:rPr>
              <a:t>MVM-FABP</a:t>
            </a:r>
            <a:r>
              <a:rPr lang="it-IT" altLang="it-IT" sz="1700" b="1">
                <a:latin typeface="Times New Roman" panose="02020603050405020304" pitchFamily="18" charset="0"/>
              </a:rPr>
              <a:t> (Microvillus Membrane Fatty acid binding protein).</a:t>
            </a:r>
          </a:p>
          <a:p>
            <a:pPr eaLnBrk="1" hangingPunct="1">
              <a:spcBef>
                <a:spcPct val="30000"/>
              </a:spcBef>
            </a:pPr>
            <a:r>
              <a:rPr lang="it-IT" altLang="it-IT" sz="1700" b="1">
                <a:latin typeface="Times New Roman" panose="02020603050405020304" pitchFamily="18" charset="0"/>
              </a:rPr>
              <a:t>Nel citosol delle cellule intestinali esitono 2 proteine in grado di legare gli acidi grassi denominate </a:t>
            </a:r>
            <a:r>
              <a:rPr lang="it-IT" altLang="it-IT" sz="1700" b="1" i="1">
                <a:solidFill>
                  <a:srgbClr val="0000FF"/>
                </a:solidFill>
                <a:latin typeface="Times New Roman" panose="02020603050405020304" pitchFamily="18" charset="0"/>
              </a:rPr>
              <a:t>I-FABP</a:t>
            </a:r>
            <a:r>
              <a:rPr lang="it-IT" altLang="it-IT" sz="1700" b="1">
                <a:latin typeface="Times New Roman" panose="02020603050405020304" pitchFamily="18" charset="0"/>
              </a:rPr>
              <a:t> e </a:t>
            </a:r>
            <a:r>
              <a:rPr lang="it-IT" altLang="it-IT" sz="1700" b="1" i="1">
                <a:solidFill>
                  <a:srgbClr val="0000FF"/>
                </a:solidFill>
                <a:latin typeface="Times New Roman" panose="02020603050405020304" pitchFamily="18" charset="0"/>
              </a:rPr>
              <a:t>L-FABP</a:t>
            </a:r>
            <a:r>
              <a:rPr lang="it-IT" altLang="it-IT" sz="1700" b="1">
                <a:latin typeface="Times New Roman" panose="02020603050405020304" pitchFamily="18" charset="0"/>
              </a:rPr>
              <a:t> (Intestinal and Liver Fatty acid-binding proteins). </a:t>
            </a:r>
          </a:p>
          <a:p>
            <a:pPr eaLnBrk="1" hangingPunct="1">
              <a:spcBef>
                <a:spcPct val="30000"/>
              </a:spcBef>
            </a:pPr>
            <a:r>
              <a:rPr lang="it-IT" altLang="it-IT" sz="1700" b="1">
                <a:latin typeface="Times New Roman" panose="02020603050405020304" pitchFamily="18" charset="0"/>
              </a:rPr>
              <a:t>I-FABP lega gli acidi grassi a catena lunga; </a:t>
            </a:r>
          </a:p>
          <a:p>
            <a:pPr eaLnBrk="1" hangingPunct="1">
              <a:spcBef>
                <a:spcPct val="30000"/>
              </a:spcBef>
            </a:pPr>
            <a:r>
              <a:rPr lang="it-IT" altLang="it-IT" sz="1700" b="1">
                <a:latin typeface="Times New Roman" panose="02020603050405020304" pitchFamily="18" charset="0"/>
              </a:rPr>
              <a:t>L-FABP (liver) è stata scoperta nel fegato e lega oltre ad acidi grassi, colesterolo, monogliceridi e lisofosfatidi. </a:t>
            </a:r>
          </a:p>
          <a:p>
            <a:pPr eaLnBrk="1" hangingPunct="1">
              <a:spcBef>
                <a:spcPct val="30000"/>
              </a:spcBef>
            </a:pPr>
            <a:r>
              <a:rPr lang="it-IT" altLang="it-IT" sz="1700" b="1">
                <a:latin typeface="Times New Roman" panose="02020603050405020304" pitchFamily="18" charset="0"/>
              </a:rPr>
              <a:t>Nel citosol delle cellule dell’intestino tenue esistono anche 2 proteine </a:t>
            </a:r>
            <a:r>
              <a:rPr lang="it-IT" altLang="it-IT" sz="1700" b="1" i="1">
                <a:solidFill>
                  <a:srgbClr val="0000FF"/>
                </a:solidFill>
                <a:latin typeface="Times New Roman" panose="02020603050405020304" pitchFamily="18" charset="0"/>
              </a:rPr>
              <a:t>SCP-1</a:t>
            </a:r>
            <a:r>
              <a:rPr lang="it-IT" altLang="it-IT" sz="1700" b="1">
                <a:latin typeface="Times New Roman" panose="02020603050405020304" pitchFamily="18" charset="0"/>
              </a:rPr>
              <a:t> e</a:t>
            </a:r>
            <a:r>
              <a:rPr lang="it-IT" altLang="it-IT" sz="1700" b="1" i="1">
                <a:solidFill>
                  <a:srgbClr val="0000FF"/>
                </a:solidFill>
                <a:latin typeface="Times New Roman" panose="02020603050405020304" pitchFamily="18" charset="0"/>
              </a:rPr>
              <a:t> SCP-2</a:t>
            </a:r>
            <a:r>
              <a:rPr lang="it-IT" altLang="it-IT" sz="1700" b="1">
                <a:latin typeface="Times New Roman" panose="02020603050405020304" pitchFamily="18" charset="0"/>
              </a:rPr>
              <a:t> (Sterol Carrier protein) che legano colesterolo e altri steroli. </a:t>
            </a:r>
          </a:p>
          <a:p>
            <a:pPr eaLnBrk="1" hangingPunct="1">
              <a:spcBef>
                <a:spcPct val="30000"/>
              </a:spcBef>
            </a:pPr>
            <a:r>
              <a:rPr lang="it-IT" altLang="it-IT" sz="1700" b="1">
                <a:latin typeface="Times New Roman" panose="02020603050405020304" pitchFamily="18" charset="0"/>
              </a:rPr>
              <a:t>Questo legame dei lipidi a proteine intracellulari previene la formazione di gocce oleose nel citosol e rappresenta il modo attraverso cui questi arrivano al reticolo endoplasmico liscio.</a:t>
            </a:r>
            <a:endParaRPr lang="en-GB" altLang="it-IT" sz="1700" b="1">
              <a:latin typeface="Times New Roman" panose="02020603050405020304" pitchFamily="18" charset="0"/>
            </a:endParaRPr>
          </a:p>
        </p:txBody>
      </p:sp>
      <p:sp>
        <p:nvSpPr>
          <p:cNvPr id="161804" name="Rectangle 19"/>
          <p:cNvSpPr>
            <a:spLocks noChangeArrowheads="1"/>
          </p:cNvSpPr>
          <p:nvPr/>
        </p:nvSpPr>
        <p:spPr bwMode="auto">
          <a:xfrm>
            <a:off x="9915525" y="1166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61805" name="Line 21"/>
          <p:cNvSpPr>
            <a:spLocks noChangeShapeType="1"/>
          </p:cNvSpPr>
          <p:nvPr/>
        </p:nvSpPr>
        <p:spPr bwMode="auto">
          <a:xfrm flipV="1">
            <a:off x="7162800" y="3048000"/>
            <a:ext cx="381000" cy="381000"/>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it-IT"/>
          </a:p>
        </p:txBody>
      </p:sp>
      <p:sp>
        <p:nvSpPr>
          <p:cNvPr id="161806" name="Text Box 22"/>
          <p:cNvSpPr txBox="1">
            <a:spLocks noChangeArrowheads="1"/>
          </p:cNvSpPr>
          <p:nvPr/>
        </p:nvSpPr>
        <p:spPr bwMode="auto">
          <a:xfrm>
            <a:off x="6804025" y="3352800"/>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200">
                <a:latin typeface="Times New Roman" panose="02020603050405020304" pitchFamily="18" charset="0"/>
              </a:rPr>
              <a:t>Na</a:t>
            </a:r>
            <a:r>
              <a:rPr lang="it-IT" altLang="it-IT" sz="1200" baseline="30000">
                <a:latin typeface="Times New Roman" panose="02020603050405020304" pitchFamily="18" charset="0"/>
              </a:rPr>
              <a:t>+</a:t>
            </a:r>
            <a:endParaRPr lang="it-IT" altLang="it-IT" sz="12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17137">
                                            <p:txEl>
                                              <p:pRg st="0" end="0"/>
                                            </p:txEl>
                                          </p:spTgt>
                                        </p:tgtEl>
                                        <p:attrNameLst>
                                          <p:attrName>style.visibility</p:attrName>
                                        </p:attrNameLst>
                                      </p:cBhvr>
                                      <p:to>
                                        <p:strVal val="visible"/>
                                      </p:to>
                                    </p:set>
                                    <p:animEffect transition="in" filter="dissolve">
                                      <p:cBhvr>
                                        <p:cTn id="7" dur="500"/>
                                        <p:tgtEl>
                                          <p:spTgt spid="5171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17137">
                                            <p:txEl>
                                              <p:pRg st="1" end="1"/>
                                            </p:txEl>
                                          </p:spTgt>
                                        </p:tgtEl>
                                        <p:attrNameLst>
                                          <p:attrName>style.visibility</p:attrName>
                                        </p:attrNameLst>
                                      </p:cBhvr>
                                      <p:to>
                                        <p:strVal val="visible"/>
                                      </p:to>
                                    </p:set>
                                    <p:animEffect transition="in" filter="dissolve">
                                      <p:cBhvr>
                                        <p:cTn id="15" dur="500"/>
                                        <p:tgtEl>
                                          <p:spTgt spid="517137">
                                            <p:txEl>
                                              <p:pRg st="1" end="1"/>
                                            </p:txEl>
                                          </p:spTgt>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17131"/>
                                        </p:tgtEl>
                                        <p:attrNameLst>
                                          <p:attrName>style.visibility</p:attrName>
                                        </p:attrNameLst>
                                      </p:cBhvr>
                                      <p:to>
                                        <p:strVal val="visible"/>
                                      </p:to>
                                    </p:set>
                                    <p:animEffect transition="in" filter="fade">
                                      <p:cBhvr>
                                        <p:cTn id="19" dur="2000"/>
                                        <p:tgtEl>
                                          <p:spTgt spid="5171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7132"/>
                                        </p:tgtEl>
                                        <p:attrNameLst>
                                          <p:attrName>style.visibility</p:attrName>
                                        </p:attrNameLst>
                                      </p:cBhvr>
                                      <p:to>
                                        <p:strVal val="visible"/>
                                      </p:to>
                                    </p:set>
                                    <p:animEffect transition="in" filter="fade">
                                      <p:cBhvr>
                                        <p:cTn id="22" dur="2000"/>
                                        <p:tgtEl>
                                          <p:spTgt spid="5171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7133"/>
                                        </p:tgtEl>
                                        <p:attrNameLst>
                                          <p:attrName>style.visibility</p:attrName>
                                        </p:attrNameLst>
                                      </p:cBhvr>
                                      <p:to>
                                        <p:strVal val="visible"/>
                                      </p:to>
                                    </p:set>
                                    <p:animEffect transition="in" filter="fade">
                                      <p:cBhvr>
                                        <p:cTn id="27" dur="2000"/>
                                        <p:tgtEl>
                                          <p:spTgt spid="5171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17137">
                                            <p:txEl>
                                              <p:pRg st="2" end="2"/>
                                            </p:txEl>
                                          </p:spTgt>
                                        </p:tgtEl>
                                        <p:attrNameLst>
                                          <p:attrName>style.visibility</p:attrName>
                                        </p:attrNameLst>
                                      </p:cBhvr>
                                      <p:to>
                                        <p:strVal val="visible"/>
                                      </p:to>
                                    </p:set>
                                    <p:animEffect transition="in" filter="dissolve">
                                      <p:cBhvr>
                                        <p:cTn id="32" dur="500"/>
                                        <p:tgtEl>
                                          <p:spTgt spid="51713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517137">
                                            <p:txEl>
                                              <p:pRg st="3" end="3"/>
                                            </p:txEl>
                                          </p:spTgt>
                                        </p:tgtEl>
                                        <p:attrNameLst>
                                          <p:attrName>style.visibility</p:attrName>
                                        </p:attrNameLst>
                                      </p:cBhvr>
                                      <p:to>
                                        <p:strVal val="visible"/>
                                      </p:to>
                                    </p:set>
                                    <p:animEffect transition="in" filter="dissolve">
                                      <p:cBhvr>
                                        <p:cTn id="37" dur="500"/>
                                        <p:tgtEl>
                                          <p:spTgt spid="51713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517137">
                                            <p:txEl>
                                              <p:pRg st="4" end="4"/>
                                            </p:txEl>
                                          </p:spTgt>
                                        </p:tgtEl>
                                        <p:attrNameLst>
                                          <p:attrName>style.visibility</p:attrName>
                                        </p:attrNameLst>
                                      </p:cBhvr>
                                      <p:to>
                                        <p:strVal val="visible"/>
                                      </p:to>
                                    </p:set>
                                    <p:animEffect transition="in" filter="dissolve">
                                      <p:cBhvr>
                                        <p:cTn id="42" dur="500"/>
                                        <p:tgtEl>
                                          <p:spTgt spid="517137">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7134"/>
                                        </p:tgtEl>
                                        <p:attrNameLst>
                                          <p:attrName>style.visibility</p:attrName>
                                        </p:attrNameLst>
                                      </p:cBhvr>
                                      <p:to>
                                        <p:strVal val="visible"/>
                                      </p:to>
                                    </p:set>
                                    <p:animEffect transition="in" filter="fade">
                                      <p:cBhvr>
                                        <p:cTn id="45" dur="2000"/>
                                        <p:tgtEl>
                                          <p:spTgt spid="5171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17135"/>
                                        </p:tgtEl>
                                        <p:attrNameLst>
                                          <p:attrName>style.visibility</p:attrName>
                                        </p:attrNameLst>
                                      </p:cBhvr>
                                      <p:to>
                                        <p:strVal val="visible"/>
                                      </p:to>
                                    </p:set>
                                    <p:animEffect transition="in" filter="fade">
                                      <p:cBhvr>
                                        <p:cTn id="48" dur="2000"/>
                                        <p:tgtEl>
                                          <p:spTgt spid="51713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517137">
                                            <p:txEl>
                                              <p:pRg st="5" end="5"/>
                                            </p:txEl>
                                          </p:spTgt>
                                        </p:tgtEl>
                                        <p:attrNameLst>
                                          <p:attrName>style.visibility</p:attrName>
                                        </p:attrNameLst>
                                      </p:cBhvr>
                                      <p:to>
                                        <p:strVal val="visible"/>
                                      </p:to>
                                    </p:set>
                                    <p:animEffect transition="in" filter="dissolve">
                                      <p:cBhvr>
                                        <p:cTn id="53" dur="500"/>
                                        <p:tgtEl>
                                          <p:spTgt spid="5171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31" grpId="0"/>
      <p:bldP spid="517132" grpId="0"/>
      <p:bldP spid="517133" grpId="0" animBg="1"/>
      <p:bldP spid="517134" grpId="0"/>
      <p:bldP spid="51713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70" name="Text Box 7"/>
          <p:cNvSpPr txBox="1">
            <a:spLocks noChangeArrowheads="1"/>
          </p:cNvSpPr>
          <p:nvPr/>
        </p:nvSpPr>
        <p:spPr bwMode="auto">
          <a:xfrm>
            <a:off x="4724400" y="990600"/>
            <a:ext cx="41910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500" b="1">
                <a:latin typeface="Times New Roman" panose="02020603050405020304" pitchFamily="18" charset="0"/>
              </a:rPr>
              <a:t>Nel RE liscio avviene la risintesi di </a:t>
            </a:r>
            <a:r>
              <a:rPr lang="it-IT" altLang="it-IT" sz="1500" b="1" i="1">
                <a:latin typeface="Times New Roman" panose="02020603050405020304" pitchFamily="18" charset="0"/>
              </a:rPr>
              <a:t>trigliceridi </a:t>
            </a:r>
            <a:r>
              <a:rPr lang="it-IT" altLang="it-IT" sz="1500" b="1">
                <a:latin typeface="Times New Roman" panose="02020603050405020304" pitchFamily="18" charset="0"/>
              </a:rPr>
              <a:t>dagli acidi grassi liberi e dai monogliceridi.</a:t>
            </a:r>
          </a:p>
          <a:p>
            <a:pPr eaLnBrk="1" hangingPunct="1"/>
            <a:r>
              <a:rPr lang="it-IT" altLang="it-IT" sz="1500" b="1">
                <a:latin typeface="Times New Roman" panose="02020603050405020304" pitchFamily="18" charset="0"/>
              </a:rPr>
              <a:t>Allo stesso modo, i lisofosfolipidi vengono uniti agli acidi grassi, dando origine ai</a:t>
            </a:r>
            <a:r>
              <a:rPr lang="it-IT" altLang="it-IT" sz="1500" b="1">
                <a:solidFill>
                  <a:srgbClr val="0000FF"/>
                </a:solidFill>
                <a:latin typeface="Times New Roman" panose="02020603050405020304" pitchFamily="18" charset="0"/>
              </a:rPr>
              <a:t> </a:t>
            </a:r>
            <a:r>
              <a:rPr lang="it-IT" altLang="it-IT" sz="1500" b="1">
                <a:latin typeface="Times New Roman" panose="02020603050405020304" pitchFamily="18" charset="0"/>
              </a:rPr>
              <a:t>fosfolipidi. </a:t>
            </a:r>
          </a:p>
          <a:p>
            <a:pPr eaLnBrk="1" hangingPunct="1"/>
            <a:r>
              <a:rPr lang="it-IT" altLang="it-IT" sz="1500" b="1">
                <a:latin typeface="Times New Roman" panose="02020603050405020304" pitchFamily="18" charset="0"/>
              </a:rPr>
              <a:t>A questo punto tali sostanze, per essere riversate nel plasma o nella linfa, devono necessariamente riunirsi e formare i </a:t>
            </a:r>
            <a:r>
              <a:rPr lang="it-IT" altLang="it-IT" sz="1500" b="1" i="1">
                <a:solidFill>
                  <a:srgbClr val="0000FF"/>
                </a:solidFill>
                <a:latin typeface="Times New Roman" panose="02020603050405020304" pitchFamily="18" charset="0"/>
              </a:rPr>
              <a:t>chilomicroni</a:t>
            </a:r>
            <a:r>
              <a:rPr lang="it-IT" altLang="it-IT" sz="1500" b="1">
                <a:latin typeface="Times New Roman" panose="02020603050405020304" pitchFamily="18" charset="0"/>
              </a:rPr>
              <a:t>, lipoproteine plasmatiche, che si presentano sotto forma di particelle del diametro di 1 µm circa, costituite da trigliceridi, fosfolipidi, colesterolo e da una fase proteica.</a:t>
            </a:r>
            <a:endParaRPr lang="it-IT" altLang="it-IT" sz="1500" b="1">
              <a:solidFill>
                <a:srgbClr val="504B50"/>
              </a:solidFill>
              <a:latin typeface="Times New Roman" panose="02020603050405020304" pitchFamily="18" charset="0"/>
            </a:endParaRPr>
          </a:p>
          <a:p>
            <a:pPr algn="just" eaLnBrk="1" hangingPunct="1"/>
            <a:endParaRPr lang="it-IT" altLang="it-IT" sz="1500" b="1" i="1">
              <a:latin typeface="Times New Roman" panose="02020603050405020304" pitchFamily="18" charset="0"/>
            </a:endParaRPr>
          </a:p>
          <a:p>
            <a:pPr algn="just" eaLnBrk="1" hangingPunct="1"/>
            <a:endParaRPr lang="it-IT" altLang="it-IT" sz="1500" b="1" i="1">
              <a:latin typeface="Times New Roman" panose="02020603050405020304" pitchFamily="18" charset="0"/>
            </a:endParaRPr>
          </a:p>
        </p:txBody>
      </p:sp>
      <p:pic>
        <p:nvPicPr>
          <p:cNvPr id="1628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990600"/>
            <a:ext cx="44418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8"/>
          <p:cNvSpPr txBox="1">
            <a:spLocks noChangeArrowheads="1"/>
          </p:cNvSpPr>
          <p:nvPr/>
        </p:nvSpPr>
        <p:spPr bwMode="auto">
          <a:xfrm>
            <a:off x="2857500" y="1587500"/>
            <a:ext cx="963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colesterolo</a:t>
            </a:r>
          </a:p>
        </p:txBody>
      </p:sp>
      <p:sp>
        <p:nvSpPr>
          <p:cNvPr id="162821" name="Text Box 9"/>
          <p:cNvSpPr txBox="1">
            <a:spLocks noChangeArrowheads="1"/>
          </p:cNvSpPr>
          <p:nvPr/>
        </p:nvSpPr>
        <p:spPr bwMode="auto">
          <a:xfrm>
            <a:off x="1371600" y="1447800"/>
            <a:ext cx="1192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monogligeridi</a:t>
            </a:r>
          </a:p>
        </p:txBody>
      </p:sp>
      <p:sp>
        <p:nvSpPr>
          <p:cNvPr id="162822" name="Text Box 10"/>
          <p:cNvSpPr txBox="1">
            <a:spLocks noChangeArrowheads="1"/>
          </p:cNvSpPr>
          <p:nvPr/>
        </p:nvSpPr>
        <p:spPr bwMode="auto">
          <a:xfrm>
            <a:off x="2057400" y="17145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Ac. grassi</a:t>
            </a:r>
          </a:p>
        </p:txBody>
      </p:sp>
      <p:sp>
        <p:nvSpPr>
          <p:cNvPr id="162823" name="Text Box 11"/>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62824" name="WordArt 12"/>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pic>
        <p:nvPicPr>
          <p:cNvPr id="446478" name="Picture 14" descr="li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33800"/>
            <a:ext cx="42862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80" name="Freeform 16"/>
          <p:cNvSpPr>
            <a:spLocks/>
          </p:cNvSpPr>
          <p:nvPr/>
        </p:nvSpPr>
        <p:spPr bwMode="auto">
          <a:xfrm>
            <a:off x="2971800" y="3479800"/>
            <a:ext cx="2514600" cy="2387600"/>
          </a:xfrm>
          <a:custGeom>
            <a:avLst/>
            <a:gdLst>
              <a:gd name="T0" fmla="*/ 0 w 1872"/>
              <a:gd name="T1" fmla="*/ 0 h 664"/>
              <a:gd name="T2" fmla="*/ 768 w 1872"/>
              <a:gd name="T3" fmla="*/ 384 h 664"/>
              <a:gd name="T4" fmla="*/ 1344 w 1872"/>
              <a:gd name="T5" fmla="*/ 624 h 664"/>
              <a:gd name="T6" fmla="*/ 1776 w 1872"/>
              <a:gd name="T7" fmla="*/ 624 h 664"/>
              <a:gd name="T8" fmla="*/ 1872 w 1872"/>
              <a:gd name="T9" fmla="*/ 624 h 664"/>
              <a:gd name="T10" fmla="*/ 0 60000 65536"/>
              <a:gd name="T11" fmla="*/ 0 60000 65536"/>
              <a:gd name="T12" fmla="*/ 0 60000 65536"/>
              <a:gd name="T13" fmla="*/ 0 60000 65536"/>
              <a:gd name="T14" fmla="*/ 0 60000 65536"/>
              <a:gd name="T15" fmla="*/ 0 w 1872"/>
              <a:gd name="T16" fmla="*/ 0 h 664"/>
              <a:gd name="T17" fmla="*/ 1872 w 1872"/>
              <a:gd name="T18" fmla="*/ 664 h 664"/>
            </a:gdLst>
            <a:ahLst/>
            <a:cxnLst>
              <a:cxn ang="T10">
                <a:pos x="T0" y="T1"/>
              </a:cxn>
              <a:cxn ang="T11">
                <a:pos x="T2" y="T3"/>
              </a:cxn>
              <a:cxn ang="T12">
                <a:pos x="T4" y="T5"/>
              </a:cxn>
              <a:cxn ang="T13">
                <a:pos x="T6" y="T7"/>
              </a:cxn>
              <a:cxn ang="T14">
                <a:pos x="T8" y="T9"/>
              </a:cxn>
            </a:cxnLst>
            <a:rect l="T15" t="T16" r="T17" b="T18"/>
            <a:pathLst>
              <a:path w="1872" h="664">
                <a:moveTo>
                  <a:pt x="0" y="0"/>
                </a:moveTo>
                <a:cubicBezTo>
                  <a:pt x="272" y="140"/>
                  <a:pt x="544" y="280"/>
                  <a:pt x="768" y="384"/>
                </a:cubicBezTo>
                <a:cubicBezTo>
                  <a:pt x="992" y="488"/>
                  <a:pt x="1176" y="584"/>
                  <a:pt x="1344" y="624"/>
                </a:cubicBezTo>
                <a:cubicBezTo>
                  <a:pt x="1512" y="664"/>
                  <a:pt x="1688" y="624"/>
                  <a:pt x="1776" y="624"/>
                </a:cubicBezTo>
                <a:cubicBezTo>
                  <a:pt x="1864" y="624"/>
                  <a:pt x="1868" y="624"/>
                  <a:pt x="1872" y="624"/>
                </a:cubicBezTo>
              </a:path>
            </a:pathLst>
          </a:custGeom>
          <a:noFill/>
          <a:ln w="50800">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6470">
                                            <p:txEl>
                                              <p:pRg st="2" end="2"/>
                                            </p:txEl>
                                          </p:spTgt>
                                        </p:tgtEl>
                                        <p:attrNameLst>
                                          <p:attrName>style.visibility</p:attrName>
                                        </p:attrNameLst>
                                      </p:cBhvr>
                                      <p:to>
                                        <p:strVal val="visible"/>
                                      </p:to>
                                    </p:set>
                                    <p:animEffect transition="in" filter="fade">
                                      <p:cBhvr>
                                        <p:cTn id="7" dur="500"/>
                                        <p:tgtEl>
                                          <p:spTgt spid="446470">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46478"/>
                                        </p:tgtEl>
                                        <p:attrNameLst>
                                          <p:attrName>style.visibility</p:attrName>
                                        </p:attrNameLst>
                                      </p:cBhvr>
                                      <p:to>
                                        <p:strVal val="visible"/>
                                      </p:to>
                                    </p:set>
                                    <p:animEffect transition="in" filter="dissolve">
                                      <p:cBhvr>
                                        <p:cTn id="10" dur="500"/>
                                        <p:tgtEl>
                                          <p:spTgt spid="44647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46480"/>
                                        </p:tgtEl>
                                        <p:attrNameLst>
                                          <p:attrName>style.visibility</p:attrName>
                                        </p:attrNameLst>
                                      </p:cBhvr>
                                      <p:to>
                                        <p:strVal val="visible"/>
                                      </p:to>
                                    </p:set>
                                    <p:animEffect transition="in" filter="dissolve">
                                      <p:cBhvr>
                                        <p:cTn id="13" dur="500"/>
                                        <p:tgtEl>
                                          <p:spTgt spid="446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8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990600"/>
            <a:ext cx="44418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 Box 4"/>
          <p:cNvSpPr txBox="1">
            <a:spLocks noChangeArrowheads="1"/>
          </p:cNvSpPr>
          <p:nvPr/>
        </p:nvSpPr>
        <p:spPr bwMode="auto">
          <a:xfrm>
            <a:off x="2857500" y="1587500"/>
            <a:ext cx="963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colesterolo</a:t>
            </a:r>
          </a:p>
        </p:txBody>
      </p:sp>
      <p:sp>
        <p:nvSpPr>
          <p:cNvPr id="163844" name="Text Box 5"/>
          <p:cNvSpPr txBox="1">
            <a:spLocks noChangeArrowheads="1"/>
          </p:cNvSpPr>
          <p:nvPr/>
        </p:nvSpPr>
        <p:spPr bwMode="auto">
          <a:xfrm>
            <a:off x="1371600" y="1447800"/>
            <a:ext cx="1192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monogligeridi</a:t>
            </a:r>
          </a:p>
        </p:txBody>
      </p:sp>
      <p:sp>
        <p:nvSpPr>
          <p:cNvPr id="163845" name="Text Box 6"/>
          <p:cNvSpPr txBox="1">
            <a:spLocks noChangeArrowheads="1"/>
          </p:cNvSpPr>
          <p:nvPr/>
        </p:nvSpPr>
        <p:spPr bwMode="auto">
          <a:xfrm>
            <a:off x="2057400" y="17145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Ac. grassi</a:t>
            </a:r>
          </a:p>
        </p:txBody>
      </p:sp>
      <p:sp>
        <p:nvSpPr>
          <p:cNvPr id="163846" name="Text Box 7"/>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63847" name="WordArt 8"/>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sp>
        <p:nvSpPr>
          <p:cNvPr id="539658" name="Rectangle 10"/>
          <p:cNvSpPr>
            <a:spLocks noChangeArrowheads="1"/>
          </p:cNvSpPr>
          <p:nvPr/>
        </p:nvSpPr>
        <p:spPr bwMode="auto">
          <a:xfrm>
            <a:off x="4787900" y="1412875"/>
            <a:ext cx="37338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I chilomicroni proseguono lungo la via secretoria e dopo aver raggiunto l'apparato del Golgi vengono secreti all'esterno del lato basolaterale della cellula per esocitosi. </a:t>
            </a:r>
          </a:p>
          <a:p>
            <a:pPr eaLnBrk="1" hangingPunct="1"/>
            <a:r>
              <a:rPr lang="it-IT" altLang="it-IT" b="1">
                <a:latin typeface="Times New Roman" panose="02020603050405020304" pitchFamily="18" charset="0"/>
              </a:rPr>
              <a:t>Per le loro ragguardevoli dimensioni non sono capaci di attraversare la membrana basale che li separa dai capillari della mucosa ma riescono ad entrare nei vasi chiliferi nella circolazione linfatica, che presentano fenestrazioni sufficientemente larghe da consentirne il passaggio. </a:t>
            </a:r>
          </a:p>
          <a:p>
            <a:pPr eaLnBrk="1" hangingPunct="1"/>
            <a:r>
              <a:rPr lang="it-IT" altLang="it-IT" b="1">
                <a:latin typeface="Times New Roman" panose="02020603050405020304" pitchFamily="18" charset="0"/>
              </a:rPr>
              <a:t>Successivamente, si immettono nel dotto toracico e sono riversati nella circolazione venosa.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9658">
                                            <p:txEl>
                                              <p:pRg st="1" end="1"/>
                                            </p:txEl>
                                          </p:spTgt>
                                        </p:tgtEl>
                                        <p:attrNameLst>
                                          <p:attrName>style.visibility</p:attrName>
                                        </p:attrNameLst>
                                      </p:cBhvr>
                                      <p:to>
                                        <p:strVal val="visible"/>
                                      </p:to>
                                    </p:set>
                                    <p:animEffect transition="in" filter="dissolve">
                                      <p:cBhvr>
                                        <p:cTn id="7" dur="500"/>
                                        <p:tgtEl>
                                          <p:spTgt spid="5396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9658">
                                            <p:txEl>
                                              <p:pRg st="2" end="2"/>
                                            </p:txEl>
                                          </p:spTgt>
                                        </p:tgtEl>
                                        <p:attrNameLst>
                                          <p:attrName>style.visibility</p:attrName>
                                        </p:attrNameLst>
                                      </p:cBhvr>
                                      <p:to>
                                        <p:strVal val="visible"/>
                                      </p:to>
                                    </p:set>
                                    <p:animEffect transition="in" filter="dissolve">
                                      <p:cBhvr>
                                        <p:cTn id="12" dur="500"/>
                                        <p:tgtEl>
                                          <p:spTgt spid="5396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990600"/>
            <a:ext cx="44418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ext Box 3"/>
          <p:cNvSpPr txBox="1">
            <a:spLocks noChangeArrowheads="1"/>
          </p:cNvSpPr>
          <p:nvPr/>
        </p:nvSpPr>
        <p:spPr bwMode="auto">
          <a:xfrm>
            <a:off x="2857500" y="1587500"/>
            <a:ext cx="963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colesterolo</a:t>
            </a:r>
          </a:p>
        </p:txBody>
      </p:sp>
      <p:sp>
        <p:nvSpPr>
          <p:cNvPr id="164868" name="Text Box 4"/>
          <p:cNvSpPr txBox="1">
            <a:spLocks noChangeArrowheads="1"/>
          </p:cNvSpPr>
          <p:nvPr/>
        </p:nvSpPr>
        <p:spPr bwMode="auto">
          <a:xfrm>
            <a:off x="1371600" y="1447800"/>
            <a:ext cx="1192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monogligeridi</a:t>
            </a:r>
          </a:p>
        </p:txBody>
      </p:sp>
      <p:sp>
        <p:nvSpPr>
          <p:cNvPr id="164869" name="Text Box 5"/>
          <p:cNvSpPr txBox="1">
            <a:spLocks noChangeArrowheads="1"/>
          </p:cNvSpPr>
          <p:nvPr/>
        </p:nvSpPr>
        <p:spPr bwMode="auto">
          <a:xfrm>
            <a:off x="2057400" y="17145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Ac. grassi</a:t>
            </a:r>
          </a:p>
        </p:txBody>
      </p:sp>
      <p:sp>
        <p:nvSpPr>
          <p:cNvPr id="164870" name="Text Box 6"/>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LIPIDI</a:t>
            </a:r>
            <a:endParaRPr lang="it-IT" altLang="it-IT" sz="1600" b="1">
              <a:solidFill>
                <a:schemeClr val="bg2"/>
              </a:solidFill>
              <a:latin typeface="Times New Roman" panose="02020603050405020304" pitchFamily="18" charset="0"/>
            </a:endParaRPr>
          </a:p>
        </p:txBody>
      </p:sp>
      <p:sp>
        <p:nvSpPr>
          <p:cNvPr id="164871" name="WordArt 7"/>
          <p:cNvSpPr>
            <a:spLocks noChangeArrowheads="1" noChangeShapeType="1" noTextEdit="1"/>
          </p:cNvSpPr>
          <p:nvPr/>
        </p:nvSpPr>
        <p:spPr bwMode="auto">
          <a:xfrm>
            <a:off x="1062038"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DEI LIPIDI</a:t>
            </a:r>
          </a:p>
        </p:txBody>
      </p:sp>
      <p:sp>
        <p:nvSpPr>
          <p:cNvPr id="14340" name="Text Box 8"/>
          <p:cNvSpPr txBox="1">
            <a:spLocks noChangeArrowheads="1"/>
          </p:cNvSpPr>
          <p:nvPr/>
        </p:nvSpPr>
        <p:spPr bwMode="auto">
          <a:xfrm>
            <a:off x="4724400" y="2133600"/>
            <a:ext cx="38481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latin typeface="Times New Roman" panose="02020603050405020304" pitchFamily="18" charset="0"/>
              </a:rPr>
              <a:t>I chilomicroni sono degradati dalle lipasi delle cellule endoteliali dei vasi e assorbiti dagli epatociti.</a:t>
            </a:r>
          </a:p>
          <a:p>
            <a:pPr eaLnBrk="1" hangingPunct="1"/>
            <a:r>
              <a:rPr lang="it-IT" altLang="it-IT" sz="2400" b="1">
                <a:latin typeface="Times New Roman" panose="02020603050405020304" pitchFamily="18" charset="0"/>
              </a:rPr>
              <a:t>I lipidi che giungono al fegato sono usati per: produrre energia,  sintesi di VLDL e di acidi biliari.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34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Effect transition="in" filter="fade">
                                      <p:cBhvr>
                                        <p:cTn id="13" dur="500"/>
                                        <p:tgtEl>
                                          <p:spTgt spid="143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allAtOnce"/>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WordArt 5"/>
          <p:cNvSpPr>
            <a:spLocks noChangeArrowheads="1" noChangeShapeType="1" noTextEdit="1"/>
          </p:cNvSpPr>
          <p:nvPr/>
        </p:nvSpPr>
        <p:spPr bwMode="auto">
          <a:xfrm>
            <a:off x="1981200" y="457200"/>
            <a:ext cx="5100638"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LIPOPROTEINE</a:t>
            </a:r>
          </a:p>
        </p:txBody>
      </p:sp>
      <p:sp>
        <p:nvSpPr>
          <p:cNvPr id="450566" name="Rectangle 3"/>
          <p:cNvSpPr>
            <a:spLocks noChangeArrowheads="1"/>
          </p:cNvSpPr>
          <p:nvPr/>
        </p:nvSpPr>
        <p:spPr bwMode="auto">
          <a:xfrm>
            <a:off x="457200" y="1066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Clr>
                <a:schemeClr val="bg2"/>
              </a:buClr>
              <a:buSzPct val="75000"/>
              <a:buFont typeface="Wingdings" panose="05000000000000000000" pitchFamily="2" charset="2"/>
              <a:buChar char="n"/>
            </a:pPr>
            <a:r>
              <a:rPr lang="it-IT" altLang="it-IT" sz="2800" b="1">
                <a:latin typeface="Times New Roman" panose="02020603050405020304" pitchFamily="18" charset="0"/>
              </a:rPr>
              <a:t>CHILOMICRONI</a:t>
            </a:r>
            <a:r>
              <a:rPr lang="it-IT" altLang="it-IT" sz="2800">
                <a:latin typeface="Times New Roman" panose="02020603050405020304" pitchFamily="18" charset="0"/>
              </a:rPr>
              <a:t>: prodotti dall’ intestino, portano i TAG assunti con la dieta al tessuto adiposo per il deposito</a:t>
            </a:r>
          </a:p>
          <a:p>
            <a:pPr eaLnBrk="1" hangingPunct="1">
              <a:lnSpc>
                <a:spcPct val="90000"/>
              </a:lnSpc>
              <a:spcBef>
                <a:spcPct val="20000"/>
              </a:spcBef>
              <a:buClr>
                <a:schemeClr val="bg2"/>
              </a:buClr>
              <a:buSzPct val="75000"/>
              <a:buFont typeface="Wingdings" panose="05000000000000000000" pitchFamily="2" charset="2"/>
              <a:buChar char="n"/>
            </a:pPr>
            <a:r>
              <a:rPr lang="it-IT" altLang="it-IT" sz="2800" b="1">
                <a:latin typeface="Times New Roman" panose="02020603050405020304" pitchFamily="18" charset="0"/>
              </a:rPr>
              <a:t>VLDL</a:t>
            </a:r>
            <a:r>
              <a:rPr lang="it-IT" altLang="it-IT" sz="2800">
                <a:latin typeface="Times New Roman" panose="02020603050405020304" pitchFamily="18" charset="0"/>
              </a:rPr>
              <a:t>: prodotti dal fegato, portano i TAG sintetizzati dal fegato (a partire principalmente da glucosio, ma anche da aminoacidi in eccesso) ai tessuti (muscolo, cuore, etc)</a:t>
            </a:r>
          </a:p>
          <a:p>
            <a:pPr eaLnBrk="1" hangingPunct="1">
              <a:lnSpc>
                <a:spcPct val="90000"/>
              </a:lnSpc>
              <a:spcBef>
                <a:spcPct val="20000"/>
              </a:spcBef>
              <a:buClr>
                <a:schemeClr val="bg2"/>
              </a:buClr>
              <a:buSzPct val="75000"/>
              <a:buFont typeface="Wingdings" panose="05000000000000000000" pitchFamily="2" charset="2"/>
              <a:buChar char="n"/>
            </a:pPr>
            <a:r>
              <a:rPr lang="it-IT" altLang="it-IT" sz="2800" b="1">
                <a:latin typeface="Times New Roman" panose="02020603050405020304" pitchFamily="18" charset="0"/>
              </a:rPr>
              <a:t>LDL</a:t>
            </a:r>
            <a:r>
              <a:rPr lang="it-IT" altLang="it-IT" sz="2800">
                <a:latin typeface="Times New Roman" panose="02020603050405020304" pitchFamily="18" charset="0"/>
              </a:rPr>
              <a:t>: derivano in circolo dai residui delle VLDL, trasportano il colesterolo ai tessuti (colesterolo cattivo)</a:t>
            </a:r>
          </a:p>
          <a:p>
            <a:pPr eaLnBrk="1" hangingPunct="1">
              <a:lnSpc>
                <a:spcPct val="90000"/>
              </a:lnSpc>
              <a:spcBef>
                <a:spcPct val="20000"/>
              </a:spcBef>
              <a:buClr>
                <a:schemeClr val="bg2"/>
              </a:buClr>
              <a:buSzPct val="75000"/>
              <a:buFont typeface="Wingdings" panose="05000000000000000000" pitchFamily="2" charset="2"/>
              <a:buChar char="n"/>
            </a:pPr>
            <a:r>
              <a:rPr lang="it-IT" altLang="it-IT" sz="2800" b="1">
                <a:latin typeface="Times New Roman" panose="02020603050405020304" pitchFamily="18" charset="0"/>
              </a:rPr>
              <a:t>HDL</a:t>
            </a:r>
            <a:r>
              <a:rPr lang="it-IT" altLang="it-IT" sz="2800">
                <a:latin typeface="Times New Roman" panose="02020603050405020304" pitchFamily="18" charset="0"/>
              </a:rPr>
              <a:t>: si formano in circolo da precursori di provenienza epatica e intestinale. Rimuovono il colesterolo dai tessuti e lo portano al fegato (colesterolo buono). </a:t>
            </a:r>
          </a:p>
          <a:p>
            <a:pPr eaLnBrk="1" hangingPunct="1">
              <a:lnSpc>
                <a:spcPct val="90000"/>
              </a:lnSpc>
              <a:spcBef>
                <a:spcPct val="20000"/>
              </a:spcBef>
              <a:buClr>
                <a:schemeClr val="bg2"/>
              </a:buClr>
              <a:buSzPct val="75000"/>
              <a:buFont typeface="Wingdings" panose="05000000000000000000" pitchFamily="2" charset="2"/>
              <a:buChar char="n"/>
            </a:pPr>
            <a:endParaRPr lang="it-IT" altLang="it-IT" sz="2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0566">
                                            <p:txEl>
                                              <p:pRg st="0" end="0"/>
                                            </p:txEl>
                                          </p:spTgt>
                                        </p:tgtEl>
                                        <p:attrNameLst>
                                          <p:attrName>style.visibility</p:attrName>
                                        </p:attrNameLst>
                                      </p:cBhvr>
                                      <p:to>
                                        <p:strVal val="visible"/>
                                      </p:to>
                                    </p:set>
                                    <p:animEffect transition="in" filter="dissolve">
                                      <p:cBhvr>
                                        <p:cTn id="7" dur="500"/>
                                        <p:tgtEl>
                                          <p:spTgt spid="4505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0566">
                                            <p:txEl>
                                              <p:pRg st="1" end="1"/>
                                            </p:txEl>
                                          </p:spTgt>
                                        </p:tgtEl>
                                        <p:attrNameLst>
                                          <p:attrName>style.visibility</p:attrName>
                                        </p:attrNameLst>
                                      </p:cBhvr>
                                      <p:to>
                                        <p:strVal val="visible"/>
                                      </p:to>
                                    </p:set>
                                    <p:animEffect transition="in" filter="dissolve">
                                      <p:cBhvr>
                                        <p:cTn id="12" dur="500"/>
                                        <p:tgtEl>
                                          <p:spTgt spid="4505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0566">
                                            <p:txEl>
                                              <p:pRg st="2" end="2"/>
                                            </p:txEl>
                                          </p:spTgt>
                                        </p:tgtEl>
                                        <p:attrNameLst>
                                          <p:attrName>style.visibility</p:attrName>
                                        </p:attrNameLst>
                                      </p:cBhvr>
                                      <p:to>
                                        <p:strVal val="visible"/>
                                      </p:to>
                                    </p:set>
                                    <p:animEffect transition="in" filter="dissolve">
                                      <p:cBhvr>
                                        <p:cTn id="17" dur="500"/>
                                        <p:tgtEl>
                                          <p:spTgt spid="4505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50566">
                                            <p:txEl>
                                              <p:pRg st="3" end="3"/>
                                            </p:txEl>
                                          </p:spTgt>
                                        </p:tgtEl>
                                        <p:attrNameLst>
                                          <p:attrName>style.visibility</p:attrName>
                                        </p:attrNameLst>
                                      </p:cBhvr>
                                      <p:to>
                                        <p:strVal val="visible"/>
                                      </p:to>
                                    </p:set>
                                    <p:animEffect transition="in" filter="dissolve">
                                      <p:cBhvr>
                                        <p:cTn id="22" dur="500"/>
                                        <p:tgtEl>
                                          <p:spTgt spid="4505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grpSp>
        <p:nvGrpSpPr>
          <p:cNvPr id="166915" name="Group 3"/>
          <p:cNvGrpSpPr>
            <a:grpSpLocks/>
          </p:cNvGrpSpPr>
          <p:nvPr/>
        </p:nvGrpSpPr>
        <p:grpSpPr bwMode="auto">
          <a:xfrm>
            <a:off x="382588" y="417513"/>
            <a:ext cx="8353425" cy="5995987"/>
            <a:chOff x="241" y="263"/>
            <a:chExt cx="5262" cy="3777"/>
          </a:xfrm>
        </p:grpSpPr>
        <p:pic>
          <p:nvPicPr>
            <p:cNvPr id="166916" name="Picture 4" descr="file:///D:/content/pnch03/0063.jpg"/>
            <p:cNvPicPr>
              <a:picLocks noChangeAspect="1" noChangeArrowheads="1"/>
            </p:cNvPicPr>
            <p:nvPr/>
          </p:nvPicPr>
          <p:blipFill>
            <a:blip r:embed="rId3">
              <a:extLst>
                <a:ext uri="{28A0092B-C50C-407E-A947-70E740481C1C}">
                  <a14:useLocalDpi xmlns:a14="http://schemas.microsoft.com/office/drawing/2010/main" val="0"/>
                </a:ext>
              </a:extLst>
            </a:blip>
            <a:srcRect l="4323" t="13240" r="4323"/>
            <a:stretch>
              <a:fillRect/>
            </a:stretch>
          </p:blipFill>
          <p:spPr bwMode="auto">
            <a:xfrm>
              <a:off x="241" y="263"/>
              <a:ext cx="5262" cy="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3" name="Rectangle 5"/>
            <p:cNvSpPr>
              <a:spLocks noChangeArrowheads="1"/>
            </p:cNvSpPr>
            <p:nvPr/>
          </p:nvSpPr>
          <p:spPr bwMode="auto">
            <a:xfrm>
              <a:off x="2076" y="494"/>
              <a:ext cx="1271" cy="404"/>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Alcool</a:t>
              </a:r>
            </a:p>
            <a:p>
              <a:pPr algn="ctr">
                <a:defRPr/>
              </a:pPr>
              <a:r>
                <a:rPr lang="it-IT" b="1">
                  <a:effectLst>
                    <a:outerShdw blurRad="38100" dist="38100" dir="2700000" algn="tl">
                      <a:srgbClr val="C0C0C0"/>
                    </a:outerShdw>
                  </a:effectLst>
                  <a:latin typeface="Arial" charset="0"/>
                </a:rPr>
                <a:t>(20% del totale)</a:t>
              </a:r>
            </a:p>
          </p:txBody>
        </p:sp>
        <p:sp>
          <p:nvSpPr>
            <p:cNvPr id="411654" name="Rectangle 6"/>
            <p:cNvSpPr>
              <a:spLocks noChangeArrowheads="1"/>
            </p:cNvSpPr>
            <p:nvPr/>
          </p:nvSpPr>
          <p:spPr bwMode="auto">
            <a:xfrm>
              <a:off x="1429" y="1026"/>
              <a:ext cx="2035"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Calcio, magnesio e ferro</a:t>
              </a:r>
            </a:p>
          </p:txBody>
        </p:sp>
        <p:sp>
          <p:nvSpPr>
            <p:cNvPr id="411655" name="Rectangle 7"/>
            <p:cNvSpPr>
              <a:spLocks noChangeArrowheads="1"/>
            </p:cNvSpPr>
            <p:nvPr/>
          </p:nvSpPr>
          <p:spPr bwMode="auto">
            <a:xfrm>
              <a:off x="2062" y="1257"/>
              <a:ext cx="1272" cy="231"/>
            </a:xfrm>
            <a:prstGeom prst="rect">
              <a:avLst/>
            </a:prstGeom>
            <a:solidFill>
              <a:schemeClr val="bg1"/>
            </a:solidFill>
            <a:ln w="9525">
              <a:noFill/>
              <a:miter lim="800000"/>
              <a:headEnd/>
              <a:tailEnd/>
            </a:ln>
            <a:effectLst/>
          </p:spPr>
          <p:txBody>
            <a:bodyPr>
              <a:spAutoFit/>
            </a:bodyPr>
            <a:lstStyle/>
            <a:p>
              <a:pPr algn="ctr">
                <a:defRPr/>
              </a:pPr>
              <a:r>
                <a:rPr lang="it-IT" b="1" u="sng">
                  <a:solidFill>
                    <a:srgbClr val="FF0000"/>
                  </a:solidFill>
                  <a:effectLst>
                    <a:outerShdw blurRad="38100" dist="38100" dir="2700000" algn="tl">
                      <a:srgbClr val="C0C0C0"/>
                    </a:outerShdw>
                  </a:effectLst>
                  <a:latin typeface="Arial" charset="0"/>
                </a:rPr>
                <a:t>Glucosio</a:t>
              </a:r>
            </a:p>
          </p:txBody>
        </p:sp>
        <p:sp>
          <p:nvSpPr>
            <p:cNvPr id="411656" name="Rectangle 8"/>
            <p:cNvSpPr>
              <a:spLocks noChangeArrowheads="1"/>
            </p:cNvSpPr>
            <p:nvPr/>
          </p:nvSpPr>
          <p:spPr bwMode="auto">
            <a:xfrm>
              <a:off x="1589" y="1491"/>
              <a:ext cx="1777"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Vitamine idrosolubili</a:t>
              </a:r>
            </a:p>
          </p:txBody>
        </p:sp>
        <p:sp>
          <p:nvSpPr>
            <p:cNvPr id="411657" name="Rectangle 9"/>
            <p:cNvSpPr>
              <a:spLocks noChangeArrowheads="1"/>
            </p:cNvSpPr>
            <p:nvPr/>
          </p:nvSpPr>
          <p:spPr bwMode="auto">
            <a:xfrm>
              <a:off x="3742" y="1215"/>
              <a:ext cx="1089" cy="404"/>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Vitamine liposolubili</a:t>
              </a:r>
            </a:p>
          </p:txBody>
        </p:sp>
        <p:sp>
          <p:nvSpPr>
            <p:cNvPr id="411658" name="Rectangle 10"/>
            <p:cNvSpPr>
              <a:spLocks noChangeArrowheads="1"/>
            </p:cNvSpPr>
            <p:nvPr/>
          </p:nvSpPr>
          <p:spPr bwMode="auto">
            <a:xfrm>
              <a:off x="1639" y="1821"/>
              <a:ext cx="1745"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Alcool (80% del totale)</a:t>
              </a:r>
            </a:p>
          </p:txBody>
        </p:sp>
        <p:sp>
          <p:nvSpPr>
            <p:cNvPr id="411659" name="Rectangle 11"/>
            <p:cNvSpPr>
              <a:spLocks noChangeArrowheads="1"/>
            </p:cNvSpPr>
            <p:nvPr/>
          </p:nvSpPr>
          <p:spPr bwMode="auto">
            <a:xfrm>
              <a:off x="3883" y="1694"/>
              <a:ext cx="1548" cy="231"/>
            </a:xfrm>
            <a:prstGeom prst="rect">
              <a:avLst/>
            </a:prstGeom>
            <a:solidFill>
              <a:schemeClr val="bg1"/>
            </a:solidFill>
            <a:ln w="9525">
              <a:noFill/>
              <a:miter lim="800000"/>
              <a:headEnd/>
              <a:tailEnd/>
            </a:ln>
            <a:effectLst/>
          </p:spPr>
          <p:txBody>
            <a:bodyPr>
              <a:spAutoFit/>
            </a:bodyPr>
            <a:lstStyle/>
            <a:p>
              <a:pPr algn="ctr">
                <a:defRPr/>
              </a:pPr>
              <a:r>
                <a:rPr lang="it-IT" b="1" u="sng">
                  <a:solidFill>
                    <a:srgbClr val="FF0000"/>
                  </a:solidFill>
                  <a:effectLst>
                    <a:outerShdw blurRad="38100" dist="38100" dir="2700000" algn="tl">
                      <a:srgbClr val="C0C0C0"/>
                    </a:outerShdw>
                  </a:effectLst>
                  <a:latin typeface="Arial" charset="0"/>
                </a:rPr>
                <a:t>Amminoacidi/peptidi</a:t>
              </a:r>
            </a:p>
          </p:txBody>
        </p:sp>
        <p:sp>
          <p:nvSpPr>
            <p:cNvPr id="411660" name="Rectangle 12"/>
            <p:cNvSpPr>
              <a:spLocks noChangeArrowheads="1"/>
            </p:cNvSpPr>
            <p:nvPr/>
          </p:nvSpPr>
          <p:spPr bwMode="auto">
            <a:xfrm>
              <a:off x="3915" y="1940"/>
              <a:ext cx="635" cy="231"/>
            </a:xfrm>
            <a:prstGeom prst="rect">
              <a:avLst/>
            </a:prstGeom>
            <a:solidFill>
              <a:schemeClr val="bg1"/>
            </a:solidFill>
            <a:ln w="9525">
              <a:noFill/>
              <a:miter lim="800000"/>
              <a:headEnd/>
              <a:tailEnd/>
            </a:ln>
            <a:effectLst/>
          </p:spPr>
          <p:txBody>
            <a:bodyPr>
              <a:spAutoFit/>
            </a:bodyPr>
            <a:lstStyle/>
            <a:p>
              <a:pPr algn="ctr">
                <a:defRPr/>
              </a:pPr>
              <a:r>
                <a:rPr lang="it-IT" b="1" u="sng">
                  <a:solidFill>
                    <a:srgbClr val="FF0000"/>
                  </a:solidFill>
                  <a:effectLst>
                    <a:outerShdw blurRad="38100" dist="38100" dir="2700000" algn="tl">
                      <a:srgbClr val="C0C0C0"/>
                    </a:outerShdw>
                  </a:effectLst>
                  <a:latin typeface="Arial" charset="0"/>
                </a:rPr>
                <a:t>Grassi</a:t>
              </a:r>
            </a:p>
          </p:txBody>
        </p:sp>
        <p:sp>
          <p:nvSpPr>
            <p:cNvPr id="411661" name="Rectangle 13"/>
            <p:cNvSpPr>
              <a:spLocks noChangeArrowheads="1"/>
            </p:cNvSpPr>
            <p:nvPr/>
          </p:nvSpPr>
          <p:spPr bwMode="auto">
            <a:xfrm>
              <a:off x="3854" y="2160"/>
              <a:ext cx="635"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Acqua</a:t>
              </a:r>
            </a:p>
          </p:txBody>
        </p:sp>
        <p:sp>
          <p:nvSpPr>
            <p:cNvPr id="411662" name="Rectangle 14"/>
            <p:cNvSpPr>
              <a:spLocks noChangeArrowheads="1"/>
            </p:cNvSpPr>
            <p:nvPr/>
          </p:nvSpPr>
          <p:spPr bwMode="auto">
            <a:xfrm>
              <a:off x="3801" y="2387"/>
              <a:ext cx="386"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Bile</a:t>
              </a:r>
            </a:p>
          </p:txBody>
        </p:sp>
        <p:sp>
          <p:nvSpPr>
            <p:cNvPr id="411663" name="Rectangle 15"/>
            <p:cNvSpPr>
              <a:spLocks noChangeArrowheads="1"/>
            </p:cNvSpPr>
            <p:nvPr/>
          </p:nvSpPr>
          <p:spPr bwMode="auto">
            <a:xfrm>
              <a:off x="4097" y="3000"/>
              <a:ext cx="635"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Acqua</a:t>
              </a:r>
            </a:p>
          </p:txBody>
        </p:sp>
        <p:sp>
          <p:nvSpPr>
            <p:cNvPr id="411664" name="Rectangle 16"/>
            <p:cNvSpPr>
              <a:spLocks noChangeArrowheads="1"/>
            </p:cNvSpPr>
            <p:nvPr/>
          </p:nvSpPr>
          <p:spPr bwMode="auto">
            <a:xfrm>
              <a:off x="1860" y="2060"/>
              <a:ext cx="1543"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Sodio, potassio</a:t>
              </a:r>
            </a:p>
          </p:txBody>
        </p:sp>
        <p:sp>
          <p:nvSpPr>
            <p:cNvPr id="411665" name="Rectangle 17"/>
            <p:cNvSpPr>
              <a:spLocks noChangeArrowheads="1"/>
            </p:cNvSpPr>
            <p:nvPr/>
          </p:nvSpPr>
          <p:spPr bwMode="auto">
            <a:xfrm>
              <a:off x="1933" y="2803"/>
              <a:ext cx="1543"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Sodio, potassio</a:t>
              </a:r>
            </a:p>
          </p:txBody>
        </p:sp>
        <p:sp>
          <p:nvSpPr>
            <p:cNvPr id="411666" name="Rectangle 18"/>
            <p:cNvSpPr>
              <a:spLocks noChangeArrowheads="1"/>
            </p:cNvSpPr>
            <p:nvPr/>
          </p:nvSpPr>
          <p:spPr bwMode="auto">
            <a:xfrm>
              <a:off x="2056" y="3227"/>
              <a:ext cx="1315"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Acidi e gas</a:t>
              </a:r>
            </a:p>
          </p:txBody>
        </p:sp>
        <p:sp>
          <p:nvSpPr>
            <p:cNvPr id="411667" name="Rectangle 19"/>
            <p:cNvSpPr>
              <a:spLocks noChangeArrowheads="1"/>
            </p:cNvSpPr>
            <p:nvPr/>
          </p:nvSpPr>
          <p:spPr bwMode="auto">
            <a:xfrm>
              <a:off x="3672" y="3809"/>
              <a:ext cx="545"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Feci</a:t>
              </a:r>
            </a:p>
          </p:txBody>
        </p:sp>
        <p:sp>
          <p:nvSpPr>
            <p:cNvPr id="411668" name="Rectangle 20"/>
            <p:cNvSpPr>
              <a:spLocks noChangeArrowheads="1"/>
            </p:cNvSpPr>
            <p:nvPr/>
          </p:nvSpPr>
          <p:spPr bwMode="auto">
            <a:xfrm>
              <a:off x="377" y="567"/>
              <a:ext cx="862"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STOMACO</a:t>
              </a:r>
            </a:p>
          </p:txBody>
        </p:sp>
        <p:sp>
          <p:nvSpPr>
            <p:cNvPr id="411669" name="Rectangle 21"/>
            <p:cNvSpPr>
              <a:spLocks noChangeArrowheads="1"/>
            </p:cNvSpPr>
            <p:nvPr/>
          </p:nvSpPr>
          <p:spPr bwMode="auto">
            <a:xfrm>
              <a:off x="361" y="1581"/>
              <a:ext cx="908" cy="404"/>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INTESTINO TENUE</a:t>
              </a:r>
            </a:p>
          </p:txBody>
        </p:sp>
        <p:sp>
          <p:nvSpPr>
            <p:cNvPr id="411670" name="Rectangle 22"/>
            <p:cNvSpPr>
              <a:spLocks noChangeArrowheads="1"/>
            </p:cNvSpPr>
            <p:nvPr/>
          </p:nvSpPr>
          <p:spPr bwMode="auto">
            <a:xfrm>
              <a:off x="356" y="2966"/>
              <a:ext cx="908"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COLON</a:t>
              </a:r>
            </a:p>
          </p:txBody>
        </p:sp>
        <p:sp>
          <p:nvSpPr>
            <p:cNvPr id="411671" name="Rectangle 23"/>
            <p:cNvSpPr>
              <a:spLocks noChangeArrowheads="1"/>
            </p:cNvSpPr>
            <p:nvPr/>
          </p:nvSpPr>
          <p:spPr bwMode="auto">
            <a:xfrm>
              <a:off x="345" y="3542"/>
              <a:ext cx="908" cy="231"/>
            </a:xfrm>
            <a:prstGeom prst="rect">
              <a:avLst/>
            </a:prstGeom>
            <a:solidFill>
              <a:schemeClr val="bg1"/>
            </a:solidFill>
            <a:ln w="9525">
              <a:noFill/>
              <a:miter lim="800000"/>
              <a:headEnd/>
              <a:tailEnd/>
            </a:ln>
            <a:effectLst/>
          </p:spPr>
          <p:txBody>
            <a:bodyPr>
              <a:spAutoFit/>
            </a:bodyPr>
            <a:lstStyle/>
            <a:p>
              <a:pPr algn="ctr">
                <a:defRPr/>
              </a:pPr>
              <a:r>
                <a:rPr lang="it-IT" b="1">
                  <a:effectLst>
                    <a:outerShdw blurRad="38100" dist="38100" dir="2700000" algn="tl">
                      <a:srgbClr val="C0C0C0"/>
                    </a:outerShdw>
                  </a:effectLst>
                  <a:latin typeface="Arial" charset="0"/>
                </a:rPr>
                <a:t>RETTO</a:t>
              </a:r>
            </a:p>
          </p:txBody>
        </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WordArt 4"/>
          <p:cNvSpPr>
            <a:spLocks noChangeArrowheads="1" noChangeShapeType="1" noTextEdit="1"/>
          </p:cNvSpPr>
          <p:nvPr/>
        </p:nvSpPr>
        <p:spPr bwMode="auto">
          <a:xfrm>
            <a:off x="1371600" y="1676400"/>
            <a:ext cx="6248400" cy="2209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ASSORBIMENTO DI</a:t>
            </a:r>
          </a:p>
        </p:txBody>
      </p:sp>
      <p:sp>
        <p:nvSpPr>
          <p:cNvPr id="167939" name="WordArt 5"/>
          <p:cNvSpPr>
            <a:spLocks noChangeArrowheads="1" noChangeShapeType="1" noTextEdit="1"/>
          </p:cNvSpPr>
          <p:nvPr/>
        </p:nvSpPr>
        <p:spPr bwMode="auto">
          <a:xfrm>
            <a:off x="1905000" y="4572000"/>
            <a:ext cx="5334000" cy="914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VITAMINE</a:t>
            </a:r>
          </a:p>
        </p:txBody>
      </p:sp>
      <p:sp>
        <p:nvSpPr>
          <p:cNvPr id="167940" name="Text Box 6"/>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VITAMINE</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2672" name="Group 64"/>
          <p:cNvGraphicFramePr>
            <a:graphicFrameLocks noGrp="1"/>
          </p:cNvGraphicFramePr>
          <p:nvPr/>
        </p:nvGraphicFramePr>
        <p:xfrm>
          <a:off x="179388" y="1543050"/>
          <a:ext cx="8785225" cy="5194302"/>
        </p:xfrm>
        <a:graphic>
          <a:graphicData uri="http://schemas.openxmlformats.org/drawingml/2006/table">
            <a:tbl>
              <a:tblPr/>
              <a:tblGrid>
                <a:gridCol w="2016125"/>
                <a:gridCol w="2736850"/>
                <a:gridCol w="4032250"/>
              </a:tblGrid>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Arial" charset="0"/>
                        </a:rPr>
                        <a:t>Vitamina</a:t>
                      </a:r>
                    </a:p>
                  </a:txBody>
                  <a:tcPr marT="45724" marB="45724"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Arial" charset="0"/>
                        </a:rPr>
                        <a:t>Assunzione consigliata</a:t>
                      </a:r>
                    </a:p>
                  </a:txBody>
                  <a:tcPr marT="45724" marB="45724"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Arial" charset="0"/>
                        </a:rPr>
                        <a:t>Meccanismo d’assorbimento</a:t>
                      </a:r>
                    </a:p>
                  </a:txBody>
                  <a:tcPr marT="45724" marB="45724"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Acido ascorbico</a:t>
                      </a:r>
                    </a:p>
                  </a:txBody>
                  <a:tcPr marT="45724" marB="4572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40 mg al giorno</a:t>
                      </a:r>
                    </a:p>
                  </a:txBody>
                  <a:tcPr marT="45724" marB="4572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Attivo secondario Na</a:t>
                      </a:r>
                      <a:r>
                        <a:rPr kumimoji="0" lang="it-IT" sz="1800" b="1" i="0" u="none" strike="noStrike" cap="none" normalizeH="0" baseline="30000" smtClean="0">
                          <a:ln>
                            <a:noFill/>
                          </a:ln>
                          <a:solidFill>
                            <a:schemeClr val="tx1"/>
                          </a:solidFill>
                          <a:effectLst/>
                          <a:latin typeface="Arial" charset="0"/>
                        </a:rPr>
                        <a:t>+</a:t>
                      </a:r>
                      <a:r>
                        <a:rPr kumimoji="0" lang="it-IT" sz="1800" b="1" i="0" u="none" strike="noStrike" cap="none" normalizeH="0" baseline="0" smtClean="0">
                          <a:ln>
                            <a:noFill/>
                          </a:ln>
                          <a:solidFill>
                            <a:schemeClr val="tx1"/>
                          </a:solidFill>
                          <a:effectLst/>
                          <a:latin typeface="Arial" charset="0"/>
                        </a:rPr>
                        <a:t>-dipendente</a:t>
                      </a:r>
                    </a:p>
                  </a:txBody>
                  <a:tcPr marT="45724" marB="4572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Acido folico</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200 </a:t>
                      </a:r>
                      <a:r>
                        <a:rPr kumimoji="0" lang="it-IT" sz="1800" b="1" i="0" u="none" strike="noStrike" cap="none" normalizeH="0" baseline="0" smtClean="0">
                          <a:ln>
                            <a:noFill/>
                          </a:ln>
                          <a:solidFill>
                            <a:schemeClr val="tx1"/>
                          </a:solidFill>
                          <a:effectLst/>
                          <a:latin typeface="Arial" charset="0"/>
                          <a:sym typeface="Symbol" pitchFamily="18" charset="2"/>
                        </a:rPr>
                        <a:t>g al giorno</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Mediato da trasportatore</a:t>
                      </a:r>
                    </a:p>
                  </a:txBody>
                  <a:tcPr marT="45724" marB="45724" horzOverflow="overflow">
                    <a:lnL>
                      <a:noFill/>
                    </a:lnL>
                    <a:lnR cap="flat">
                      <a:noFill/>
                    </a:lnR>
                    <a:lnT>
                      <a:noFill/>
                    </a:lnT>
                    <a:lnB>
                      <a:noFill/>
                    </a:lnB>
                    <a:lnTlToBr>
                      <a:noFill/>
                    </a:lnTlToBr>
                    <a:lnBlToTr>
                      <a:noFill/>
                    </a:lnBlToTr>
                    <a:noFill/>
                  </a:tcPr>
                </a:tc>
              </a:tr>
              <a:tr h="804751">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Acido pantotenico</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5 mg al giorno</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Attivo secondario Na</a:t>
                      </a:r>
                      <a:r>
                        <a:rPr kumimoji="0" lang="it-IT" sz="1800" b="1" i="0" u="none" strike="noStrike" cap="none" normalizeH="0" baseline="30000" smtClean="0">
                          <a:ln>
                            <a:noFill/>
                          </a:ln>
                          <a:solidFill>
                            <a:schemeClr val="tx1"/>
                          </a:solidFill>
                          <a:effectLst/>
                          <a:latin typeface="Arial" charset="0"/>
                        </a:rPr>
                        <a:t>+</a:t>
                      </a:r>
                      <a:r>
                        <a:rPr kumimoji="0" lang="it-IT" sz="1800" b="1" i="0" u="none" strike="noStrike" cap="none" normalizeH="0" baseline="0" smtClean="0">
                          <a:ln>
                            <a:noFill/>
                          </a:ln>
                          <a:solidFill>
                            <a:schemeClr val="tx1"/>
                          </a:solidFill>
                          <a:effectLst/>
                          <a:latin typeface="Arial" charset="0"/>
                        </a:rPr>
                        <a:t>-dipendente</a:t>
                      </a:r>
                    </a:p>
                  </a:txBody>
                  <a:tcPr marT="45724" marB="45724" horzOverflow="overflow">
                    <a:lnL>
                      <a:noFill/>
                    </a:lnL>
                    <a:lnR cap="flat">
                      <a:noFill/>
                    </a:lnR>
                    <a:lnT>
                      <a:noFill/>
                    </a:lnT>
                    <a:lnB>
                      <a:noFill/>
                    </a:lnB>
                    <a:lnTlToBr>
                      <a:noFill/>
                    </a:lnTlToBr>
                    <a:lnBlToTr>
                      <a:noFill/>
                    </a:lnBlToTr>
                    <a:noFill/>
                  </a:tcPr>
                </a:tc>
              </a:tr>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Biotina</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200 </a:t>
                      </a:r>
                      <a:r>
                        <a:rPr kumimoji="0" lang="it-IT" sz="1800" b="1" i="0" u="none" strike="noStrike" cap="none" normalizeH="0" baseline="0" smtClean="0">
                          <a:ln>
                            <a:noFill/>
                          </a:ln>
                          <a:solidFill>
                            <a:schemeClr val="tx1"/>
                          </a:solidFill>
                          <a:effectLst/>
                          <a:latin typeface="Arial" charset="0"/>
                          <a:sym typeface="Symbol" pitchFamily="18" charset="2"/>
                        </a:rPr>
                        <a:t>g al giorno</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Attivo secondario Na</a:t>
                      </a:r>
                      <a:r>
                        <a:rPr kumimoji="0" lang="it-IT" sz="1800" b="1" i="0" u="none" strike="noStrike" cap="none" normalizeH="0" baseline="30000" smtClean="0">
                          <a:ln>
                            <a:noFill/>
                          </a:ln>
                          <a:solidFill>
                            <a:schemeClr val="tx1"/>
                          </a:solidFill>
                          <a:effectLst/>
                          <a:latin typeface="Arial" charset="0"/>
                        </a:rPr>
                        <a:t>+</a:t>
                      </a:r>
                      <a:r>
                        <a:rPr kumimoji="0" lang="it-IT" sz="1800" b="1" i="0" u="none" strike="noStrike" cap="none" normalizeH="0" baseline="0" smtClean="0">
                          <a:ln>
                            <a:noFill/>
                          </a:ln>
                          <a:solidFill>
                            <a:schemeClr val="tx1"/>
                          </a:solidFill>
                          <a:effectLst/>
                          <a:latin typeface="Arial" charset="0"/>
                        </a:rPr>
                        <a:t>-dipendente</a:t>
                      </a:r>
                    </a:p>
                  </a:txBody>
                  <a:tcPr marT="45724" marB="45724" horzOverflow="overflow">
                    <a:lnL>
                      <a:noFill/>
                    </a:lnL>
                    <a:lnR cap="flat">
                      <a:noFill/>
                    </a:lnR>
                    <a:lnT>
                      <a:noFill/>
                    </a:lnT>
                    <a:lnB>
                      <a:noFill/>
                    </a:lnB>
                    <a:lnTlToBr>
                      <a:noFill/>
                    </a:lnTlToBr>
                    <a:lnBlToTr>
                      <a:noFill/>
                    </a:lnBlToTr>
                    <a:noFill/>
                  </a:tcPr>
                </a:tc>
              </a:tr>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Cobalamina</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1-2 </a:t>
                      </a:r>
                      <a:r>
                        <a:rPr kumimoji="0" lang="it-IT" sz="1800" b="1" i="0" u="none" strike="noStrike" cap="none" normalizeH="0" baseline="0" smtClean="0">
                          <a:ln>
                            <a:noFill/>
                          </a:ln>
                          <a:solidFill>
                            <a:schemeClr val="tx1"/>
                          </a:solidFill>
                          <a:effectLst/>
                          <a:latin typeface="Arial" charset="0"/>
                          <a:sym typeface="Symbol" pitchFamily="18" charset="2"/>
                        </a:rPr>
                        <a:t>g al giorno</a:t>
                      </a:r>
                      <a:endParaRPr kumimoji="0" lang="it-IT" sz="1800" b="1" i="0" u="none" strike="noStrike" cap="none" normalizeH="0" baseline="0" smtClean="0">
                        <a:ln>
                          <a:noFill/>
                        </a:ln>
                        <a:solidFill>
                          <a:schemeClr val="tx1"/>
                        </a:solidFill>
                        <a:effectLst/>
                        <a:latin typeface="Arial" charset="0"/>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Endocitosi mediata da recettore</a:t>
                      </a:r>
                    </a:p>
                  </a:txBody>
                  <a:tcPr marT="45724" marB="45724" horzOverflow="overflow">
                    <a:lnL>
                      <a:noFill/>
                    </a:lnL>
                    <a:lnR cap="flat">
                      <a:noFill/>
                    </a:lnR>
                    <a:lnT>
                      <a:noFill/>
                    </a:lnT>
                    <a:lnB>
                      <a:noFill/>
                    </a:lnB>
                    <a:lnTlToBr>
                      <a:noFill/>
                    </a:lnTlToBr>
                    <a:lnBlToTr>
                      <a:noFill/>
                    </a:lnBlToTr>
                    <a:noFill/>
                  </a:tcPr>
                </a:tc>
              </a:tr>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Niacina</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18 mg al giorno</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t>
                      </a:r>
                    </a:p>
                  </a:txBody>
                  <a:tcPr marT="45724" marB="45724" horzOverflow="overflow">
                    <a:lnL>
                      <a:noFill/>
                    </a:lnL>
                    <a:lnR cap="flat">
                      <a:noFill/>
                    </a:lnR>
                    <a:lnT>
                      <a:noFill/>
                    </a:lnT>
                    <a:lnB>
                      <a:noFill/>
                    </a:lnB>
                    <a:lnTlToBr>
                      <a:noFill/>
                    </a:lnTlToBr>
                    <a:lnBlToTr>
                      <a:noFill/>
                    </a:lnBlToTr>
                    <a:noFill/>
                  </a:tcPr>
                </a:tc>
              </a:tr>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Piridossina</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1,5 mg al giorno</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Diffusione semplice</a:t>
                      </a:r>
                    </a:p>
                  </a:txBody>
                  <a:tcPr marT="45724" marB="45724" horzOverflow="overflow">
                    <a:lnL>
                      <a:noFill/>
                    </a:lnL>
                    <a:lnR cap="flat">
                      <a:noFill/>
                    </a:lnR>
                    <a:lnT>
                      <a:noFill/>
                    </a:lnT>
                    <a:lnB>
                      <a:noFill/>
                    </a:lnB>
                    <a:lnTlToBr>
                      <a:noFill/>
                    </a:lnTlToBr>
                    <a:lnBlToTr>
                      <a:noFill/>
                    </a:lnBlToTr>
                    <a:noFill/>
                  </a:tcPr>
                </a:tc>
              </a:tr>
              <a:tr h="804751">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Riboflavina</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1,5 mg al giorno</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Na</a:t>
                      </a:r>
                      <a:r>
                        <a:rPr kumimoji="0" lang="it-IT" sz="1800" b="1" i="0" u="none" strike="noStrike" cap="none" normalizeH="0" baseline="30000" smtClean="0">
                          <a:ln>
                            <a:noFill/>
                          </a:ln>
                          <a:solidFill>
                            <a:schemeClr val="tx1"/>
                          </a:solidFill>
                          <a:effectLst/>
                          <a:latin typeface="Arial" charset="0"/>
                        </a:rPr>
                        <a:t>+</a:t>
                      </a:r>
                      <a:r>
                        <a:rPr kumimoji="0" lang="it-IT" sz="1800" b="1" i="0" u="none" strike="noStrike" cap="none" normalizeH="0" baseline="0" smtClean="0">
                          <a:ln>
                            <a:noFill/>
                          </a:ln>
                          <a:solidFill>
                            <a:schemeClr val="tx1"/>
                          </a:solidFill>
                          <a:effectLst/>
                          <a:latin typeface="Arial" charset="0"/>
                        </a:rPr>
                        <a:t>-indipendente mediato da trasportatore</a:t>
                      </a:r>
                    </a:p>
                  </a:txBody>
                  <a:tcPr marT="45724" marB="45724" horzOverflow="overflow">
                    <a:lnL>
                      <a:noFill/>
                    </a:lnL>
                    <a:lnR cap="flat">
                      <a:noFill/>
                    </a:lnR>
                    <a:lnT>
                      <a:noFill/>
                    </a:lnT>
                    <a:lnB>
                      <a:noFill/>
                    </a:lnB>
                    <a:lnTlToBr>
                      <a:noFill/>
                    </a:lnTlToBr>
                    <a:lnBlToTr>
                      <a:noFill/>
                    </a:lnBlToTr>
                    <a:noFill/>
                  </a:tcPr>
                </a:tc>
              </a:tr>
              <a:tr h="44810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Tiamina</a:t>
                      </a:r>
                    </a:p>
                  </a:txBody>
                  <a:tcPr marT="45724" marB="4572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1 mg al giorno</a:t>
                      </a:r>
                    </a:p>
                  </a:txBody>
                  <a:tcPr marT="45724" marB="4572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Attivo Na</a:t>
                      </a:r>
                      <a:r>
                        <a:rPr kumimoji="0" lang="it-IT" sz="1800" b="1" i="0" u="none" strike="noStrike" cap="none" normalizeH="0" baseline="30000" smtClean="0">
                          <a:ln>
                            <a:noFill/>
                          </a:ln>
                          <a:solidFill>
                            <a:schemeClr val="tx1"/>
                          </a:solidFill>
                          <a:effectLst/>
                          <a:latin typeface="Arial" charset="0"/>
                        </a:rPr>
                        <a:t>+</a:t>
                      </a:r>
                      <a:r>
                        <a:rPr kumimoji="0" lang="it-IT" sz="1800" b="1" i="0" u="none" strike="noStrike" cap="none" normalizeH="0" baseline="0" smtClean="0">
                          <a:ln>
                            <a:noFill/>
                          </a:ln>
                          <a:solidFill>
                            <a:schemeClr val="tx1"/>
                          </a:solidFill>
                          <a:effectLst/>
                          <a:latin typeface="Arial" charset="0"/>
                        </a:rPr>
                        <a:t>-indipendente</a:t>
                      </a:r>
                    </a:p>
                  </a:txBody>
                  <a:tcPr marT="45724" marB="4572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8996" name="Text Box 59"/>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VITAMINE IDROSOLUBILI</a:t>
            </a:r>
            <a:endParaRPr lang="it-IT" altLang="it-IT" sz="1600" b="1">
              <a:solidFill>
                <a:schemeClr val="bg2"/>
              </a:solidFill>
              <a:latin typeface="Times New Roman" panose="02020603050405020304" pitchFamily="18" charset="0"/>
            </a:endParaRPr>
          </a:p>
        </p:txBody>
      </p:sp>
      <p:sp>
        <p:nvSpPr>
          <p:cNvPr id="168997" name="WordArt 60"/>
          <p:cNvSpPr>
            <a:spLocks noChangeArrowheads="1" noChangeShapeType="1" noTextEdit="1"/>
          </p:cNvSpPr>
          <p:nvPr/>
        </p:nvSpPr>
        <p:spPr bwMode="auto">
          <a:xfrm>
            <a:off x="690563" y="457200"/>
            <a:ext cx="7539037" cy="9144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DELLE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VITAMINE IDROSOLUBILI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2672"/>
                                        </p:tgtEl>
                                        <p:attrNameLst>
                                          <p:attrName>style.visibility</p:attrName>
                                        </p:attrNameLst>
                                      </p:cBhvr>
                                      <p:to>
                                        <p:strVal val="visible"/>
                                      </p:to>
                                    </p:set>
                                    <p:animEffect transition="in" filter="dissolve">
                                      <p:cBhvr>
                                        <p:cTn id="7" dur="500"/>
                                        <p:tgtEl>
                                          <p:spTgt spid="452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4" descr="Fig"/>
          <p:cNvPicPr>
            <a:picLocks noChangeAspect="1" noChangeArrowheads="1"/>
          </p:cNvPicPr>
          <p:nvPr/>
        </p:nvPicPr>
        <p:blipFill>
          <a:blip r:embed="rId3" cstate="print">
            <a:extLst>
              <a:ext uri="{28A0092B-C50C-407E-A947-70E740481C1C}">
                <a14:useLocalDpi xmlns:a14="http://schemas.microsoft.com/office/drawing/2010/main" val="0"/>
              </a:ext>
            </a:extLst>
          </a:blip>
          <a:srcRect t="1241" b="19618"/>
          <a:stretch>
            <a:fillRect/>
          </a:stretch>
        </p:blipFill>
        <p:spPr bwMode="auto">
          <a:xfrm>
            <a:off x="0" y="1371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8" name="Rectangle 6"/>
          <p:cNvSpPr>
            <a:spLocks noChangeArrowheads="1"/>
          </p:cNvSpPr>
          <p:nvPr/>
        </p:nvSpPr>
        <p:spPr bwMode="auto">
          <a:xfrm>
            <a:off x="5867400" y="1143000"/>
            <a:ext cx="3200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262626"/>
                </a:solidFill>
                <a:latin typeface="Times New Roman" panose="02020603050405020304" pitchFamily="18" charset="0"/>
              </a:rPr>
              <a:t>A livello gastrico, la </a:t>
            </a:r>
            <a:r>
              <a:rPr lang="it-IT" altLang="it-IT" b="1">
                <a:solidFill>
                  <a:srgbClr val="20507C"/>
                </a:solidFill>
                <a:latin typeface="Times New Roman" panose="02020603050405020304" pitchFamily="18" charset="0"/>
              </a:rPr>
              <a:t>pepsina</a:t>
            </a:r>
            <a:r>
              <a:rPr lang="it-IT" altLang="it-IT" b="1">
                <a:solidFill>
                  <a:srgbClr val="262626"/>
                </a:solidFill>
                <a:latin typeface="Times New Roman" panose="02020603050405020304" pitchFamily="18" charset="0"/>
              </a:rPr>
              <a:t> e la forte acidità facilitano il rilascio della cobalamina legata alle </a:t>
            </a:r>
            <a:r>
              <a:rPr lang="it-IT" altLang="it-IT" b="1">
                <a:solidFill>
                  <a:srgbClr val="20507C"/>
                </a:solidFill>
                <a:latin typeface="Times New Roman" panose="02020603050405020304" pitchFamily="18" charset="0"/>
              </a:rPr>
              <a:t>proteine alimentari</a:t>
            </a:r>
            <a:r>
              <a:rPr lang="it-IT" altLang="it-IT" b="1">
                <a:solidFill>
                  <a:srgbClr val="262626"/>
                </a:solidFill>
                <a:latin typeface="Times New Roman" panose="02020603050405020304" pitchFamily="18" charset="0"/>
              </a:rPr>
              <a:t>.</a:t>
            </a:r>
          </a:p>
        </p:txBody>
      </p:sp>
      <p:sp>
        <p:nvSpPr>
          <p:cNvPr id="453639" name="Rectangle 7"/>
          <p:cNvSpPr>
            <a:spLocks noChangeArrowheads="1"/>
          </p:cNvSpPr>
          <p:nvPr/>
        </p:nvSpPr>
        <p:spPr bwMode="auto">
          <a:xfrm>
            <a:off x="5867400" y="2573338"/>
            <a:ext cx="29718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262626"/>
                </a:solidFill>
                <a:latin typeface="Times New Roman" panose="02020603050405020304" pitchFamily="18" charset="0"/>
              </a:rPr>
              <a:t>La vitamina B12 è quindi libera di legarsi all'aptocorrina (detta anche polipeptide salivare R) secreta con la saliva.</a:t>
            </a:r>
          </a:p>
        </p:txBody>
      </p:sp>
      <p:sp>
        <p:nvSpPr>
          <p:cNvPr id="453640" name="Rectangle 8"/>
          <p:cNvSpPr>
            <a:spLocks noChangeArrowheads="1"/>
          </p:cNvSpPr>
          <p:nvPr/>
        </p:nvSpPr>
        <p:spPr bwMode="auto">
          <a:xfrm>
            <a:off x="5867400" y="4233863"/>
            <a:ext cx="29781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262626"/>
                </a:solidFill>
                <a:latin typeface="Times New Roman" panose="02020603050405020304" pitchFamily="18" charset="0"/>
              </a:rPr>
              <a:t>Il complesso così formatosi giunge nel duodeno, dove le proteasi pancreatiche degradano l'aptocorrina liberando la B12, subito associata al fattore intrinseco di Castle.</a:t>
            </a:r>
          </a:p>
        </p:txBody>
      </p:sp>
      <p:sp>
        <p:nvSpPr>
          <p:cNvPr id="169990" name="WordArt 10"/>
          <p:cNvSpPr>
            <a:spLocks noChangeArrowheads="1" noChangeShapeType="1" noTextEdit="1"/>
          </p:cNvSpPr>
          <p:nvPr/>
        </p:nvSpPr>
        <p:spPr bwMode="auto">
          <a:xfrm>
            <a:off x="457200" y="457200"/>
            <a:ext cx="77724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COBALAMINA O VITAMINA B12</a:t>
            </a:r>
          </a:p>
        </p:txBody>
      </p:sp>
      <p:sp>
        <p:nvSpPr>
          <p:cNvPr id="169991" name="Text Box 11"/>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VITAMINE IDROSOLUBILI</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8"/>
                                        </p:tgtEl>
                                        <p:attrNameLst>
                                          <p:attrName>style.visibility</p:attrName>
                                        </p:attrNameLst>
                                      </p:cBhvr>
                                      <p:to>
                                        <p:strVal val="visible"/>
                                      </p:to>
                                    </p:set>
                                    <p:animEffect transition="in" filter="dissolve">
                                      <p:cBhvr>
                                        <p:cTn id="7" dur="500"/>
                                        <p:tgtEl>
                                          <p:spTgt spid="4536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3639"/>
                                        </p:tgtEl>
                                        <p:attrNameLst>
                                          <p:attrName>style.visibility</p:attrName>
                                        </p:attrNameLst>
                                      </p:cBhvr>
                                      <p:to>
                                        <p:strVal val="visible"/>
                                      </p:to>
                                    </p:set>
                                    <p:animEffect transition="in" filter="dissolve">
                                      <p:cBhvr>
                                        <p:cTn id="12" dur="500"/>
                                        <p:tgtEl>
                                          <p:spTgt spid="4536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3640"/>
                                        </p:tgtEl>
                                        <p:attrNameLst>
                                          <p:attrName>style.visibility</p:attrName>
                                        </p:attrNameLst>
                                      </p:cBhvr>
                                      <p:to>
                                        <p:strVal val="visible"/>
                                      </p:to>
                                    </p:set>
                                    <p:animEffect transition="in" filter="dissolve">
                                      <p:cBhvr>
                                        <p:cTn id="17" dur="500"/>
                                        <p:tgtEl>
                                          <p:spTgt spid="453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8" grpId="0"/>
      <p:bldP spid="453639" grpId="0"/>
      <p:bldP spid="45364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Fig"/>
          <p:cNvPicPr>
            <a:picLocks noChangeAspect="1" noChangeArrowheads="1"/>
          </p:cNvPicPr>
          <p:nvPr/>
        </p:nvPicPr>
        <p:blipFill>
          <a:blip r:embed="rId3" cstate="print">
            <a:extLst>
              <a:ext uri="{28A0092B-C50C-407E-A947-70E740481C1C}">
                <a14:useLocalDpi xmlns:a14="http://schemas.microsoft.com/office/drawing/2010/main" val="0"/>
              </a:ext>
            </a:extLst>
          </a:blip>
          <a:srcRect t="1241" b="19618"/>
          <a:stretch>
            <a:fillRect/>
          </a:stretch>
        </p:blipFill>
        <p:spPr bwMode="auto">
          <a:xfrm>
            <a:off x="0" y="1371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0" name="Rectangle 4"/>
          <p:cNvSpPr>
            <a:spLocks noChangeArrowheads="1"/>
          </p:cNvSpPr>
          <p:nvPr/>
        </p:nvSpPr>
        <p:spPr bwMode="auto">
          <a:xfrm>
            <a:off x="5867400" y="1143000"/>
            <a:ext cx="32004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rgbClr val="262626"/>
                </a:solidFill>
                <a:latin typeface="Times New Roman" panose="02020603050405020304" pitchFamily="18" charset="0"/>
              </a:rPr>
              <a:t>Il fattore intrinseco di Castle è una glicoproteina sintetizzata dalle cellule parietali della mucosa del fondo e del corpo dello stomaco.</a:t>
            </a:r>
          </a:p>
          <a:p>
            <a:pPr eaLnBrk="1" hangingPunct="1"/>
            <a:r>
              <a:rPr lang="it-IT" altLang="it-IT" sz="2000" b="1">
                <a:solidFill>
                  <a:srgbClr val="262626"/>
                </a:solidFill>
                <a:latin typeface="Times New Roman" panose="02020603050405020304" pitchFamily="18" charset="0"/>
              </a:rPr>
              <a:t>La sintesi e la secrezione del fattore intrinseco risultano essenziali per il corretto assorbimento della vitamina B12, che avviene nel tratto finale dell'intestino tenue (ileo).</a:t>
            </a:r>
          </a:p>
        </p:txBody>
      </p:sp>
      <p:sp>
        <p:nvSpPr>
          <p:cNvPr id="171012" name="WordArt 8"/>
          <p:cNvSpPr>
            <a:spLocks noChangeArrowheads="1" noChangeShapeType="1" noTextEdit="1"/>
          </p:cNvSpPr>
          <p:nvPr/>
        </p:nvSpPr>
        <p:spPr bwMode="auto">
          <a:xfrm>
            <a:off x="1909763" y="457200"/>
            <a:ext cx="5100637"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COBALAMINA</a:t>
            </a:r>
          </a:p>
        </p:txBody>
      </p:sp>
      <p:sp>
        <p:nvSpPr>
          <p:cNvPr id="171013" name="Text Box 9"/>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VITAMINE IDROSOLUBILI</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46820">
                                            <p:txEl>
                                              <p:pRg st="0" end="0"/>
                                            </p:txEl>
                                          </p:spTgt>
                                        </p:tgtEl>
                                        <p:attrNameLst>
                                          <p:attrName>style.visibility</p:attrName>
                                        </p:attrNameLst>
                                      </p:cBhvr>
                                      <p:to>
                                        <p:strVal val="visible"/>
                                      </p:to>
                                    </p:set>
                                    <p:animEffect transition="in" filter="dissolve">
                                      <p:cBhvr>
                                        <p:cTn id="7" dur="500"/>
                                        <p:tgtEl>
                                          <p:spTgt spid="5468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46820">
                                            <p:txEl>
                                              <p:pRg st="1" end="1"/>
                                            </p:txEl>
                                          </p:spTgt>
                                        </p:tgtEl>
                                        <p:attrNameLst>
                                          <p:attrName>style.visibility</p:attrName>
                                        </p:attrNameLst>
                                      </p:cBhvr>
                                      <p:to>
                                        <p:strVal val="visible"/>
                                      </p:to>
                                    </p:set>
                                    <p:animEffect transition="in" filter="dissolve">
                                      <p:cBhvr>
                                        <p:cTn id="12" dur="500"/>
                                        <p:tgtEl>
                                          <p:spTgt spid="5468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2"/>
          <p:cNvSpPr>
            <a:spLocks noChangeArrowheads="1" noChangeShapeType="1" noTextEdit="1"/>
          </p:cNvSpPr>
          <p:nvPr/>
        </p:nvSpPr>
        <p:spPr bwMode="auto">
          <a:xfrm>
            <a:off x="533400" y="457200"/>
            <a:ext cx="8229600" cy="381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STRUTTURA DEL CANALE DIGERENTE</a:t>
            </a:r>
          </a:p>
        </p:txBody>
      </p:sp>
      <p:sp>
        <p:nvSpPr>
          <p:cNvPr id="78851" name="Rectangle 3"/>
          <p:cNvSpPr>
            <a:spLocks noChangeArrowheads="1"/>
          </p:cNvSpPr>
          <p:nvPr/>
        </p:nvSpPr>
        <p:spPr bwMode="auto">
          <a:xfrm>
            <a:off x="4876800" y="1147763"/>
            <a:ext cx="42672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1905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it-IT" altLang="it-IT" b="1">
                <a:solidFill>
                  <a:srgbClr val="000066"/>
                </a:solidFill>
                <a:latin typeface="Times New Roman" panose="02020603050405020304" pitchFamily="18" charset="0"/>
              </a:rPr>
              <a:t>Le cellule intestinali si poggiano su una sottile membrana basale che le separa da uno strato connettivale ricco di fibre di collagene (la lamina propria) attorniata da una complessa rete di capillari sanguigni e linfatici e di fibre nervose. </a:t>
            </a:r>
          </a:p>
          <a:p>
            <a:pPr lvl="1" eaLnBrk="1" hangingPunct="1"/>
            <a:r>
              <a:rPr lang="it-IT" altLang="it-IT" b="1">
                <a:solidFill>
                  <a:srgbClr val="000066"/>
                </a:solidFill>
                <a:latin typeface="Times New Roman" panose="02020603050405020304" pitchFamily="18" charset="0"/>
              </a:rPr>
              <a:t>Nello stomaco le cellule epiteliali della mucosa sono tipicamente secernenti mentre divengono prevalentemente assorbenti nel tenue. </a:t>
            </a:r>
          </a:p>
          <a:p>
            <a:pPr lvl="1" eaLnBrk="1" hangingPunct="1"/>
            <a:r>
              <a:rPr lang="it-IT" altLang="it-IT" b="1">
                <a:solidFill>
                  <a:srgbClr val="000066"/>
                </a:solidFill>
                <a:latin typeface="Times New Roman" panose="02020603050405020304" pitchFamily="18" charset="0"/>
              </a:rPr>
              <a:t>In tutto il canale alimentare si trovano cellule che secernono muco. </a:t>
            </a:r>
          </a:p>
        </p:txBody>
      </p:sp>
      <p:pic>
        <p:nvPicPr>
          <p:cNvPr id="29700" name="Picture 4" descr="FIG0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9763"/>
            <a:ext cx="510540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p:cNvSpPr>
            <a:spLocks noChangeArrowheads="1"/>
          </p:cNvSpPr>
          <p:nvPr/>
        </p:nvSpPr>
        <p:spPr bwMode="auto">
          <a:xfrm>
            <a:off x="1365250" y="1111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00" b="1">
                <a:solidFill>
                  <a:srgbClr val="0000FF"/>
                </a:solidFill>
                <a:latin typeface="Times New Roman" panose="02020603050405020304" pitchFamily="18" charset="0"/>
              </a:rPr>
              <a:t>MUCOSA</a:t>
            </a:r>
          </a:p>
        </p:txBody>
      </p:sp>
      <p:sp>
        <p:nvSpPr>
          <p:cNvPr id="29702"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STRUTTURA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dissolve">
                                      <p:cBhvr>
                                        <p:cTn id="7" dur="500"/>
                                        <p:tgtEl>
                                          <p:spTgt spid="78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dissolve">
                                      <p:cBhvr>
                                        <p:cTn id="12" dur="500"/>
                                        <p:tgtEl>
                                          <p:spTgt spid="788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8851">
                                            <p:txEl>
                                              <p:pRg st="2" end="2"/>
                                            </p:txEl>
                                          </p:spTgt>
                                        </p:tgtEl>
                                        <p:attrNameLst>
                                          <p:attrName>style.visibility</p:attrName>
                                        </p:attrNameLst>
                                      </p:cBhvr>
                                      <p:to>
                                        <p:strVal val="visible"/>
                                      </p:to>
                                    </p:set>
                                    <p:animEffect transition="in" filter="dissolve">
                                      <p:cBhvr>
                                        <p:cTn id="1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Fig"/>
          <p:cNvPicPr>
            <a:picLocks noChangeAspect="1" noChangeArrowheads="1"/>
          </p:cNvPicPr>
          <p:nvPr/>
        </p:nvPicPr>
        <p:blipFill>
          <a:blip r:embed="rId3" cstate="print">
            <a:extLst>
              <a:ext uri="{28A0092B-C50C-407E-A947-70E740481C1C}">
                <a14:useLocalDpi xmlns:a14="http://schemas.microsoft.com/office/drawing/2010/main" val="0"/>
              </a:ext>
            </a:extLst>
          </a:blip>
          <a:srcRect t="1241" b="19618"/>
          <a:stretch>
            <a:fillRect/>
          </a:stretch>
        </p:blipFill>
        <p:spPr bwMode="auto">
          <a:xfrm>
            <a:off x="0" y="1371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7" name="Rectangle 3"/>
          <p:cNvSpPr>
            <a:spLocks noChangeArrowheads="1"/>
          </p:cNvSpPr>
          <p:nvPr/>
        </p:nvSpPr>
        <p:spPr bwMode="auto">
          <a:xfrm>
            <a:off x="5867400" y="1143000"/>
            <a:ext cx="32004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700" b="1">
                <a:solidFill>
                  <a:srgbClr val="262626"/>
                </a:solidFill>
                <a:latin typeface="Times New Roman" panose="02020603050405020304" pitchFamily="18" charset="0"/>
              </a:rPr>
              <a:t>Il complesso vit. B12 - fattore intrinseco prosegue inalterato nel duodeno e nel digiuno, fino a raggiungere la parte terminale dell'ileo; in questa sede si lega a specifici recettori (cubiline) presenti nell'orletto a spazzola delle cellule epiteliali.</a:t>
            </a:r>
          </a:p>
          <a:p>
            <a:pPr eaLnBrk="1" hangingPunct="1"/>
            <a:r>
              <a:rPr lang="it-IT" altLang="it-IT" sz="1700" b="1">
                <a:solidFill>
                  <a:srgbClr val="262626"/>
                </a:solidFill>
                <a:latin typeface="Times New Roman" panose="02020603050405020304" pitchFamily="18" charset="0"/>
              </a:rPr>
              <a:t>Una volta inglobato per endocitosi dalle stesse cellule, il complesso si dissocia e la vitamina B12 viene prontamente legata ad una proteina di trasporto, la transcobalammina II (TCII).</a:t>
            </a:r>
          </a:p>
          <a:p>
            <a:pPr eaLnBrk="1" hangingPunct="1"/>
            <a:r>
              <a:rPr lang="it-IT" altLang="it-IT" sz="1700" b="1">
                <a:solidFill>
                  <a:srgbClr val="262626"/>
                </a:solidFill>
                <a:latin typeface="Times New Roman" panose="02020603050405020304" pitchFamily="18" charset="0"/>
              </a:rPr>
              <a:t>Una volta unite, le due sostanze escono dalle cellule epiteliali e vengono trasportate al fegato attraverso il circolo portale.</a:t>
            </a:r>
          </a:p>
          <a:p>
            <a:pPr eaLnBrk="1" hangingPunct="1"/>
            <a:endParaRPr lang="it-IT" altLang="it-IT" sz="1700" b="1">
              <a:solidFill>
                <a:srgbClr val="262626"/>
              </a:solidFill>
              <a:latin typeface="Times New Roman" panose="02020603050405020304" pitchFamily="18" charset="0"/>
            </a:endParaRPr>
          </a:p>
        </p:txBody>
      </p:sp>
      <p:sp>
        <p:nvSpPr>
          <p:cNvPr id="172036" name="WordArt 5"/>
          <p:cNvSpPr>
            <a:spLocks noChangeArrowheads="1" noChangeShapeType="1" noTextEdit="1"/>
          </p:cNvSpPr>
          <p:nvPr/>
        </p:nvSpPr>
        <p:spPr bwMode="auto">
          <a:xfrm>
            <a:off x="1909763" y="457200"/>
            <a:ext cx="5100637"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COBALAMINA</a:t>
            </a:r>
          </a:p>
        </p:txBody>
      </p:sp>
      <p:sp>
        <p:nvSpPr>
          <p:cNvPr id="172037" name="Text Box 6"/>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VITAMINE IDROSOLUBILI</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Effect transition="in" filter="dissolve">
                                      <p:cBhvr>
                                        <p:cTn id="7" dur="500"/>
                                        <p:tgtEl>
                                          <p:spTgt spid="548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48867">
                                            <p:txEl>
                                              <p:pRg st="1" end="1"/>
                                            </p:txEl>
                                          </p:spTgt>
                                        </p:tgtEl>
                                        <p:attrNameLst>
                                          <p:attrName>style.visibility</p:attrName>
                                        </p:attrNameLst>
                                      </p:cBhvr>
                                      <p:to>
                                        <p:strVal val="visible"/>
                                      </p:to>
                                    </p:set>
                                    <p:animEffect transition="in" filter="dissolve">
                                      <p:cBhvr>
                                        <p:cTn id="12" dur="500"/>
                                        <p:tgtEl>
                                          <p:spTgt spid="548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48867">
                                            <p:txEl>
                                              <p:pRg st="2" end="2"/>
                                            </p:txEl>
                                          </p:spTgt>
                                        </p:tgtEl>
                                        <p:attrNameLst>
                                          <p:attrName>style.visibility</p:attrName>
                                        </p:attrNameLst>
                                      </p:cBhvr>
                                      <p:to>
                                        <p:strVal val="visible"/>
                                      </p:to>
                                    </p:set>
                                    <p:animEffect transition="in" filter="dissolve">
                                      <p:cBhvr>
                                        <p:cTn id="17" dur="500"/>
                                        <p:tgtEl>
                                          <p:spTgt spid="548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Fig"/>
          <p:cNvPicPr>
            <a:picLocks noChangeAspect="1" noChangeArrowheads="1"/>
          </p:cNvPicPr>
          <p:nvPr/>
        </p:nvPicPr>
        <p:blipFill>
          <a:blip r:embed="rId3" cstate="print">
            <a:extLst>
              <a:ext uri="{28A0092B-C50C-407E-A947-70E740481C1C}">
                <a14:useLocalDpi xmlns:a14="http://schemas.microsoft.com/office/drawing/2010/main" val="0"/>
              </a:ext>
            </a:extLst>
          </a:blip>
          <a:srcRect t="1241" b="19618"/>
          <a:stretch>
            <a:fillRect/>
          </a:stretch>
        </p:blipFill>
        <p:spPr bwMode="auto">
          <a:xfrm>
            <a:off x="0" y="1371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3" name="Rectangle 3"/>
          <p:cNvSpPr>
            <a:spLocks noChangeArrowheads="1"/>
          </p:cNvSpPr>
          <p:nvPr/>
        </p:nvSpPr>
        <p:spPr bwMode="auto">
          <a:xfrm>
            <a:off x="5867400" y="1143000"/>
            <a:ext cx="32004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500" b="1">
                <a:latin typeface="Times New Roman" panose="02020603050405020304" pitchFamily="18" charset="0"/>
              </a:rPr>
              <a:t>Nell'</a:t>
            </a:r>
            <a:r>
              <a:rPr lang="it-IT" altLang="it-IT" sz="1500" b="1" i="1">
                <a:solidFill>
                  <a:srgbClr val="0000FF"/>
                </a:solidFill>
                <a:latin typeface="Times New Roman" panose="02020603050405020304" pitchFamily="18" charset="0"/>
              </a:rPr>
              <a:t>anemia perniciosa</a:t>
            </a:r>
            <a:r>
              <a:rPr lang="it-IT" altLang="it-IT" sz="1500" b="1">
                <a:latin typeface="Times New Roman" panose="02020603050405020304" pitchFamily="18" charset="0"/>
              </a:rPr>
              <a:t>, una malattia autoimmune, l'organismo produce anticorpi contro le cellule parietali e/o il fattore intrinseco, compromettendo l'assorbimento della vitamina B12.</a:t>
            </a:r>
          </a:p>
          <a:p>
            <a:r>
              <a:rPr lang="it-IT" altLang="it-IT" sz="1500" b="1">
                <a:latin typeface="Times New Roman" panose="02020603050405020304" pitchFamily="18" charset="0"/>
              </a:rPr>
              <a:t>Deficit di fattore intrinseco si registrano anche nella gastrite atrofica (per il danno alle cellule parietali) e nei pazienti che hanno subito un intervento di chirurgia bariatrica (per sconfiggere l'obesità severa).</a:t>
            </a:r>
          </a:p>
          <a:p>
            <a:r>
              <a:rPr lang="it-IT" altLang="it-IT" sz="1500" b="1">
                <a:latin typeface="Times New Roman" panose="02020603050405020304" pitchFamily="18" charset="0"/>
              </a:rPr>
              <a:t>In assenza di fattore intrinseco il trattamento farmacologico prevede iniezioni mensili o trimestrali di vitamina B12; in alternativa è possibile assumere quotidianamente alte dosi di cianocoballamina per via orale, dal momento che una piccola quota viene comunque assorbita per trasporto passivo anche in assenza del fattore intrinseco.</a:t>
            </a:r>
          </a:p>
        </p:txBody>
      </p:sp>
      <p:sp>
        <p:nvSpPr>
          <p:cNvPr id="173060" name="WordArt 5"/>
          <p:cNvSpPr>
            <a:spLocks noChangeArrowheads="1" noChangeShapeType="1" noTextEdit="1"/>
          </p:cNvSpPr>
          <p:nvPr/>
        </p:nvSpPr>
        <p:spPr bwMode="auto">
          <a:xfrm>
            <a:off x="1909763" y="457200"/>
            <a:ext cx="5100637"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COBALAMINA</a:t>
            </a:r>
          </a:p>
        </p:txBody>
      </p:sp>
      <p:grpSp>
        <p:nvGrpSpPr>
          <p:cNvPr id="173061" name="Group 9"/>
          <p:cNvGrpSpPr>
            <a:grpSpLocks/>
          </p:cNvGrpSpPr>
          <p:nvPr/>
        </p:nvGrpSpPr>
        <p:grpSpPr bwMode="auto">
          <a:xfrm>
            <a:off x="5029200" y="4572000"/>
            <a:ext cx="304800" cy="381000"/>
            <a:chOff x="2640" y="1536"/>
            <a:chExt cx="192" cy="240"/>
          </a:xfrm>
        </p:grpSpPr>
        <p:sp>
          <p:nvSpPr>
            <p:cNvPr id="173063" name="Line 10"/>
            <p:cNvSpPr>
              <a:spLocks noChangeShapeType="1"/>
            </p:cNvSpPr>
            <p:nvPr/>
          </p:nvSpPr>
          <p:spPr bwMode="auto">
            <a:xfrm>
              <a:off x="2640" y="1536"/>
              <a:ext cx="192" cy="24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3064" name="Line 11"/>
            <p:cNvSpPr>
              <a:spLocks noChangeShapeType="1"/>
            </p:cNvSpPr>
            <p:nvPr/>
          </p:nvSpPr>
          <p:spPr bwMode="auto">
            <a:xfrm flipV="1">
              <a:off x="2640" y="1584"/>
              <a:ext cx="192" cy="1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73062" name="Text Box 12"/>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VITAMINE IDROSOLUBILI</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2963">
                                            <p:txEl>
                                              <p:pRg st="0" end="0"/>
                                            </p:txEl>
                                          </p:spTgt>
                                        </p:tgtEl>
                                        <p:attrNameLst>
                                          <p:attrName>style.visibility</p:attrName>
                                        </p:attrNameLst>
                                      </p:cBhvr>
                                      <p:to>
                                        <p:strVal val="visible"/>
                                      </p:to>
                                    </p:set>
                                    <p:animEffect transition="in" filter="dissolve">
                                      <p:cBhvr>
                                        <p:cTn id="7" dur="500"/>
                                        <p:tgtEl>
                                          <p:spTgt spid="552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2963">
                                            <p:txEl>
                                              <p:pRg st="1" end="1"/>
                                            </p:txEl>
                                          </p:spTgt>
                                        </p:tgtEl>
                                        <p:attrNameLst>
                                          <p:attrName>style.visibility</p:attrName>
                                        </p:attrNameLst>
                                      </p:cBhvr>
                                      <p:to>
                                        <p:strVal val="visible"/>
                                      </p:to>
                                    </p:set>
                                    <p:animEffect transition="in" filter="dissolve">
                                      <p:cBhvr>
                                        <p:cTn id="12" dur="500"/>
                                        <p:tgtEl>
                                          <p:spTgt spid="552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52963">
                                            <p:txEl>
                                              <p:pRg st="2" end="2"/>
                                            </p:txEl>
                                          </p:spTgt>
                                        </p:tgtEl>
                                        <p:attrNameLst>
                                          <p:attrName>style.visibility</p:attrName>
                                        </p:attrNameLst>
                                      </p:cBhvr>
                                      <p:to>
                                        <p:strVal val="visible"/>
                                      </p:to>
                                    </p:set>
                                    <p:animEffect transition="in" filter="dissolve">
                                      <p:cBhvr>
                                        <p:cTn id="17" dur="500"/>
                                        <p:tgtEl>
                                          <p:spTgt spid="552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5719" name="Group 39"/>
          <p:cNvGraphicFramePr>
            <a:graphicFrameLocks noGrp="1"/>
          </p:cNvGraphicFramePr>
          <p:nvPr/>
        </p:nvGraphicFramePr>
        <p:xfrm>
          <a:off x="179388" y="1844675"/>
          <a:ext cx="8785225" cy="2651650"/>
        </p:xfrm>
        <a:graphic>
          <a:graphicData uri="http://schemas.openxmlformats.org/drawingml/2006/table">
            <a:tbl>
              <a:tblPr/>
              <a:tblGrid>
                <a:gridCol w="2016125"/>
                <a:gridCol w="2736850"/>
                <a:gridCol w="4032250"/>
              </a:tblGrid>
              <a:tr h="447949">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Arial" charset="0"/>
                        </a:rPr>
                        <a:t>Vitamina</a:t>
                      </a:r>
                    </a:p>
                  </a:txBody>
                  <a:tcPr marT="45709" marB="45709"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Arial" charset="0"/>
                        </a:rPr>
                        <a:t>Assunzione consigliata</a:t>
                      </a:r>
                    </a:p>
                  </a:txBody>
                  <a:tcPr marT="45709" marB="45709"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Arial" charset="0"/>
                        </a:rPr>
                        <a:t>Meccanismo d’assorbimento</a:t>
                      </a:r>
                    </a:p>
                  </a:txBody>
                  <a:tcPr marT="45709" marB="45709"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949">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Vitamina A</a:t>
                      </a:r>
                    </a:p>
                  </a:txBody>
                  <a:tcPr marT="45709" marB="45709"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700 </a:t>
                      </a:r>
                      <a:r>
                        <a:rPr kumimoji="0" lang="it-IT" sz="1800" b="1" i="0" u="none" strike="noStrike" cap="none" normalizeH="0" baseline="0" smtClean="0">
                          <a:ln>
                            <a:noFill/>
                          </a:ln>
                          <a:solidFill>
                            <a:schemeClr val="tx1"/>
                          </a:solidFill>
                          <a:effectLst/>
                          <a:latin typeface="Arial" charset="0"/>
                          <a:sym typeface="Symbol" pitchFamily="18" charset="2"/>
                        </a:rPr>
                        <a:t></a:t>
                      </a:r>
                      <a:r>
                        <a:rPr kumimoji="0" lang="it-IT" sz="1800" b="1" i="0" u="none" strike="noStrike" cap="none" normalizeH="0" baseline="0" smtClean="0">
                          <a:ln>
                            <a:noFill/>
                          </a:ln>
                          <a:solidFill>
                            <a:schemeClr val="tx1"/>
                          </a:solidFill>
                          <a:effectLst/>
                          <a:latin typeface="Arial" charset="0"/>
                        </a:rPr>
                        <a:t>g al giorno</a:t>
                      </a:r>
                    </a:p>
                  </a:txBody>
                  <a:tcPr marT="45709" marB="4570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Diffusione semplice</a:t>
                      </a:r>
                    </a:p>
                  </a:txBody>
                  <a:tcPr marT="45709" marB="45709"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47949">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Vitamina D</a:t>
                      </a:r>
                    </a:p>
                  </a:txBody>
                  <a:tcPr marT="45709" marB="4570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10 </a:t>
                      </a:r>
                      <a:r>
                        <a:rPr kumimoji="0" lang="it-IT" sz="1800" b="1" i="0" u="none" strike="noStrike" cap="none" normalizeH="0" baseline="0" smtClean="0">
                          <a:ln>
                            <a:noFill/>
                          </a:ln>
                          <a:solidFill>
                            <a:schemeClr val="tx1"/>
                          </a:solidFill>
                          <a:effectLst/>
                          <a:latin typeface="Arial" charset="0"/>
                          <a:sym typeface="Symbol" pitchFamily="18" charset="2"/>
                        </a:rPr>
                        <a:t>g al giorno*</a:t>
                      </a:r>
                    </a:p>
                  </a:txBody>
                  <a:tcPr marT="45709" marB="45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Diffusione semplice</a:t>
                      </a:r>
                    </a:p>
                  </a:txBody>
                  <a:tcPr marT="45709" marB="45709" horzOverflow="overflow">
                    <a:lnL>
                      <a:noFill/>
                    </a:lnL>
                    <a:lnR cap="flat">
                      <a:noFill/>
                    </a:lnR>
                    <a:lnT>
                      <a:noFill/>
                    </a:lnT>
                    <a:lnB>
                      <a:noFill/>
                    </a:lnB>
                    <a:lnTlToBr>
                      <a:noFill/>
                    </a:lnTlToBr>
                    <a:lnBlToTr>
                      <a:noFill/>
                    </a:lnBlToTr>
                    <a:noFill/>
                  </a:tcPr>
                </a:tc>
              </a:tr>
              <a:tr h="447949">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Vitamina E</a:t>
                      </a:r>
                    </a:p>
                  </a:txBody>
                  <a:tcPr marT="45709" marB="45709"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4 mg al giorno</a:t>
                      </a:r>
                    </a:p>
                  </a:txBody>
                  <a:tcPr marT="45709" marB="457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Diffusione semplice</a:t>
                      </a:r>
                    </a:p>
                  </a:txBody>
                  <a:tcPr marT="45709" marB="45709" horzOverflow="overflow">
                    <a:lnL>
                      <a:noFill/>
                    </a:lnL>
                    <a:lnR cap="flat">
                      <a:noFill/>
                    </a:lnR>
                    <a:lnT>
                      <a:noFill/>
                    </a:lnT>
                    <a:lnB>
                      <a:noFill/>
                    </a:lnB>
                    <a:lnTlToBr>
                      <a:noFill/>
                    </a:lnTlToBr>
                    <a:lnBlToTr>
                      <a:noFill/>
                    </a:lnBlToTr>
                    <a:noFill/>
                  </a:tcPr>
                </a:tc>
              </a:tr>
              <a:tr h="859330">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Vitamina K</a:t>
                      </a:r>
                    </a:p>
                  </a:txBody>
                  <a:tcPr marT="45709" marB="45709"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1 </a:t>
                      </a:r>
                      <a:r>
                        <a:rPr kumimoji="0" lang="it-IT" sz="1800" b="1" i="0" u="none" strike="noStrike" cap="none" normalizeH="0" baseline="0" smtClean="0">
                          <a:ln>
                            <a:noFill/>
                          </a:ln>
                          <a:solidFill>
                            <a:schemeClr val="tx1"/>
                          </a:solidFill>
                          <a:effectLst/>
                          <a:latin typeface="Arial" charset="0"/>
                          <a:sym typeface="Symbol" pitchFamily="18" charset="2"/>
                        </a:rPr>
                        <a:t>g al giorno/kg peso corporeo</a:t>
                      </a:r>
                    </a:p>
                  </a:txBody>
                  <a:tcPr marT="45709" marB="45709"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K</a:t>
                      </a:r>
                      <a:r>
                        <a:rPr kumimoji="0" lang="it-IT" sz="1800" b="1" i="0" u="none" strike="noStrike" cap="none" normalizeH="0" baseline="-25000" smtClean="0">
                          <a:ln>
                            <a:noFill/>
                          </a:ln>
                          <a:solidFill>
                            <a:schemeClr val="tx1"/>
                          </a:solidFill>
                          <a:effectLst/>
                          <a:latin typeface="Arial" charset="0"/>
                        </a:rPr>
                        <a:t>1</a:t>
                      </a:r>
                      <a:r>
                        <a:rPr kumimoji="0" lang="it-IT" sz="1800" b="1" i="0" u="none" strike="noStrike" cap="none" normalizeH="0" baseline="0" smtClean="0">
                          <a:ln>
                            <a:noFill/>
                          </a:ln>
                          <a:solidFill>
                            <a:schemeClr val="tx1"/>
                          </a:solidFill>
                          <a:effectLst/>
                          <a:latin typeface="Arial" charset="0"/>
                        </a:rPr>
                        <a:t>: mediato da trasportatore</a:t>
                      </a:r>
                    </a:p>
                    <a:p>
                      <a:pPr marL="0" marR="0" lvl="0" indent="0" algn="l" defTabSz="914400" rtl="0" eaLnBrk="1" fontAlgn="base" latinLnBrk="0" hangingPunct="1">
                        <a:lnSpc>
                          <a:spcPct val="13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Arial" charset="0"/>
                        </a:rPr>
                        <a:t>K</a:t>
                      </a:r>
                      <a:r>
                        <a:rPr kumimoji="0" lang="it-IT" sz="1800" b="1" i="0" u="none" strike="noStrike" cap="none" normalizeH="0" baseline="-25000" smtClean="0">
                          <a:ln>
                            <a:noFill/>
                          </a:ln>
                          <a:solidFill>
                            <a:schemeClr val="tx1"/>
                          </a:solidFill>
                          <a:effectLst/>
                          <a:latin typeface="Arial" charset="0"/>
                        </a:rPr>
                        <a:t>2</a:t>
                      </a:r>
                      <a:r>
                        <a:rPr kumimoji="0" lang="it-IT" sz="1800" b="1" i="0" u="none" strike="noStrike" cap="none" normalizeH="0" baseline="0" smtClean="0">
                          <a:ln>
                            <a:noFill/>
                          </a:ln>
                          <a:solidFill>
                            <a:schemeClr val="tx1"/>
                          </a:solidFill>
                          <a:effectLst/>
                          <a:latin typeface="Arial" charset="0"/>
                        </a:rPr>
                        <a:t>: diffusione semplice</a:t>
                      </a:r>
                    </a:p>
                  </a:txBody>
                  <a:tcPr marT="45709" marB="45709"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101" name="Text Box 34"/>
          <p:cNvSpPr txBox="1">
            <a:spLocks noChangeArrowheads="1"/>
          </p:cNvSpPr>
          <p:nvPr/>
        </p:nvSpPr>
        <p:spPr bwMode="auto">
          <a:xfrm>
            <a:off x="92075" y="4491038"/>
            <a:ext cx="8756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i="1"/>
              <a:t>*va segnalato che l’adulto sano con normale esposizione alla luce solare non necessita di alcuna assunzione alimentare di vitamina D</a:t>
            </a:r>
          </a:p>
        </p:txBody>
      </p:sp>
      <p:sp>
        <p:nvSpPr>
          <p:cNvPr id="174102" name="Text Box 35"/>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VITAMINE LIPOSOLUBILI</a:t>
            </a:r>
            <a:endParaRPr lang="it-IT" altLang="it-IT" sz="1600" b="1">
              <a:solidFill>
                <a:schemeClr val="bg2"/>
              </a:solidFill>
              <a:latin typeface="Times New Roman" panose="02020603050405020304" pitchFamily="18" charset="0"/>
            </a:endParaRPr>
          </a:p>
        </p:txBody>
      </p:sp>
      <p:sp>
        <p:nvSpPr>
          <p:cNvPr id="174103" name="WordArt 37"/>
          <p:cNvSpPr>
            <a:spLocks noChangeArrowheads="1" noChangeShapeType="1" noTextEdit="1"/>
          </p:cNvSpPr>
          <p:nvPr/>
        </p:nvSpPr>
        <p:spPr bwMode="auto">
          <a:xfrm>
            <a:off x="690563" y="457200"/>
            <a:ext cx="7539037" cy="9144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DELLE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VITAMINE LIPOSOLUBILI</a:t>
            </a:r>
          </a:p>
        </p:txBody>
      </p:sp>
      <p:sp>
        <p:nvSpPr>
          <p:cNvPr id="174104" name="Text Box 38"/>
          <p:cNvSpPr txBox="1">
            <a:spLocks noChangeArrowheads="1"/>
          </p:cNvSpPr>
          <p:nvPr/>
        </p:nvSpPr>
        <p:spPr bwMode="auto">
          <a:xfrm>
            <a:off x="228600" y="5410200"/>
            <a:ext cx="876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b="1">
                <a:latin typeface="Times New Roman" panose="02020603050405020304" pitchFamily="18" charset="0"/>
              </a:rPr>
              <a:t>Le vitamine liposolubili si distribuiscono nelle micelle miste formate dagli acidi biliari e dai prodotti della digestione dei lipidi. Una volta entrate in cellula (per diffusione semplice) entrano nei chilomicroni e lasciano l’intestino attraverso la linfa.</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Fig"/>
          <p:cNvPicPr>
            <a:picLocks noChangeAspect="1" noChangeArrowheads="1"/>
          </p:cNvPicPr>
          <p:nvPr/>
        </p:nvPicPr>
        <p:blipFill>
          <a:blip r:embed="rId3">
            <a:extLst>
              <a:ext uri="{28A0092B-C50C-407E-A947-70E740481C1C}">
                <a14:useLocalDpi xmlns:a14="http://schemas.microsoft.com/office/drawing/2010/main" val="0"/>
              </a:ext>
            </a:extLst>
          </a:blip>
          <a:srcRect l="2118" r="1979"/>
          <a:stretch>
            <a:fillRect/>
          </a:stretch>
        </p:blipFill>
        <p:spPr bwMode="auto">
          <a:xfrm>
            <a:off x="0" y="523875"/>
            <a:ext cx="9144000"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VITAMINE LIPOSOLUBILI</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	</a:t>
            </a:r>
            <a:endParaRPr lang="it-IT" altLang="it-IT" sz="1600" b="1">
              <a:solidFill>
                <a:schemeClr val="bg2"/>
              </a:solidFill>
              <a:latin typeface="Times New Roman" panose="02020603050405020304" pitchFamily="18" charset="0"/>
            </a:endParaRPr>
          </a:p>
        </p:txBody>
      </p:sp>
      <p:sp>
        <p:nvSpPr>
          <p:cNvPr id="176131" name="WordArt 3"/>
          <p:cNvSpPr>
            <a:spLocks noChangeArrowheads="1" noChangeShapeType="1" noTextEdit="1"/>
          </p:cNvSpPr>
          <p:nvPr/>
        </p:nvSpPr>
        <p:spPr bwMode="auto">
          <a:xfrm>
            <a:off x="1371600" y="1676400"/>
            <a:ext cx="6248400" cy="2209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ASSORBIMENTO DI</a:t>
            </a:r>
          </a:p>
        </p:txBody>
      </p:sp>
      <p:sp>
        <p:nvSpPr>
          <p:cNvPr id="176132" name="WordArt 4"/>
          <p:cNvSpPr>
            <a:spLocks noChangeArrowheads="1" noChangeShapeType="1" noTextEdit="1"/>
          </p:cNvSpPr>
          <p:nvPr/>
        </p:nvSpPr>
        <p:spPr bwMode="auto">
          <a:xfrm>
            <a:off x="1371600" y="4495800"/>
            <a:ext cx="6324600" cy="990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ACQUA E SALI</a:t>
            </a:r>
          </a:p>
        </p:txBody>
      </p:sp>
      <p:sp>
        <p:nvSpPr>
          <p:cNvPr id="176133" name="Rectangle 6"/>
          <p:cNvSpPr>
            <a:spLocks noChangeArrowheads="1"/>
          </p:cNvSpPr>
          <p:nvPr/>
        </p:nvSpPr>
        <p:spPr bwMode="auto">
          <a:xfrm>
            <a:off x="2836863" y="239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ext Box 6"/>
          <p:cNvSpPr txBox="1">
            <a:spLocks noChangeArrowheads="1"/>
          </p:cNvSpPr>
          <p:nvPr/>
        </p:nvSpPr>
        <p:spPr bwMode="auto">
          <a:xfrm>
            <a:off x="152400" y="3810000"/>
            <a:ext cx="5334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292100" indent="-2921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it-IT" altLang="it-IT" sz="2400">
                <a:latin typeface="Times New Roman" panose="02020603050405020304" pitchFamily="18" charset="0"/>
              </a:rPr>
              <a:t>Nell’intestino tenue avviene un </a:t>
            </a:r>
            <a:r>
              <a:rPr lang="it-IT" altLang="it-IT" sz="2400" b="1" i="1">
                <a:latin typeface="Times New Roman" panose="02020603050405020304" pitchFamily="18" charset="0"/>
              </a:rPr>
              <a:t>forte riassorbimento</a:t>
            </a:r>
            <a:r>
              <a:rPr lang="it-IT" altLang="it-IT" sz="2400">
                <a:latin typeface="Times New Roman" panose="02020603050405020304" pitchFamily="18" charset="0"/>
              </a:rPr>
              <a:t> di </a:t>
            </a:r>
            <a:r>
              <a:rPr lang="it-IT" altLang="it-IT" sz="2400" b="1" i="1">
                <a:latin typeface="Times New Roman" panose="02020603050405020304" pitchFamily="18" charset="0"/>
              </a:rPr>
              <a:t>H</a:t>
            </a:r>
            <a:r>
              <a:rPr lang="it-IT" altLang="it-IT" sz="2400" b="1" i="1" baseline="-25000">
                <a:latin typeface="Times New Roman" panose="02020603050405020304" pitchFamily="18" charset="0"/>
              </a:rPr>
              <a:t>2</a:t>
            </a:r>
            <a:r>
              <a:rPr lang="it-IT" altLang="it-IT" sz="2400" b="1" i="1">
                <a:latin typeface="Times New Roman" panose="02020603050405020304" pitchFamily="18" charset="0"/>
              </a:rPr>
              <a:t>O</a:t>
            </a:r>
            <a:r>
              <a:rPr lang="it-IT" altLang="it-IT" sz="2400">
                <a:latin typeface="Times New Roman" panose="02020603050405020304" pitchFamily="18" charset="0"/>
              </a:rPr>
              <a:t> ed </a:t>
            </a:r>
            <a:r>
              <a:rPr lang="it-IT" altLang="it-IT" sz="2400" b="1" i="1">
                <a:latin typeface="Times New Roman" panose="02020603050405020304" pitchFamily="18" charset="0"/>
              </a:rPr>
              <a:t>elettroliti</a:t>
            </a:r>
          </a:p>
          <a:p>
            <a:pPr algn="just" eaLnBrk="1" hangingPunct="1">
              <a:buFontTx/>
              <a:buChar char="•"/>
            </a:pPr>
            <a:r>
              <a:rPr lang="it-IT" altLang="it-IT" sz="2400">
                <a:latin typeface="Times New Roman" panose="02020603050405020304" pitchFamily="18" charset="0"/>
              </a:rPr>
              <a:t>II maggior assorbimento avviene nel digiuno </a:t>
            </a:r>
          </a:p>
          <a:p>
            <a:pPr algn="just" eaLnBrk="1" hangingPunct="1">
              <a:buFontTx/>
              <a:buChar char="•"/>
            </a:pPr>
            <a:r>
              <a:rPr lang="it-IT" altLang="it-IT" sz="2400">
                <a:latin typeface="Times New Roman" panose="02020603050405020304" pitchFamily="18" charset="0"/>
              </a:rPr>
              <a:t>Nel colon minor assorbimento a causa dell’alto gradiente osmotico</a:t>
            </a:r>
            <a:r>
              <a:rPr lang="it-IT" altLang="it-IT">
                <a:latin typeface="Arial Rounded MT Bold" panose="020F0704030504030204" pitchFamily="34" charset="0"/>
              </a:rPr>
              <a:t> </a:t>
            </a:r>
          </a:p>
        </p:txBody>
      </p:sp>
      <p:sp>
        <p:nvSpPr>
          <p:cNvPr id="487430" name="Text Box 10"/>
          <p:cNvSpPr txBox="1">
            <a:spLocks noChangeArrowheads="1"/>
          </p:cNvSpPr>
          <p:nvPr/>
        </p:nvSpPr>
        <p:spPr bwMode="auto">
          <a:xfrm>
            <a:off x="609600" y="1600200"/>
            <a:ext cx="3733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200" b="1" i="1">
                <a:solidFill>
                  <a:srgbClr val="0000FF"/>
                </a:solidFill>
                <a:latin typeface="Times New Roman" panose="02020603050405020304" pitchFamily="18" charset="0"/>
              </a:rPr>
              <a:t>2 l</a:t>
            </a:r>
            <a:r>
              <a:rPr lang="it-IT" altLang="it-IT" sz="3200">
                <a:solidFill>
                  <a:srgbClr val="0000FF"/>
                </a:solidFill>
                <a:latin typeface="Times New Roman" panose="02020603050405020304" pitchFamily="18" charset="0"/>
              </a:rPr>
              <a:t>  ingeriti</a:t>
            </a:r>
            <a:endParaRPr lang="it-IT" altLang="it-IT" sz="3200">
              <a:latin typeface="Times New Roman" panose="02020603050405020304" pitchFamily="18" charset="0"/>
            </a:endParaRPr>
          </a:p>
          <a:p>
            <a:pPr algn="ctr" eaLnBrk="1" hangingPunct="1"/>
            <a:r>
              <a:rPr lang="it-IT" altLang="it-IT" sz="3200" b="1" i="1">
                <a:solidFill>
                  <a:srgbClr val="006666"/>
                </a:solidFill>
                <a:latin typeface="Times New Roman" panose="02020603050405020304" pitchFamily="18" charset="0"/>
              </a:rPr>
              <a:t>7 l </a:t>
            </a:r>
            <a:r>
              <a:rPr lang="it-IT" altLang="it-IT" sz="3200">
                <a:solidFill>
                  <a:srgbClr val="006666"/>
                </a:solidFill>
                <a:latin typeface="Times New Roman" panose="02020603050405020304" pitchFamily="18" charset="0"/>
              </a:rPr>
              <a:t> secreti</a:t>
            </a:r>
            <a:endParaRPr lang="it-IT" altLang="it-IT" sz="3200">
              <a:latin typeface="Times New Roman" panose="02020603050405020304" pitchFamily="18" charset="0"/>
            </a:endParaRPr>
          </a:p>
          <a:p>
            <a:pPr algn="ctr" eaLnBrk="1" hangingPunct="1"/>
            <a:r>
              <a:rPr lang="it-IT" altLang="it-IT" sz="3200" b="1" i="1">
                <a:solidFill>
                  <a:srgbClr val="FF0000"/>
                </a:solidFill>
                <a:latin typeface="Times New Roman" panose="02020603050405020304" pitchFamily="18" charset="0"/>
              </a:rPr>
              <a:t>8,9</a:t>
            </a:r>
            <a:r>
              <a:rPr lang="it-IT" altLang="it-IT" sz="3200">
                <a:solidFill>
                  <a:srgbClr val="FF0000"/>
                </a:solidFill>
                <a:latin typeface="Times New Roman" panose="02020603050405020304" pitchFamily="18" charset="0"/>
              </a:rPr>
              <a:t> </a:t>
            </a:r>
            <a:r>
              <a:rPr lang="it-IT" altLang="it-IT" sz="3200" b="1" i="1">
                <a:solidFill>
                  <a:srgbClr val="FF0000"/>
                </a:solidFill>
                <a:latin typeface="Times New Roman" panose="02020603050405020304" pitchFamily="18" charset="0"/>
              </a:rPr>
              <a:t>l</a:t>
            </a:r>
            <a:r>
              <a:rPr lang="it-IT" altLang="it-IT" sz="3200">
                <a:solidFill>
                  <a:srgbClr val="FF0000"/>
                </a:solidFill>
                <a:latin typeface="Times New Roman" panose="02020603050405020304" pitchFamily="18" charset="0"/>
              </a:rPr>
              <a:t>  riassorbiti</a:t>
            </a:r>
            <a:endParaRPr lang="it-IT" altLang="it-IT" sz="3200">
              <a:latin typeface="Times New Roman" panose="02020603050405020304" pitchFamily="18" charset="0"/>
            </a:endParaRPr>
          </a:p>
        </p:txBody>
      </p:sp>
      <p:pic>
        <p:nvPicPr>
          <p:cNvPr id="17715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914400"/>
            <a:ext cx="3071813"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8"/>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ACQUA E SALI</a:t>
            </a:r>
            <a:endParaRPr lang="it-IT" altLang="it-IT" sz="1600" b="1">
              <a:solidFill>
                <a:schemeClr val="bg2"/>
              </a:solidFill>
              <a:latin typeface="Times New Roman" panose="02020603050405020304" pitchFamily="18" charset="0"/>
            </a:endParaRPr>
          </a:p>
        </p:txBody>
      </p:sp>
      <p:sp>
        <p:nvSpPr>
          <p:cNvPr id="177158" name="WordArt 9"/>
          <p:cNvSpPr>
            <a:spLocks noChangeArrowheads="1" noChangeShapeType="1" noTextEdit="1"/>
          </p:cNvSpPr>
          <p:nvPr/>
        </p:nvSpPr>
        <p:spPr bwMode="auto">
          <a:xfrm>
            <a:off x="457200" y="457200"/>
            <a:ext cx="81534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DI ACQUA ED ELETTROLITI</a:t>
            </a:r>
          </a:p>
        </p:txBody>
      </p:sp>
      <p:sp>
        <p:nvSpPr>
          <p:cNvPr id="487434" name="Oval 10"/>
          <p:cNvSpPr>
            <a:spLocks noChangeArrowheads="1"/>
          </p:cNvSpPr>
          <p:nvPr/>
        </p:nvSpPr>
        <p:spPr bwMode="auto">
          <a:xfrm>
            <a:off x="5861050" y="1574800"/>
            <a:ext cx="838200" cy="4572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nvGrpSpPr>
          <p:cNvPr id="2" name="Group 20"/>
          <p:cNvGrpSpPr>
            <a:grpSpLocks/>
          </p:cNvGrpSpPr>
          <p:nvPr/>
        </p:nvGrpSpPr>
        <p:grpSpPr bwMode="auto">
          <a:xfrm>
            <a:off x="7391400" y="1600200"/>
            <a:ext cx="1524000" cy="3478213"/>
            <a:chOff x="4656" y="1008"/>
            <a:chExt cx="960" cy="2191"/>
          </a:xfrm>
        </p:grpSpPr>
        <p:sp>
          <p:nvSpPr>
            <p:cNvPr id="177164" name="Oval 11"/>
            <p:cNvSpPr>
              <a:spLocks noChangeArrowheads="1"/>
            </p:cNvSpPr>
            <p:nvPr/>
          </p:nvSpPr>
          <p:spPr bwMode="auto">
            <a:xfrm>
              <a:off x="4704" y="1008"/>
              <a:ext cx="528" cy="288"/>
            </a:xfrm>
            <a:prstGeom prst="ellipse">
              <a:avLst/>
            </a:prstGeom>
            <a:noFill/>
            <a:ln w="28575">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77165" name="Oval 13"/>
            <p:cNvSpPr>
              <a:spLocks noChangeArrowheads="1"/>
            </p:cNvSpPr>
            <p:nvPr/>
          </p:nvSpPr>
          <p:spPr bwMode="auto">
            <a:xfrm>
              <a:off x="4876" y="1799"/>
              <a:ext cx="528" cy="288"/>
            </a:xfrm>
            <a:prstGeom prst="ellipse">
              <a:avLst/>
            </a:prstGeom>
            <a:noFill/>
            <a:ln w="28575">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77166" name="Oval 14"/>
            <p:cNvSpPr>
              <a:spLocks noChangeArrowheads="1"/>
            </p:cNvSpPr>
            <p:nvPr/>
          </p:nvSpPr>
          <p:spPr bwMode="auto">
            <a:xfrm>
              <a:off x="5060" y="2115"/>
              <a:ext cx="528" cy="288"/>
            </a:xfrm>
            <a:prstGeom prst="ellipse">
              <a:avLst/>
            </a:prstGeom>
            <a:noFill/>
            <a:ln w="28575">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77167" name="Oval 15"/>
            <p:cNvSpPr>
              <a:spLocks noChangeArrowheads="1"/>
            </p:cNvSpPr>
            <p:nvPr/>
          </p:nvSpPr>
          <p:spPr bwMode="auto">
            <a:xfrm>
              <a:off x="5088" y="2438"/>
              <a:ext cx="528" cy="288"/>
            </a:xfrm>
            <a:prstGeom prst="ellipse">
              <a:avLst/>
            </a:prstGeom>
            <a:noFill/>
            <a:ln w="28575">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77168" name="Oval 16"/>
            <p:cNvSpPr>
              <a:spLocks noChangeArrowheads="1"/>
            </p:cNvSpPr>
            <p:nvPr/>
          </p:nvSpPr>
          <p:spPr bwMode="auto">
            <a:xfrm>
              <a:off x="4689" y="2650"/>
              <a:ext cx="528" cy="288"/>
            </a:xfrm>
            <a:prstGeom prst="ellipse">
              <a:avLst/>
            </a:prstGeom>
            <a:noFill/>
            <a:ln w="28575">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77169" name="Oval 17"/>
            <p:cNvSpPr>
              <a:spLocks noChangeArrowheads="1"/>
            </p:cNvSpPr>
            <p:nvPr/>
          </p:nvSpPr>
          <p:spPr bwMode="auto">
            <a:xfrm>
              <a:off x="4656" y="2911"/>
              <a:ext cx="528" cy="288"/>
            </a:xfrm>
            <a:prstGeom prst="ellipse">
              <a:avLst/>
            </a:prstGeom>
            <a:noFill/>
            <a:ln w="28575">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nvGrpSpPr>
          <p:cNvPr id="3" name="Group 21"/>
          <p:cNvGrpSpPr>
            <a:grpSpLocks/>
          </p:cNvGrpSpPr>
          <p:nvPr/>
        </p:nvGrpSpPr>
        <p:grpSpPr bwMode="auto">
          <a:xfrm>
            <a:off x="5875338" y="3987800"/>
            <a:ext cx="838200" cy="1611313"/>
            <a:chOff x="3701" y="2512"/>
            <a:chExt cx="528" cy="1015"/>
          </a:xfrm>
        </p:grpSpPr>
        <p:sp>
          <p:nvSpPr>
            <p:cNvPr id="177162" name="Oval 18"/>
            <p:cNvSpPr>
              <a:spLocks noChangeArrowheads="1"/>
            </p:cNvSpPr>
            <p:nvPr/>
          </p:nvSpPr>
          <p:spPr bwMode="auto">
            <a:xfrm>
              <a:off x="3701" y="2512"/>
              <a:ext cx="528"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77163" name="Oval 19"/>
            <p:cNvSpPr>
              <a:spLocks noChangeArrowheads="1"/>
            </p:cNvSpPr>
            <p:nvPr/>
          </p:nvSpPr>
          <p:spPr bwMode="auto">
            <a:xfrm>
              <a:off x="3701" y="3239"/>
              <a:ext cx="528" cy="2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7430">
                                            <p:txEl>
                                              <p:pRg st="0" end="0"/>
                                            </p:txEl>
                                          </p:spTgt>
                                        </p:tgtEl>
                                        <p:attrNameLst>
                                          <p:attrName>style.visibility</p:attrName>
                                        </p:attrNameLst>
                                      </p:cBhvr>
                                      <p:to>
                                        <p:strVal val="visible"/>
                                      </p:to>
                                    </p:set>
                                    <p:animEffect transition="in" filter="dissolve">
                                      <p:cBhvr>
                                        <p:cTn id="7" dur="500"/>
                                        <p:tgtEl>
                                          <p:spTgt spid="48743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87434"/>
                                        </p:tgtEl>
                                        <p:attrNameLst>
                                          <p:attrName>style.visibility</p:attrName>
                                        </p:attrNameLst>
                                      </p:cBhvr>
                                      <p:to>
                                        <p:strVal val="visible"/>
                                      </p:to>
                                    </p:set>
                                    <p:animEffect transition="in" filter="dissolve">
                                      <p:cBhvr>
                                        <p:cTn id="10" dur="500"/>
                                        <p:tgtEl>
                                          <p:spTgt spid="4874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87430">
                                            <p:txEl>
                                              <p:pRg st="1" end="1"/>
                                            </p:txEl>
                                          </p:spTgt>
                                        </p:tgtEl>
                                        <p:attrNameLst>
                                          <p:attrName>style.visibility</p:attrName>
                                        </p:attrNameLst>
                                      </p:cBhvr>
                                      <p:to>
                                        <p:strVal val="visible"/>
                                      </p:to>
                                    </p:set>
                                    <p:animEffect transition="in" filter="dissolve">
                                      <p:cBhvr>
                                        <p:cTn id="15" dur="500"/>
                                        <p:tgtEl>
                                          <p:spTgt spid="487430">
                                            <p:txEl>
                                              <p:pRg st="1" end="1"/>
                                            </p:txEl>
                                          </p:spTgt>
                                        </p:tgtEl>
                                      </p:cBhvr>
                                    </p:animEffect>
                                  </p:childTnLst>
                                </p:cTn>
                              </p:par>
                              <p:par>
                                <p:cTn id="16" presetID="9" presetClass="exit" presetSubtype="0" fill="hold" grpId="1" nodeType="withEffect">
                                  <p:stCondLst>
                                    <p:cond delay="0"/>
                                  </p:stCondLst>
                                  <p:childTnLst>
                                    <p:animEffect transition="out" filter="dissolve">
                                      <p:cBhvr>
                                        <p:cTn id="17" dur="500"/>
                                        <p:tgtEl>
                                          <p:spTgt spid="487434"/>
                                        </p:tgtEl>
                                      </p:cBhvr>
                                    </p:animEffect>
                                    <p:set>
                                      <p:cBhvr>
                                        <p:cTn id="18" dur="1" fill="hold">
                                          <p:stCondLst>
                                            <p:cond delay="499"/>
                                          </p:stCondLst>
                                        </p:cTn>
                                        <p:tgtEl>
                                          <p:spTgt spid="487434"/>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87430">
                                            <p:txEl>
                                              <p:pRg st="2" end="2"/>
                                            </p:txEl>
                                          </p:spTgt>
                                        </p:tgtEl>
                                        <p:attrNameLst>
                                          <p:attrName>style.visibility</p:attrName>
                                        </p:attrNameLst>
                                      </p:cBhvr>
                                      <p:to>
                                        <p:strVal val="visible"/>
                                      </p:to>
                                    </p:set>
                                    <p:animEffect transition="in" filter="dissolve">
                                      <p:cBhvr>
                                        <p:cTn id="26" dur="500"/>
                                        <p:tgtEl>
                                          <p:spTgt spid="487430">
                                            <p:txEl>
                                              <p:pRg st="2" end="2"/>
                                            </p:txEl>
                                          </p:spTgt>
                                        </p:tgtEl>
                                      </p:cBhvr>
                                    </p:animEffect>
                                  </p:childTnLst>
                                </p:cTn>
                              </p:par>
                              <p:par>
                                <p:cTn id="27" presetID="9" presetClass="exit" presetSubtype="0" fill="hold" nodeType="withEffect">
                                  <p:stCondLst>
                                    <p:cond delay="0"/>
                                  </p:stCondLst>
                                  <p:childTnLst>
                                    <p:animEffect transition="out" filter="dissolv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87429">
                                            <p:txEl>
                                              <p:pRg st="0" end="0"/>
                                            </p:txEl>
                                          </p:spTgt>
                                        </p:tgtEl>
                                        <p:attrNameLst>
                                          <p:attrName>style.visibility</p:attrName>
                                        </p:attrNameLst>
                                      </p:cBhvr>
                                      <p:to>
                                        <p:strVal val="visible"/>
                                      </p:to>
                                    </p:set>
                                    <p:animEffect transition="in" filter="dissolve">
                                      <p:cBhvr>
                                        <p:cTn id="37" dur="500"/>
                                        <p:tgtEl>
                                          <p:spTgt spid="487429">
                                            <p:txEl>
                                              <p:pRg st="0" end="0"/>
                                            </p:txEl>
                                          </p:spTgt>
                                        </p:tgtEl>
                                      </p:cBhvr>
                                    </p:animEffect>
                                  </p:childTnLst>
                                </p:cTn>
                              </p:par>
                              <p:par>
                                <p:cTn id="38" presetID="9" presetClass="exit" presetSubtype="0" fill="hold" nodeType="withEffect">
                                  <p:stCondLst>
                                    <p:cond delay="0"/>
                                  </p:stCondLst>
                                  <p:childTnLst>
                                    <p:animEffect transition="out" filter="dissolv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487429">
                                            <p:txEl>
                                              <p:pRg st="1" end="1"/>
                                            </p:txEl>
                                          </p:spTgt>
                                        </p:tgtEl>
                                        <p:attrNameLst>
                                          <p:attrName>style.visibility</p:attrName>
                                        </p:attrNameLst>
                                      </p:cBhvr>
                                      <p:to>
                                        <p:strVal val="visible"/>
                                      </p:to>
                                    </p:set>
                                    <p:animEffect transition="in" filter="dissolve">
                                      <p:cBhvr>
                                        <p:cTn id="45" dur="500"/>
                                        <p:tgtEl>
                                          <p:spTgt spid="487429">
                                            <p:txEl>
                                              <p:pRg st="1" end="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487429">
                                            <p:txEl>
                                              <p:pRg st="2" end="2"/>
                                            </p:txEl>
                                          </p:spTgt>
                                        </p:tgtEl>
                                        <p:attrNameLst>
                                          <p:attrName>style.visibility</p:attrName>
                                        </p:attrNameLst>
                                      </p:cBhvr>
                                      <p:to>
                                        <p:strVal val="visible"/>
                                      </p:to>
                                    </p:set>
                                    <p:animEffect transition="in" filter="dissolve">
                                      <p:cBhvr>
                                        <p:cTn id="50" dur="500"/>
                                        <p:tgtEl>
                                          <p:spTgt spid="4874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4" grpId="0" animBg="1"/>
      <p:bldP spid="487434"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0"/>
          <p:cNvGraphicFramePr>
            <a:graphicFrameLocks noChangeAspect="1"/>
          </p:cNvGraphicFramePr>
          <p:nvPr/>
        </p:nvGraphicFramePr>
        <p:xfrm>
          <a:off x="838200" y="914400"/>
          <a:ext cx="1447800" cy="5410200"/>
        </p:xfrm>
        <a:graphic>
          <a:graphicData uri="http://schemas.openxmlformats.org/presentationml/2006/ole">
            <mc:AlternateContent xmlns:mc="http://schemas.openxmlformats.org/markup-compatibility/2006">
              <mc:Choice xmlns:v="urn:schemas-microsoft-com:vml" Requires="v">
                <p:oleObj spid="_x0000_s6164" name="CorelPhotoPaint.Image.8" r:id="rId4" imgW="2109042" imgH="7674230" progId="CorelPhotoPaint.Image.8">
                  <p:embed/>
                </p:oleObj>
              </mc:Choice>
              <mc:Fallback>
                <p:oleObj name="CorelPhotoPaint.Image.8" r:id="rId4" imgW="2109042" imgH="7674230" progId="CorelPhotoPaint.Image.8">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14400"/>
                        <a:ext cx="1447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8453" name="Text Box 7"/>
          <p:cNvSpPr txBox="1">
            <a:spLocks noChangeArrowheads="1"/>
          </p:cNvSpPr>
          <p:nvPr/>
        </p:nvSpPr>
        <p:spPr bwMode="auto">
          <a:xfrm>
            <a:off x="2514600" y="1143000"/>
            <a:ext cx="5715000" cy="4027488"/>
          </a:xfrm>
          <a:prstGeom prst="rect">
            <a:avLst/>
          </a:prstGeom>
          <a:solidFill>
            <a:srgbClr val="FFFF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714500" algn="l"/>
              </a:tabLst>
              <a:defRPr>
                <a:solidFill>
                  <a:schemeClr val="tx1"/>
                </a:solidFill>
                <a:latin typeface="Arial" panose="020B0604020202020204" pitchFamily="34" charset="0"/>
              </a:defRPr>
            </a:lvl1pPr>
            <a:lvl2pPr marL="742950" indent="-285750" eaLnBrk="0" hangingPunct="0">
              <a:tabLst>
                <a:tab pos="1714500" algn="l"/>
              </a:tabLst>
              <a:defRPr>
                <a:solidFill>
                  <a:schemeClr val="tx1"/>
                </a:solidFill>
                <a:latin typeface="Arial" panose="020B0604020202020204" pitchFamily="34" charset="0"/>
              </a:defRPr>
            </a:lvl2pPr>
            <a:lvl3pPr marL="1143000" indent="-228600" eaLnBrk="0" hangingPunct="0">
              <a:tabLst>
                <a:tab pos="1714500" algn="l"/>
              </a:tabLst>
              <a:defRPr>
                <a:solidFill>
                  <a:schemeClr val="tx1"/>
                </a:solidFill>
                <a:latin typeface="Arial" panose="020B0604020202020204" pitchFamily="34" charset="0"/>
              </a:defRPr>
            </a:lvl3pPr>
            <a:lvl4pPr marL="1600200" indent="-228600" eaLnBrk="0" hangingPunct="0">
              <a:tabLst>
                <a:tab pos="1714500" algn="l"/>
              </a:tabLst>
              <a:defRPr>
                <a:solidFill>
                  <a:schemeClr val="tx1"/>
                </a:solidFill>
                <a:latin typeface="Arial" panose="020B0604020202020204" pitchFamily="34" charset="0"/>
              </a:defRPr>
            </a:lvl4pPr>
            <a:lvl5pPr marL="2057400" indent="-228600" eaLnBrk="0" hangingPunct="0">
              <a:tabLst>
                <a:tab pos="17145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7145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7145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7145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eaLnBrk="1" hangingPunct="1"/>
            <a:r>
              <a:rPr lang="it-IT" altLang="it-IT" b="1" i="1">
                <a:solidFill>
                  <a:srgbClr val="CC3300"/>
                </a:solidFill>
                <a:latin typeface="Times New Roman" panose="02020603050405020304" pitchFamily="18" charset="0"/>
              </a:rPr>
              <a:t>DUODENO</a:t>
            </a:r>
          </a:p>
          <a:p>
            <a:pPr eaLnBrk="1" hangingPunct="1">
              <a:buFontTx/>
              <a:buChar char="•"/>
            </a:pPr>
            <a:r>
              <a:rPr lang="it-IT" altLang="it-IT">
                <a:latin typeface="Times New Roman" panose="02020603050405020304" pitchFamily="18" charset="0"/>
              </a:rPr>
              <a:t> assorb. e secrez di H</a:t>
            </a:r>
            <a:r>
              <a:rPr lang="it-IT" altLang="it-IT" baseline="-25000">
                <a:latin typeface="Times New Roman" panose="02020603050405020304" pitchFamily="18" charset="0"/>
              </a:rPr>
              <a:t>2</a:t>
            </a:r>
            <a:r>
              <a:rPr lang="it-IT" altLang="it-IT">
                <a:latin typeface="Times New Roman" panose="02020603050405020304" pitchFamily="18" charset="0"/>
              </a:rPr>
              <a:t>O</a:t>
            </a:r>
          </a:p>
          <a:p>
            <a:pPr eaLnBrk="1" hangingPunct="1">
              <a:buFontTx/>
              <a:buChar char="•"/>
            </a:pPr>
            <a:r>
              <a:rPr lang="it-IT" altLang="it-IT">
                <a:latin typeface="Times New Roman" panose="02020603050405020304" pitchFamily="18" charset="0"/>
              </a:rPr>
              <a:t> assorb. di Na</a:t>
            </a:r>
            <a:r>
              <a:rPr lang="it-IT" altLang="it-IT" baseline="30000">
                <a:latin typeface="Times New Roman" panose="02020603050405020304" pitchFamily="18" charset="0"/>
              </a:rPr>
              <a:t>+</a:t>
            </a:r>
            <a:r>
              <a:rPr lang="it-IT" altLang="it-IT">
                <a:latin typeface="Times New Roman" panose="02020603050405020304" pitchFamily="18" charset="0"/>
              </a:rPr>
              <a:t> (attivo)</a:t>
            </a:r>
          </a:p>
          <a:p>
            <a:pPr eaLnBrk="1" hangingPunct="1">
              <a:buFontTx/>
              <a:buChar char="•"/>
            </a:pPr>
            <a:r>
              <a:rPr lang="it-IT" altLang="it-IT">
                <a:latin typeface="Times New Roman" panose="02020603050405020304" pitchFamily="18" charset="0"/>
              </a:rPr>
              <a:t> assorb. di Cl</a:t>
            </a:r>
            <a:r>
              <a:rPr lang="it-IT" altLang="it-IT" baseline="30000">
                <a:latin typeface="Times New Roman" panose="02020603050405020304" pitchFamily="18" charset="0"/>
              </a:rPr>
              <a:t>–</a:t>
            </a:r>
          </a:p>
          <a:p>
            <a:pPr eaLnBrk="1" hangingPunct="1">
              <a:buFontTx/>
              <a:buChar char="•"/>
            </a:pPr>
            <a:r>
              <a:rPr lang="it-IT" altLang="it-IT" baseline="30000">
                <a:latin typeface="Times New Roman" panose="02020603050405020304" pitchFamily="18" charset="0"/>
              </a:rPr>
              <a:t> </a:t>
            </a:r>
            <a:r>
              <a:rPr lang="it-IT" altLang="it-IT">
                <a:latin typeface="Times New Roman" panose="02020603050405020304" pitchFamily="18" charset="0"/>
              </a:rPr>
              <a:t>assorb. di K</a:t>
            </a:r>
            <a:r>
              <a:rPr lang="it-IT" altLang="it-IT" baseline="30000">
                <a:latin typeface="Times New Roman" panose="02020603050405020304" pitchFamily="18" charset="0"/>
              </a:rPr>
              <a:t>+</a:t>
            </a:r>
          </a:p>
          <a:p>
            <a:pPr eaLnBrk="1" hangingPunct="1">
              <a:buFontTx/>
              <a:buChar char="•"/>
            </a:pPr>
            <a:r>
              <a:rPr lang="it-IT" altLang="it-IT">
                <a:latin typeface="Times New Roman" panose="02020603050405020304" pitchFamily="18" charset="0"/>
              </a:rPr>
              <a:t> assorb. di HCO</a:t>
            </a:r>
            <a:r>
              <a:rPr lang="it-IT" altLang="it-IT" baseline="-25000">
                <a:latin typeface="Times New Roman" panose="02020603050405020304" pitchFamily="18" charset="0"/>
              </a:rPr>
              <a:t>3</a:t>
            </a:r>
            <a:r>
              <a:rPr lang="it-IT" altLang="it-IT" baseline="30000">
                <a:latin typeface="Times New Roman" panose="02020603050405020304" pitchFamily="18" charset="0"/>
              </a:rPr>
              <a:t>–</a:t>
            </a:r>
          </a:p>
          <a:p>
            <a:pPr eaLnBrk="1" hangingPunct="1">
              <a:buFontTx/>
              <a:buChar char="•"/>
            </a:pPr>
            <a:endParaRPr lang="it-IT" altLang="it-IT" baseline="30000">
              <a:latin typeface="Times New Roman" panose="02020603050405020304" pitchFamily="18" charset="0"/>
            </a:endParaRPr>
          </a:p>
          <a:p>
            <a:pPr eaLnBrk="1" hangingPunct="1">
              <a:buFontTx/>
              <a:buChar char="•"/>
            </a:pPr>
            <a:endParaRPr lang="it-IT" altLang="it-IT" baseline="30000">
              <a:latin typeface="Times New Roman" panose="02020603050405020304" pitchFamily="18" charset="0"/>
            </a:endParaRPr>
          </a:p>
          <a:p>
            <a:pPr eaLnBrk="1" hangingPunct="1"/>
            <a:r>
              <a:rPr lang="it-IT" altLang="it-IT" b="1" i="1">
                <a:solidFill>
                  <a:srgbClr val="0000FF"/>
                </a:solidFill>
                <a:latin typeface="Times New Roman" panose="02020603050405020304" pitchFamily="18" charset="0"/>
              </a:rPr>
              <a:t>DIGIUNO-ILEO</a:t>
            </a:r>
            <a:endParaRPr lang="it-IT" altLang="it-IT" b="1" i="1">
              <a:solidFill>
                <a:schemeClr val="accent2"/>
              </a:solidFill>
              <a:latin typeface="Times New Roman" panose="02020603050405020304" pitchFamily="18" charset="0"/>
            </a:endParaRPr>
          </a:p>
          <a:p>
            <a:pPr eaLnBrk="1" hangingPunct="1">
              <a:buFontTx/>
              <a:buChar char="•"/>
            </a:pPr>
            <a:r>
              <a:rPr lang="it-IT" altLang="it-IT">
                <a:latin typeface="Times New Roman" panose="02020603050405020304" pitchFamily="18" charset="0"/>
              </a:rPr>
              <a:t> assorb. di H</a:t>
            </a:r>
            <a:r>
              <a:rPr lang="it-IT" altLang="it-IT" baseline="-25000">
                <a:latin typeface="Times New Roman" panose="02020603050405020304" pitchFamily="18" charset="0"/>
              </a:rPr>
              <a:t>2</a:t>
            </a:r>
            <a:r>
              <a:rPr lang="it-IT" altLang="it-IT">
                <a:latin typeface="Times New Roman" panose="02020603050405020304" pitchFamily="18" charset="0"/>
              </a:rPr>
              <a:t>O</a:t>
            </a:r>
          </a:p>
          <a:p>
            <a:pPr eaLnBrk="1" hangingPunct="1">
              <a:buFontTx/>
              <a:buChar char="•"/>
            </a:pPr>
            <a:r>
              <a:rPr lang="it-IT" altLang="it-IT">
                <a:latin typeface="Times New Roman" panose="02020603050405020304" pitchFamily="18" charset="0"/>
              </a:rPr>
              <a:t> assorb. elevato di Na</a:t>
            </a:r>
            <a:r>
              <a:rPr lang="it-IT" altLang="it-IT" baseline="30000">
                <a:latin typeface="Times New Roman" panose="02020603050405020304" pitchFamily="18" charset="0"/>
              </a:rPr>
              <a:t>+ </a:t>
            </a:r>
            <a:r>
              <a:rPr lang="it-IT" altLang="it-IT">
                <a:latin typeface="Times New Roman" panose="02020603050405020304" pitchFamily="18" charset="0"/>
              </a:rPr>
              <a:t>in associazione con zuccheri e a.a.</a:t>
            </a:r>
          </a:p>
          <a:p>
            <a:pPr eaLnBrk="1" hangingPunct="1">
              <a:buFontTx/>
              <a:buChar char="•"/>
            </a:pPr>
            <a:r>
              <a:rPr lang="it-IT" altLang="it-IT">
                <a:latin typeface="Times New Roman" panose="02020603050405020304" pitchFamily="18" charset="0"/>
              </a:rPr>
              <a:t> assorb. di Cl</a:t>
            </a:r>
            <a:r>
              <a:rPr lang="it-IT" altLang="it-IT" baseline="30000">
                <a:latin typeface="Times New Roman" panose="02020603050405020304" pitchFamily="18" charset="0"/>
              </a:rPr>
              <a:t>–</a:t>
            </a:r>
          </a:p>
          <a:p>
            <a:pPr eaLnBrk="1" hangingPunct="1">
              <a:buFontTx/>
              <a:buChar char="•"/>
            </a:pPr>
            <a:r>
              <a:rPr lang="it-IT" altLang="it-IT">
                <a:latin typeface="Times New Roman" panose="02020603050405020304" pitchFamily="18" charset="0"/>
              </a:rPr>
              <a:t> assorb. passivo di K</a:t>
            </a:r>
            <a:r>
              <a:rPr lang="it-IT" altLang="it-IT" baseline="30000">
                <a:latin typeface="Times New Roman" panose="02020603050405020304" pitchFamily="18" charset="0"/>
              </a:rPr>
              <a:t>+ </a:t>
            </a:r>
          </a:p>
          <a:p>
            <a:pPr eaLnBrk="1" hangingPunct="1">
              <a:buFontTx/>
              <a:buChar char="•"/>
            </a:pPr>
            <a:r>
              <a:rPr lang="it-IT" altLang="it-IT">
                <a:latin typeface="Times New Roman" panose="02020603050405020304" pitchFamily="18" charset="0"/>
              </a:rPr>
              <a:t> assorb.</a:t>
            </a:r>
            <a:r>
              <a:rPr lang="it-IT" altLang="it-IT">
                <a:solidFill>
                  <a:srgbClr val="FF0000"/>
                </a:solidFill>
                <a:latin typeface="Times New Roman" panose="02020603050405020304" pitchFamily="18" charset="0"/>
              </a:rPr>
              <a:t> </a:t>
            </a:r>
            <a:r>
              <a:rPr lang="it-IT" altLang="it-IT">
                <a:latin typeface="Times New Roman" panose="02020603050405020304" pitchFamily="18" charset="0"/>
              </a:rPr>
              <a:t>di  HCO</a:t>
            </a:r>
            <a:r>
              <a:rPr lang="it-IT" altLang="it-IT" baseline="-25000">
                <a:latin typeface="Times New Roman" panose="02020603050405020304" pitchFamily="18" charset="0"/>
              </a:rPr>
              <a:t>3</a:t>
            </a:r>
            <a:r>
              <a:rPr lang="it-IT" altLang="it-IT" baseline="30000">
                <a:latin typeface="Times New Roman" panose="02020603050405020304" pitchFamily="18" charset="0"/>
              </a:rPr>
              <a:t>–  </a:t>
            </a:r>
            <a:r>
              <a:rPr lang="it-IT" altLang="it-IT">
                <a:latin typeface="Times New Roman" panose="02020603050405020304" pitchFamily="18" charset="0"/>
              </a:rPr>
              <a:t>(digiuno)</a:t>
            </a:r>
          </a:p>
          <a:p>
            <a:pPr eaLnBrk="1" hangingPunct="1">
              <a:buFontTx/>
              <a:buChar char="•"/>
            </a:pPr>
            <a:r>
              <a:rPr lang="it-IT" altLang="it-IT">
                <a:solidFill>
                  <a:srgbClr val="FF0000"/>
                </a:solidFill>
                <a:latin typeface="Times New Roman" panose="02020603050405020304" pitchFamily="18" charset="0"/>
              </a:rPr>
              <a:t> secrez. di HCO</a:t>
            </a:r>
            <a:r>
              <a:rPr lang="it-IT" altLang="it-IT" baseline="-25000">
                <a:solidFill>
                  <a:srgbClr val="FF0000"/>
                </a:solidFill>
                <a:latin typeface="Times New Roman" panose="02020603050405020304" pitchFamily="18" charset="0"/>
              </a:rPr>
              <a:t>3</a:t>
            </a:r>
            <a:r>
              <a:rPr lang="it-IT" altLang="it-IT" baseline="30000">
                <a:solidFill>
                  <a:srgbClr val="FF0000"/>
                </a:solidFill>
                <a:latin typeface="Times New Roman" panose="02020603050405020304" pitchFamily="18" charset="0"/>
              </a:rPr>
              <a:t>–</a:t>
            </a:r>
            <a:r>
              <a:rPr lang="it-IT" altLang="it-IT" baseline="30000">
                <a:latin typeface="Times New Roman" panose="02020603050405020304" pitchFamily="18" charset="0"/>
              </a:rPr>
              <a:t> </a:t>
            </a:r>
            <a:r>
              <a:rPr lang="it-IT" altLang="it-IT">
                <a:latin typeface="Times New Roman" panose="02020603050405020304" pitchFamily="18" charset="0"/>
              </a:rPr>
              <a:t> (ileo)</a:t>
            </a:r>
            <a:endParaRPr lang="it-IT" altLang="it-IT">
              <a:solidFill>
                <a:srgbClr val="FF0000"/>
              </a:solidFill>
              <a:latin typeface="Times New Roman" panose="02020603050405020304" pitchFamily="18" charset="0"/>
            </a:endParaRPr>
          </a:p>
        </p:txBody>
      </p:sp>
      <p:sp>
        <p:nvSpPr>
          <p:cNvPr id="488455" name="Text Box 8"/>
          <p:cNvSpPr txBox="1">
            <a:spLocks noChangeArrowheads="1"/>
          </p:cNvSpPr>
          <p:nvPr/>
        </p:nvSpPr>
        <p:spPr bwMode="auto">
          <a:xfrm>
            <a:off x="2514600" y="5334000"/>
            <a:ext cx="4800600" cy="1190625"/>
          </a:xfrm>
          <a:prstGeom prst="rect">
            <a:avLst/>
          </a:prstGeom>
          <a:solidFill>
            <a:srgbClr val="FFFF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solidFill>
                  <a:srgbClr val="33CC33"/>
                </a:solidFill>
                <a:latin typeface="Times New Roman" panose="02020603050405020304" pitchFamily="18" charset="0"/>
              </a:rPr>
              <a:t>COLON</a:t>
            </a:r>
          </a:p>
          <a:p>
            <a:pPr eaLnBrk="1" hangingPunct="1">
              <a:buFontTx/>
              <a:buChar char="•"/>
            </a:pPr>
            <a:r>
              <a:rPr lang="it-IT" altLang="it-IT">
                <a:latin typeface="Times New Roman" panose="02020603050405020304" pitchFamily="18" charset="0"/>
              </a:rPr>
              <a:t> assorb. di H</a:t>
            </a:r>
            <a:r>
              <a:rPr lang="it-IT" altLang="it-IT" baseline="-25000">
                <a:latin typeface="Times New Roman" panose="02020603050405020304" pitchFamily="18" charset="0"/>
              </a:rPr>
              <a:t>2</a:t>
            </a:r>
            <a:r>
              <a:rPr lang="it-IT" altLang="it-IT">
                <a:latin typeface="Times New Roman" panose="02020603050405020304" pitchFamily="18" charset="0"/>
              </a:rPr>
              <a:t>O, Na</a:t>
            </a:r>
            <a:r>
              <a:rPr lang="it-IT" altLang="it-IT" baseline="30000">
                <a:latin typeface="Times New Roman" panose="02020603050405020304" pitchFamily="18" charset="0"/>
              </a:rPr>
              <a:t>+</a:t>
            </a:r>
            <a:r>
              <a:rPr lang="it-IT" altLang="it-IT">
                <a:latin typeface="Times New Roman" panose="02020603050405020304" pitchFamily="18" charset="0"/>
              </a:rPr>
              <a:t> e Cl</a:t>
            </a:r>
            <a:r>
              <a:rPr lang="it-IT" altLang="it-IT" baseline="30000">
                <a:latin typeface="Times New Roman" panose="02020603050405020304" pitchFamily="18" charset="0"/>
              </a:rPr>
              <a:t>–</a:t>
            </a:r>
            <a:r>
              <a:rPr lang="it-IT" altLang="it-IT">
                <a:latin typeface="Times New Roman" panose="02020603050405020304" pitchFamily="18" charset="0"/>
              </a:rPr>
              <a:t> contro gradiente</a:t>
            </a:r>
          </a:p>
          <a:p>
            <a:pPr eaLnBrk="1" hangingPunct="1">
              <a:buFontTx/>
              <a:buChar char="•"/>
            </a:pPr>
            <a:r>
              <a:rPr lang="it-IT" altLang="it-IT">
                <a:latin typeface="Times New Roman" panose="02020603050405020304" pitchFamily="18" charset="0"/>
              </a:rPr>
              <a:t> </a:t>
            </a:r>
            <a:r>
              <a:rPr lang="it-IT" altLang="it-IT">
                <a:solidFill>
                  <a:srgbClr val="FF0000"/>
                </a:solidFill>
                <a:latin typeface="Times New Roman" panose="02020603050405020304" pitchFamily="18" charset="0"/>
              </a:rPr>
              <a:t>secrez. di HCO</a:t>
            </a:r>
            <a:r>
              <a:rPr lang="it-IT" altLang="it-IT" baseline="-25000">
                <a:solidFill>
                  <a:srgbClr val="FF0000"/>
                </a:solidFill>
                <a:latin typeface="Times New Roman" panose="02020603050405020304" pitchFamily="18" charset="0"/>
              </a:rPr>
              <a:t>3</a:t>
            </a:r>
            <a:r>
              <a:rPr lang="it-IT" altLang="it-IT" baseline="30000">
                <a:solidFill>
                  <a:srgbClr val="FF0000"/>
                </a:solidFill>
                <a:latin typeface="Times New Roman" panose="02020603050405020304" pitchFamily="18" charset="0"/>
              </a:rPr>
              <a:t>–</a:t>
            </a:r>
            <a:endParaRPr lang="it-IT" altLang="it-IT">
              <a:solidFill>
                <a:srgbClr val="FF0000"/>
              </a:solidFill>
              <a:latin typeface="Times New Roman" panose="02020603050405020304" pitchFamily="18" charset="0"/>
            </a:endParaRPr>
          </a:p>
          <a:p>
            <a:pPr eaLnBrk="1" hangingPunct="1">
              <a:buFontTx/>
              <a:buChar char="•"/>
            </a:pPr>
            <a:r>
              <a:rPr lang="it-IT" altLang="it-IT">
                <a:latin typeface="Times New Roman" panose="02020603050405020304" pitchFamily="18" charset="0"/>
              </a:rPr>
              <a:t> </a:t>
            </a:r>
            <a:r>
              <a:rPr lang="it-IT" altLang="it-IT">
                <a:solidFill>
                  <a:srgbClr val="FF0000"/>
                </a:solidFill>
                <a:latin typeface="Times New Roman" panose="02020603050405020304" pitchFamily="18" charset="0"/>
              </a:rPr>
              <a:t>secrez. di K</a:t>
            </a:r>
            <a:r>
              <a:rPr lang="it-IT" altLang="it-IT" baseline="30000">
                <a:solidFill>
                  <a:srgbClr val="FF0000"/>
                </a:solidFill>
                <a:latin typeface="Times New Roman" panose="02020603050405020304" pitchFamily="18" charset="0"/>
              </a:rPr>
              <a:t>+</a:t>
            </a:r>
          </a:p>
        </p:txBody>
      </p:sp>
      <p:sp>
        <p:nvSpPr>
          <p:cNvPr id="6149" name="Text Box 8"/>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ACQUA E SALI</a:t>
            </a:r>
            <a:endParaRPr lang="it-IT" altLang="it-IT" sz="1600" b="1">
              <a:solidFill>
                <a:schemeClr val="bg2"/>
              </a:solidFill>
              <a:latin typeface="Times New Roman" panose="02020603050405020304" pitchFamily="18" charset="0"/>
            </a:endParaRPr>
          </a:p>
        </p:txBody>
      </p:sp>
      <p:sp>
        <p:nvSpPr>
          <p:cNvPr id="6150" name="WordArt 9"/>
          <p:cNvSpPr>
            <a:spLocks noChangeArrowheads="1" noChangeShapeType="1" noTextEdit="1"/>
          </p:cNvSpPr>
          <p:nvPr/>
        </p:nvSpPr>
        <p:spPr bwMode="auto">
          <a:xfrm>
            <a:off x="457200" y="457200"/>
            <a:ext cx="81534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DI ACQUA ED ELETTROLITI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8453">
                                            <p:txEl>
                                              <p:pRg st="0" end="0"/>
                                            </p:txEl>
                                          </p:spTgt>
                                        </p:tgtEl>
                                        <p:attrNameLst>
                                          <p:attrName>style.visibility</p:attrName>
                                        </p:attrNameLst>
                                      </p:cBhvr>
                                      <p:to>
                                        <p:strVal val="visible"/>
                                      </p:to>
                                    </p:set>
                                    <p:animEffect transition="in" filter="dissolve">
                                      <p:cBhvr>
                                        <p:cTn id="7" dur="500"/>
                                        <p:tgtEl>
                                          <p:spTgt spid="488453">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8453">
                                            <p:txEl>
                                              <p:pRg st="1" end="1"/>
                                            </p:txEl>
                                          </p:spTgt>
                                        </p:tgtEl>
                                        <p:attrNameLst>
                                          <p:attrName>style.visibility</p:attrName>
                                        </p:attrNameLst>
                                      </p:cBhvr>
                                      <p:to>
                                        <p:strVal val="visible"/>
                                      </p:to>
                                    </p:set>
                                    <p:animEffect transition="in" filter="dissolve">
                                      <p:cBhvr>
                                        <p:cTn id="11" dur="500"/>
                                        <p:tgtEl>
                                          <p:spTgt spid="488453">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8453">
                                            <p:txEl>
                                              <p:pRg st="2" end="2"/>
                                            </p:txEl>
                                          </p:spTgt>
                                        </p:tgtEl>
                                        <p:attrNameLst>
                                          <p:attrName>style.visibility</p:attrName>
                                        </p:attrNameLst>
                                      </p:cBhvr>
                                      <p:to>
                                        <p:strVal val="visible"/>
                                      </p:to>
                                    </p:set>
                                    <p:animEffect transition="in" filter="dissolve">
                                      <p:cBhvr>
                                        <p:cTn id="15" dur="500"/>
                                        <p:tgtEl>
                                          <p:spTgt spid="488453">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8453">
                                            <p:txEl>
                                              <p:pRg st="3" end="3"/>
                                            </p:txEl>
                                          </p:spTgt>
                                        </p:tgtEl>
                                        <p:attrNameLst>
                                          <p:attrName>style.visibility</p:attrName>
                                        </p:attrNameLst>
                                      </p:cBhvr>
                                      <p:to>
                                        <p:strVal val="visible"/>
                                      </p:to>
                                    </p:set>
                                    <p:animEffect transition="in" filter="dissolve">
                                      <p:cBhvr>
                                        <p:cTn id="19" dur="500"/>
                                        <p:tgtEl>
                                          <p:spTgt spid="488453">
                                            <p:txEl>
                                              <p:pRg st="3" end="3"/>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8453">
                                            <p:txEl>
                                              <p:pRg st="4" end="4"/>
                                            </p:txEl>
                                          </p:spTgt>
                                        </p:tgtEl>
                                        <p:attrNameLst>
                                          <p:attrName>style.visibility</p:attrName>
                                        </p:attrNameLst>
                                      </p:cBhvr>
                                      <p:to>
                                        <p:strVal val="visible"/>
                                      </p:to>
                                    </p:set>
                                    <p:animEffect transition="in" filter="dissolve">
                                      <p:cBhvr>
                                        <p:cTn id="23" dur="500"/>
                                        <p:tgtEl>
                                          <p:spTgt spid="488453">
                                            <p:txEl>
                                              <p:pRg st="4" end="4"/>
                                            </p:txEl>
                                          </p:spTgt>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8453">
                                            <p:txEl>
                                              <p:pRg st="5" end="5"/>
                                            </p:txEl>
                                          </p:spTgt>
                                        </p:tgtEl>
                                        <p:attrNameLst>
                                          <p:attrName>style.visibility</p:attrName>
                                        </p:attrNameLst>
                                      </p:cBhvr>
                                      <p:to>
                                        <p:strVal val="visible"/>
                                      </p:to>
                                    </p:set>
                                    <p:animEffect transition="in" filter="dissolve">
                                      <p:cBhvr>
                                        <p:cTn id="27" dur="500"/>
                                        <p:tgtEl>
                                          <p:spTgt spid="48845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88453">
                                            <p:txEl>
                                              <p:pRg st="8" end="8"/>
                                            </p:txEl>
                                          </p:spTgt>
                                        </p:tgtEl>
                                        <p:attrNameLst>
                                          <p:attrName>style.visibility</p:attrName>
                                        </p:attrNameLst>
                                      </p:cBhvr>
                                      <p:to>
                                        <p:strVal val="visible"/>
                                      </p:to>
                                    </p:set>
                                    <p:animEffect transition="in" filter="dissolve">
                                      <p:cBhvr>
                                        <p:cTn id="32" dur="500"/>
                                        <p:tgtEl>
                                          <p:spTgt spid="488453">
                                            <p:txEl>
                                              <p:pRg st="8" end="8"/>
                                            </p:txEl>
                                          </p:spTgt>
                                        </p:tgtEl>
                                      </p:cBhvr>
                                    </p:animEffect>
                                  </p:childTnLst>
                                </p:cTn>
                              </p:par>
                            </p:childTnLst>
                          </p:cTn>
                        </p:par>
                        <p:par>
                          <p:cTn id="33" fill="hold" nodeType="afterGroup">
                            <p:stCondLst>
                              <p:cond delay="500"/>
                            </p:stCondLst>
                            <p:childTnLst>
                              <p:par>
                                <p:cTn id="34" presetID="9" presetClass="entr" presetSubtype="0" fill="hold" nodeType="afterEffect">
                                  <p:stCondLst>
                                    <p:cond delay="0"/>
                                  </p:stCondLst>
                                  <p:childTnLst>
                                    <p:set>
                                      <p:cBhvr>
                                        <p:cTn id="35" dur="1" fill="hold">
                                          <p:stCondLst>
                                            <p:cond delay="0"/>
                                          </p:stCondLst>
                                        </p:cTn>
                                        <p:tgtEl>
                                          <p:spTgt spid="488453">
                                            <p:txEl>
                                              <p:pRg st="9" end="9"/>
                                            </p:txEl>
                                          </p:spTgt>
                                        </p:tgtEl>
                                        <p:attrNameLst>
                                          <p:attrName>style.visibility</p:attrName>
                                        </p:attrNameLst>
                                      </p:cBhvr>
                                      <p:to>
                                        <p:strVal val="visible"/>
                                      </p:to>
                                    </p:set>
                                    <p:animEffect transition="in" filter="dissolve">
                                      <p:cBhvr>
                                        <p:cTn id="36" dur="500"/>
                                        <p:tgtEl>
                                          <p:spTgt spid="488453">
                                            <p:txEl>
                                              <p:pRg st="9" end="9"/>
                                            </p:txEl>
                                          </p:spTgt>
                                        </p:tgtEl>
                                      </p:cBhvr>
                                    </p:animEffect>
                                  </p:childTnLst>
                                </p:cTn>
                              </p:par>
                            </p:childTnLst>
                          </p:cTn>
                        </p:par>
                        <p:par>
                          <p:cTn id="37" fill="hold" nodeType="afterGroup">
                            <p:stCondLst>
                              <p:cond delay="1000"/>
                            </p:stCondLst>
                            <p:childTnLst>
                              <p:par>
                                <p:cTn id="38" presetID="9" presetClass="entr" presetSubtype="0" fill="hold" nodeType="afterEffect">
                                  <p:stCondLst>
                                    <p:cond delay="0"/>
                                  </p:stCondLst>
                                  <p:childTnLst>
                                    <p:set>
                                      <p:cBhvr>
                                        <p:cTn id="39" dur="1" fill="hold">
                                          <p:stCondLst>
                                            <p:cond delay="0"/>
                                          </p:stCondLst>
                                        </p:cTn>
                                        <p:tgtEl>
                                          <p:spTgt spid="488453">
                                            <p:txEl>
                                              <p:pRg st="10" end="10"/>
                                            </p:txEl>
                                          </p:spTgt>
                                        </p:tgtEl>
                                        <p:attrNameLst>
                                          <p:attrName>style.visibility</p:attrName>
                                        </p:attrNameLst>
                                      </p:cBhvr>
                                      <p:to>
                                        <p:strVal val="visible"/>
                                      </p:to>
                                    </p:set>
                                    <p:animEffect transition="in" filter="dissolve">
                                      <p:cBhvr>
                                        <p:cTn id="40" dur="500"/>
                                        <p:tgtEl>
                                          <p:spTgt spid="488453">
                                            <p:txEl>
                                              <p:pRg st="10" end="10"/>
                                            </p:txEl>
                                          </p:spTgt>
                                        </p:tgtEl>
                                      </p:cBhvr>
                                    </p:animEffect>
                                  </p:childTnLst>
                                </p:cTn>
                              </p:par>
                            </p:childTnLst>
                          </p:cTn>
                        </p:par>
                        <p:par>
                          <p:cTn id="41" fill="hold" nodeType="afterGroup">
                            <p:stCondLst>
                              <p:cond delay="1500"/>
                            </p:stCondLst>
                            <p:childTnLst>
                              <p:par>
                                <p:cTn id="42" presetID="9" presetClass="entr" presetSubtype="0" fill="hold" nodeType="afterEffect">
                                  <p:stCondLst>
                                    <p:cond delay="0"/>
                                  </p:stCondLst>
                                  <p:childTnLst>
                                    <p:set>
                                      <p:cBhvr>
                                        <p:cTn id="43" dur="1" fill="hold">
                                          <p:stCondLst>
                                            <p:cond delay="0"/>
                                          </p:stCondLst>
                                        </p:cTn>
                                        <p:tgtEl>
                                          <p:spTgt spid="488453">
                                            <p:txEl>
                                              <p:pRg st="11" end="11"/>
                                            </p:txEl>
                                          </p:spTgt>
                                        </p:tgtEl>
                                        <p:attrNameLst>
                                          <p:attrName>style.visibility</p:attrName>
                                        </p:attrNameLst>
                                      </p:cBhvr>
                                      <p:to>
                                        <p:strVal val="visible"/>
                                      </p:to>
                                    </p:set>
                                    <p:animEffect transition="in" filter="dissolve">
                                      <p:cBhvr>
                                        <p:cTn id="44" dur="500"/>
                                        <p:tgtEl>
                                          <p:spTgt spid="488453">
                                            <p:txEl>
                                              <p:pRg st="11" end="11"/>
                                            </p:txEl>
                                          </p:spTgt>
                                        </p:tgtEl>
                                      </p:cBhvr>
                                    </p:animEffect>
                                  </p:childTnLst>
                                </p:cTn>
                              </p:par>
                            </p:childTnLst>
                          </p:cTn>
                        </p:par>
                        <p:par>
                          <p:cTn id="45" fill="hold" nodeType="afterGroup">
                            <p:stCondLst>
                              <p:cond delay="2000"/>
                            </p:stCondLst>
                            <p:childTnLst>
                              <p:par>
                                <p:cTn id="46" presetID="9" presetClass="entr" presetSubtype="0" fill="hold" nodeType="afterEffect">
                                  <p:stCondLst>
                                    <p:cond delay="0"/>
                                  </p:stCondLst>
                                  <p:childTnLst>
                                    <p:set>
                                      <p:cBhvr>
                                        <p:cTn id="47" dur="1" fill="hold">
                                          <p:stCondLst>
                                            <p:cond delay="0"/>
                                          </p:stCondLst>
                                        </p:cTn>
                                        <p:tgtEl>
                                          <p:spTgt spid="488453">
                                            <p:txEl>
                                              <p:pRg st="12" end="12"/>
                                            </p:txEl>
                                          </p:spTgt>
                                        </p:tgtEl>
                                        <p:attrNameLst>
                                          <p:attrName>style.visibility</p:attrName>
                                        </p:attrNameLst>
                                      </p:cBhvr>
                                      <p:to>
                                        <p:strVal val="visible"/>
                                      </p:to>
                                    </p:set>
                                    <p:animEffect transition="in" filter="dissolve">
                                      <p:cBhvr>
                                        <p:cTn id="48" dur="500"/>
                                        <p:tgtEl>
                                          <p:spTgt spid="488453">
                                            <p:txEl>
                                              <p:pRg st="12" end="12"/>
                                            </p:txEl>
                                          </p:spTgt>
                                        </p:tgtEl>
                                      </p:cBhvr>
                                    </p:animEffect>
                                  </p:childTnLst>
                                </p:cTn>
                              </p:par>
                            </p:childTnLst>
                          </p:cTn>
                        </p:par>
                        <p:par>
                          <p:cTn id="49" fill="hold" nodeType="afterGroup">
                            <p:stCondLst>
                              <p:cond delay="2500"/>
                            </p:stCondLst>
                            <p:childTnLst>
                              <p:par>
                                <p:cTn id="50" presetID="9" presetClass="entr" presetSubtype="0" fill="hold" nodeType="afterEffect">
                                  <p:stCondLst>
                                    <p:cond delay="0"/>
                                  </p:stCondLst>
                                  <p:childTnLst>
                                    <p:set>
                                      <p:cBhvr>
                                        <p:cTn id="51" dur="1" fill="hold">
                                          <p:stCondLst>
                                            <p:cond delay="0"/>
                                          </p:stCondLst>
                                        </p:cTn>
                                        <p:tgtEl>
                                          <p:spTgt spid="488453">
                                            <p:txEl>
                                              <p:pRg st="13" end="13"/>
                                            </p:txEl>
                                          </p:spTgt>
                                        </p:tgtEl>
                                        <p:attrNameLst>
                                          <p:attrName>style.visibility</p:attrName>
                                        </p:attrNameLst>
                                      </p:cBhvr>
                                      <p:to>
                                        <p:strVal val="visible"/>
                                      </p:to>
                                    </p:set>
                                    <p:animEffect transition="in" filter="dissolve">
                                      <p:cBhvr>
                                        <p:cTn id="52" dur="500"/>
                                        <p:tgtEl>
                                          <p:spTgt spid="488453">
                                            <p:txEl>
                                              <p:pRg st="13" end="13"/>
                                            </p:txEl>
                                          </p:spTgt>
                                        </p:tgtEl>
                                      </p:cBhvr>
                                    </p:animEffect>
                                  </p:childTnLst>
                                </p:cTn>
                              </p:par>
                            </p:childTnLst>
                          </p:cTn>
                        </p:par>
                        <p:par>
                          <p:cTn id="53" fill="hold" nodeType="afterGroup">
                            <p:stCondLst>
                              <p:cond delay="3000"/>
                            </p:stCondLst>
                            <p:childTnLst>
                              <p:par>
                                <p:cTn id="54" presetID="9" presetClass="entr" presetSubtype="0" fill="hold" nodeType="afterEffect">
                                  <p:stCondLst>
                                    <p:cond delay="0"/>
                                  </p:stCondLst>
                                  <p:childTnLst>
                                    <p:set>
                                      <p:cBhvr>
                                        <p:cTn id="55" dur="1" fill="hold">
                                          <p:stCondLst>
                                            <p:cond delay="0"/>
                                          </p:stCondLst>
                                        </p:cTn>
                                        <p:tgtEl>
                                          <p:spTgt spid="488453">
                                            <p:txEl>
                                              <p:pRg st="14" end="14"/>
                                            </p:txEl>
                                          </p:spTgt>
                                        </p:tgtEl>
                                        <p:attrNameLst>
                                          <p:attrName>style.visibility</p:attrName>
                                        </p:attrNameLst>
                                      </p:cBhvr>
                                      <p:to>
                                        <p:strVal val="visible"/>
                                      </p:to>
                                    </p:set>
                                    <p:animEffect transition="in" filter="dissolve">
                                      <p:cBhvr>
                                        <p:cTn id="56" dur="500"/>
                                        <p:tgtEl>
                                          <p:spTgt spid="488453">
                                            <p:txEl>
                                              <p:pRg st="14" end="14"/>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488455">
                                            <p:txEl>
                                              <p:pRg st="0" end="0"/>
                                            </p:txEl>
                                          </p:spTgt>
                                        </p:tgtEl>
                                        <p:attrNameLst>
                                          <p:attrName>style.visibility</p:attrName>
                                        </p:attrNameLst>
                                      </p:cBhvr>
                                      <p:to>
                                        <p:strVal val="visible"/>
                                      </p:to>
                                    </p:set>
                                    <p:animEffect transition="in" filter="dissolve">
                                      <p:cBhvr>
                                        <p:cTn id="61" dur="500"/>
                                        <p:tgtEl>
                                          <p:spTgt spid="488455">
                                            <p:txEl>
                                              <p:pRg st="0" end="0"/>
                                            </p:txEl>
                                          </p:spTgt>
                                        </p:tgtEl>
                                      </p:cBhvr>
                                    </p:animEffect>
                                  </p:childTnLst>
                                </p:cTn>
                              </p:par>
                            </p:childTnLst>
                          </p:cTn>
                        </p:par>
                        <p:par>
                          <p:cTn id="62" fill="hold" nodeType="afterGroup">
                            <p:stCondLst>
                              <p:cond delay="500"/>
                            </p:stCondLst>
                            <p:childTnLst>
                              <p:par>
                                <p:cTn id="63" presetID="9" presetClass="entr" presetSubtype="0" fill="hold" nodeType="afterEffect">
                                  <p:stCondLst>
                                    <p:cond delay="0"/>
                                  </p:stCondLst>
                                  <p:childTnLst>
                                    <p:set>
                                      <p:cBhvr>
                                        <p:cTn id="64" dur="1" fill="hold">
                                          <p:stCondLst>
                                            <p:cond delay="0"/>
                                          </p:stCondLst>
                                        </p:cTn>
                                        <p:tgtEl>
                                          <p:spTgt spid="488455">
                                            <p:txEl>
                                              <p:pRg st="1" end="1"/>
                                            </p:txEl>
                                          </p:spTgt>
                                        </p:tgtEl>
                                        <p:attrNameLst>
                                          <p:attrName>style.visibility</p:attrName>
                                        </p:attrNameLst>
                                      </p:cBhvr>
                                      <p:to>
                                        <p:strVal val="visible"/>
                                      </p:to>
                                    </p:set>
                                    <p:animEffect transition="in" filter="dissolve">
                                      <p:cBhvr>
                                        <p:cTn id="65" dur="500"/>
                                        <p:tgtEl>
                                          <p:spTgt spid="488455">
                                            <p:txEl>
                                              <p:pRg st="1" end="1"/>
                                            </p:txEl>
                                          </p:spTgt>
                                        </p:tgtEl>
                                      </p:cBhvr>
                                    </p:animEffect>
                                  </p:childTnLst>
                                </p:cTn>
                              </p:par>
                            </p:childTnLst>
                          </p:cTn>
                        </p:par>
                        <p:par>
                          <p:cTn id="66" fill="hold" nodeType="afterGroup">
                            <p:stCondLst>
                              <p:cond delay="1000"/>
                            </p:stCondLst>
                            <p:childTnLst>
                              <p:par>
                                <p:cTn id="67" presetID="9" presetClass="entr" presetSubtype="0" fill="hold" nodeType="afterEffect">
                                  <p:stCondLst>
                                    <p:cond delay="0"/>
                                  </p:stCondLst>
                                  <p:childTnLst>
                                    <p:set>
                                      <p:cBhvr>
                                        <p:cTn id="68" dur="1" fill="hold">
                                          <p:stCondLst>
                                            <p:cond delay="0"/>
                                          </p:stCondLst>
                                        </p:cTn>
                                        <p:tgtEl>
                                          <p:spTgt spid="488455">
                                            <p:txEl>
                                              <p:pRg st="2" end="2"/>
                                            </p:txEl>
                                          </p:spTgt>
                                        </p:tgtEl>
                                        <p:attrNameLst>
                                          <p:attrName>style.visibility</p:attrName>
                                        </p:attrNameLst>
                                      </p:cBhvr>
                                      <p:to>
                                        <p:strVal val="visible"/>
                                      </p:to>
                                    </p:set>
                                    <p:animEffect transition="in" filter="dissolve">
                                      <p:cBhvr>
                                        <p:cTn id="69" dur="500"/>
                                        <p:tgtEl>
                                          <p:spTgt spid="488455">
                                            <p:txEl>
                                              <p:pRg st="2" end="2"/>
                                            </p:txEl>
                                          </p:spTgt>
                                        </p:tgtEl>
                                      </p:cBhvr>
                                    </p:animEffect>
                                  </p:childTnLst>
                                </p:cTn>
                              </p:par>
                            </p:childTnLst>
                          </p:cTn>
                        </p:par>
                        <p:par>
                          <p:cTn id="70" fill="hold" nodeType="afterGroup">
                            <p:stCondLst>
                              <p:cond delay="1500"/>
                            </p:stCondLst>
                            <p:childTnLst>
                              <p:par>
                                <p:cTn id="71" presetID="9" presetClass="entr" presetSubtype="0" fill="hold" nodeType="afterEffect">
                                  <p:stCondLst>
                                    <p:cond delay="0"/>
                                  </p:stCondLst>
                                  <p:childTnLst>
                                    <p:set>
                                      <p:cBhvr>
                                        <p:cTn id="72" dur="1" fill="hold">
                                          <p:stCondLst>
                                            <p:cond delay="0"/>
                                          </p:stCondLst>
                                        </p:cTn>
                                        <p:tgtEl>
                                          <p:spTgt spid="488455">
                                            <p:txEl>
                                              <p:pRg st="3" end="3"/>
                                            </p:txEl>
                                          </p:spTgt>
                                        </p:tgtEl>
                                        <p:attrNameLst>
                                          <p:attrName>style.visibility</p:attrName>
                                        </p:attrNameLst>
                                      </p:cBhvr>
                                      <p:to>
                                        <p:strVal val="visible"/>
                                      </p:to>
                                    </p:set>
                                    <p:animEffect transition="in" filter="dissolve">
                                      <p:cBhvr>
                                        <p:cTn id="73" dur="500"/>
                                        <p:tgtEl>
                                          <p:spTgt spid="4884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ACQUA E SALI</a:t>
            </a:r>
            <a:endParaRPr lang="it-IT" altLang="it-IT" sz="1600" b="1">
              <a:solidFill>
                <a:schemeClr val="bg2"/>
              </a:solidFill>
              <a:latin typeface="Times New Roman" panose="02020603050405020304" pitchFamily="18" charset="0"/>
            </a:endParaRPr>
          </a:p>
        </p:txBody>
      </p:sp>
      <p:sp>
        <p:nvSpPr>
          <p:cNvPr id="178179" name="WordArt 5"/>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TRASPORTO DI ACQUA</a:t>
            </a:r>
          </a:p>
        </p:txBody>
      </p:sp>
      <p:sp>
        <p:nvSpPr>
          <p:cNvPr id="565255" name="Text Box 7"/>
          <p:cNvSpPr txBox="1">
            <a:spLocks noChangeArrowheads="1"/>
          </p:cNvSpPr>
          <p:nvPr/>
        </p:nvSpPr>
        <p:spPr bwMode="auto">
          <a:xfrm>
            <a:off x="304800" y="1143000"/>
            <a:ext cx="36576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000" b="1">
                <a:latin typeface="Times New Roman" panose="02020603050405020304" pitchFamily="18" charset="0"/>
              </a:rPr>
              <a:t>I movimenti di H</a:t>
            </a:r>
            <a:r>
              <a:rPr lang="it-IT" altLang="it-IT" sz="2000" b="1" baseline="-25000">
                <a:latin typeface="Times New Roman" panose="02020603050405020304" pitchFamily="18" charset="0"/>
              </a:rPr>
              <a:t>2</a:t>
            </a:r>
            <a:r>
              <a:rPr lang="it-IT" altLang="it-IT" sz="2000" b="1">
                <a:latin typeface="Times New Roman" panose="02020603050405020304" pitchFamily="18" charset="0"/>
              </a:rPr>
              <a:t>O attraverso la parete intestinale sono dovuti ad osmosi.</a:t>
            </a:r>
          </a:p>
          <a:p>
            <a:pPr eaLnBrk="1" hangingPunct="1">
              <a:spcBef>
                <a:spcPct val="50000"/>
              </a:spcBef>
            </a:pPr>
            <a:r>
              <a:rPr lang="it-IT" altLang="it-IT" sz="2000" b="1">
                <a:latin typeface="Times New Roman" panose="02020603050405020304" pitchFamily="18" charset="0"/>
              </a:rPr>
              <a:t>L’assorbimento dell’acqua viene trainato soprattutto dall’assorbimento di Na</a:t>
            </a:r>
            <a:r>
              <a:rPr lang="it-IT" altLang="it-IT" sz="2000" b="1" baseline="30000">
                <a:latin typeface="Times New Roman" panose="02020603050405020304" pitchFamily="18" charset="0"/>
              </a:rPr>
              <a:t>+</a:t>
            </a:r>
            <a:r>
              <a:rPr lang="it-IT" altLang="it-IT" sz="2000" b="1">
                <a:latin typeface="Times New Roman" panose="02020603050405020304" pitchFamily="18" charset="0"/>
              </a:rPr>
              <a:t> e Cl</a:t>
            </a:r>
            <a:r>
              <a:rPr lang="it-IT" altLang="it-IT" sz="2000" b="1" baseline="30000">
                <a:latin typeface="Times New Roman" panose="02020603050405020304" pitchFamily="18" charset="0"/>
              </a:rPr>
              <a:t>-</a:t>
            </a:r>
            <a:endParaRPr lang="it-IT" altLang="it-IT" sz="2000" b="1">
              <a:latin typeface="Times New Roman" panose="02020603050405020304" pitchFamily="18" charset="0"/>
            </a:endParaRPr>
          </a:p>
          <a:p>
            <a:pPr eaLnBrk="1" hangingPunct="1">
              <a:spcBef>
                <a:spcPct val="50000"/>
              </a:spcBef>
            </a:pPr>
            <a:endParaRPr lang="it-IT" altLang="it-IT" sz="2000" b="1">
              <a:latin typeface="Times New Roman" panose="02020603050405020304" pitchFamily="18" charset="0"/>
            </a:endParaRPr>
          </a:p>
        </p:txBody>
      </p:sp>
      <p:pic>
        <p:nvPicPr>
          <p:cNvPr id="178181" name="Picture 8" descr="57no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2513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5255">
                                            <p:txEl>
                                              <p:pRg st="0" end="0"/>
                                            </p:txEl>
                                          </p:spTgt>
                                        </p:tgtEl>
                                        <p:attrNameLst>
                                          <p:attrName>style.visibility</p:attrName>
                                        </p:attrNameLst>
                                      </p:cBhvr>
                                      <p:to>
                                        <p:strVal val="visible"/>
                                      </p:to>
                                    </p:set>
                                    <p:animEffect transition="in" filter="dissolve">
                                      <p:cBhvr>
                                        <p:cTn id="7" dur="500"/>
                                        <p:tgtEl>
                                          <p:spTgt spid="5652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65255">
                                            <p:txEl>
                                              <p:pRg st="1" end="1"/>
                                            </p:txEl>
                                          </p:spTgt>
                                        </p:tgtEl>
                                        <p:attrNameLst>
                                          <p:attrName>style.visibility</p:attrName>
                                        </p:attrNameLst>
                                      </p:cBhvr>
                                      <p:to>
                                        <p:strVal val="visible"/>
                                      </p:to>
                                    </p:set>
                                    <p:animEffect transition="in" filter="dissolve">
                                      <p:cBhvr>
                                        <p:cTn id="12" dur="500"/>
                                        <p:tgtEl>
                                          <p:spTgt spid="5652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838200"/>
            <a:ext cx="39719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ACQUA E SALI</a:t>
            </a:r>
            <a:endParaRPr lang="it-IT" altLang="it-IT" sz="1600" b="1">
              <a:solidFill>
                <a:schemeClr val="bg2"/>
              </a:solidFill>
              <a:latin typeface="Times New Roman" panose="02020603050405020304" pitchFamily="18" charset="0"/>
            </a:endParaRPr>
          </a:p>
        </p:txBody>
      </p:sp>
      <p:pic>
        <p:nvPicPr>
          <p:cNvPr id="1792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4700"/>
            <a:ext cx="34417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WordArt 6"/>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TRASPORTO DI NaCl</a:t>
            </a:r>
          </a:p>
        </p:txBody>
      </p:sp>
      <p:sp>
        <p:nvSpPr>
          <p:cNvPr id="179206" name="Rectangle 3"/>
          <p:cNvSpPr>
            <a:spLocks noChangeArrowheads="1"/>
          </p:cNvSpPr>
          <p:nvPr/>
        </p:nvSpPr>
        <p:spPr bwMode="auto">
          <a:xfrm>
            <a:off x="2743200" y="5867400"/>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Cellula epiteliale intestinale</a:t>
            </a:r>
          </a:p>
        </p:txBody>
      </p:sp>
      <p:sp>
        <p:nvSpPr>
          <p:cNvPr id="460807" name="Text Box 7"/>
          <p:cNvSpPr txBox="1">
            <a:spLocks noChangeArrowheads="1"/>
          </p:cNvSpPr>
          <p:nvPr/>
        </p:nvSpPr>
        <p:spPr bwMode="auto">
          <a:xfrm>
            <a:off x="3657600" y="1143000"/>
            <a:ext cx="3048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600" b="1">
                <a:latin typeface="Times New Roman" panose="02020603050405020304" pitchFamily="18" charset="0"/>
              </a:rPr>
              <a:t>Il Na</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viene assorbito per l’intera lunghezza dell’intestino.</a:t>
            </a:r>
          </a:p>
          <a:p>
            <a:pPr eaLnBrk="1" hangingPunct="1">
              <a:spcBef>
                <a:spcPct val="50000"/>
              </a:spcBef>
            </a:pPr>
            <a:r>
              <a:rPr lang="it-IT" altLang="it-IT" sz="1600" b="1">
                <a:latin typeface="Times New Roman" panose="02020603050405020304" pitchFamily="18" charset="0"/>
              </a:rPr>
              <a:t>Il Na</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attraversa la membrana dell’orletto a spazzola in virtù del suo gradiente elettrochimico ed è successivamente trasportato fuori per l’azione di una Na</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,K</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-ATPasi localizzata nella membrana basolaterale.</a:t>
            </a:r>
          </a:p>
          <a:p>
            <a:pPr eaLnBrk="1" hangingPunct="1">
              <a:spcBef>
                <a:spcPct val="50000"/>
              </a:spcBef>
            </a:pPr>
            <a:endParaRPr lang="it-IT" altLang="it-IT" sz="1600" b="1">
              <a:latin typeface="Times New Roman" panose="02020603050405020304" pitchFamily="18" charset="0"/>
            </a:endParaRPr>
          </a:p>
        </p:txBody>
      </p:sp>
      <p:sp>
        <p:nvSpPr>
          <p:cNvPr id="179208" name="Rectangle 9"/>
          <p:cNvSpPr>
            <a:spLocks noChangeArrowheads="1"/>
          </p:cNvSpPr>
          <p:nvPr/>
        </p:nvSpPr>
        <p:spPr bwMode="auto">
          <a:xfrm>
            <a:off x="5105400" y="3581400"/>
            <a:ext cx="18288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0807">
                                            <p:txEl>
                                              <p:pRg st="0" end="0"/>
                                            </p:txEl>
                                          </p:spTgt>
                                        </p:tgtEl>
                                        <p:attrNameLst>
                                          <p:attrName>style.visibility</p:attrName>
                                        </p:attrNameLst>
                                      </p:cBhvr>
                                      <p:to>
                                        <p:strVal val="visible"/>
                                      </p:to>
                                    </p:set>
                                    <p:animEffect transition="in" filter="dissolve">
                                      <p:cBhvr>
                                        <p:cTn id="7" dur="500"/>
                                        <p:tgtEl>
                                          <p:spTgt spid="4608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0807">
                                            <p:txEl>
                                              <p:pRg st="1" end="1"/>
                                            </p:txEl>
                                          </p:spTgt>
                                        </p:tgtEl>
                                        <p:attrNameLst>
                                          <p:attrName>style.visibility</p:attrName>
                                        </p:attrNameLst>
                                      </p:cBhvr>
                                      <p:to>
                                        <p:strVal val="visible"/>
                                      </p:to>
                                    </p:set>
                                    <p:animEffect transition="in" filter="dissolve">
                                      <p:cBhvr>
                                        <p:cTn id="12" dur="500"/>
                                        <p:tgtEl>
                                          <p:spTgt spid="4608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838200"/>
            <a:ext cx="39719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ACQUA E SALI</a:t>
            </a:r>
            <a:endParaRPr lang="it-IT" altLang="it-IT" sz="1600" b="1">
              <a:solidFill>
                <a:schemeClr val="bg2"/>
              </a:solidFill>
              <a:latin typeface="Times New Roman" panose="02020603050405020304" pitchFamily="18" charset="0"/>
            </a:endParaRPr>
          </a:p>
        </p:txBody>
      </p:sp>
      <p:pic>
        <p:nvPicPr>
          <p:cNvPr id="180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4700"/>
            <a:ext cx="34417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WordArt 5"/>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TRASPORTO DI NaCl</a:t>
            </a:r>
          </a:p>
        </p:txBody>
      </p:sp>
      <p:sp>
        <p:nvSpPr>
          <p:cNvPr id="180230" name="Rectangle 6"/>
          <p:cNvSpPr>
            <a:spLocks noChangeArrowheads="1"/>
          </p:cNvSpPr>
          <p:nvPr/>
        </p:nvSpPr>
        <p:spPr bwMode="auto">
          <a:xfrm>
            <a:off x="2743200" y="5867400"/>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Cellula epiteliale intestinale</a:t>
            </a:r>
          </a:p>
        </p:txBody>
      </p:sp>
      <p:sp>
        <p:nvSpPr>
          <p:cNvPr id="180231" name="Rectangle 8"/>
          <p:cNvSpPr>
            <a:spLocks noChangeArrowheads="1"/>
          </p:cNvSpPr>
          <p:nvPr/>
        </p:nvSpPr>
        <p:spPr bwMode="auto">
          <a:xfrm>
            <a:off x="5105400" y="3581400"/>
            <a:ext cx="18288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71399" name="Text Box 7"/>
          <p:cNvSpPr txBox="1">
            <a:spLocks noChangeArrowheads="1"/>
          </p:cNvSpPr>
          <p:nvPr/>
        </p:nvSpPr>
        <p:spPr bwMode="auto">
          <a:xfrm>
            <a:off x="3657600" y="1143000"/>
            <a:ext cx="30480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b="1">
                <a:latin typeface="Times New Roman" panose="02020603050405020304" pitchFamily="18" charset="0"/>
              </a:rPr>
              <a:t>Il Cl</a:t>
            </a:r>
            <a:r>
              <a:rPr lang="it-IT" altLang="it-IT" b="1" baseline="30000">
                <a:latin typeface="Times New Roman" panose="02020603050405020304" pitchFamily="18" charset="0"/>
              </a:rPr>
              <a:t>-</a:t>
            </a:r>
            <a:r>
              <a:rPr lang="it-IT" altLang="it-IT" b="1">
                <a:latin typeface="Times New Roman" panose="02020603050405020304" pitchFamily="18" charset="0"/>
              </a:rPr>
              <a:t> viene introdotto nella cellula epiteliale in scambio con ioni bicarbonato. Nel lume gli ioni H</a:t>
            </a:r>
            <a:r>
              <a:rPr lang="it-IT" altLang="it-IT" b="1" baseline="30000">
                <a:latin typeface="Times New Roman" panose="02020603050405020304" pitchFamily="18" charset="0"/>
              </a:rPr>
              <a:t>+</a:t>
            </a:r>
            <a:r>
              <a:rPr lang="it-IT" altLang="it-IT" b="1">
                <a:latin typeface="Times New Roman" panose="02020603050405020304" pitchFamily="18" charset="0"/>
              </a:rPr>
              <a:t> reagiscono con il HCO</a:t>
            </a:r>
            <a:r>
              <a:rPr lang="it-IT" altLang="it-IT" b="1" baseline="-25000">
                <a:latin typeface="Times New Roman" panose="02020603050405020304" pitchFamily="18" charset="0"/>
              </a:rPr>
              <a:t>3</a:t>
            </a:r>
            <a:r>
              <a:rPr lang="it-IT" altLang="it-IT" b="1" baseline="30000">
                <a:latin typeface="Times New Roman" panose="02020603050405020304" pitchFamily="18" charset="0"/>
              </a:rPr>
              <a:t>-</a:t>
            </a:r>
            <a:r>
              <a:rPr lang="it-IT" altLang="it-IT" b="1">
                <a:latin typeface="Times New Roman" panose="02020603050405020304" pitchFamily="18" charset="0"/>
              </a:rPr>
              <a:t> per dare acido carbonico e poi successivamente H</a:t>
            </a:r>
            <a:r>
              <a:rPr lang="it-IT" altLang="it-IT" b="1" baseline="-25000">
                <a:latin typeface="Times New Roman" panose="02020603050405020304" pitchFamily="18" charset="0"/>
              </a:rPr>
              <a:t>2</a:t>
            </a:r>
            <a:r>
              <a:rPr lang="it-IT" altLang="it-IT" b="1">
                <a:latin typeface="Times New Roman" panose="02020603050405020304" pitchFamily="18" charset="0"/>
              </a:rPr>
              <a:t>0 e CO</a:t>
            </a:r>
            <a:r>
              <a:rPr lang="it-IT" altLang="it-IT" b="1" baseline="-25000">
                <a:latin typeface="Times New Roman" panose="02020603050405020304" pitchFamily="18" charset="0"/>
              </a:rPr>
              <a:t>2</a:t>
            </a:r>
            <a:r>
              <a:rPr lang="it-IT" altLang="it-IT" b="1">
                <a:latin typeface="Times New Roman" panose="02020603050405020304" pitchFamily="18" charset="0"/>
              </a:rPr>
              <a:t> che poi diffonde. </a:t>
            </a:r>
          </a:p>
          <a:p>
            <a:pPr eaLnBrk="1" hangingPunct="1">
              <a:spcBef>
                <a:spcPct val="50000"/>
              </a:spcBef>
            </a:pPr>
            <a:r>
              <a:rPr lang="it-IT" altLang="it-IT" b="1">
                <a:latin typeface="Times New Roman" panose="02020603050405020304" pitchFamily="18" charset="0"/>
              </a:rPr>
              <a:t>Gli ioni Cl</a:t>
            </a:r>
            <a:r>
              <a:rPr lang="it-IT" altLang="it-IT" b="1" baseline="30000">
                <a:latin typeface="Times New Roman" panose="02020603050405020304" pitchFamily="18" charset="0"/>
              </a:rPr>
              <a:t>-</a:t>
            </a:r>
            <a:r>
              <a:rPr lang="it-IT" altLang="it-IT" b="1">
                <a:latin typeface="Times New Roman" panose="02020603050405020304" pitchFamily="18" charset="0"/>
              </a:rPr>
              <a:t> si accumulano negli spazi intercellulari.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1399">
                                            <p:txEl>
                                              <p:pRg st="0" end="0"/>
                                            </p:txEl>
                                          </p:spTgt>
                                        </p:tgtEl>
                                        <p:attrNameLst>
                                          <p:attrName>style.visibility</p:attrName>
                                        </p:attrNameLst>
                                      </p:cBhvr>
                                      <p:to>
                                        <p:strVal val="visible"/>
                                      </p:to>
                                    </p:set>
                                    <p:animEffect transition="in" filter="dissolve">
                                      <p:cBhvr>
                                        <p:cTn id="7" dur="500"/>
                                        <p:tgtEl>
                                          <p:spTgt spid="5713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71399">
                                            <p:txEl>
                                              <p:pRg st="1" end="1"/>
                                            </p:txEl>
                                          </p:spTgt>
                                        </p:tgtEl>
                                        <p:attrNameLst>
                                          <p:attrName>style.visibility</p:attrName>
                                        </p:attrNameLst>
                                      </p:cBhvr>
                                      <p:to>
                                        <p:strVal val="visible"/>
                                      </p:to>
                                    </p:set>
                                    <p:animEffect transition="in" filter="dissolve">
                                      <p:cBhvr>
                                        <p:cTn id="12" dur="500"/>
                                        <p:tgtEl>
                                          <p:spTgt spid="5713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WordArt 4"/>
          <p:cNvSpPr>
            <a:spLocks noChangeArrowheads="1" noChangeShapeType="1" noTextEdit="1"/>
          </p:cNvSpPr>
          <p:nvPr/>
        </p:nvSpPr>
        <p:spPr bwMode="auto">
          <a:xfrm>
            <a:off x="2438400" y="533400"/>
            <a:ext cx="386715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a:t>
            </a:r>
          </a:p>
        </p:txBody>
      </p:sp>
      <p:sp>
        <p:nvSpPr>
          <p:cNvPr id="23559" name="Rectangle 7"/>
          <p:cNvSpPr>
            <a:spLocks noGrp="1" noChangeArrowheads="1"/>
          </p:cNvSpPr>
          <p:nvPr>
            <p:ph type="body" idx="1"/>
          </p:nvPr>
        </p:nvSpPr>
        <p:spPr>
          <a:xfrm>
            <a:off x="323850" y="1412875"/>
            <a:ext cx="8591550" cy="5184775"/>
          </a:xfrm>
          <a:noFill/>
        </p:spPr>
        <p:txBody>
          <a:bodyPr/>
          <a:lstStyle/>
          <a:p>
            <a:pPr marL="444500" indent="-444500" eaLnBrk="1" hangingPunct="1">
              <a:lnSpc>
                <a:spcPct val="90000"/>
              </a:lnSpc>
              <a:buFont typeface="Wingdings" panose="05000000000000000000" pitchFamily="2" charset="2"/>
              <a:buNone/>
            </a:pPr>
            <a:r>
              <a:rPr lang="it-IT" altLang="it-IT" sz="2800" smtClean="0">
                <a:solidFill>
                  <a:srgbClr val="000066"/>
                </a:solidFill>
                <a:latin typeface="Times New Roman" panose="02020603050405020304" pitchFamily="18" charset="0"/>
              </a:rPr>
              <a:t>    </a:t>
            </a:r>
            <a:r>
              <a:rPr lang="it-IT" altLang="it-IT" smtClean="0">
                <a:solidFill>
                  <a:srgbClr val="000066"/>
                </a:solidFill>
                <a:latin typeface="Times New Roman" panose="02020603050405020304" pitchFamily="18" charset="0"/>
              </a:rPr>
              <a:t>Si possono riconoscere 5 funzioni basilari:</a:t>
            </a:r>
          </a:p>
          <a:p>
            <a:pPr marL="444500" indent="-444500" eaLnBrk="1" hangingPunct="1">
              <a:lnSpc>
                <a:spcPct val="90000"/>
              </a:lnSpc>
            </a:pPr>
            <a:r>
              <a:rPr lang="it-IT" altLang="it-IT" b="1" smtClean="0">
                <a:solidFill>
                  <a:srgbClr val="000066"/>
                </a:solidFill>
                <a:latin typeface="Times New Roman" panose="02020603050405020304" pitchFamily="18" charset="0"/>
              </a:rPr>
              <a:t>SECREZIONE </a:t>
            </a:r>
            <a:r>
              <a:rPr lang="it-IT" altLang="it-IT" sz="2800" smtClean="0">
                <a:latin typeface="Times New Roman" panose="02020603050405020304" pitchFamily="18" charset="0"/>
              </a:rPr>
              <a:t>dei succhi, che attuano la </a:t>
            </a:r>
            <a:r>
              <a:rPr lang="it-IT" altLang="it-IT" b="1" smtClean="0">
                <a:solidFill>
                  <a:srgbClr val="000066"/>
                </a:solidFill>
                <a:latin typeface="Times New Roman" panose="02020603050405020304" pitchFamily="18" charset="0"/>
              </a:rPr>
              <a:t>DIGESTIONE </a:t>
            </a:r>
            <a:r>
              <a:rPr lang="it-IT" altLang="it-IT" sz="2800" smtClean="0">
                <a:latin typeface="Times New Roman" panose="02020603050405020304" pitchFamily="18" charset="0"/>
              </a:rPr>
              <a:t>chimica degli alimenti.</a:t>
            </a:r>
          </a:p>
          <a:p>
            <a:pPr marL="444500" indent="-444500" eaLnBrk="1" hangingPunct="1">
              <a:lnSpc>
                <a:spcPct val="90000"/>
              </a:lnSpc>
            </a:pPr>
            <a:r>
              <a:rPr lang="it-IT" altLang="it-IT" b="1" smtClean="0">
                <a:solidFill>
                  <a:srgbClr val="000066"/>
                </a:solidFill>
                <a:latin typeface="Times New Roman" panose="02020603050405020304" pitchFamily="18" charset="0"/>
              </a:rPr>
              <a:t>MOVIMENTI, </a:t>
            </a:r>
            <a:r>
              <a:rPr lang="it-IT" altLang="it-IT" sz="2800" smtClean="0">
                <a:latin typeface="Times New Roman" panose="02020603050405020304" pitchFamily="18" charset="0"/>
              </a:rPr>
              <a:t> </a:t>
            </a:r>
            <a:r>
              <a:rPr lang="it-IT" altLang="it-IT" sz="2800" smtClean="0">
                <a:latin typeface="Times New Roman" panose="02020603050405020304" pitchFamily="18" charset="0"/>
                <a:cs typeface="Times New Roman" panose="02020603050405020304" pitchFamily="18" charset="0"/>
              </a:rPr>
              <a:t>responsabili della meccanica dei processi digestivi</a:t>
            </a:r>
            <a:r>
              <a:rPr lang="it-IT" altLang="it-IT" sz="2800" smtClean="0">
                <a:latin typeface="Times New Roman" panose="02020603050405020304" pitchFamily="18" charset="0"/>
              </a:rPr>
              <a:t>. </a:t>
            </a:r>
          </a:p>
          <a:p>
            <a:pPr marL="444500" indent="-444500" eaLnBrk="1" hangingPunct="1">
              <a:lnSpc>
                <a:spcPct val="90000"/>
              </a:lnSpc>
            </a:pPr>
            <a:r>
              <a:rPr lang="it-IT" altLang="it-IT" b="1" smtClean="0">
                <a:solidFill>
                  <a:srgbClr val="000066"/>
                </a:solidFill>
                <a:latin typeface="Times New Roman" panose="02020603050405020304" pitchFamily="18" charset="0"/>
              </a:rPr>
              <a:t>ASSORBIMENTO</a:t>
            </a:r>
            <a:r>
              <a:rPr lang="it-IT" altLang="it-IT" sz="2800" smtClean="0">
                <a:latin typeface="Times New Roman" panose="02020603050405020304" pitchFamily="18" charset="0"/>
              </a:rPr>
              <a:t> che consiste nel passaggio dei principi nutritivi dal lume del canale ai liquidi circolanti dell’organismo (sangue e linfa).</a:t>
            </a:r>
          </a:p>
          <a:p>
            <a:pPr marL="444500" indent="-444500" eaLnBrk="1" hangingPunct="1">
              <a:lnSpc>
                <a:spcPct val="90000"/>
              </a:lnSpc>
            </a:pPr>
            <a:r>
              <a:rPr lang="it-IT" altLang="it-IT" b="1" smtClean="0">
                <a:solidFill>
                  <a:srgbClr val="000066"/>
                </a:solidFill>
                <a:latin typeface="Times New Roman" panose="02020603050405020304" pitchFamily="18" charset="0"/>
              </a:rPr>
              <a:t>ESPULSIONE</a:t>
            </a:r>
            <a:r>
              <a:rPr lang="it-IT" altLang="it-IT" sz="2800" smtClean="0">
                <a:latin typeface="Times New Roman" panose="02020603050405020304" pitchFamily="18" charset="0"/>
              </a:rPr>
              <a:t> → dei residui non assorbibili</a:t>
            </a:r>
          </a:p>
          <a:p>
            <a:pPr marL="444500" indent="-444500" eaLnBrk="1" hangingPunct="1">
              <a:lnSpc>
                <a:spcPct val="90000"/>
              </a:lnSpc>
            </a:pPr>
            <a:r>
              <a:rPr lang="it-IT" altLang="it-IT" b="1" smtClean="0">
                <a:solidFill>
                  <a:srgbClr val="000066"/>
                </a:solidFill>
                <a:latin typeface="Times New Roman" panose="02020603050405020304" pitchFamily="18" charset="0"/>
              </a:rPr>
              <a:t>ORMONALE </a:t>
            </a:r>
            <a:r>
              <a:rPr lang="it-IT" altLang="it-IT" sz="2800" smtClean="0">
                <a:latin typeface="Times New Roman" panose="02020603050405020304" pitchFamily="18" charset="0"/>
              </a:rPr>
              <a:t>→ svolta da ormoni secreti da cellule della mucosa</a:t>
            </a:r>
          </a:p>
        </p:txBody>
      </p:sp>
      <p:pic>
        <p:nvPicPr>
          <p:cNvPr id="30724" name="Picture 8"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850" y="0"/>
            <a:ext cx="946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9"/>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9">
                                            <p:txEl>
                                              <p:pRg st="1" end="1"/>
                                            </p:txEl>
                                          </p:spTgt>
                                        </p:tgtEl>
                                        <p:attrNameLst>
                                          <p:attrName>style.visibility</p:attrName>
                                        </p:attrNameLst>
                                      </p:cBhvr>
                                      <p:to>
                                        <p:strVal val="visible"/>
                                      </p:to>
                                    </p:set>
                                    <p:animEffect transition="in" filter="dissolve">
                                      <p:cBhvr>
                                        <p:cTn id="7" dur="500"/>
                                        <p:tgtEl>
                                          <p:spTgt spid="2355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559">
                                            <p:txEl>
                                              <p:pRg st="2" end="2"/>
                                            </p:txEl>
                                          </p:spTgt>
                                        </p:tgtEl>
                                        <p:attrNameLst>
                                          <p:attrName>style.visibility</p:attrName>
                                        </p:attrNameLst>
                                      </p:cBhvr>
                                      <p:to>
                                        <p:strVal val="visible"/>
                                      </p:to>
                                    </p:set>
                                    <p:animEffect transition="in" filter="dissolve">
                                      <p:cBhvr>
                                        <p:cTn id="12" dur="500"/>
                                        <p:tgtEl>
                                          <p:spTgt spid="235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559">
                                            <p:txEl>
                                              <p:pRg st="3" end="3"/>
                                            </p:txEl>
                                          </p:spTgt>
                                        </p:tgtEl>
                                        <p:attrNameLst>
                                          <p:attrName>style.visibility</p:attrName>
                                        </p:attrNameLst>
                                      </p:cBhvr>
                                      <p:to>
                                        <p:strVal val="visible"/>
                                      </p:to>
                                    </p:set>
                                    <p:animEffect transition="in" filter="dissolve">
                                      <p:cBhvr>
                                        <p:cTn id="17" dur="500"/>
                                        <p:tgtEl>
                                          <p:spTgt spid="2355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559">
                                            <p:txEl>
                                              <p:pRg st="4" end="4"/>
                                            </p:txEl>
                                          </p:spTgt>
                                        </p:tgtEl>
                                        <p:attrNameLst>
                                          <p:attrName>style.visibility</p:attrName>
                                        </p:attrNameLst>
                                      </p:cBhvr>
                                      <p:to>
                                        <p:strVal val="visible"/>
                                      </p:to>
                                    </p:set>
                                    <p:animEffect transition="in" filter="dissolve">
                                      <p:cBhvr>
                                        <p:cTn id="22" dur="500"/>
                                        <p:tgtEl>
                                          <p:spTgt spid="2355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559">
                                            <p:txEl>
                                              <p:pRg st="5" end="5"/>
                                            </p:txEl>
                                          </p:spTgt>
                                        </p:tgtEl>
                                        <p:attrNameLst>
                                          <p:attrName>style.visibility</p:attrName>
                                        </p:attrNameLst>
                                      </p:cBhvr>
                                      <p:to>
                                        <p:strVal val="visible"/>
                                      </p:to>
                                    </p:set>
                                    <p:animEffect transition="in" filter="dissolve">
                                      <p:cBhvr>
                                        <p:cTn id="27" dur="500"/>
                                        <p:tgtEl>
                                          <p:spTgt spid="235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3"/>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ACQUA E SALI</a:t>
            </a:r>
            <a:endParaRPr lang="it-IT" altLang="it-IT" sz="1600" b="1">
              <a:solidFill>
                <a:schemeClr val="bg2"/>
              </a:solidFill>
              <a:latin typeface="Times New Roman" panose="02020603050405020304" pitchFamily="18" charset="0"/>
            </a:endParaRPr>
          </a:p>
        </p:txBody>
      </p:sp>
      <p:sp>
        <p:nvSpPr>
          <p:cNvPr id="181251" name="WordArt 5"/>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TRASPORTO DI ACQUA</a:t>
            </a:r>
          </a:p>
        </p:txBody>
      </p:sp>
      <p:sp>
        <p:nvSpPr>
          <p:cNvPr id="181252" name="Rectangle 6"/>
          <p:cNvSpPr>
            <a:spLocks noChangeArrowheads="1"/>
          </p:cNvSpPr>
          <p:nvPr/>
        </p:nvSpPr>
        <p:spPr bwMode="auto">
          <a:xfrm>
            <a:off x="2743200" y="5867400"/>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Cellula epiteliale intestinale</a:t>
            </a:r>
          </a:p>
        </p:txBody>
      </p:sp>
      <p:sp>
        <p:nvSpPr>
          <p:cNvPr id="567303" name="Text Box 7"/>
          <p:cNvSpPr txBox="1">
            <a:spLocks noChangeArrowheads="1"/>
          </p:cNvSpPr>
          <p:nvPr/>
        </p:nvSpPr>
        <p:spPr bwMode="auto">
          <a:xfrm>
            <a:off x="5562600" y="1600200"/>
            <a:ext cx="30480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000" b="1">
                <a:latin typeface="Times New Roman" panose="02020603050405020304" pitchFamily="18" charset="0"/>
              </a:rPr>
              <a:t>Il Na</a:t>
            </a:r>
            <a:r>
              <a:rPr lang="it-IT" altLang="it-IT" sz="2000" b="1" baseline="30000">
                <a:latin typeface="Times New Roman" panose="02020603050405020304" pitchFamily="18" charset="0"/>
              </a:rPr>
              <a:t>+</a:t>
            </a:r>
            <a:r>
              <a:rPr lang="it-IT" altLang="it-IT" sz="2000" b="1">
                <a:latin typeface="Times New Roman" panose="02020603050405020304" pitchFamily="18" charset="0"/>
              </a:rPr>
              <a:t> e il Cl</a:t>
            </a:r>
            <a:r>
              <a:rPr lang="it-IT" altLang="it-IT" sz="2000" b="1" baseline="30000">
                <a:latin typeface="Times New Roman" panose="02020603050405020304" pitchFamily="18" charset="0"/>
              </a:rPr>
              <a:t>-</a:t>
            </a:r>
            <a:r>
              <a:rPr lang="it-IT" altLang="it-IT" sz="2000" b="1">
                <a:latin typeface="Times New Roman" panose="02020603050405020304" pitchFamily="18" charset="0"/>
              </a:rPr>
              <a:t> vengono accumulati tra le cellule determinando un richiamo osmotico di acqua.</a:t>
            </a:r>
          </a:p>
          <a:p>
            <a:pPr eaLnBrk="1" hangingPunct="1">
              <a:spcBef>
                <a:spcPct val="50000"/>
              </a:spcBef>
            </a:pPr>
            <a:r>
              <a:rPr lang="it-IT" altLang="it-IT" sz="2000" b="1">
                <a:latin typeface="Times New Roman" panose="02020603050405020304" pitchFamily="18" charset="0"/>
              </a:rPr>
              <a:t>In questo modo l’acqua viene riassorbita. </a:t>
            </a:r>
          </a:p>
        </p:txBody>
      </p:sp>
      <p:pic>
        <p:nvPicPr>
          <p:cNvPr id="1812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51816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7303">
                                            <p:txEl>
                                              <p:pRg st="0" end="0"/>
                                            </p:txEl>
                                          </p:spTgt>
                                        </p:tgtEl>
                                        <p:attrNameLst>
                                          <p:attrName>style.visibility</p:attrName>
                                        </p:attrNameLst>
                                      </p:cBhvr>
                                      <p:to>
                                        <p:strVal val="visible"/>
                                      </p:to>
                                    </p:set>
                                    <p:animEffect transition="in" filter="dissolve">
                                      <p:cBhvr>
                                        <p:cTn id="7" dur="500"/>
                                        <p:tgtEl>
                                          <p:spTgt spid="5673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67303">
                                            <p:txEl>
                                              <p:pRg st="1" end="1"/>
                                            </p:txEl>
                                          </p:spTgt>
                                        </p:tgtEl>
                                        <p:attrNameLst>
                                          <p:attrName>style.visibility</p:attrName>
                                        </p:attrNameLst>
                                      </p:cBhvr>
                                      <p:to>
                                        <p:strVal val="visible"/>
                                      </p:to>
                                    </p:set>
                                    <p:animEffect transition="in" filter="dissolve">
                                      <p:cBhvr>
                                        <p:cTn id="12" dur="500"/>
                                        <p:tgtEl>
                                          <p:spTgt spid="5673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ACQUA E SALI</a:t>
            </a:r>
            <a:endParaRPr lang="it-IT" altLang="it-IT" sz="1600" b="1">
              <a:solidFill>
                <a:schemeClr val="bg2"/>
              </a:solidFill>
              <a:latin typeface="Times New Roman" panose="02020603050405020304" pitchFamily="18" charset="0"/>
            </a:endParaRPr>
          </a:p>
        </p:txBody>
      </p:sp>
      <p:sp>
        <p:nvSpPr>
          <p:cNvPr id="182275" name="WordArt 5"/>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TRASPORTO DI CLORO</a:t>
            </a:r>
          </a:p>
        </p:txBody>
      </p:sp>
      <p:pic>
        <p:nvPicPr>
          <p:cNvPr id="1822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513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Rectangle 8"/>
          <p:cNvSpPr>
            <a:spLocks noChangeArrowheads="1"/>
          </p:cNvSpPr>
          <p:nvPr/>
        </p:nvSpPr>
        <p:spPr bwMode="auto">
          <a:xfrm>
            <a:off x="5105400" y="3581400"/>
            <a:ext cx="18288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61833" name="Text Box 9"/>
          <p:cNvSpPr txBox="1">
            <a:spLocks noChangeArrowheads="1"/>
          </p:cNvSpPr>
          <p:nvPr/>
        </p:nvSpPr>
        <p:spPr bwMode="auto">
          <a:xfrm>
            <a:off x="4800600" y="1981200"/>
            <a:ext cx="43434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3200" b="1">
                <a:latin typeface="Times New Roman" panose="02020603050405020304" pitchFamily="18" charset="0"/>
              </a:rPr>
              <a:t>Nell’intestino (soprattutto a livello delle cripte di Lieberkühn) si può anche verificare una secrezione di Cl</a:t>
            </a:r>
            <a:r>
              <a:rPr lang="it-IT" altLang="it-IT" sz="3200" b="1" baseline="30000">
                <a:latin typeface="Times New Roman" panose="02020603050405020304" pitchFamily="18" charset="0"/>
              </a:rPr>
              <a:t>-</a:t>
            </a:r>
            <a:r>
              <a:rPr lang="it-IT" altLang="it-IT" sz="3200" b="1">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1833">
                                            <p:txEl>
                                              <p:pRg st="0" end="0"/>
                                            </p:txEl>
                                          </p:spTgt>
                                        </p:tgtEl>
                                        <p:attrNameLst>
                                          <p:attrName>style.visibility</p:attrName>
                                        </p:attrNameLst>
                                      </p:cBhvr>
                                      <p:to>
                                        <p:strVal val="visible"/>
                                      </p:to>
                                    </p:set>
                                    <p:animEffect transition="in" filter="dissolve">
                                      <p:cBhvr>
                                        <p:cTn id="7" dur="500"/>
                                        <p:tgtEl>
                                          <p:spTgt spid="4618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33_09"/>
          <p:cNvPicPr>
            <a:picLocks noChangeAspect="1" noChangeArrowheads="1"/>
          </p:cNvPicPr>
          <p:nvPr/>
        </p:nvPicPr>
        <p:blipFill>
          <a:blip r:embed="rId3">
            <a:extLst>
              <a:ext uri="{28A0092B-C50C-407E-A947-70E740481C1C}">
                <a14:useLocalDpi xmlns:a14="http://schemas.microsoft.com/office/drawing/2010/main" val="0"/>
              </a:ext>
            </a:extLst>
          </a:blip>
          <a:srcRect l="8997" t="12865" r="8975" b="12865"/>
          <a:stretch>
            <a:fillRect/>
          </a:stretch>
        </p:blipFill>
        <p:spPr bwMode="auto">
          <a:xfrm>
            <a:off x="2743200" y="1905000"/>
            <a:ext cx="39052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4"/>
          <p:cNvSpPr txBox="1">
            <a:spLocks noChangeArrowheads="1"/>
          </p:cNvSpPr>
          <p:nvPr/>
        </p:nvSpPr>
        <p:spPr bwMode="auto">
          <a:xfrm>
            <a:off x="533400" y="22875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solidFill>
                  <a:srgbClr val="FF0000"/>
                </a:solidFill>
                <a:latin typeface="Times New Roman" panose="02020603050405020304" pitchFamily="18" charset="0"/>
              </a:rPr>
              <a:t>Lato luminale</a:t>
            </a:r>
          </a:p>
        </p:txBody>
      </p:sp>
      <p:sp>
        <p:nvSpPr>
          <p:cNvPr id="183300" name="Text Box 5"/>
          <p:cNvSpPr txBox="1">
            <a:spLocks noChangeArrowheads="1"/>
          </p:cNvSpPr>
          <p:nvPr/>
        </p:nvSpPr>
        <p:spPr bwMode="auto">
          <a:xfrm>
            <a:off x="6781800" y="2286000"/>
            <a:ext cx="1816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solidFill>
                  <a:srgbClr val="FF0000"/>
                </a:solidFill>
                <a:latin typeface="Times New Roman" panose="02020603050405020304" pitchFamily="18" charset="0"/>
              </a:rPr>
              <a:t>Lato basolaterale</a:t>
            </a:r>
          </a:p>
        </p:txBody>
      </p:sp>
      <p:sp>
        <p:nvSpPr>
          <p:cNvPr id="183301" name="Text Box 6"/>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ELETTROLITI</a:t>
            </a:r>
            <a:endParaRPr lang="it-IT" altLang="it-IT" sz="1600" b="1">
              <a:solidFill>
                <a:schemeClr val="bg2"/>
              </a:solidFill>
              <a:latin typeface="Times New Roman" panose="02020603050405020304" pitchFamily="18" charset="0"/>
            </a:endParaRPr>
          </a:p>
        </p:txBody>
      </p:sp>
      <p:sp>
        <p:nvSpPr>
          <p:cNvPr id="183302" name="Text Box 8"/>
          <p:cNvSpPr txBox="1">
            <a:spLocks noChangeArrowheads="1"/>
          </p:cNvSpPr>
          <p:nvPr/>
        </p:nvSpPr>
        <p:spPr bwMode="auto">
          <a:xfrm>
            <a:off x="1947863" y="533400"/>
            <a:ext cx="56721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600" b="1">
                <a:solidFill>
                  <a:srgbClr val="0000FF"/>
                </a:solidFill>
                <a:latin typeface="Times New Roman" panose="02020603050405020304" pitchFamily="18" charset="0"/>
              </a:rPr>
              <a:t>ASSORBIMENTO DI NaCl</a:t>
            </a:r>
          </a:p>
          <a:p>
            <a:pPr algn="ctr" eaLnBrk="1" hangingPunct="1"/>
            <a:r>
              <a:rPr lang="it-IT" altLang="it-IT" sz="3600" b="1">
                <a:solidFill>
                  <a:srgbClr val="0000FF"/>
                </a:solidFill>
                <a:latin typeface="Times New Roman" panose="02020603050405020304" pitchFamily="18" charset="0"/>
              </a:rPr>
              <a:t>IN </a:t>
            </a:r>
            <a:r>
              <a:rPr lang="it-IT" altLang="it-IT" sz="3600" b="1" i="1">
                <a:solidFill>
                  <a:srgbClr val="0000FF"/>
                </a:solidFill>
                <a:latin typeface="Times New Roman" panose="02020603050405020304" pitchFamily="18" charset="0"/>
              </a:rPr>
              <a:t>ILEO </a:t>
            </a:r>
            <a:r>
              <a:rPr lang="it-IT" altLang="it-IT" sz="3600" b="1">
                <a:solidFill>
                  <a:srgbClr val="0000FF"/>
                </a:solidFill>
                <a:latin typeface="Times New Roman" panose="02020603050405020304" pitchFamily="18" charset="0"/>
              </a:rPr>
              <a:t>E</a:t>
            </a:r>
            <a:r>
              <a:rPr lang="it-IT" altLang="it-IT" sz="3600" b="1" i="1">
                <a:solidFill>
                  <a:srgbClr val="0000FF"/>
                </a:solidFill>
                <a:latin typeface="Times New Roman" panose="02020603050405020304" pitchFamily="18" charset="0"/>
              </a:rPr>
              <a:t> DIGIUNO</a:t>
            </a:r>
            <a:endParaRPr lang="it-IT" altLang="it-IT" sz="3600" b="1">
              <a:solidFill>
                <a:srgbClr val="0000FF"/>
              </a:solidFill>
              <a:latin typeface="Times New Roman" panose="02020603050405020304" pitchFamily="18" charset="0"/>
            </a:endParaRPr>
          </a:p>
        </p:txBody>
      </p:sp>
      <p:sp>
        <p:nvSpPr>
          <p:cNvPr id="183303" name="Oval 11"/>
          <p:cNvSpPr>
            <a:spLocks noChangeArrowheads="1"/>
          </p:cNvSpPr>
          <p:nvPr/>
        </p:nvSpPr>
        <p:spPr bwMode="auto">
          <a:xfrm>
            <a:off x="6197600" y="2895600"/>
            <a:ext cx="4572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83304" name="Oval 12"/>
          <p:cNvSpPr>
            <a:spLocks noChangeArrowheads="1"/>
          </p:cNvSpPr>
          <p:nvPr/>
        </p:nvSpPr>
        <p:spPr bwMode="auto">
          <a:xfrm>
            <a:off x="6172200" y="5359400"/>
            <a:ext cx="4572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33_10"/>
          <p:cNvPicPr>
            <a:picLocks noChangeAspect="1" noChangeArrowheads="1"/>
          </p:cNvPicPr>
          <p:nvPr/>
        </p:nvPicPr>
        <p:blipFill>
          <a:blip r:embed="rId3">
            <a:extLst>
              <a:ext uri="{28A0092B-C50C-407E-A947-70E740481C1C}">
                <a14:useLocalDpi xmlns:a14="http://schemas.microsoft.com/office/drawing/2010/main" val="0"/>
              </a:ext>
            </a:extLst>
          </a:blip>
          <a:srcRect l="11003" t="12581" r="10982" b="13416"/>
          <a:stretch>
            <a:fillRect/>
          </a:stretch>
        </p:blipFill>
        <p:spPr bwMode="auto">
          <a:xfrm>
            <a:off x="3057525" y="1600200"/>
            <a:ext cx="3873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ext Box 4"/>
          <p:cNvSpPr txBox="1">
            <a:spLocks noChangeArrowheads="1"/>
          </p:cNvSpPr>
          <p:nvPr/>
        </p:nvSpPr>
        <p:spPr bwMode="auto">
          <a:xfrm>
            <a:off x="323850" y="21478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solidFill>
                  <a:srgbClr val="FF0000"/>
                </a:solidFill>
                <a:latin typeface="Times New Roman" panose="02020603050405020304" pitchFamily="18" charset="0"/>
              </a:rPr>
              <a:t>Lato luminale</a:t>
            </a:r>
          </a:p>
        </p:txBody>
      </p:sp>
      <p:sp>
        <p:nvSpPr>
          <p:cNvPr id="184324" name="Text Box 5"/>
          <p:cNvSpPr txBox="1">
            <a:spLocks noChangeArrowheads="1"/>
          </p:cNvSpPr>
          <p:nvPr/>
        </p:nvSpPr>
        <p:spPr bwMode="auto">
          <a:xfrm>
            <a:off x="6721475" y="2141538"/>
            <a:ext cx="1816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solidFill>
                  <a:srgbClr val="FF0000"/>
                </a:solidFill>
                <a:latin typeface="Times New Roman" panose="02020603050405020304" pitchFamily="18" charset="0"/>
              </a:rPr>
              <a:t>Lato basolaterale</a:t>
            </a:r>
          </a:p>
        </p:txBody>
      </p:sp>
      <p:sp>
        <p:nvSpPr>
          <p:cNvPr id="184325" name="Text Box 6"/>
          <p:cNvSpPr txBox="1">
            <a:spLocks noChangeArrowheads="1"/>
          </p:cNvSpPr>
          <p:nvPr/>
        </p:nvSpPr>
        <p:spPr bwMode="auto">
          <a:xfrm>
            <a:off x="990600" y="304800"/>
            <a:ext cx="7539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600" b="1">
                <a:solidFill>
                  <a:srgbClr val="0000FF"/>
                </a:solidFill>
                <a:latin typeface="Times New Roman" panose="02020603050405020304" pitchFamily="18" charset="0"/>
              </a:rPr>
              <a:t>ASSORBIMENTO DI NaCl </a:t>
            </a:r>
          </a:p>
          <a:p>
            <a:pPr algn="ctr" eaLnBrk="1" hangingPunct="1"/>
            <a:r>
              <a:rPr lang="it-IT" altLang="it-IT" sz="3600" b="1">
                <a:solidFill>
                  <a:srgbClr val="0000FF"/>
                </a:solidFill>
                <a:latin typeface="Times New Roman" panose="02020603050405020304" pitchFamily="18" charset="0"/>
              </a:rPr>
              <a:t>E SECREZIONE DI K NEL COLON</a:t>
            </a:r>
          </a:p>
        </p:txBody>
      </p:sp>
      <p:sp>
        <p:nvSpPr>
          <p:cNvPr id="184326" name="Text Box 7"/>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ELETTROLITI</a:t>
            </a:r>
            <a:endParaRPr lang="it-IT" altLang="it-IT" sz="1600" b="1">
              <a:solidFill>
                <a:schemeClr val="bg2"/>
              </a:solidFill>
              <a:latin typeface="Times New Roman" panose="02020603050405020304" pitchFamily="18" charset="0"/>
            </a:endParaRPr>
          </a:p>
        </p:txBody>
      </p:sp>
      <p:sp>
        <p:nvSpPr>
          <p:cNvPr id="184327" name="Oval 8"/>
          <p:cNvSpPr>
            <a:spLocks noChangeArrowheads="1"/>
          </p:cNvSpPr>
          <p:nvPr/>
        </p:nvSpPr>
        <p:spPr bwMode="auto">
          <a:xfrm>
            <a:off x="6400800" y="2667000"/>
            <a:ext cx="4572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84328" name="Oval 9"/>
          <p:cNvSpPr>
            <a:spLocks noChangeArrowheads="1"/>
          </p:cNvSpPr>
          <p:nvPr/>
        </p:nvSpPr>
        <p:spPr bwMode="auto">
          <a:xfrm>
            <a:off x="6400800" y="3962400"/>
            <a:ext cx="4572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84329" name="Text Box 10"/>
          <p:cNvSpPr txBox="1">
            <a:spLocks noChangeArrowheads="1"/>
          </p:cNvSpPr>
          <p:nvPr/>
        </p:nvSpPr>
        <p:spPr bwMode="auto">
          <a:xfrm>
            <a:off x="6477000" y="4038600"/>
            <a:ext cx="39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Cl</a:t>
            </a:r>
            <a:r>
              <a:rPr lang="it-IT" altLang="it-IT" sz="1400" baseline="30000">
                <a:latin typeface="Times New Roman" panose="02020603050405020304" pitchFamily="18" charset="0"/>
              </a:rPr>
              <a:t>-</a:t>
            </a:r>
            <a:endParaRPr lang="it-IT" altLang="it-IT" sz="1400">
              <a:latin typeface="Times New Roman" panose="02020603050405020304" pitchFamily="18" charset="0"/>
            </a:endParaRPr>
          </a:p>
        </p:txBody>
      </p:sp>
      <p:sp>
        <p:nvSpPr>
          <p:cNvPr id="184330" name="Oval 11"/>
          <p:cNvSpPr>
            <a:spLocks noChangeArrowheads="1"/>
          </p:cNvSpPr>
          <p:nvPr/>
        </p:nvSpPr>
        <p:spPr bwMode="auto">
          <a:xfrm>
            <a:off x="3048000" y="3962400"/>
            <a:ext cx="4572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84331" name="Text Box 12"/>
          <p:cNvSpPr txBox="1">
            <a:spLocks noChangeArrowheads="1"/>
          </p:cNvSpPr>
          <p:nvPr/>
        </p:nvSpPr>
        <p:spPr bwMode="auto">
          <a:xfrm>
            <a:off x="3124200" y="4038600"/>
            <a:ext cx="376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K</a:t>
            </a:r>
            <a:r>
              <a:rPr lang="it-IT" altLang="it-IT" sz="1400" baseline="30000">
                <a:latin typeface="Times New Roman" panose="02020603050405020304" pitchFamily="18" charset="0"/>
              </a:rPr>
              <a:t>+</a:t>
            </a:r>
            <a:endParaRPr lang="it-IT" altLang="it-IT" sz="1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33_11"/>
          <p:cNvPicPr>
            <a:picLocks noChangeAspect="1" noChangeArrowheads="1"/>
          </p:cNvPicPr>
          <p:nvPr/>
        </p:nvPicPr>
        <p:blipFill>
          <a:blip r:embed="rId3">
            <a:extLst>
              <a:ext uri="{28A0092B-C50C-407E-A947-70E740481C1C}">
                <a14:useLocalDpi xmlns:a14="http://schemas.microsoft.com/office/drawing/2010/main" val="0"/>
              </a:ext>
            </a:extLst>
          </a:blip>
          <a:srcRect l="11488" t="12581" r="10497" b="13147"/>
          <a:stretch>
            <a:fillRect/>
          </a:stretch>
        </p:blipFill>
        <p:spPr bwMode="auto">
          <a:xfrm>
            <a:off x="2438400" y="1828800"/>
            <a:ext cx="3771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4"/>
          <p:cNvSpPr txBox="1">
            <a:spLocks noChangeArrowheads="1"/>
          </p:cNvSpPr>
          <p:nvPr/>
        </p:nvSpPr>
        <p:spPr bwMode="auto">
          <a:xfrm>
            <a:off x="307975" y="275113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solidFill>
                  <a:srgbClr val="FF0000"/>
                </a:solidFill>
                <a:latin typeface="Times New Roman" panose="02020603050405020304" pitchFamily="18" charset="0"/>
              </a:rPr>
              <a:t>Lato luminale</a:t>
            </a:r>
          </a:p>
        </p:txBody>
      </p:sp>
      <p:sp>
        <p:nvSpPr>
          <p:cNvPr id="185348" name="Text Box 5"/>
          <p:cNvSpPr txBox="1">
            <a:spLocks noChangeArrowheads="1"/>
          </p:cNvSpPr>
          <p:nvPr/>
        </p:nvSpPr>
        <p:spPr bwMode="auto">
          <a:xfrm>
            <a:off x="6705600" y="2744788"/>
            <a:ext cx="1816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solidFill>
                  <a:srgbClr val="FF0000"/>
                </a:solidFill>
                <a:latin typeface="Times New Roman" panose="02020603050405020304" pitchFamily="18" charset="0"/>
              </a:rPr>
              <a:t>Lato basolaterale</a:t>
            </a:r>
          </a:p>
        </p:txBody>
      </p:sp>
      <p:sp>
        <p:nvSpPr>
          <p:cNvPr id="185349" name="Text Box 6"/>
          <p:cNvSpPr txBox="1">
            <a:spLocks noChangeArrowheads="1"/>
          </p:cNvSpPr>
          <p:nvPr/>
        </p:nvSpPr>
        <p:spPr bwMode="auto">
          <a:xfrm>
            <a:off x="2095500" y="409575"/>
            <a:ext cx="53292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600" b="1">
                <a:solidFill>
                  <a:srgbClr val="0000FF"/>
                </a:solidFill>
                <a:latin typeface="Times New Roman" panose="02020603050405020304" pitchFamily="18" charset="0"/>
              </a:rPr>
              <a:t>SECREZIONE DI HCO</a:t>
            </a:r>
            <a:r>
              <a:rPr lang="it-IT" altLang="it-IT" sz="3600" b="1" baseline="-19000">
                <a:solidFill>
                  <a:srgbClr val="0000FF"/>
                </a:solidFill>
                <a:latin typeface="Times New Roman" panose="02020603050405020304" pitchFamily="18" charset="0"/>
              </a:rPr>
              <a:t>3</a:t>
            </a:r>
            <a:r>
              <a:rPr lang="it-IT" altLang="it-IT" sz="3600" b="1" baseline="30000">
                <a:solidFill>
                  <a:srgbClr val="0000FF"/>
                </a:solidFill>
                <a:latin typeface="Times New Roman" panose="02020603050405020304" pitchFamily="18" charset="0"/>
              </a:rPr>
              <a:t>-</a:t>
            </a:r>
            <a:r>
              <a:rPr lang="it-IT" altLang="it-IT" sz="3600" b="1">
                <a:solidFill>
                  <a:srgbClr val="0000FF"/>
                </a:solidFill>
                <a:latin typeface="Times New Roman" panose="02020603050405020304" pitchFamily="18" charset="0"/>
              </a:rPr>
              <a:t> </a:t>
            </a:r>
          </a:p>
          <a:p>
            <a:pPr algn="ctr" eaLnBrk="1" hangingPunct="1"/>
            <a:r>
              <a:rPr lang="it-IT" altLang="it-IT" sz="3600" b="1">
                <a:solidFill>
                  <a:srgbClr val="0000FF"/>
                </a:solidFill>
                <a:latin typeface="Times New Roman" panose="02020603050405020304" pitchFamily="18" charset="0"/>
              </a:rPr>
              <a:t>NEL DUODENO</a:t>
            </a:r>
          </a:p>
        </p:txBody>
      </p:sp>
      <p:sp>
        <p:nvSpPr>
          <p:cNvPr id="185350" name="Text Box 7"/>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solidFill>
                  <a:schemeClr val="bg2"/>
                </a:solidFill>
                <a:latin typeface="Times New Roman" panose="02020603050405020304" pitchFamily="18" charset="0"/>
              </a:rPr>
              <a:t>ELETTROLITI</a:t>
            </a:r>
            <a:endParaRPr lang="it-IT" altLang="it-IT" sz="1600" b="1">
              <a:solidFill>
                <a:schemeClr val="bg2"/>
              </a:solidFill>
              <a:latin typeface="Times New Roman" panose="02020603050405020304" pitchFamily="18" charset="0"/>
            </a:endParaRPr>
          </a:p>
        </p:txBody>
      </p:sp>
      <p:sp>
        <p:nvSpPr>
          <p:cNvPr id="464904" name="Oval 8"/>
          <p:cNvSpPr>
            <a:spLocks noChangeArrowheads="1"/>
          </p:cNvSpPr>
          <p:nvPr/>
        </p:nvSpPr>
        <p:spPr bwMode="auto">
          <a:xfrm>
            <a:off x="3390900" y="4102100"/>
            <a:ext cx="1447800" cy="1752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64905" name="Oval 9"/>
          <p:cNvSpPr>
            <a:spLocks noChangeArrowheads="1"/>
          </p:cNvSpPr>
          <p:nvPr/>
        </p:nvSpPr>
        <p:spPr bwMode="auto">
          <a:xfrm>
            <a:off x="5562600" y="5334000"/>
            <a:ext cx="647700" cy="609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64906" name="Oval 10"/>
          <p:cNvSpPr>
            <a:spLocks noChangeArrowheads="1"/>
          </p:cNvSpPr>
          <p:nvPr/>
        </p:nvSpPr>
        <p:spPr bwMode="auto">
          <a:xfrm>
            <a:off x="2286000" y="3733800"/>
            <a:ext cx="1981200" cy="914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4904"/>
                                        </p:tgtEl>
                                        <p:attrNameLst>
                                          <p:attrName>style.visibility</p:attrName>
                                        </p:attrNameLst>
                                      </p:cBhvr>
                                      <p:to>
                                        <p:strVal val="visible"/>
                                      </p:to>
                                    </p:set>
                                    <p:animEffect transition="in" filter="dissolve">
                                      <p:cBhvr>
                                        <p:cTn id="7" dur="500"/>
                                        <p:tgtEl>
                                          <p:spTgt spid="4649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4906"/>
                                        </p:tgtEl>
                                        <p:attrNameLst>
                                          <p:attrName>style.visibility</p:attrName>
                                        </p:attrNameLst>
                                      </p:cBhvr>
                                      <p:to>
                                        <p:strVal val="visible"/>
                                      </p:to>
                                    </p:set>
                                    <p:animEffect transition="in" filter="dissolve">
                                      <p:cBhvr>
                                        <p:cTn id="12" dur="500"/>
                                        <p:tgtEl>
                                          <p:spTgt spid="464906"/>
                                        </p:tgtEl>
                                      </p:cBhvr>
                                    </p:animEffect>
                                  </p:childTnLst>
                                </p:cTn>
                              </p:par>
                              <p:par>
                                <p:cTn id="13" presetID="9" presetClass="exit" presetSubtype="0" fill="hold" grpId="1" nodeType="withEffect">
                                  <p:stCondLst>
                                    <p:cond delay="0"/>
                                  </p:stCondLst>
                                  <p:childTnLst>
                                    <p:animEffect transition="out" filter="dissolve">
                                      <p:cBhvr>
                                        <p:cTn id="14" dur="500"/>
                                        <p:tgtEl>
                                          <p:spTgt spid="464904"/>
                                        </p:tgtEl>
                                      </p:cBhvr>
                                    </p:animEffect>
                                    <p:set>
                                      <p:cBhvr>
                                        <p:cTn id="15" dur="1" fill="hold">
                                          <p:stCondLst>
                                            <p:cond delay="499"/>
                                          </p:stCondLst>
                                        </p:cTn>
                                        <p:tgtEl>
                                          <p:spTgt spid="46490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64905"/>
                                        </p:tgtEl>
                                        <p:attrNameLst>
                                          <p:attrName>style.visibility</p:attrName>
                                        </p:attrNameLst>
                                      </p:cBhvr>
                                      <p:to>
                                        <p:strVal val="visible"/>
                                      </p:to>
                                    </p:set>
                                    <p:animEffect transition="in" filter="dissolve">
                                      <p:cBhvr>
                                        <p:cTn id="20" dur="500"/>
                                        <p:tgtEl>
                                          <p:spTgt spid="464905"/>
                                        </p:tgtEl>
                                      </p:cBhvr>
                                    </p:animEffect>
                                  </p:childTnLst>
                                </p:cTn>
                              </p:par>
                              <p:par>
                                <p:cTn id="21" presetID="9" presetClass="exit" presetSubtype="0" fill="hold" grpId="1" nodeType="withEffect">
                                  <p:stCondLst>
                                    <p:cond delay="0"/>
                                  </p:stCondLst>
                                  <p:childTnLst>
                                    <p:animEffect transition="out" filter="dissolve">
                                      <p:cBhvr>
                                        <p:cTn id="22" dur="500"/>
                                        <p:tgtEl>
                                          <p:spTgt spid="464906"/>
                                        </p:tgtEl>
                                      </p:cBhvr>
                                    </p:animEffect>
                                    <p:set>
                                      <p:cBhvr>
                                        <p:cTn id="23" dur="1" fill="hold">
                                          <p:stCondLst>
                                            <p:cond delay="499"/>
                                          </p:stCondLst>
                                        </p:cTn>
                                        <p:tgtEl>
                                          <p:spTgt spid="4649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4" grpId="0" animBg="1"/>
      <p:bldP spid="464904" grpId="1" animBg="1"/>
      <p:bldP spid="464905" grpId="0" animBg="1"/>
      <p:bldP spid="464906" grpId="0" animBg="1"/>
      <p:bldP spid="464906"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WordArt 3"/>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ASORBIMENTO DI CALCIO</a:t>
            </a:r>
          </a:p>
        </p:txBody>
      </p:sp>
      <p:pic>
        <p:nvPicPr>
          <p:cNvPr id="186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578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5"/>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sp>
        <p:nvSpPr>
          <p:cNvPr id="186373" name="Text Box 6"/>
          <p:cNvSpPr txBox="1">
            <a:spLocks noChangeArrowheads="1"/>
          </p:cNvSpPr>
          <p:nvPr/>
        </p:nvSpPr>
        <p:spPr bwMode="auto">
          <a:xfrm>
            <a:off x="6994525" y="1408113"/>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68999" name="Text Box 7"/>
          <p:cNvSpPr txBox="1">
            <a:spLocks noChangeArrowheads="1"/>
          </p:cNvSpPr>
          <p:nvPr/>
        </p:nvSpPr>
        <p:spPr bwMode="auto">
          <a:xfrm>
            <a:off x="5410200" y="1279525"/>
            <a:ext cx="3276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000" b="1" dirty="0">
                <a:latin typeface="Times New Roman" panose="02020603050405020304" pitchFamily="18" charset="0"/>
              </a:rPr>
              <a:t>Gli ioni Ca</a:t>
            </a:r>
            <a:r>
              <a:rPr lang="it-IT" altLang="it-IT" sz="2000" b="1" baseline="30000" dirty="0">
                <a:latin typeface="Times New Roman" panose="02020603050405020304" pitchFamily="18" charset="0"/>
              </a:rPr>
              <a:t>2+</a:t>
            </a:r>
            <a:r>
              <a:rPr lang="it-IT" altLang="it-IT" sz="2000" b="1" dirty="0">
                <a:latin typeface="Times New Roman" panose="02020603050405020304" pitchFamily="18" charset="0"/>
              </a:rPr>
              <a:t> sono attivamente assorbiti in tutti i segmenti dell’intestino.</a:t>
            </a:r>
          </a:p>
          <a:p>
            <a:pPr eaLnBrk="1" hangingPunct="1">
              <a:spcBef>
                <a:spcPct val="50000"/>
              </a:spcBef>
            </a:pPr>
            <a:r>
              <a:rPr lang="it-IT" altLang="it-IT" sz="2000" b="1" dirty="0">
                <a:latin typeface="Times New Roman" panose="02020603050405020304" pitchFamily="18" charset="0"/>
              </a:rPr>
              <a:t>Gli ioni Ca</a:t>
            </a:r>
            <a:r>
              <a:rPr lang="it-IT" altLang="it-IT" sz="2000" b="1" baseline="30000" dirty="0">
                <a:latin typeface="Times New Roman" panose="02020603050405020304" pitchFamily="18" charset="0"/>
              </a:rPr>
              <a:t>2+</a:t>
            </a:r>
            <a:r>
              <a:rPr lang="it-IT" altLang="it-IT" sz="2000" b="1" dirty="0">
                <a:latin typeface="Times New Roman" panose="02020603050405020304" pitchFamily="18" charset="0"/>
              </a:rPr>
              <a:t> entrano nell’</a:t>
            </a:r>
            <a:r>
              <a:rPr lang="it-IT" altLang="it-IT" sz="2000" b="1" dirty="0" err="1">
                <a:latin typeface="Times New Roman" panose="02020603050405020304" pitchFamily="18" charset="0"/>
              </a:rPr>
              <a:t>enterocita</a:t>
            </a:r>
            <a:r>
              <a:rPr lang="it-IT" altLang="it-IT" sz="2000" b="1" dirty="0">
                <a:latin typeface="Times New Roman" panose="02020603050405020304" pitchFamily="18" charset="0"/>
              </a:rPr>
              <a:t> seguendo il </a:t>
            </a:r>
            <a:r>
              <a:rPr lang="it-IT" altLang="it-IT" sz="2000" b="1" dirty="0" smtClean="0">
                <a:latin typeface="Times New Roman" panose="02020603050405020304" pitchFamily="18" charset="0"/>
              </a:rPr>
              <a:t>loro </a:t>
            </a:r>
            <a:r>
              <a:rPr lang="it-IT" altLang="it-IT" sz="2000" b="1" dirty="0">
                <a:latin typeface="Times New Roman" panose="02020603050405020304" pitchFamily="18" charset="0"/>
              </a:rPr>
              <a:t>gradiente di potenziale elettrochimico.</a:t>
            </a:r>
          </a:p>
          <a:p>
            <a:pPr eaLnBrk="1" hangingPunct="1">
              <a:spcBef>
                <a:spcPct val="50000"/>
              </a:spcBef>
            </a:pPr>
            <a:r>
              <a:rPr lang="it-IT" altLang="it-IT" sz="2000" b="1" dirty="0">
                <a:latin typeface="Times New Roman" panose="02020603050405020304" pitchFamily="18" charset="0"/>
              </a:rPr>
              <a:t>Nella membrana plasmatica apicale sembra esserci una proteina denominata </a:t>
            </a:r>
            <a:r>
              <a:rPr lang="it-IT" altLang="it-IT" sz="2000" b="1" i="1" dirty="0" err="1">
                <a:solidFill>
                  <a:srgbClr val="0000FF"/>
                </a:solidFill>
                <a:latin typeface="Times New Roman" panose="02020603050405020304" pitchFamily="18" charset="0"/>
              </a:rPr>
              <a:t>IMCal</a:t>
            </a:r>
            <a:r>
              <a:rPr lang="it-IT" altLang="it-IT" sz="2000" b="1" i="1" dirty="0">
                <a:solidFill>
                  <a:srgbClr val="0000FF"/>
                </a:solidFill>
                <a:latin typeface="Times New Roman" panose="02020603050405020304" pitchFamily="18" charset="0"/>
              </a:rPr>
              <a:t> (proteina della membrana plasmatica legante il calcio)</a:t>
            </a:r>
            <a:r>
              <a:rPr lang="it-IT" altLang="it-IT" sz="2000" b="1" dirty="0">
                <a:latin typeface="Times New Roman" panose="02020603050405020304" pitchFamily="18" charset="0"/>
              </a:rPr>
              <a:t> che sembra funzionare come una molecola trasportatrice. </a:t>
            </a:r>
            <a:endParaRPr lang="it-IT" altLang="it-IT" sz="2000" b="1" baseline="30000" dirty="0">
              <a:latin typeface="Times New Roman" panose="02020603050405020304" pitchFamily="18" charset="0"/>
            </a:endParaRPr>
          </a:p>
        </p:txBody>
      </p:sp>
      <p:sp>
        <p:nvSpPr>
          <p:cNvPr id="186375" name="Text Box 8"/>
          <p:cNvSpPr txBox="1">
            <a:spLocks noChangeArrowheads="1"/>
          </p:cNvSpPr>
          <p:nvPr/>
        </p:nvSpPr>
        <p:spPr bwMode="auto">
          <a:xfrm>
            <a:off x="3416300" y="1436688"/>
            <a:ext cx="600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latin typeface="Times New Roman" panose="02020603050405020304" pitchFamily="18" charset="0"/>
              </a:rPr>
              <a:t>Ca</a:t>
            </a:r>
            <a:r>
              <a:rPr lang="it-IT" altLang="it-IT" baseline="30000">
                <a:latin typeface="Times New Roman" panose="02020603050405020304" pitchFamily="18" charset="0"/>
              </a:rPr>
              <a:t>2+</a:t>
            </a:r>
            <a:endParaRPr lang="it-IT" altLang="it-I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animEffect transition="in" filter="dissolve">
                                      <p:cBhvr>
                                        <p:cTn id="7" dur="500"/>
                                        <p:tgtEl>
                                          <p:spTgt spid="4689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8999">
                                            <p:txEl>
                                              <p:pRg st="1" end="1"/>
                                            </p:txEl>
                                          </p:spTgt>
                                        </p:tgtEl>
                                        <p:attrNameLst>
                                          <p:attrName>style.visibility</p:attrName>
                                        </p:attrNameLst>
                                      </p:cBhvr>
                                      <p:to>
                                        <p:strVal val="visible"/>
                                      </p:to>
                                    </p:set>
                                    <p:animEffect transition="in" filter="dissolve">
                                      <p:cBhvr>
                                        <p:cTn id="12" dur="500"/>
                                        <p:tgtEl>
                                          <p:spTgt spid="4689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8999">
                                            <p:txEl>
                                              <p:pRg st="2" end="2"/>
                                            </p:txEl>
                                          </p:spTgt>
                                        </p:tgtEl>
                                        <p:attrNameLst>
                                          <p:attrName>style.visibility</p:attrName>
                                        </p:attrNameLst>
                                      </p:cBhvr>
                                      <p:to>
                                        <p:strVal val="visible"/>
                                      </p:to>
                                    </p:set>
                                    <p:animEffect transition="in" filter="dissolve">
                                      <p:cBhvr>
                                        <p:cTn id="17" dur="500"/>
                                        <p:tgtEl>
                                          <p:spTgt spid="4689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WordArt 2"/>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ASORBIMENTO DI CALCIO</a:t>
            </a:r>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578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sp>
        <p:nvSpPr>
          <p:cNvPr id="187397" name="Text Box 5"/>
          <p:cNvSpPr txBox="1">
            <a:spLocks noChangeArrowheads="1"/>
          </p:cNvSpPr>
          <p:nvPr/>
        </p:nvSpPr>
        <p:spPr bwMode="auto">
          <a:xfrm>
            <a:off x="6994525" y="1408113"/>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87398" name="Text Box 6"/>
          <p:cNvSpPr txBox="1">
            <a:spLocks noChangeArrowheads="1"/>
          </p:cNvSpPr>
          <p:nvPr/>
        </p:nvSpPr>
        <p:spPr bwMode="auto">
          <a:xfrm>
            <a:off x="5410200" y="1600200"/>
            <a:ext cx="32766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400" b="1">
                <a:latin typeface="Times New Roman" panose="02020603050405020304" pitchFamily="18" charset="0"/>
              </a:rPr>
              <a:t>Nel citosol dell’enterocita sono presenti delle proteine denominate </a:t>
            </a:r>
            <a:r>
              <a:rPr lang="it-IT" altLang="it-IT" sz="2400" b="1" i="1">
                <a:solidFill>
                  <a:srgbClr val="3333CC"/>
                </a:solidFill>
                <a:latin typeface="Times New Roman" panose="02020603050405020304" pitchFamily="18" charset="0"/>
              </a:rPr>
              <a:t>calbindine</a:t>
            </a:r>
            <a:r>
              <a:rPr lang="it-IT" altLang="it-IT" sz="2400" b="1">
                <a:latin typeface="Times New Roman" panose="02020603050405020304" pitchFamily="18" charset="0"/>
              </a:rPr>
              <a:t> che legano il calcio e permettono a grosse quantità di questo ione di attraversare il citosol senza determinare sali insolubili con anioni intracellulari.</a:t>
            </a:r>
          </a:p>
          <a:p>
            <a:pPr eaLnBrk="1" hangingPunct="1">
              <a:spcBef>
                <a:spcPct val="50000"/>
              </a:spcBef>
            </a:pPr>
            <a:endParaRPr lang="it-IT" altLang="it-IT" sz="2400" b="1">
              <a:latin typeface="Times New Roman" panose="02020603050405020304" pitchFamily="18" charset="0"/>
            </a:endParaRPr>
          </a:p>
          <a:p>
            <a:pPr eaLnBrk="1" hangingPunct="1">
              <a:spcBef>
                <a:spcPct val="50000"/>
              </a:spcBef>
            </a:pPr>
            <a:endParaRPr lang="it-IT" altLang="it-IT" sz="2400" b="1" baseline="30000">
              <a:latin typeface="Times New Roman" panose="02020603050405020304" pitchFamily="18" charset="0"/>
            </a:endParaRPr>
          </a:p>
        </p:txBody>
      </p:sp>
      <p:sp>
        <p:nvSpPr>
          <p:cNvPr id="187399" name="Text Box 7"/>
          <p:cNvSpPr txBox="1">
            <a:spLocks noChangeArrowheads="1"/>
          </p:cNvSpPr>
          <p:nvPr/>
        </p:nvSpPr>
        <p:spPr bwMode="auto">
          <a:xfrm>
            <a:off x="3416300" y="1436688"/>
            <a:ext cx="600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latin typeface="Times New Roman" panose="02020603050405020304" pitchFamily="18" charset="0"/>
              </a:rPr>
              <a:t>Ca</a:t>
            </a:r>
            <a:r>
              <a:rPr lang="it-IT" altLang="it-IT" baseline="30000">
                <a:latin typeface="Times New Roman" panose="02020603050405020304" pitchFamily="18" charset="0"/>
              </a:rPr>
              <a:t>2+</a:t>
            </a:r>
            <a:endParaRPr lang="it-IT" altLang="it-I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WordArt 2"/>
          <p:cNvSpPr>
            <a:spLocks noChangeArrowheads="1" noChangeShapeType="1" noTextEdit="1"/>
          </p:cNvSpPr>
          <p:nvPr/>
        </p:nvSpPr>
        <p:spPr bwMode="auto">
          <a:xfrm>
            <a:off x="1905000" y="533400"/>
            <a:ext cx="5257800" cy="457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ASORBIMENTO DI CALCIO</a:t>
            </a:r>
          </a:p>
        </p:txBody>
      </p:sp>
      <p:pic>
        <p:nvPicPr>
          <p:cNvPr id="188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578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sp>
        <p:nvSpPr>
          <p:cNvPr id="188421" name="Text Box 5"/>
          <p:cNvSpPr txBox="1">
            <a:spLocks noChangeArrowheads="1"/>
          </p:cNvSpPr>
          <p:nvPr/>
        </p:nvSpPr>
        <p:spPr bwMode="auto">
          <a:xfrm>
            <a:off x="6994525" y="1408113"/>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88422" name="Text Box 6"/>
          <p:cNvSpPr txBox="1">
            <a:spLocks noChangeArrowheads="1"/>
          </p:cNvSpPr>
          <p:nvPr/>
        </p:nvSpPr>
        <p:spPr bwMode="auto">
          <a:xfrm>
            <a:off x="5410200" y="1371600"/>
            <a:ext cx="327660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400" b="1">
                <a:latin typeface="Times New Roman" panose="02020603050405020304" pitchFamily="18" charset="0"/>
              </a:rPr>
              <a:t>Nella membrana plasmatica basolaterale sono presenti due proteine trasportatrici che permettono la fuoriuscita di calcio: una Ca</a:t>
            </a:r>
            <a:r>
              <a:rPr lang="it-IT" altLang="it-IT" sz="2400" b="1" baseline="30000">
                <a:latin typeface="Times New Roman" panose="02020603050405020304" pitchFamily="18" charset="0"/>
              </a:rPr>
              <a:t>2+</a:t>
            </a:r>
            <a:r>
              <a:rPr lang="it-IT" altLang="it-IT" sz="2400" b="1">
                <a:latin typeface="Times New Roman" panose="02020603050405020304" pitchFamily="18" charset="0"/>
              </a:rPr>
              <a:t>-ATPasi (P-type ATPasi) e una proteina scambiatrice Na</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-Ca</a:t>
            </a:r>
            <a:r>
              <a:rPr lang="it-IT" altLang="it-IT" sz="2400" b="1" baseline="30000">
                <a:latin typeface="Times New Roman" panose="02020603050405020304" pitchFamily="18" charset="0"/>
              </a:rPr>
              <a:t>2+</a:t>
            </a:r>
            <a:r>
              <a:rPr lang="it-IT" altLang="it-IT" sz="2400" b="1">
                <a:latin typeface="Times New Roman" panose="02020603050405020304" pitchFamily="18" charset="0"/>
              </a:rPr>
              <a:t> che è più efficace quando i livelli intracellulari di calcio sono più elevati.</a:t>
            </a:r>
          </a:p>
          <a:p>
            <a:pPr eaLnBrk="1" hangingPunct="1">
              <a:spcBef>
                <a:spcPct val="50000"/>
              </a:spcBef>
            </a:pPr>
            <a:endParaRPr lang="it-IT" altLang="it-IT" sz="2400" b="1">
              <a:latin typeface="Times New Roman" panose="02020603050405020304" pitchFamily="18" charset="0"/>
            </a:endParaRPr>
          </a:p>
          <a:p>
            <a:pPr eaLnBrk="1" hangingPunct="1">
              <a:spcBef>
                <a:spcPct val="50000"/>
              </a:spcBef>
            </a:pPr>
            <a:endParaRPr lang="it-IT" altLang="it-IT" sz="2400" b="1" baseline="30000">
              <a:latin typeface="Times New Roman" panose="02020603050405020304" pitchFamily="18" charset="0"/>
            </a:endParaRPr>
          </a:p>
        </p:txBody>
      </p:sp>
      <p:sp>
        <p:nvSpPr>
          <p:cNvPr id="188423" name="Text Box 7"/>
          <p:cNvSpPr txBox="1">
            <a:spLocks noChangeArrowheads="1"/>
          </p:cNvSpPr>
          <p:nvPr/>
        </p:nvSpPr>
        <p:spPr bwMode="auto">
          <a:xfrm>
            <a:off x="3429000" y="1447800"/>
            <a:ext cx="600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latin typeface="Times New Roman" panose="02020603050405020304" pitchFamily="18" charset="0"/>
              </a:rPr>
              <a:t>Ca</a:t>
            </a:r>
            <a:r>
              <a:rPr lang="it-IT" altLang="it-IT" baseline="30000">
                <a:latin typeface="Times New Roman" panose="02020603050405020304" pitchFamily="18" charset="0"/>
              </a:rPr>
              <a:t>2+</a:t>
            </a:r>
            <a:endParaRPr lang="it-IT" altLang="it-IT">
              <a:latin typeface="Times New Roman" panose="02020603050405020304" pitchFamily="18" charset="0"/>
            </a:endParaRPr>
          </a:p>
        </p:txBody>
      </p:sp>
      <p:sp>
        <p:nvSpPr>
          <p:cNvPr id="188424" name="Oval 8"/>
          <p:cNvSpPr>
            <a:spLocks noChangeArrowheads="1"/>
          </p:cNvSpPr>
          <p:nvPr/>
        </p:nvSpPr>
        <p:spPr bwMode="auto">
          <a:xfrm>
            <a:off x="2032000" y="4749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88425" name="Line 10"/>
          <p:cNvSpPr>
            <a:spLocks noChangeShapeType="1"/>
          </p:cNvSpPr>
          <p:nvPr/>
        </p:nvSpPr>
        <p:spPr bwMode="auto">
          <a:xfrm flipH="1">
            <a:off x="2184400" y="4419600"/>
            <a:ext cx="381000" cy="0"/>
          </a:xfrm>
          <a:prstGeom prst="line">
            <a:avLst/>
          </a:prstGeom>
          <a:noFill/>
          <a:ln w="9525">
            <a:solidFill>
              <a:srgbClr val="3333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88426" name="Line 11"/>
          <p:cNvSpPr>
            <a:spLocks noChangeShapeType="1"/>
          </p:cNvSpPr>
          <p:nvPr/>
        </p:nvSpPr>
        <p:spPr bwMode="auto">
          <a:xfrm>
            <a:off x="2184400" y="4419600"/>
            <a:ext cx="0" cy="838200"/>
          </a:xfrm>
          <a:prstGeom prst="line">
            <a:avLst/>
          </a:prstGeom>
          <a:noFill/>
          <a:ln w="9525">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88427" name="Line 12"/>
          <p:cNvSpPr>
            <a:spLocks noChangeShapeType="1"/>
          </p:cNvSpPr>
          <p:nvPr/>
        </p:nvSpPr>
        <p:spPr bwMode="auto">
          <a:xfrm>
            <a:off x="2057400" y="4419600"/>
            <a:ext cx="0" cy="838200"/>
          </a:xfrm>
          <a:prstGeom prst="line">
            <a:avLst/>
          </a:prstGeom>
          <a:noFill/>
          <a:ln w="9525">
            <a:solidFill>
              <a:srgbClr val="3333CC"/>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88428" name="Text Box 13"/>
          <p:cNvSpPr txBox="1">
            <a:spLocks noChangeArrowheads="1"/>
          </p:cNvSpPr>
          <p:nvPr/>
        </p:nvSpPr>
        <p:spPr bwMode="auto">
          <a:xfrm>
            <a:off x="1752600" y="5307013"/>
            <a:ext cx="455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latin typeface="Times New Roman" panose="02020603050405020304" pitchFamily="18" charset="0"/>
              </a:rPr>
              <a:t>Na</a:t>
            </a:r>
            <a:r>
              <a:rPr lang="it-IT" altLang="it-IT" sz="1400" baseline="30000">
                <a:latin typeface="Times New Roman" panose="02020603050405020304" pitchFamily="18" charset="0"/>
              </a:rPr>
              <a:t>+</a:t>
            </a:r>
            <a:endParaRPr lang="it-IT" altLang="it-IT" sz="1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33_14"/>
          <p:cNvPicPr>
            <a:picLocks noChangeAspect="1" noChangeArrowheads="1"/>
          </p:cNvPicPr>
          <p:nvPr/>
        </p:nvPicPr>
        <p:blipFill>
          <a:blip r:embed="rId3">
            <a:extLst>
              <a:ext uri="{28A0092B-C50C-407E-A947-70E740481C1C}">
                <a14:useLocalDpi xmlns:a14="http://schemas.microsoft.com/office/drawing/2010/main" val="0"/>
              </a:ext>
            </a:extLst>
          </a:blip>
          <a:srcRect t="24280" b="24295"/>
          <a:stretch>
            <a:fillRect/>
          </a:stretch>
        </p:blipFill>
        <p:spPr bwMode="auto">
          <a:xfrm>
            <a:off x="914400" y="1673225"/>
            <a:ext cx="719931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ext Box 3"/>
          <p:cNvSpPr txBox="1">
            <a:spLocks noChangeArrowheads="1"/>
          </p:cNvSpPr>
          <p:nvPr/>
        </p:nvSpPr>
        <p:spPr bwMode="auto">
          <a:xfrm>
            <a:off x="533400" y="381000"/>
            <a:ext cx="845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600" b="1">
                <a:solidFill>
                  <a:srgbClr val="0000FF"/>
                </a:solidFill>
                <a:latin typeface="Times New Roman" panose="02020603050405020304" pitchFamily="18" charset="0"/>
              </a:rPr>
              <a:t>Effetti della vitamina D3 sull’assorbimento di Ca</a:t>
            </a:r>
            <a:r>
              <a:rPr lang="it-IT" altLang="it-IT" sz="3600" b="1" baseline="30000">
                <a:solidFill>
                  <a:srgbClr val="0000FF"/>
                </a:solidFill>
                <a:latin typeface="Times New Roman" panose="02020603050405020304" pitchFamily="18" charset="0"/>
              </a:rPr>
              <a:t>2+</a:t>
            </a:r>
            <a:endParaRPr lang="it-IT" altLang="it-IT" sz="3600" b="1">
              <a:solidFill>
                <a:srgbClr val="0000FF"/>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WordArt 3"/>
          <p:cNvSpPr>
            <a:spLocks noChangeArrowheads="1" noChangeShapeType="1" noTextEdit="1"/>
          </p:cNvSpPr>
          <p:nvPr/>
        </p:nvSpPr>
        <p:spPr bwMode="auto">
          <a:xfrm>
            <a:off x="1219200" y="533400"/>
            <a:ext cx="6781800" cy="6858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ASORBIMENTO DI FERRO</a:t>
            </a:r>
          </a:p>
        </p:txBody>
      </p:sp>
      <p:sp>
        <p:nvSpPr>
          <p:cNvPr id="190467"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pic>
        <p:nvPicPr>
          <p:cNvPr id="1904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08100"/>
            <a:ext cx="44577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095" name="Text Box 7"/>
          <p:cNvSpPr txBox="1">
            <a:spLocks noChangeArrowheads="1"/>
          </p:cNvSpPr>
          <p:nvPr/>
        </p:nvSpPr>
        <p:spPr bwMode="auto">
          <a:xfrm>
            <a:off x="4953000" y="1600200"/>
            <a:ext cx="3505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400" b="1">
                <a:latin typeface="Times New Roman" panose="02020603050405020304" pitchFamily="18" charset="0"/>
              </a:rPr>
              <a:t>L’assorbimento di ferro è limitato dal fatto che esso tende a formare dei sali insolubili, come idrossidi, fosfati e bicarbonati. </a:t>
            </a:r>
          </a:p>
          <a:p>
            <a:pPr eaLnBrk="1" hangingPunct="1">
              <a:spcBef>
                <a:spcPct val="50000"/>
              </a:spcBef>
            </a:pPr>
            <a:r>
              <a:rPr lang="it-IT" altLang="it-IT" sz="2400" b="1">
                <a:latin typeface="Times New Roman" panose="02020603050405020304" pitchFamily="18" charset="0"/>
              </a:rPr>
              <a:t>Questi complessi sono più solubili a pH acido per cui l’HCl prodotto nello stomaco stimola l’assorbimento di ferro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3095">
                                            <p:txEl>
                                              <p:pRg st="1" end="1"/>
                                            </p:txEl>
                                          </p:spTgt>
                                        </p:tgtEl>
                                        <p:attrNameLst>
                                          <p:attrName>style.visibility</p:attrName>
                                        </p:attrNameLst>
                                      </p:cBhvr>
                                      <p:to>
                                        <p:strVal val="visible"/>
                                      </p:to>
                                    </p:set>
                                    <p:animEffect transition="in" filter="dissolve">
                                      <p:cBhvr>
                                        <p:cTn id="7" dur="500"/>
                                        <p:tgtEl>
                                          <p:spTgt spid="4730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WordArt 2"/>
          <p:cNvSpPr>
            <a:spLocks noChangeArrowheads="1" noChangeShapeType="1" noTextEdit="1"/>
          </p:cNvSpPr>
          <p:nvPr/>
        </p:nvSpPr>
        <p:spPr bwMode="auto">
          <a:xfrm>
            <a:off x="1401763" y="609600"/>
            <a:ext cx="5761037" cy="57785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a:t>
            </a:r>
          </a:p>
        </p:txBody>
      </p:sp>
      <p:sp>
        <p:nvSpPr>
          <p:cNvPr id="31747" name="Text Box 4"/>
          <p:cNvSpPr txBox="1">
            <a:spLocks noChangeArrowheads="1"/>
          </p:cNvSpPr>
          <p:nvPr/>
        </p:nvSpPr>
        <p:spPr bwMode="auto">
          <a:xfrm>
            <a:off x="3879850" y="1600200"/>
            <a:ext cx="51117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it-IT" altLang="it-IT" sz="2000" b="1">
                <a:latin typeface="Times New Roman" panose="02020603050405020304" pitchFamily="18" charset="0"/>
              </a:rPr>
              <a:t>L’attività dell’apparato gastrointestinale è strettamente condizionata dalla presenza di ghiandole secretorie disseminate lungo tutto l’apparato digerente.  </a:t>
            </a:r>
          </a:p>
        </p:txBody>
      </p:sp>
      <p:pic>
        <p:nvPicPr>
          <p:cNvPr id="31748" name="Picture 8"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41438"/>
            <a:ext cx="3890963"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9"/>
          <p:cNvSpPr txBox="1">
            <a:spLocks noChangeArrowheads="1"/>
          </p:cNvSpPr>
          <p:nvPr/>
        </p:nvSpPr>
        <p:spPr bwMode="auto">
          <a:xfrm>
            <a:off x="649288" y="66675"/>
            <a:ext cx="84947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p>
        </p:txBody>
      </p:sp>
      <p:sp>
        <p:nvSpPr>
          <p:cNvPr id="35850" name="Rectangle 10"/>
          <p:cNvSpPr>
            <a:spLocks noChangeArrowheads="1"/>
          </p:cNvSpPr>
          <p:nvPr/>
        </p:nvSpPr>
        <p:spPr bwMode="auto">
          <a:xfrm>
            <a:off x="4572000" y="3124200"/>
            <a:ext cx="44196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buFont typeface="Arial" panose="020B0604020202020204" pitchFamily="34" charset="0"/>
              <a:buAutoNum type="arabicParenR"/>
            </a:pPr>
            <a:r>
              <a:rPr lang="it-IT" altLang="it-IT" sz="2000" b="1">
                <a:latin typeface="Times New Roman" panose="02020603050405020304" pitchFamily="18" charset="0"/>
              </a:rPr>
              <a:t>Enzimi digestivi a vari livelli dal cavo orale fino all’estremo distale dell’ileo;</a:t>
            </a:r>
          </a:p>
          <a:p>
            <a:pPr eaLnBrk="1" hangingPunct="1">
              <a:spcBef>
                <a:spcPct val="30000"/>
              </a:spcBef>
              <a:buFont typeface="Arial" panose="020B0604020202020204" pitchFamily="34" charset="0"/>
              <a:buAutoNum type="arabicParenR"/>
            </a:pPr>
            <a:r>
              <a:rPr lang="it-IT" altLang="it-IT" sz="2000" b="1">
                <a:latin typeface="Times New Roman" panose="02020603050405020304" pitchFamily="18" charset="0"/>
              </a:rPr>
              <a:t>Sostanze lubrificanti e protettive (muco);</a:t>
            </a:r>
          </a:p>
          <a:p>
            <a:pPr eaLnBrk="1" hangingPunct="1">
              <a:spcBef>
                <a:spcPct val="30000"/>
              </a:spcBef>
              <a:buFont typeface="Arial" panose="020B0604020202020204" pitchFamily="34" charset="0"/>
              <a:buAutoNum type="arabicParenR"/>
            </a:pPr>
            <a:r>
              <a:rPr lang="it-IT" altLang="it-IT" sz="2000" b="1">
                <a:latin typeface="Times New Roman" panose="02020603050405020304" pitchFamily="18" charset="0"/>
              </a:rPr>
              <a:t>Sostanze capaci di emulsionare e modificare la struttura di aggregati molecolari (acidi biliari).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50"/>
                                        </p:tgtEl>
                                        <p:attrNameLst>
                                          <p:attrName>style.visibility</p:attrName>
                                        </p:attrNameLst>
                                      </p:cBhvr>
                                      <p:to>
                                        <p:strVal val="visible"/>
                                      </p:to>
                                    </p:set>
                                    <p:animEffect transition="in" filter="dissolve">
                                      <p:cBhvr>
                                        <p:cTn id="7"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WordArt 2"/>
          <p:cNvSpPr>
            <a:spLocks noChangeArrowheads="1" noChangeShapeType="1" noTextEdit="1"/>
          </p:cNvSpPr>
          <p:nvPr/>
        </p:nvSpPr>
        <p:spPr bwMode="auto">
          <a:xfrm>
            <a:off x="1219200" y="533400"/>
            <a:ext cx="6781800" cy="6858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ASORBIMENTO DI FERRO</a:t>
            </a:r>
          </a:p>
        </p:txBody>
      </p:sp>
      <p:sp>
        <p:nvSpPr>
          <p:cNvPr id="191491" name="Text Box 3"/>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pic>
        <p:nvPicPr>
          <p:cNvPr id="191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08100"/>
            <a:ext cx="44577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5" name="Text Box 5"/>
          <p:cNvSpPr txBox="1">
            <a:spLocks noChangeArrowheads="1"/>
          </p:cNvSpPr>
          <p:nvPr/>
        </p:nvSpPr>
        <p:spPr bwMode="auto">
          <a:xfrm>
            <a:off x="4953000" y="1371600"/>
            <a:ext cx="3505200"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1600" b="1">
                <a:latin typeface="Times New Roman" panose="02020603050405020304" pitchFamily="18" charset="0"/>
              </a:rPr>
              <a:t>La membrana dell’orletto a spazzola contiene proteine trasportatrici che legano il Fe</a:t>
            </a:r>
            <a:r>
              <a:rPr lang="it-IT" altLang="it-IT" sz="1600" b="1" baseline="30000">
                <a:latin typeface="Times New Roman" panose="02020603050405020304" pitchFamily="18" charset="0"/>
              </a:rPr>
              <a:t>2+</a:t>
            </a:r>
            <a:r>
              <a:rPr lang="it-IT" altLang="it-IT" sz="1600" b="1">
                <a:latin typeface="Times New Roman" panose="02020603050405020304" pitchFamily="18" charset="0"/>
              </a:rPr>
              <a:t> (DMT1) e lo trasferiscono all’interno della cellula duodenale. Il Fe</a:t>
            </a:r>
            <a:r>
              <a:rPr lang="it-IT" altLang="it-IT" sz="1600" b="1" baseline="30000">
                <a:latin typeface="Times New Roman" panose="02020603050405020304" pitchFamily="18" charset="0"/>
              </a:rPr>
              <a:t>3+</a:t>
            </a:r>
            <a:r>
              <a:rPr lang="it-IT" altLang="it-IT" sz="1600" b="1">
                <a:latin typeface="Times New Roman" panose="02020603050405020304" pitchFamily="18" charset="0"/>
              </a:rPr>
              <a:t> viene ridotto a Fe</a:t>
            </a:r>
            <a:r>
              <a:rPr lang="it-IT" altLang="it-IT" sz="1600" b="1" baseline="30000">
                <a:latin typeface="Times New Roman" panose="02020603050405020304" pitchFamily="18" charset="0"/>
              </a:rPr>
              <a:t>2+</a:t>
            </a:r>
            <a:r>
              <a:rPr lang="it-IT" altLang="it-IT" sz="1600" b="1">
                <a:latin typeface="Times New Roman" panose="02020603050405020304" pitchFamily="18" charset="0"/>
              </a:rPr>
              <a:t> da una reduttasi di membrana.</a:t>
            </a:r>
          </a:p>
          <a:p>
            <a:pPr eaLnBrk="1" hangingPunct="1">
              <a:spcBef>
                <a:spcPct val="50000"/>
              </a:spcBef>
            </a:pPr>
            <a:r>
              <a:rPr lang="it-IT" altLang="it-IT" sz="1600" b="1">
                <a:latin typeface="Times New Roman" panose="02020603050405020304" pitchFamily="18" charset="0"/>
              </a:rPr>
              <a:t>Nel citosol il Fe</a:t>
            </a:r>
            <a:r>
              <a:rPr lang="it-IT" altLang="it-IT" sz="1600" b="1" baseline="30000">
                <a:latin typeface="Times New Roman" panose="02020603050405020304" pitchFamily="18" charset="0"/>
              </a:rPr>
              <a:t>2+</a:t>
            </a:r>
            <a:r>
              <a:rPr lang="it-IT" altLang="it-IT" sz="1600" b="1">
                <a:latin typeface="Times New Roman" panose="02020603050405020304" pitchFamily="18" charset="0"/>
              </a:rPr>
              <a:t> viene riossidato e si lega a delle proteine (ferritine) per impedire la formazione di complessi insolubili. </a:t>
            </a:r>
          </a:p>
          <a:p>
            <a:pPr eaLnBrk="1" hangingPunct="1">
              <a:spcBef>
                <a:spcPct val="50000"/>
              </a:spcBef>
            </a:pPr>
            <a:r>
              <a:rPr lang="it-IT" altLang="it-IT" sz="1600" b="1">
                <a:latin typeface="Times New Roman" panose="02020603050405020304" pitchFamily="18" charset="0"/>
              </a:rPr>
              <a:t>Il Fe</a:t>
            </a:r>
            <a:r>
              <a:rPr lang="it-IT" altLang="it-IT" sz="1600" b="1" baseline="30000">
                <a:latin typeface="Times New Roman" panose="02020603050405020304" pitchFamily="18" charset="0"/>
              </a:rPr>
              <a:t>3+</a:t>
            </a:r>
            <a:r>
              <a:rPr lang="it-IT" altLang="it-IT" sz="1600" b="1">
                <a:latin typeface="Times New Roman" panose="02020603050405020304" pitchFamily="18" charset="0"/>
              </a:rPr>
              <a:t> è trasportato attraverso la membrana basolaterale da una proteina trasportatrice (IREG 1 o ferroportina) che è associata ad una ossidasi (ifestina) la cui attività è necessaria per far funzionare il trasporto. </a:t>
            </a:r>
          </a:p>
          <a:p>
            <a:pPr eaLnBrk="1" hangingPunct="1">
              <a:spcBef>
                <a:spcPct val="50000"/>
              </a:spcBef>
            </a:pPr>
            <a:r>
              <a:rPr lang="it-IT" altLang="it-IT" sz="1600" b="1">
                <a:latin typeface="Times New Roman" panose="02020603050405020304" pitchFamily="18" charset="0"/>
              </a:rPr>
              <a:t>Nel sangue il Fe</a:t>
            </a:r>
            <a:r>
              <a:rPr lang="it-IT" altLang="it-IT" sz="1600" b="1" baseline="30000">
                <a:latin typeface="Times New Roman" panose="02020603050405020304" pitchFamily="18" charset="0"/>
              </a:rPr>
              <a:t>3+</a:t>
            </a:r>
            <a:r>
              <a:rPr lang="it-IT" altLang="it-IT" sz="1600" b="1">
                <a:latin typeface="Times New Roman" panose="02020603050405020304" pitchFamily="18" charset="0"/>
              </a:rPr>
              <a:t> è legato alla transferrina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63205">
                                            <p:txEl>
                                              <p:pRg st="0" end="0"/>
                                            </p:txEl>
                                          </p:spTgt>
                                        </p:tgtEl>
                                        <p:attrNameLst>
                                          <p:attrName>style.visibility</p:attrName>
                                        </p:attrNameLst>
                                      </p:cBhvr>
                                      <p:to>
                                        <p:strVal val="visible"/>
                                      </p:to>
                                    </p:set>
                                    <p:animEffect transition="in" filter="dissolve">
                                      <p:cBhvr>
                                        <p:cTn id="7" dur="500"/>
                                        <p:tgtEl>
                                          <p:spTgt spid="5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63205">
                                            <p:txEl>
                                              <p:pRg st="1" end="1"/>
                                            </p:txEl>
                                          </p:spTgt>
                                        </p:tgtEl>
                                        <p:attrNameLst>
                                          <p:attrName>style.visibility</p:attrName>
                                        </p:attrNameLst>
                                      </p:cBhvr>
                                      <p:to>
                                        <p:strVal val="visible"/>
                                      </p:to>
                                    </p:set>
                                    <p:animEffect transition="in" filter="dissolve">
                                      <p:cBhvr>
                                        <p:cTn id="12" dur="500"/>
                                        <p:tgtEl>
                                          <p:spTgt spid="5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63205">
                                            <p:txEl>
                                              <p:pRg st="2" end="2"/>
                                            </p:txEl>
                                          </p:spTgt>
                                        </p:tgtEl>
                                        <p:attrNameLst>
                                          <p:attrName>style.visibility</p:attrName>
                                        </p:attrNameLst>
                                      </p:cBhvr>
                                      <p:to>
                                        <p:strVal val="visible"/>
                                      </p:to>
                                    </p:set>
                                    <p:animEffect transition="in" filter="dissolve">
                                      <p:cBhvr>
                                        <p:cTn id="17" dur="500"/>
                                        <p:tgtEl>
                                          <p:spTgt spid="5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63205">
                                            <p:txEl>
                                              <p:pRg st="3" end="3"/>
                                            </p:txEl>
                                          </p:spTgt>
                                        </p:tgtEl>
                                        <p:attrNameLst>
                                          <p:attrName>style.visibility</p:attrName>
                                        </p:attrNameLst>
                                      </p:cBhvr>
                                      <p:to>
                                        <p:strVal val="visible"/>
                                      </p:to>
                                    </p:set>
                                    <p:animEffect transition="in" filter="dissolve">
                                      <p:cBhvr>
                                        <p:cTn id="22" dur="500"/>
                                        <p:tgtEl>
                                          <p:spTgt spid="5632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33_15"/>
          <p:cNvPicPr>
            <a:picLocks noChangeAspect="1" noChangeArrowheads="1"/>
          </p:cNvPicPr>
          <p:nvPr/>
        </p:nvPicPr>
        <p:blipFill>
          <a:blip r:embed="rId3">
            <a:extLst>
              <a:ext uri="{28A0092B-C50C-407E-A947-70E740481C1C}">
                <a14:useLocalDpi xmlns:a14="http://schemas.microsoft.com/office/drawing/2010/main" val="0"/>
              </a:ext>
            </a:extLst>
          </a:blip>
          <a:srcRect t="32846" b="33585"/>
          <a:stretch>
            <a:fillRect/>
          </a:stretch>
        </p:blipFill>
        <p:spPr bwMode="auto">
          <a:xfrm>
            <a:off x="957263" y="1714500"/>
            <a:ext cx="71993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WordArt 4"/>
          <p:cNvSpPr>
            <a:spLocks noChangeArrowheads="1" noChangeShapeType="1" noTextEdit="1"/>
          </p:cNvSpPr>
          <p:nvPr/>
        </p:nvSpPr>
        <p:spPr bwMode="auto">
          <a:xfrm>
            <a:off x="1219200" y="533400"/>
            <a:ext cx="6781800" cy="685800"/>
          </a:xfrm>
          <a:prstGeom prst="rect">
            <a:avLst/>
          </a:prstGeom>
        </p:spPr>
        <p:txBody>
          <a:bodyPr wrap="none" fromWordArt="1">
            <a:prstTxWarp prst="textPlain">
              <a:avLst>
                <a:gd name="adj" fmla="val 50009"/>
              </a:avLst>
            </a:prstTxWarp>
          </a:bodyPr>
          <a:lstStyle/>
          <a:p>
            <a:pPr algn="ctr"/>
            <a:r>
              <a:rPr lang="it-IT" sz="3600" b="1" kern="10" smtClean="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a:t>
            </a: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 FERRO</a:t>
            </a:r>
          </a:p>
        </p:txBody>
      </p:sp>
      <p:sp>
        <p:nvSpPr>
          <p:cNvPr id="192516" name="Text Box 5"/>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WordArt 3"/>
          <p:cNvSpPr>
            <a:spLocks noChangeArrowheads="1" noChangeShapeType="1" noTextEdit="1"/>
          </p:cNvSpPr>
          <p:nvPr/>
        </p:nvSpPr>
        <p:spPr bwMode="auto">
          <a:xfrm>
            <a:off x="1219200" y="533400"/>
            <a:ext cx="6781800" cy="6858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INTESTINO CRASSO</a:t>
            </a:r>
          </a:p>
        </p:txBody>
      </p:sp>
      <p:sp>
        <p:nvSpPr>
          <p:cNvPr id="193539" name="Text Box 4"/>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sp>
        <p:nvSpPr>
          <p:cNvPr id="193540" name="Rectangle 5"/>
          <p:cNvSpPr>
            <a:spLocks noChangeArrowheads="1"/>
          </p:cNvSpPr>
          <p:nvPr/>
        </p:nvSpPr>
        <p:spPr bwMode="auto">
          <a:xfrm>
            <a:off x="76200" y="1676400"/>
            <a:ext cx="8839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solidFill>
                  <a:srgbClr val="3333CC"/>
                </a:solidFill>
                <a:latin typeface="Times New Roman" panose="02020603050405020304" pitchFamily="18" charset="0"/>
              </a:rPr>
              <a:t>STRUTTURA</a:t>
            </a:r>
            <a:r>
              <a:rPr lang="it-IT" altLang="it-IT" sz="2800" b="1">
                <a:latin typeface="Times New Roman" panose="02020603050405020304" pitchFamily="18" charset="0"/>
              </a:rPr>
              <a:t>: La mucosa è priva di villi e possiede NUMEROSE CRIPTE che si approfondano e si aprono su una superficie luminale piatta</a:t>
            </a:r>
          </a:p>
          <a:p>
            <a:pPr eaLnBrk="1" hangingPunct="1"/>
            <a:r>
              <a:rPr lang="it-IT" altLang="it-IT" sz="2800" b="1">
                <a:latin typeface="Times New Roman" panose="02020603050405020304" pitchFamily="18" charset="0"/>
              </a:rPr>
              <a:t>Presenza di numerose cellule caliciformi (secernenti muco)</a:t>
            </a:r>
          </a:p>
        </p:txBody>
      </p:sp>
      <p:sp>
        <p:nvSpPr>
          <p:cNvPr id="573446" name="Rectangle 6"/>
          <p:cNvSpPr>
            <a:spLocks noChangeArrowheads="1"/>
          </p:cNvSpPr>
          <p:nvPr/>
        </p:nvSpPr>
        <p:spPr bwMode="auto">
          <a:xfrm>
            <a:off x="44450" y="3924300"/>
            <a:ext cx="76962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a:solidFill>
                  <a:srgbClr val="3333CC"/>
                </a:solidFill>
                <a:latin typeface="Times New Roman" panose="02020603050405020304" pitchFamily="18" charset="0"/>
              </a:rPr>
              <a:t>FUNZIONI</a:t>
            </a:r>
            <a:r>
              <a:rPr lang="it-IT" altLang="it-IT" sz="3200" b="1">
                <a:latin typeface="Times New Roman" panose="02020603050405020304" pitchFamily="18" charset="0"/>
              </a:rPr>
              <a:t>: </a:t>
            </a:r>
          </a:p>
          <a:p>
            <a:pPr eaLnBrk="1" hangingPunct="1">
              <a:buFontTx/>
              <a:buChar char="•"/>
            </a:pPr>
            <a:r>
              <a:rPr lang="it-IT" altLang="it-IT" sz="3200" b="1">
                <a:latin typeface="Times New Roman" panose="02020603050405020304" pitchFamily="18" charset="0"/>
              </a:rPr>
              <a:t> assorbimento acqua ed elettroliti (Na,Cl)</a:t>
            </a:r>
          </a:p>
          <a:p>
            <a:pPr eaLnBrk="1" hangingPunct="1">
              <a:buFontTx/>
              <a:buChar char="•"/>
            </a:pPr>
            <a:r>
              <a:rPr lang="it-IT" altLang="it-IT" sz="3200" b="1">
                <a:latin typeface="Times New Roman" panose="02020603050405020304" pitchFamily="18" charset="0"/>
              </a:rPr>
              <a:t> secrezione bicarbonati </a:t>
            </a:r>
          </a:p>
          <a:p>
            <a:pPr eaLnBrk="1" hangingPunct="1">
              <a:buFontTx/>
              <a:buChar char="•"/>
            </a:pPr>
            <a:r>
              <a:rPr lang="it-IT" altLang="it-IT" sz="3200" b="1">
                <a:latin typeface="Times New Roman" panose="02020603050405020304" pitchFamily="18" charset="0"/>
              </a:rPr>
              <a:t> formazione ed accumulo di feci</a:t>
            </a:r>
          </a:p>
          <a:p>
            <a:pPr eaLnBrk="1" hangingPunct="1">
              <a:buFontTx/>
              <a:buChar char="•"/>
            </a:pPr>
            <a:endParaRPr lang="it-IT" altLang="it-IT" sz="32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46"/>
                                        </p:tgtEl>
                                        <p:attrNameLst>
                                          <p:attrName>style.visibility</p:attrName>
                                        </p:attrNameLst>
                                      </p:cBhvr>
                                      <p:to>
                                        <p:strVal val="visible"/>
                                      </p:to>
                                    </p:set>
                                    <p:animEffect transition="in" filter="dissolve">
                                      <p:cBhvr>
                                        <p:cTn id="7" dur="500"/>
                                        <p:tgtEl>
                                          <p:spTgt spid="573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WordArt 2"/>
          <p:cNvSpPr>
            <a:spLocks noChangeArrowheads="1" noChangeShapeType="1" noTextEdit="1"/>
          </p:cNvSpPr>
          <p:nvPr/>
        </p:nvSpPr>
        <p:spPr bwMode="auto">
          <a:xfrm>
            <a:off x="1219200" y="533400"/>
            <a:ext cx="6781800" cy="838200"/>
          </a:xfrm>
          <a:prstGeom prst="rect">
            <a:avLst/>
          </a:prstGeom>
        </p:spPr>
        <p:txBody>
          <a:bodyPr wrap="none" fromWordArt="1">
            <a:prstTxWarp prst="textPlain">
              <a:avLst>
                <a:gd name="adj" fmla="val 50009"/>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ASSORBIMENTO, SECREZIONE </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E FORMAZIONE DI FECI</a:t>
            </a:r>
          </a:p>
        </p:txBody>
      </p:sp>
      <p:sp>
        <p:nvSpPr>
          <p:cNvPr id="194563" name="Text Box 3"/>
          <p:cNvSpPr txBox="1">
            <a:spLocks noChangeArrowheads="1"/>
          </p:cNvSpPr>
          <p:nvPr/>
        </p:nvSpPr>
        <p:spPr bwMode="auto">
          <a:xfrm>
            <a:off x="644525" y="66675"/>
            <a:ext cx="849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endParaRPr lang="it-IT" altLang="it-IT" sz="1600" b="1">
              <a:solidFill>
                <a:schemeClr val="bg2"/>
              </a:solidFill>
              <a:latin typeface="Times New Roman" panose="02020603050405020304" pitchFamily="18" charset="0"/>
            </a:endParaRPr>
          </a:p>
        </p:txBody>
      </p:sp>
      <p:sp>
        <p:nvSpPr>
          <p:cNvPr id="575492" name="Rectangle 4"/>
          <p:cNvSpPr>
            <a:spLocks noChangeArrowheads="1"/>
          </p:cNvSpPr>
          <p:nvPr/>
        </p:nvSpPr>
        <p:spPr bwMode="auto">
          <a:xfrm>
            <a:off x="76200" y="1676400"/>
            <a:ext cx="8839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indent="-2667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buFontTx/>
              <a:buChar char="•"/>
            </a:pPr>
            <a:r>
              <a:rPr lang="it-IT" altLang="it-IT" sz="2400" b="1">
                <a:latin typeface="Times New Roman" panose="02020603050405020304" pitchFamily="18" charset="0"/>
              </a:rPr>
              <a:t>L’acqua viene assorbita grazie ad un gradiente osmotico</a:t>
            </a:r>
          </a:p>
          <a:p>
            <a:pPr lvl="1" eaLnBrk="1" hangingPunct="1">
              <a:buFontTx/>
              <a:buChar char="•"/>
            </a:pPr>
            <a:r>
              <a:rPr lang="it-IT" altLang="it-IT" sz="2400" b="1">
                <a:latin typeface="Times New Roman" panose="02020603050405020304" pitchFamily="18" charset="0"/>
                <a:sym typeface="Symbol" panose="05050102010706020507" pitchFamily="18" charset="2"/>
              </a:rPr>
              <a:t>Il cloro viene assorbito mediante un meccanismo di scambio con i bicarbonati </a:t>
            </a:r>
          </a:p>
          <a:p>
            <a:pPr lvl="1" eaLnBrk="1" hangingPunct="1">
              <a:buFontTx/>
              <a:buChar char="•"/>
            </a:pPr>
            <a:r>
              <a:rPr lang="it-IT" altLang="it-IT" sz="2400" b="1">
                <a:latin typeface="Times New Roman" panose="02020603050405020304" pitchFamily="18" charset="0"/>
                <a:sym typeface="Symbol" panose="05050102010706020507" pitchFamily="18" charset="2"/>
              </a:rPr>
              <a:t>Secrezione di muco in risposta a stimoli meccanici e nervosi (vagali)</a:t>
            </a:r>
          </a:p>
        </p:txBody>
      </p:sp>
      <p:sp>
        <p:nvSpPr>
          <p:cNvPr id="575493" name="Rectangle 5"/>
          <p:cNvSpPr>
            <a:spLocks noChangeArrowheads="1"/>
          </p:cNvSpPr>
          <p:nvPr/>
        </p:nvSpPr>
        <p:spPr bwMode="auto">
          <a:xfrm>
            <a:off x="228600" y="3886200"/>
            <a:ext cx="7696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it-IT" altLang="it-IT" sz="2400" b="1">
                <a:latin typeface="Times New Roman" panose="02020603050405020304" pitchFamily="18" charset="0"/>
              </a:rPr>
              <a:t>Le feci sono composte per il 75% da acqua e il 25% da materiale solido (batteri, materia organica indigerita, fibra) </a:t>
            </a:r>
          </a:p>
          <a:p>
            <a:pPr eaLnBrk="1" hangingPunct="1">
              <a:buFontTx/>
              <a:buChar char="•"/>
            </a:pPr>
            <a:r>
              <a:rPr lang="it-IT" altLang="it-IT" sz="2400" b="1">
                <a:latin typeface="Times New Roman" panose="02020603050405020304" pitchFamily="18" charset="0"/>
              </a:rPr>
              <a:t>Presenti stercobilina e urobilina (degradazione batterica dela birubina)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75492">
                                            <p:txEl>
                                              <p:pRg st="0" end="0"/>
                                            </p:txEl>
                                          </p:spTgt>
                                        </p:tgtEl>
                                        <p:attrNameLst>
                                          <p:attrName>style.visibility</p:attrName>
                                        </p:attrNameLst>
                                      </p:cBhvr>
                                      <p:to>
                                        <p:strVal val="visible"/>
                                      </p:to>
                                    </p:set>
                                    <p:animEffect transition="in" filter="fade">
                                      <p:cBhvr>
                                        <p:cTn id="7" dur="500"/>
                                        <p:tgtEl>
                                          <p:spTgt spid="5754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75492">
                                            <p:txEl>
                                              <p:pRg st="1" end="1"/>
                                            </p:txEl>
                                          </p:spTgt>
                                        </p:tgtEl>
                                        <p:attrNameLst>
                                          <p:attrName>style.visibility</p:attrName>
                                        </p:attrNameLst>
                                      </p:cBhvr>
                                      <p:to>
                                        <p:strVal val="visible"/>
                                      </p:to>
                                    </p:set>
                                    <p:animEffect transition="in" filter="fade">
                                      <p:cBhvr>
                                        <p:cTn id="12" dur="500"/>
                                        <p:tgtEl>
                                          <p:spTgt spid="5754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75492">
                                            <p:txEl>
                                              <p:pRg st="2" end="2"/>
                                            </p:txEl>
                                          </p:spTgt>
                                        </p:tgtEl>
                                        <p:attrNameLst>
                                          <p:attrName>style.visibility</p:attrName>
                                        </p:attrNameLst>
                                      </p:cBhvr>
                                      <p:to>
                                        <p:strVal val="visible"/>
                                      </p:to>
                                    </p:set>
                                    <p:animEffect transition="in" filter="fade">
                                      <p:cBhvr>
                                        <p:cTn id="17" dur="500"/>
                                        <p:tgtEl>
                                          <p:spTgt spid="5754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75493">
                                            <p:txEl>
                                              <p:pRg st="0" end="0"/>
                                            </p:txEl>
                                          </p:spTgt>
                                        </p:tgtEl>
                                        <p:attrNameLst>
                                          <p:attrName>style.visibility</p:attrName>
                                        </p:attrNameLst>
                                      </p:cBhvr>
                                      <p:to>
                                        <p:strVal val="visible"/>
                                      </p:to>
                                    </p:set>
                                    <p:animEffect transition="in" filter="dissolve">
                                      <p:cBhvr>
                                        <p:cTn id="22" dur="500"/>
                                        <p:tgtEl>
                                          <p:spTgt spid="57549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75493">
                                            <p:txEl>
                                              <p:pRg st="1" end="1"/>
                                            </p:txEl>
                                          </p:spTgt>
                                        </p:tgtEl>
                                        <p:attrNameLst>
                                          <p:attrName>style.visibility</p:attrName>
                                        </p:attrNameLst>
                                      </p:cBhvr>
                                      <p:to>
                                        <p:strVal val="visible"/>
                                      </p:to>
                                    </p:set>
                                    <p:animEffect transition="in" filter="dissolve">
                                      <p:cBhvr>
                                        <p:cTn id="27" dur="500"/>
                                        <p:tgtEl>
                                          <p:spTgt spid="5754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4"/>
          <p:cNvSpPr>
            <a:spLocks noGrp="1" noChangeArrowheads="1"/>
          </p:cNvSpPr>
          <p:nvPr>
            <p:ph type="title"/>
          </p:nvPr>
        </p:nvSpPr>
        <p:spPr>
          <a:xfrm>
            <a:off x="457200" y="274638"/>
            <a:ext cx="8229600" cy="1143000"/>
          </a:xfrm>
          <a:noFill/>
        </p:spPr>
        <p:txBody>
          <a:bodyPr/>
          <a:lstStyle/>
          <a:p>
            <a:pPr eaLnBrk="1" hangingPunct="1"/>
            <a:r>
              <a:rPr lang="it-IT" altLang="it-IT" sz="2800" b="1" smtClean="0"/>
              <a:t>Composizione delle feci di uomo adulto a dieta di tipo occidentale</a:t>
            </a:r>
          </a:p>
        </p:txBody>
      </p:sp>
      <p:graphicFrame>
        <p:nvGraphicFramePr>
          <p:cNvPr id="458798" name="Group 46"/>
          <p:cNvGraphicFramePr>
            <a:graphicFrameLocks noGrp="1"/>
          </p:cNvGraphicFramePr>
          <p:nvPr/>
        </p:nvGraphicFramePr>
        <p:xfrm>
          <a:off x="350838" y="1341438"/>
          <a:ext cx="8424862" cy="4443876"/>
        </p:xfrm>
        <a:graphic>
          <a:graphicData uri="http://schemas.openxmlformats.org/drawingml/2006/table">
            <a:tbl>
              <a:tblPr/>
              <a:tblGrid>
                <a:gridCol w="3573462"/>
                <a:gridCol w="4851400"/>
              </a:tblGrid>
              <a:tr h="420570">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Times New Roman" pitchFamily="18" charset="0"/>
                        </a:rPr>
                        <a:t>Componenti</a:t>
                      </a:r>
                    </a:p>
                  </a:txBody>
                  <a:tcPr marT="45714" marB="45714"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Times New Roman" pitchFamily="18" charset="0"/>
                        </a:rPr>
                        <a:t>Quantità (% sul totale)</a:t>
                      </a:r>
                    </a:p>
                  </a:txBody>
                  <a:tcPr marT="45714" marB="45714"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570">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Acqua</a:t>
                      </a:r>
                    </a:p>
                  </a:txBody>
                  <a:tcPr marT="45714" marB="4571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75</a:t>
                      </a:r>
                    </a:p>
                  </a:txBody>
                  <a:tcPr marT="45714" marB="4571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20570">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Solidi</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25</a:t>
                      </a:r>
                      <a:endParaRPr kumimoji="0" lang="it-IT" sz="1800" b="1" i="0" u="none" strike="noStrike" cap="none" normalizeH="0" baseline="0" smtClean="0">
                        <a:ln>
                          <a:noFill/>
                        </a:ln>
                        <a:solidFill>
                          <a:schemeClr val="tx1"/>
                        </a:solidFill>
                        <a:effectLst/>
                        <a:latin typeface="Times New Roman" pitchFamily="18" charset="0"/>
                        <a:sym typeface="Symbol" pitchFamily="18" charset="2"/>
                      </a:endParaRPr>
                    </a:p>
                  </a:txBody>
                  <a:tcPr marT="45714" marB="45714" horzOverflow="overflow">
                    <a:lnL>
                      <a:noFill/>
                    </a:lnL>
                    <a:lnR cap="flat">
                      <a:noFill/>
                    </a:lnR>
                    <a:lnT>
                      <a:noFill/>
                    </a:lnT>
                    <a:lnB>
                      <a:noFill/>
                    </a:lnB>
                    <a:lnTlToBr>
                      <a:noFill/>
                    </a:lnTlToBr>
                    <a:lnBlToTr>
                      <a:noFill/>
                    </a:lnBlToTr>
                    <a:noFill/>
                  </a:tcPr>
                </a:tc>
              </a:tr>
              <a:tr h="420570">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endParaRPr kumimoji="0" lang="it-IT" sz="1800" b="1" i="0" u="none" strike="noStrike" cap="none" normalizeH="0" baseline="0" smtClean="0">
                        <a:ln>
                          <a:noFill/>
                        </a:ln>
                        <a:solidFill>
                          <a:schemeClr val="tx1"/>
                        </a:solidFill>
                        <a:effectLst/>
                        <a:latin typeface="Times New Roman" pitchFamily="18"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1" u="none" strike="noStrike" cap="none" normalizeH="0" baseline="0" smtClean="0">
                          <a:ln>
                            <a:noFill/>
                          </a:ln>
                          <a:solidFill>
                            <a:schemeClr val="tx1"/>
                          </a:solidFill>
                          <a:effectLst/>
                          <a:latin typeface="Times New Roman" pitchFamily="18" charset="0"/>
                        </a:rPr>
                        <a:t>Quantità (% sul totale dei solidi)</a:t>
                      </a:r>
                    </a:p>
                  </a:txBody>
                  <a:tcPr marT="45714" marB="45714" horzOverflow="overflow">
                    <a:lnL>
                      <a:noFill/>
                    </a:lnL>
                    <a:lnR cap="flat">
                      <a:noFill/>
                    </a:lnR>
                    <a:lnT>
                      <a:noFill/>
                    </a:lnT>
                    <a:lnB>
                      <a:noFill/>
                    </a:lnB>
                    <a:lnTlToBr>
                      <a:noFill/>
                    </a:lnTlToBr>
                    <a:lnBlToTr>
                      <a:noFill/>
                    </a:lnBlToTr>
                    <a:noFill/>
                  </a:tcPr>
                </a:tc>
              </a:tr>
              <a:tr h="420570">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Cellulosa ed altre fibre indigeribili</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sym typeface="Symbol" pitchFamily="18" charset="2"/>
                        </a:rPr>
                        <a:t>Variabile</a:t>
                      </a:r>
                    </a:p>
                  </a:txBody>
                  <a:tcPr marT="45714" marB="45714" horzOverflow="overflow">
                    <a:lnL>
                      <a:noFill/>
                    </a:lnL>
                    <a:lnR cap="flat">
                      <a:noFill/>
                    </a:lnR>
                    <a:lnT>
                      <a:noFill/>
                    </a:lnT>
                    <a:lnB>
                      <a:noFill/>
                    </a:lnB>
                    <a:lnTlToBr>
                      <a:noFill/>
                    </a:lnTlToBr>
                    <a:lnBlToTr>
                      <a:noFill/>
                    </a:lnBlToTr>
                    <a:noFill/>
                  </a:tcPr>
                </a:tc>
              </a:tr>
              <a:tr h="420570">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Batteri</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sym typeface="Symbol" pitchFamily="18" charset="2"/>
                        </a:rPr>
                        <a:t>30</a:t>
                      </a:r>
                    </a:p>
                  </a:txBody>
                  <a:tcPr marT="45714" marB="45714" horzOverflow="overflow">
                    <a:lnL>
                      <a:noFill/>
                    </a:lnL>
                    <a:lnR cap="flat">
                      <a:noFill/>
                    </a:lnR>
                    <a:lnT>
                      <a:noFill/>
                    </a:lnT>
                    <a:lnB>
                      <a:noFill/>
                    </a:lnB>
                    <a:lnTlToBr>
                      <a:noFill/>
                    </a:lnTlToBr>
                    <a:lnBlToTr>
                      <a:noFill/>
                    </a:lnBlToTr>
                    <a:noFill/>
                  </a:tcPr>
                </a:tc>
              </a:tr>
              <a:tr h="749711">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Sostanze inorganiche (principalmente calcio e fosfati) </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sym typeface="Symbol" pitchFamily="18" charset="2"/>
                        </a:rPr>
                        <a:t>15</a:t>
                      </a:r>
                    </a:p>
                  </a:txBody>
                  <a:tcPr marT="45714" marB="45714" horzOverflow="overflow">
                    <a:lnL>
                      <a:noFill/>
                    </a:lnL>
                    <a:lnR cap="flat">
                      <a:noFill/>
                    </a:lnR>
                    <a:lnT>
                      <a:noFill/>
                    </a:lnT>
                    <a:lnB>
                      <a:noFill/>
                    </a:lnB>
                    <a:lnTlToBr>
                      <a:noFill/>
                    </a:lnTlToBr>
                    <a:lnBlToTr>
                      <a:noFill/>
                    </a:lnBlToTr>
                    <a:noFill/>
                  </a:tcPr>
                </a:tc>
              </a:tr>
              <a:tr h="420570">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Materiale lipidico</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sym typeface="Symbol" pitchFamily="18" charset="2"/>
                        </a:rPr>
                        <a:t>5</a:t>
                      </a:r>
                    </a:p>
                  </a:txBody>
                  <a:tcPr marT="45714" marB="45714" horzOverflow="overflow">
                    <a:lnL>
                      <a:noFill/>
                    </a:lnL>
                    <a:lnR cap="flat">
                      <a:noFill/>
                    </a:lnR>
                    <a:lnT>
                      <a:noFill/>
                    </a:lnT>
                    <a:lnB>
                      <a:noFill/>
                    </a:lnB>
                    <a:lnTlToBr>
                      <a:noFill/>
                    </a:lnTlToBr>
                    <a:lnBlToTr>
                      <a:noFill/>
                    </a:lnBlToTr>
                    <a:noFill/>
                  </a:tcPr>
                </a:tc>
              </a:tr>
              <a:tr h="749711">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Cellule di desquamazione della mucosa, muco ed enzimi digestivi</a:t>
                      </a:r>
                    </a:p>
                  </a:txBody>
                  <a:tcPr marT="45714" marB="4571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
                          <a:schemeClr val="bg2"/>
                        </a:buClr>
                        <a:buSzPct val="75000"/>
                        <a:buFont typeface="Wingdings" pitchFamily="2" charset="2"/>
                        <a:buNone/>
                        <a:tabLst/>
                      </a:pPr>
                      <a:r>
                        <a:rPr kumimoji="0" lang="it-IT" sz="1800" b="1" i="0" u="none" strike="noStrike" cap="none" normalizeH="0" baseline="0" smtClean="0">
                          <a:ln>
                            <a:noFill/>
                          </a:ln>
                          <a:solidFill>
                            <a:schemeClr val="tx1"/>
                          </a:solidFill>
                          <a:effectLst/>
                          <a:latin typeface="Times New Roman" pitchFamily="18" charset="0"/>
                        </a:rPr>
                        <a:t>Variabile, ma di scarsa entità</a:t>
                      </a:r>
                      <a:endParaRPr kumimoji="0" lang="it-IT" sz="1800" b="1" i="0" u="none" strike="noStrike" cap="none" normalizeH="0" baseline="0" smtClean="0">
                        <a:ln>
                          <a:noFill/>
                        </a:ln>
                        <a:solidFill>
                          <a:schemeClr val="tx1"/>
                        </a:solidFill>
                        <a:effectLst/>
                        <a:latin typeface="Times New Roman" pitchFamily="18" charset="0"/>
                        <a:sym typeface="Symbol" pitchFamily="18" charset="2"/>
                      </a:endParaRPr>
                    </a:p>
                  </a:txBody>
                  <a:tcPr marT="45714" marB="4571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WordArt 3"/>
          <p:cNvSpPr>
            <a:spLocks noChangeArrowheads="1" noChangeShapeType="1" noTextEdit="1"/>
          </p:cNvSpPr>
          <p:nvPr/>
        </p:nvSpPr>
        <p:spPr bwMode="auto">
          <a:xfrm>
            <a:off x="2590800" y="533400"/>
            <a:ext cx="4419600" cy="381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a:t>
            </a:r>
          </a:p>
        </p:txBody>
      </p:sp>
      <p:sp>
        <p:nvSpPr>
          <p:cNvPr id="80907" name="Rectangle 11"/>
          <p:cNvSpPr>
            <a:spLocks noChangeArrowheads="1"/>
          </p:cNvSpPr>
          <p:nvPr/>
        </p:nvSpPr>
        <p:spPr bwMode="auto">
          <a:xfrm>
            <a:off x="492125" y="1308100"/>
            <a:ext cx="827087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673100" indent="-4826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it-IT" altLang="it-IT" sz="2400" b="1">
                <a:latin typeface="Times New Roman" panose="02020603050405020304" pitchFamily="18" charset="0"/>
              </a:rPr>
              <a:t>Gran parte dei liquidi secreti quotidianamente dal sistema digerente è costituita da: </a:t>
            </a:r>
          </a:p>
          <a:p>
            <a:pPr lvl="1" eaLnBrk="1" hangingPunct="1">
              <a:lnSpc>
                <a:spcPct val="120000"/>
              </a:lnSpc>
              <a:buFont typeface="Wingdings" panose="05000000000000000000" pitchFamily="2" charset="2"/>
              <a:buChar char="q"/>
            </a:pPr>
            <a:r>
              <a:rPr lang="it-IT" altLang="it-IT" sz="2800" b="1">
                <a:solidFill>
                  <a:srgbClr val="0000FF"/>
                </a:solidFill>
                <a:latin typeface="Times New Roman" panose="02020603050405020304" pitchFamily="18" charset="0"/>
              </a:rPr>
              <a:t>acqua e ioni (Na</a:t>
            </a:r>
            <a:r>
              <a:rPr lang="it-IT" altLang="it-IT" sz="2800" b="1" baseline="30000">
                <a:solidFill>
                  <a:srgbClr val="0000FF"/>
                </a:solidFill>
                <a:latin typeface="Times New Roman" panose="02020603050405020304" pitchFamily="18" charset="0"/>
              </a:rPr>
              <a:t>+</a:t>
            </a:r>
            <a:r>
              <a:rPr lang="it-IT" altLang="it-IT" sz="2800" b="1">
                <a:solidFill>
                  <a:srgbClr val="0000FF"/>
                </a:solidFill>
                <a:latin typeface="Times New Roman" panose="02020603050405020304" pitchFamily="18" charset="0"/>
              </a:rPr>
              <a:t>, K</a:t>
            </a:r>
            <a:r>
              <a:rPr lang="it-IT" altLang="it-IT" sz="2800" b="1" baseline="30000">
                <a:solidFill>
                  <a:srgbClr val="0000FF"/>
                </a:solidFill>
                <a:latin typeface="Times New Roman" panose="02020603050405020304" pitchFamily="18" charset="0"/>
              </a:rPr>
              <a:t>+</a:t>
            </a:r>
            <a:r>
              <a:rPr lang="it-IT" altLang="it-IT" sz="2800" b="1">
                <a:solidFill>
                  <a:srgbClr val="0000FF"/>
                </a:solidFill>
                <a:latin typeface="Times New Roman" panose="02020603050405020304" pitchFamily="18" charset="0"/>
              </a:rPr>
              <a:t>, Cl</a:t>
            </a:r>
            <a:r>
              <a:rPr lang="it-IT" altLang="it-IT" sz="2800" b="1" baseline="30000">
                <a:solidFill>
                  <a:srgbClr val="0000FF"/>
                </a:solidFill>
                <a:latin typeface="Times New Roman" panose="02020603050405020304" pitchFamily="18" charset="0"/>
              </a:rPr>
              <a:t>-</a:t>
            </a:r>
            <a:r>
              <a:rPr lang="it-IT" altLang="it-IT" sz="2800" b="1">
                <a:solidFill>
                  <a:srgbClr val="0000FF"/>
                </a:solidFill>
                <a:latin typeface="Times New Roman" panose="02020603050405020304" pitchFamily="18" charset="0"/>
              </a:rPr>
              <a:t>, HCO</a:t>
            </a:r>
            <a:r>
              <a:rPr lang="it-IT" altLang="it-IT" sz="2800" b="1" baseline="-15000">
                <a:solidFill>
                  <a:srgbClr val="0000FF"/>
                </a:solidFill>
                <a:latin typeface="Times New Roman" panose="02020603050405020304" pitchFamily="18" charset="0"/>
              </a:rPr>
              <a:t>3</a:t>
            </a:r>
            <a:r>
              <a:rPr lang="it-IT" altLang="it-IT" sz="2800" b="1" baseline="30000">
                <a:solidFill>
                  <a:srgbClr val="0000FF"/>
                </a:solidFill>
                <a:latin typeface="Times New Roman" panose="02020603050405020304" pitchFamily="18" charset="0"/>
              </a:rPr>
              <a:t>-</a:t>
            </a:r>
            <a:r>
              <a:rPr lang="it-IT" altLang="it-IT" sz="2800" b="1">
                <a:solidFill>
                  <a:srgbClr val="0000FF"/>
                </a:solidFill>
                <a:latin typeface="Times New Roman" panose="02020603050405020304" pitchFamily="18" charset="0"/>
              </a:rPr>
              <a:t>, H</a:t>
            </a:r>
            <a:r>
              <a:rPr lang="it-IT" altLang="it-IT" sz="2800" b="1" baseline="30000">
                <a:solidFill>
                  <a:srgbClr val="0000FF"/>
                </a:solidFill>
                <a:latin typeface="Times New Roman" panose="02020603050405020304" pitchFamily="18" charset="0"/>
              </a:rPr>
              <a:t>+</a:t>
            </a:r>
            <a:r>
              <a:rPr lang="it-IT" altLang="it-IT" sz="2800" b="1">
                <a:solidFill>
                  <a:srgbClr val="0000FF"/>
                </a:solidFill>
                <a:latin typeface="Times New Roman" panose="02020603050405020304" pitchFamily="18" charset="0"/>
              </a:rPr>
              <a:t>)</a:t>
            </a:r>
            <a:r>
              <a:rPr lang="it-IT" altLang="it-IT" sz="2400" b="1">
                <a:latin typeface="Times New Roman" panose="02020603050405020304" pitchFamily="18" charset="0"/>
              </a:rPr>
              <a:t> che sono in un primo tempo secreti nel lume del tubo digerente e che successivamente sono riassorbiti. L’acqua segue il gradiente osmotico creato dal trasporto dei soluti da un lato all’altro dell’epitelio e si muove sia attraverso la via transcellulare (attraverso dei canali di membrana) che attraverso la via paracellulare, tra le cellule. </a:t>
            </a:r>
          </a:p>
          <a:p>
            <a:pPr lvl="1" eaLnBrk="1" hangingPunct="1">
              <a:lnSpc>
                <a:spcPct val="120000"/>
              </a:lnSpc>
              <a:buFont typeface="Wingdings" panose="05000000000000000000" pitchFamily="2" charset="2"/>
              <a:buChar char="q"/>
            </a:pPr>
            <a:r>
              <a:rPr lang="it-IT" altLang="it-IT" sz="2800" b="1">
                <a:solidFill>
                  <a:srgbClr val="0000FF"/>
                </a:solidFill>
                <a:latin typeface="Times New Roman" panose="02020603050405020304" pitchFamily="18" charset="0"/>
              </a:rPr>
              <a:t>Enzimi digestivi</a:t>
            </a:r>
          </a:p>
          <a:p>
            <a:pPr lvl="1" eaLnBrk="1" hangingPunct="1">
              <a:lnSpc>
                <a:spcPct val="120000"/>
              </a:lnSpc>
              <a:buFont typeface="Wingdings" panose="05000000000000000000" pitchFamily="2" charset="2"/>
              <a:buChar char="q"/>
            </a:pPr>
            <a:r>
              <a:rPr lang="it-IT" altLang="it-IT" sz="2800" b="1">
                <a:solidFill>
                  <a:srgbClr val="0000FF"/>
                </a:solidFill>
                <a:latin typeface="Times New Roman" panose="02020603050405020304" pitchFamily="18" charset="0"/>
              </a:rPr>
              <a:t>Muco (mucina)</a:t>
            </a:r>
          </a:p>
          <a:p>
            <a:pPr eaLnBrk="1" hangingPunct="1">
              <a:lnSpc>
                <a:spcPct val="120000"/>
              </a:lnSpc>
              <a:spcBef>
                <a:spcPct val="50000"/>
              </a:spcBef>
              <a:buFontTx/>
              <a:buChar char="•"/>
            </a:pPr>
            <a:endParaRPr lang="it-IT" altLang="it-IT" sz="2400" b="1">
              <a:latin typeface="Times New Roman" panose="02020603050405020304" pitchFamily="18" charset="0"/>
            </a:endParaRPr>
          </a:p>
        </p:txBody>
      </p:sp>
      <p:sp>
        <p:nvSpPr>
          <p:cNvPr id="32772" name="Text Box 13"/>
          <p:cNvSpPr txBox="1">
            <a:spLocks noChangeArrowheads="1"/>
          </p:cNvSpPr>
          <p:nvPr/>
        </p:nvSpPr>
        <p:spPr bwMode="auto">
          <a:xfrm>
            <a:off x="649288" y="66675"/>
            <a:ext cx="84947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0907">
                                            <p:txEl>
                                              <p:pRg st="0" end="0"/>
                                            </p:txEl>
                                          </p:spTgt>
                                        </p:tgtEl>
                                        <p:attrNameLst>
                                          <p:attrName>style.visibility</p:attrName>
                                        </p:attrNameLst>
                                      </p:cBhvr>
                                      <p:to>
                                        <p:strVal val="visible"/>
                                      </p:to>
                                    </p:set>
                                    <p:animEffect transition="in" filter="dissolve">
                                      <p:cBhvr>
                                        <p:cTn id="7" dur="500"/>
                                        <p:tgtEl>
                                          <p:spTgt spid="80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0907">
                                            <p:txEl>
                                              <p:pRg st="1" end="1"/>
                                            </p:txEl>
                                          </p:spTgt>
                                        </p:tgtEl>
                                        <p:attrNameLst>
                                          <p:attrName>style.visibility</p:attrName>
                                        </p:attrNameLst>
                                      </p:cBhvr>
                                      <p:to>
                                        <p:strVal val="visible"/>
                                      </p:to>
                                    </p:set>
                                    <p:animEffect transition="in" filter="dissolve">
                                      <p:cBhvr>
                                        <p:cTn id="12" dur="500"/>
                                        <p:tgtEl>
                                          <p:spTgt spid="80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0907">
                                            <p:txEl>
                                              <p:pRg st="2" end="2"/>
                                            </p:txEl>
                                          </p:spTgt>
                                        </p:tgtEl>
                                        <p:attrNameLst>
                                          <p:attrName>style.visibility</p:attrName>
                                        </p:attrNameLst>
                                      </p:cBhvr>
                                      <p:to>
                                        <p:strVal val="visible"/>
                                      </p:to>
                                    </p:set>
                                    <p:animEffect transition="in" filter="dissolve">
                                      <p:cBhvr>
                                        <p:cTn id="17" dur="500"/>
                                        <p:tgtEl>
                                          <p:spTgt spid="80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0907">
                                            <p:txEl>
                                              <p:pRg st="3" end="3"/>
                                            </p:txEl>
                                          </p:spTgt>
                                        </p:tgtEl>
                                        <p:attrNameLst>
                                          <p:attrName>style.visibility</p:attrName>
                                        </p:attrNameLst>
                                      </p:cBhvr>
                                      <p:to>
                                        <p:strVal val="visible"/>
                                      </p:to>
                                    </p:set>
                                    <p:animEffect transition="in" filter="dissolve">
                                      <p:cBhvr>
                                        <p:cTn id="22" dur="500"/>
                                        <p:tgtEl>
                                          <p:spTgt spid="80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bus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96975"/>
            <a:ext cx="403701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1" name="Text Box 47"/>
          <p:cNvSpPr txBox="1">
            <a:spLocks noChangeArrowheads="1"/>
          </p:cNvSpPr>
          <p:nvPr/>
        </p:nvSpPr>
        <p:spPr bwMode="auto">
          <a:xfrm>
            <a:off x="4343400" y="1447800"/>
            <a:ext cx="4500563"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sz="2600" b="1">
                <a:solidFill>
                  <a:schemeClr val="bg2"/>
                </a:solidFill>
                <a:latin typeface="Times New Roman" panose="02020603050405020304" pitchFamily="18" charset="0"/>
              </a:rPr>
              <a:t>L'apparato digerente provvede alla digestione degli alimenti.</a:t>
            </a:r>
          </a:p>
          <a:p>
            <a:pPr eaLnBrk="1" hangingPunct="1">
              <a:spcBef>
                <a:spcPct val="50000"/>
              </a:spcBef>
            </a:pPr>
            <a:r>
              <a:rPr lang="it-IT" altLang="it-IT" sz="2600" b="1">
                <a:solidFill>
                  <a:schemeClr val="bg2"/>
                </a:solidFill>
                <a:latin typeface="Times New Roman" panose="02020603050405020304" pitchFamily="18" charset="0"/>
              </a:rPr>
              <a:t>In esso gli alimenti vengono opportunamente triturati, rimescolati, idratati e sottoposti all’azione di succhi contenenti enzimi capaci di scindere le sostanze alimentari in molecole semplici facilmente assorbibili e utilizzabili.</a:t>
            </a:r>
          </a:p>
        </p:txBody>
      </p:sp>
      <p:sp>
        <p:nvSpPr>
          <p:cNvPr id="10244" name="WordArt 50"/>
          <p:cNvSpPr>
            <a:spLocks noChangeArrowheads="1" noChangeShapeType="1" noTextEdit="1"/>
          </p:cNvSpPr>
          <p:nvPr/>
        </p:nvSpPr>
        <p:spPr bwMode="auto">
          <a:xfrm>
            <a:off x="539750" y="476250"/>
            <a:ext cx="7993063" cy="576263"/>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APPARATO DIGERENTE</a:t>
            </a:r>
          </a:p>
        </p:txBody>
      </p:sp>
      <p:sp>
        <p:nvSpPr>
          <p:cNvPr id="10245" name="Text Box 52"/>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1551">
                                            <p:txEl>
                                              <p:pRg st="0" end="0"/>
                                            </p:txEl>
                                          </p:spTgt>
                                        </p:tgtEl>
                                        <p:attrNameLst>
                                          <p:attrName>style.visibility</p:attrName>
                                        </p:attrNameLst>
                                      </p:cBhvr>
                                      <p:to>
                                        <p:strVal val="visible"/>
                                      </p:to>
                                    </p:set>
                                    <p:animEffect transition="in" filter="dissolve">
                                      <p:cBhvr>
                                        <p:cTn id="7" dur="500"/>
                                        <p:tgtEl>
                                          <p:spTgt spid="215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551">
                                            <p:txEl>
                                              <p:pRg st="1" end="1"/>
                                            </p:txEl>
                                          </p:spTgt>
                                        </p:tgtEl>
                                        <p:attrNameLst>
                                          <p:attrName>style.visibility</p:attrName>
                                        </p:attrNameLst>
                                      </p:cBhvr>
                                      <p:to>
                                        <p:strVal val="visible"/>
                                      </p:to>
                                    </p:set>
                                    <p:animEffect transition="in" filter="dissolve">
                                      <p:cBhvr>
                                        <p:cTn id="12" dur="500"/>
                                        <p:tgtEl>
                                          <p:spTgt spid="215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4"/>
          <p:cNvGrpSpPr>
            <a:grpSpLocks/>
          </p:cNvGrpSpPr>
          <p:nvPr/>
        </p:nvGrpSpPr>
        <p:grpSpPr bwMode="auto">
          <a:xfrm>
            <a:off x="228600" y="1066800"/>
            <a:ext cx="8686800" cy="5791200"/>
            <a:chOff x="288" y="912"/>
            <a:chExt cx="4936" cy="3152"/>
          </a:xfrm>
        </p:grpSpPr>
        <p:pic>
          <p:nvPicPr>
            <p:cNvPr id="33797" name="Picture 5" descr="Schema secrezioni tubo gastro-enter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 y="960"/>
              <a:ext cx="4896" cy="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p:cNvSpPr>
              <a:spLocks noChangeArrowheads="1"/>
            </p:cNvSpPr>
            <p:nvPr/>
          </p:nvSpPr>
          <p:spPr bwMode="auto">
            <a:xfrm>
              <a:off x="288" y="912"/>
              <a:ext cx="96" cy="2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33795" name="WordArt 7"/>
          <p:cNvSpPr>
            <a:spLocks noChangeArrowheads="1" noChangeShapeType="1" noTextEdit="1"/>
          </p:cNvSpPr>
          <p:nvPr/>
        </p:nvSpPr>
        <p:spPr bwMode="auto">
          <a:xfrm>
            <a:off x="2590800" y="533400"/>
            <a:ext cx="4419600" cy="381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a:t>
            </a:r>
          </a:p>
        </p:txBody>
      </p:sp>
      <p:sp>
        <p:nvSpPr>
          <p:cNvPr id="33796" name="Text Box 9"/>
          <p:cNvSpPr txBox="1">
            <a:spLocks noChangeArrowheads="1"/>
          </p:cNvSpPr>
          <p:nvPr/>
        </p:nvSpPr>
        <p:spPr bwMode="auto">
          <a:xfrm>
            <a:off x="649288" y="66675"/>
            <a:ext cx="84947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21"/>
          <p:cNvPicPr>
            <a:picLocks noChangeAspect="1" noChangeArrowheads="1"/>
          </p:cNvPicPr>
          <p:nvPr/>
        </p:nvPicPr>
        <p:blipFill>
          <a:blip r:embed="rId3">
            <a:extLst>
              <a:ext uri="{28A0092B-C50C-407E-A947-70E740481C1C}">
                <a14:useLocalDpi xmlns:a14="http://schemas.microsoft.com/office/drawing/2010/main" val="0"/>
              </a:ext>
            </a:extLst>
          </a:blip>
          <a:srcRect l="10011" t="15982" r="10982" b="15997"/>
          <a:stretch>
            <a:fillRect/>
          </a:stretch>
        </p:blipFill>
        <p:spPr bwMode="auto">
          <a:xfrm>
            <a:off x="990600" y="0"/>
            <a:ext cx="5688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5" name="Line 5"/>
          <p:cNvSpPr>
            <a:spLocks noChangeShapeType="1"/>
          </p:cNvSpPr>
          <p:nvPr/>
        </p:nvSpPr>
        <p:spPr bwMode="auto">
          <a:xfrm>
            <a:off x="338138" y="1484313"/>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06" name="Line 6"/>
          <p:cNvSpPr>
            <a:spLocks noChangeShapeType="1"/>
          </p:cNvSpPr>
          <p:nvPr/>
        </p:nvSpPr>
        <p:spPr bwMode="auto">
          <a:xfrm>
            <a:off x="338138" y="1944688"/>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07" name="Line 7"/>
          <p:cNvSpPr>
            <a:spLocks noChangeShapeType="1"/>
          </p:cNvSpPr>
          <p:nvPr/>
        </p:nvSpPr>
        <p:spPr bwMode="auto">
          <a:xfrm>
            <a:off x="338138" y="3227388"/>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08" name="Line 8"/>
          <p:cNvSpPr>
            <a:spLocks noChangeShapeType="1"/>
          </p:cNvSpPr>
          <p:nvPr/>
        </p:nvSpPr>
        <p:spPr bwMode="auto">
          <a:xfrm>
            <a:off x="338138" y="3933825"/>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09" name="Line 9"/>
          <p:cNvSpPr>
            <a:spLocks noChangeShapeType="1"/>
          </p:cNvSpPr>
          <p:nvPr/>
        </p:nvSpPr>
        <p:spPr bwMode="auto">
          <a:xfrm>
            <a:off x="338138" y="4465638"/>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10" name="Line 10"/>
          <p:cNvSpPr>
            <a:spLocks noChangeShapeType="1"/>
          </p:cNvSpPr>
          <p:nvPr/>
        </p:nvSpPr>
        <p:spPr bwMode="auto">
          <a:xfrm>
            <a:off x="338138" y="5200650"/>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11" name="Line 11"/>
          <p:cNvSpPr>
            <a:spLocks noChangeShapeType="1"/>
          </p:cNvSpPr>
          <p:nvPr/>
        </p:nvSpPr>
        <p:spPr bwMode="auto">
          <a:xfrm>
            <a:off x="6862763" y="4365625"/>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12" name="Line 12"/>
          <p:cNvSpPr>
            <a:spLocks noChangeShapeType="1"/>
          </p:cNvSpPr>
          <p:nvPr/>
        </p:nvSpPr>
        <p:spPr bwMode="auto">
          <a:xfrm>
            <a:off x="6862763" y="5014913"/>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13" name="Line 13"/>
          <p:cNvSpPr>
            <a:spLocks noChangeShapeType="1"/>
          </p:cNvSpPr>
          <p:nvPr/>
        </p:nvSpPr>
        <p:spPr bwMode="auto">
          <a:xfrm>
            <a:off x="6862763" y="5907088"/>
            <a:ext cx="5762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14" name="Rectangle 14"/>
          <p:cNvSpPr>
            <a:spLocks noChangeArrowheads="1"/>
          </p:cNvSpPr>
          <p:nvPr/>
        </p:nvSpPr>
        <p:spPr bwMode="auto">
          <a:xfrm>
            <a:off x="5048250" y="101600"/>
            <a:ext cx="3981450" cy="1008063"/>
          </a:xfrm>
          <a:prstGeom prst="rect">
            <a:avLst/>
          </a:prstGeom>
          <a:noFill/>
          <a:ln w="9525">
            <a:noFill/>
            <a:miter lim="800000"/>
            <a:headEnd/>
            <a:tailEnd/>
          </a:ln>
          <a:effectLst/>
        </p:spPr>
        <p:txBody>
          <a:bodyPr anchor="ctr"/>
          <a:lstStyle/>
          <a:p>
            <a:pPr algn="ctr">
              <a:lnSpc>
                <a:spcPct val="120000"/>
              </a:lnSpc>
              <a:defRPr/>
            </a:pPr>
            <a:r>
              <a:rPr lang="it-IT" sz="2000" b="1">
                <a:effectLst>
                  <a:outerShdw blurRad="38100" dist="38100" dir="2700000" algn="tl">
                    <a:srgbClr val="C0C0C0"/>
                  </a:outerShdw>
                </a:effectLst>
                <a:latin typeface="Arial" charset="0"/>
              </a:rPr>
              <a:t>Bilancio materiale giornaliero nel sistema digerente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206"/>
                                        </p:tgtEl>
                                        <p:attrNameLst>
                                          <p:attrName>style.visibility</p:attrName>
                                        </p:attrNameLst>
                                      </p:cBhvr>
                                      <p:to>
                                        <p:strVal val="visible"/>
                                      </p:to>
                                    </p:set>
                                    <p:anim calcmode="lin" valueType="num">
                                      <p:cBhvr additive="base">
                                        <p:cTn id="7" dur="500" fill="hold"/>
                                        <p:tgtEl>
                                          <p:spTgt spid="307206"/>
                                        </p:tgtEl>
                                        <p:attrNameLst>
                                          <p:attrName>ppt_x</p:attrName>
                                        </p:attrNameLst>
                                      </p:cBhvr>
                                      <p:tavLst>
                                        <p:tav tm="0">
                                          <p:val>
                                            <p:strVal val="#ppt_x"/>
                                          </p:val>
                                        </p:tav>
                                        <p:tav tm="100000">
                                          <p:val>
                                            <p:strVal val="#ppt_x"/>
                                          </p:val>
                                        </p:tav>
                                      </p:tavLst>
                                    </p:anim>
                                    <p:anim calcmode="lin" valueType="num">
                                      <p:cBhvr additive="base">
                                        <p:cTn id="8" dur="500" fill="hold"/>
                                        <p:tgtEl>
                                          <p:spTgt spid="3072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07207"/>
                                        </p:tgtEl>
                                        <p:attrNameLst>
                                          <p:attrName>style.visibility</p:attrName>
                                        </p:attrNameLst>
                                      </p:cBhvr>
                                      <p:to>
                                        <p:strVal val="visible"/>
                                      </p:to>
                                    </p:set>
                                    <p:anim calcmode="lin" valueType="num">
                                      <p:cBhvr additive="base">
                                        <p:cTn id="11" dur="500" fill="hold"/>
                                        <p:tgtEl>
                                          <p:spTgt spid="307207"/>
                                        </p:tgtEl>
                                        <p:attrNameLst>
                                          <p:attrName>ppt_x</p:attrName>
                                        </p:attrNameLst>
                                      </p:cBhvr>
                                      <p:tavLst>
                                        <p:tav tm="0">
                                          <p:val>
                                            <p:strVal val="#ppt_x"/>
                                          </p:val>
                                        </p:tav>
                                        <p:tav tm="100000">
                                          <p:val>
                                            <p:strVal val="#ppt_x"/>
                                          </p:val>
                                        </p:tav>
                                      </p:tavLst>
                                    </p:anim>
                                    <p:anim calcmode="lin" valueType="num">
                                      <p:cBhvr additive="base">
                                        <p:cTn id="12" dur="500" fill="hold"/>
                                        <p:tgtEl>
                                          <p:spTgt spid="30720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07208"/>
                                        </p:tgtEl>
                                        <p:attrNameLst>
                                          <p:attrName>style.visibility</p:attrName>
                                        </p:attrNameLst>
                                      </p:cBhvr>
                                      <p:to>
                                        <p:strVal val="visible"/>
                                      </p:to>
                                    </p:set>
                                    <p:anim calcmode="lin" valueType="num">
                                      <p:cBhvr additive="base">
                                        <p:cTn id="15" dur="500" fill="hold"/>
                                        <p:tgtEl>
                                          <p:spTgt spid="307208"/>
                                        </p:tgtEl>
                                        <p:attrNameLst>
                                          <p:attrName>ppt_x</p:attrName>
                                        </p:attrNameLst>
                                      </p:cBhvr>
                                      <p:tavLst>
                                        <p:tav tm="0">
                                          <p:val>
                                            <p:strVal val="#ppt_x"/>
                                          </p:val>
                                        </p:tav>
                                        <p:tav tm="100000">
                                          <p:val>
                                            <p:strVal val="#ppt_x"/>
                                          </p:val>
                                        </p:tav>
                                      </p:tavLst>
                                    </p:anim>
                                    <p:anim calcmode="lin" valueType="num">
                                      <p:cBhvr additive="base">
                                        <p:cTn id="16" dur="500" fill="hold"/>
                                        <p:tgtEl>
                                          <p:spTgt spid="30720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07209"/>
                                        </p:tgtEl>
                                        <p:attrNameLst>
                                          <p:attrName>style.visibility</p:attrName>
                                        </p:attrNameLst>
                                      </p:cBhvr>
                                      <p:to>
                                        <p:strVal val="visible"/>
                                      </p:to>
                                    </p:set>
                                    <p:anim calcmode="lin" valueType="num">
                                      <p:cBhvr additive="base">
                                        <p:cTn id="19" dur="500" fill="hold"/>
                                        <p:tgtEl>
                                          <p:spTgt spid="307209"/>
                                        </p:tgtEl>
                                        <p:attrNameLst>
                                          <p:attrName>ppt_x</p:attrName>
                                        </p:attrNameLst>
                                      </p:cBhvr>
                                      <p:tavLst>
                                        <p:tav tm="0">
                                          <p:val>
                                            <p:strVal val="#ppt_x"/>
                                          </p:val>
                                        </p:tav>
                                        <p:tav tm="100000">
                                          <p:val>
                                            <p:strVal val="#ppt_x"/>
                                          </p:val>
                                        </p:tav>
                                      </p:tavLst>
                                    </p:anim>
                                    <p:anim calcmode="lin" valueType="num">
                                      <p:cBhvr additive="base">
                                        <p:cTn id="20" dur="500" fill="hold"/>
                                        <p:tgtEl>
                                          <p:spTgt spid="30720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07210"/>
                                        </p:tgtEl>
                                        <p:attrNameLst>
                                          <p:attrName>style.visibility</p:attrName>
                                        </p:attrNameLst>
                                      </p:cBhvr>
                                      <p:to>
                                        <p:strVal val="visible"/>
                                      </p:to>
                                    </p:set>
                                    <p:anim calcmode="lin" valueType="num">
                                      <p:cBhvr additive="base">
                                        <p:cTn id="23" dur="500" fill="hold"/>
                                        <p:tgtEl>
                                          <p:spTgt spid="307210"/>
                                        </p:tgtEl>
                                        <p:attrNameLst>
                                          <p:attrName>ppt_x</p:attrName>
                                        </p:attrNameLst>
                                      </p:cBhvr>
                                      <p:tavLst>
                                        <p:tav tm="0">
                                          <p:val>
                                            <p:strVal val="#ppt_x"/>
                                          </p:val>
                                        </p:tav>
                                        <p:tav tm="100000">
                                          <p:val>
                                            <p:strVal val="#ppt_x"/>
                                          </p:val>
                                        </p:tav>
                                      </p:tavLst>
                                    </p:anim>
                                    <p:anim calcmode="lin" valueType="num">
                                      <p:cBhvr additive="base">
                                        <p:cTn id="24" dur="500" fill="hold"/>
                                        <p:tgtEl>
                                          <p:spTgt spid="307210"/>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07205"/>
                                        </p:tgtEl>
                                        <p:attrNameLst>
                                          <p:attrName>style.visibility</p:attrName>
                                        </p:attrNameLst>
                                      </p:cBhvr>
                                      <p:to>
                                        <p:strVal val="visible"/>
                                      </p:to>
                                    </p:set>
                                    <p:anim calcmode="lin" valueType="num">
                                      <p:cBhvr additive="base">
                                        <p:cTn id="29" dur="500" fill="hold"/>
                                        <p:tgtEl>
                                          <p:spTgt spid="307205"/>
                                        </p:tgtEl>
                                        <p:attrNameLst>
                                          <p:attrName>ppt_x</p:attrName>
                                        </p:attrNameLst>
                                      </p:cBhvr>
                                      <p:tavLst>
                                        <p:tav tm="0">
                                          <p:val>
                                            <p:strVal val="#ppt_x"/>
                                          </p:val>
                                        </p:tav>
                                        <p:tav tm="100000">
                                          <p:val>
                                            <p:strVal val="#ppt_x"/>
                                          </p:val>
                                        </p:tav>
                                      </p:tavLst>
                                    </p:anim>
                                    <p:anim calcmode="lin" valueType="num">
                                      <p:cBhvr additive="base">
                                        <p:cTn id="30" dur="500" fill="hold"/>
                                        <p:tgtEl>
                                          <p:spTgt spid="307205"/>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211"/>
                                        </p:tgtEl>
                                        <p:attrNameLst>
                                          <p:attrName>style.visibility</p:attrName>
                                        </p:attrNameLst>
                                      </p:cBhvr>
                                      <p:to>
                                        <p:strVal val="visible"/>
                                      </p:to>
                                    </p:set>
                                    <p:anim calcmode="lin" valueType="num">
                                      <p:cBhvr additive="base">
                                        <p:cTn id="35" dur="500" fill="hold"/>
                                        <p:tgtEl>
                                          <p:spTgt spid="307211"/>
                                        </p:tgtEl>
                                        <p:attrNameLst>
                                          <p:attrName>ppt_x</p:attrName>
                                        </p:attrNameLst>
                                      </p:cBhvr>
                                      <p:tavLst>
                                        <p:tav tm="0">
                                          <p:val>
                                            <p:strVal val="#ppt_x"/>
                                          </p:val>
                                        </p:tav>
                                        <p:tav tm="100000">
                                          <p:val>
                                            <p:strVal val="#ppt_x"/>
                                          </p:val>
                                        </p:tav>
                                      </p:tavLst>
                                    </p:anim>
                                    <p:anim calcmode="lin" valueType="num">
                                      <p:cBhvr additive="base">
                                        <p:cTn id="36" dur="500" fill="hold"/>
                                        <p:tgtEl>
                                          <p:spTgt spid="3072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7212"/>
                                        </p:tgtEl>
                                        <p:attrNameLst>
                                          <p:attrName>style.visibility</p:attrName>
                                        </p:attrNameLst>
                                      </p:cBhvr>
                                      <p:to>
                                        <p:strVal val="visible"/>
                                      </p:to>
                                    </p:set>
                                    <p:anim calcmode="lin" valueType="num">
                                      <p:cBhvr additive="base">
                                        <p:cTn id="39" dur="500" fill="hold"/>
                                        <p:tgtEl>
                                          <p:spTgt spid="307212"/>
                                        </p:tgtEl>
                                        <p:attrNameLst>
                                          <p:attrName>ppt_x</p:attrName>
                                        </p:attrNameLst>
                                      </p:cBhvr>
                                      <p:tavLst>
                                        <p:tav tm="0">
                                          <p:val>
                                            <p:strVal val="#ppt_x"/>
                                          </p:val>
                                        </p:tav>
                                        <p:tav tm="100000">
                                          <p:val>
                                            <p:strVal val="#ppt_x"/>
                                          </p:val>
                                        </p:tav>
                                      </p:tavLst>
                                    </p:anim>
                                    <p:anim calcmode="lin" valueType="num">
                                      <p:cBhvr additive="base">
                                        <p:cTn id="40" dur="500" fill="hold"/>
                                        <p:tgtEl>
                                          <p:spTgt spid="307212"/>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7213"/>
                                        </p:tgtEl>
                                        <p:attrNameLst>
                                          <p:attrName>style.visibility</p:attrName>
                                        </p:attrNameLst>
                                      </p:cBhvr>
                                      <p:to>
                                        <p:strVal val="visible"/>
                                      </p:to>
                                    </p:set>
                                    <p:anim calcmode="lin" valueType="num">
                                      <p:cBhvr additive="base">
                                        <p:cTn id="45" dur="500" fill="hold"/>
                                        <p:tgtEl>
                                          <p:spTgt spid="307213"/>
                                        </p:tgtEl>
                                        <p:attrNameLst>
                                          <p:attrName>ppt_x</p:attrName>
                                        </p:attrNameLst>
                                      </p:cBhvr>
                                      <p:tavLst>
                                        <p:tav tm="0">
                                          <p:val>
                                            <p:strVal val="#ppt_x"/>
                                          </p:val>
                                        </p:tav>
                                        <p:tav tm="100000">
                                          <p:val>
                                            <p:strVal val="#ppt_x"/>
                                          </p:val>
                                        </p:tav>
                                      </p:tavLst>
                                    </p:anim>
                                    <p:anim calcmode="lin" valueType="num">
                                      <p:cBhvr additive="base">
                                        <p:cTn id="46" dur="500" fill="hold"/>
                                        <p:tgtEl>
                                          <p:spTgt spid="307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5" grpId="0" animBg="1"/>
      <p:bldP spid="307206" grpId="0" animBg="1"/>
      <p:bldP spid="307207" grpId="0" animBg="1"/>
      <p:bldP spid="307208" grpId="0" animBg="1"/>
      <p:bldP spid="307209" grpId="0" animBg="1"/>
      <p:bldP spid="307210" grpId="0" animBg="1"/>
      <p:bldP spid="307211" grpId="0" animBg="1"/>
      <p:bldP spid="307212" grpId="0" animBg="1"/>
      <p:bldP spid="3072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auto">
          <a:xfrm>
            <a:off x="1143000" y="609600"/>
            <a:ext cx="7315200" cy="762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NELLA BOCCA </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E SECREZIONE SALIVARE</a:t>
            </a:r>
          </a:p>
        </p:txBody>
      </p:sp>
      <p:pic>
        <p:nvPicPr>
          <p:cNvPr id="35843" name="Picture 2" descr="http://users.unimi.it/esamanat/bocc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0481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4"/>
          <p:cNvSpPr>
            <a:spLocks noChangeArrowheads="1"/>
          </p:cNvSpPr>
          <p:nvPr/>
        </p:nvSpPr>
        <p:spPr bwMode="auto">
          <a:xfrm>
            <a:off x="4495800" y="1931988"/>
            <a:ext cx="426720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800" b="1">
                <a:solidFill>
                  <a:schemeClr val="bg2"/>
                </a:solidFill>
                <a:latin typeface="Times New Roman" panose="02020603050405020304" pitchFamily="18" charset="0"/>
              </a:rPr>
              <a:t>La digestione nella bocca comprende una </a:t>
            </a:r>
            <a:r>
              <a:rPr lang="it-IT" altLang="it-IT" sz="2800" b="1" i="1">
                <a:solidFill>
                  <a:schemeClr val="bg2"/>
                </a:solidFill>
                <a:latin typeface="Times New Roman" panose="02020603050405020304" pitchFamily="18" charset="0"/>
              </a:rPr>
              <a:t>elaborazione meccanica</a:t>
            </a:r>
            <a:r>
              <a:rPr lang="it-IT" altLang="it-IT" sz="2800" b="1">
                <a:solidFill>
                  <a:schemeClr val="bg2"/>
                </a:solidFill>
                <a:latin typeface="Times New Roman" panose="02020603050405020304" pitchFamily="18" charset="0"/>
              </a:rPr>
              <a:t> del cibo operata dai denti (</a:t>
            </a:r>
            <a:r>
              <a:rPr lang="it-IT" altLang="it-IT" sz="2800" b="1">
                <a:solidFill>
                  <a:srgbClr val="0000FF"/>
                </a:solidFill>
                <a:latin typeface="Times New Roman" panose="02020603050405020304" pitchFamily="18" charset="0"/>
              </a:rPr>
              <a:t>masticazione)</a:t>
            </a:r>
            <a:r>
              <a:rPr lang="it-IT" altLang="it-IT" sz="2800" b="1">
                <a:solidFill>
                  <a:schemeClr val="bg2"/>
                </a:solidFill>
                <a:latin typeface="Times New Roman" panose="02020603050405020304" pitchFamily="18" charset="0"/>
              </a:rPr>
              <a:t> ed una </a:t>
            </a:r>
            <a:r>
              <a:rPr lang="it-IT" altLang="it-IT" sz="2800" b="1" i="1">
                <a:solidFill>
                  <a:schemeClr val="bg2"/>
                </a:solidFill>
                <a:latin typeface="Times New Roman" panose="02020603050405020304" pitchFamily="18" charset="0"/>
              </a:rPr>
              <a:t>elaborazione</a:t>
            </a:r>
            <a:r>
              <a:rPr lang="it-IT" altLang="it-IT" sz="2800" b="1">
                <a:solidFill>
                  <a:schemeClr val="bg2"/>
                </a:solidFill>
                <a:latin typeface="Times New Roman" panose="02020603050405020304" pitchFamily="18" charset="0"/>
              </a:rPr>
              <a:t> </a:t>
            </a:r>
            <a:r>
              <a:rPr lang="it-IT" altLang="it-IT" sz="2800" b="1" i="1">
                <a:solidFill>
                  <a:schemeClr val="bg2"/>
                </a:solidFill>
                <a:latin typeface="Times New Roman" panose="02020603050405020304" pitchFamily="18" charset="0"/>
              </a:rPr>
              <a:t>chimica</a:t>
            </a:r>
            <a:r>
              <a:rPr lang="it-IT" altLang="it-IT" sz="2800" b="1">
                <a:solidFill>
                  <a:schemeClr val="bg2"/>
                </a:solidFill>
                <a:latin typeface="Times New Roman" panose="02020603050405020304" pitchFamily="18" charset="0"/>
              </a:rPr>
              <a:t> operata dalla </a:t>
            </a:r>
            <a:r>
              <a:rPr lang="it-IT" altLang="it-IT" sz="2800" b="1">
                <a:solidFill>
                  <a:srgbClr val="0000FF"/>
                </a:solidFill>
                <a:latin typeface="Times New Roman" panose="02020603050405020304" pitchFamily="18" charset="0"/>
              </a:rPr>
              <a:t>saliva</a:t>
            </a:r>
            <a:r>
              <a:rPr lang="it-IT" altLang="it-IT" sz="2800" b="1">
                <a:solidFill>
                  <a:schemeClr val="bg2"/>
                </a:solidFill>
                <a:latin typeface="Times New Roman" panose="02020603050405020304" pitchFamily="18" charset="0"/>
              </a:rPr>
              <a:t> secreta dalle ghiandole salivari.</a:t>
            </a:r>
          </a:p>
        </p:txBody>
      </p:sp>
      <p:sp>
        <p:nvSpPr>
          <p:cNvPr id="35845" name="Text Box 2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WordArt 5"/>
          <p:cNvSpPr>
            <a:spLocks noChangeArrowheads="1" noChangeShapeType="1" noTextEdit="1"/>
          </p:cNvSpPr>
          <p:nvPr/>
        </p:nvSpPr>
        <p:spPr bwMode="auto">
          <a:xfrm>
            <a:off x="2057400" y="533400"/>
            <a:ext cx="464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MASTICAZIONE</a:t>
            </a:r>
          </a:p>
        </p:txBody>
      </p:sp>
      <p:sp>
        <p:nvSpPr>
          <p:cNvPr id="88071" name="Rectangle 7"/>
          <p:cNvSpPr>
            <a:spLocks noChangeArrowheads="1"/>
          </p:cNvSpPr>
          <p:nvPr/>
        </p:nvSpPr>
        <p:spPr bwMode="auto">
          <a:xfrm>
            <a:off x="152400" y="3084513"/>
            <a:ext cx="4114800"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45000"/>
              </a:spcBef>
              <a:spcAft>
                <a:spcPct val="20000"/>
              </a:spcAft>
              <a:buClr>
                <a:schemeClr val="tx2"/>
              </a:buClr>
              <a:buFont typeface="Times New Roman" panose="02020603050405020304" pitchFamily="18" charset="0"/>
              <a:buNone/>
            </a:pPr>
            <a:r>
              <a:rPr lang="it-IT" altLang="it-IT" sz="2200" b="1">
                <a:solidFill>
                  <a:schemeClr val="bg2"/>
                </a:solidFill>
                <a:latin typeface="Times New Roman" panose="02020603050405020304" pitchFamily="18" charset="0"/>
              </a:rPr>
              <a:t>Alla masticazione partecipano anche i movimenti della lingua e delle guance che spingono il cibo sotto le arcate dentarie. </a:t>
            </a:r>
          </a:p>
          <a:p>
            <a:pPr eaLnBrk="1" hangingPunct="1">
              <a:lnSpc>
                <a:spcPct val="90000"/>
              </a:lnSpc>
              <a:spcBef>
                <a:spcPct val="45000"/>
              </a:spcBef>
              <a:spcAft>
                <a:spcPct val="20000"/>
              </a:spcAft>
              <a:buClr>
                <a:schemeClr val="tx2"/>
              </a:buClr>
              <a:buFont typeface="Times New Roman" panose="02020603050405020304" pitchFamily="18" charset="0"/>
              <a:buNone/>
            </a:pPr>
            <a:r>
              <a:rPr lang="it-IT" altLang="it-IT" sz="2200" b="1">
                <a:solidFill>
                  <a:schemeClr val="bg2"/>
                </a:solidFill>
                <a:latin typeface="Times New Roman" panose="02020603050405020304" pitchFamily="18" charset="0"/>
              </a:rPr>
              <a:t>La masticazione ha inizio come atto volontario, tuttavia il ciclico ripetersi degli atti masticatori avviene poi automaticamente per meccanismo nervoso riflesso. </a:t>
            </a:r>
            <a:endParaRPr lang="it-IT" altLang="it-IT" sz="2200"/>
          </a:p>
        </p:txBody>
      </p:sp>
      <p:grpSp>
        <p:nvGrpSpPr>
          <p:cNvPr id="36868" name="Group 43"/>
          <p:cNvGrpSpPr>
            <a:grpSpLocks/>
          </p:cNvGrpSpPr>
          <p:nvPr/>
        </p:nvGrpSpPr>
        <p:grpSpPr bwMode="auto">
          <a:xfrm>
            <a:off x="3733800" y="2971800"/>
            <a:ext cx="5410200" cy="3629025"/>
            <a:chOff x="0" y="1248"/>
            <a:chExt cx="3408" cy="2286"/>
          </a:xfrm>
        </p:grpSpPr>
        <p:pic>
          <p:nvPicPr>
            <p:cNvPr id="36872" name="Picture 9"/>
            <p:cNvPicPr>
              <a:picLocks noChangeAspect="1" noChangeArrowheads="1"/>
            </p:cNvPicPr>
            <p:nvPr/>
          </p:nvPicPr>
          <p:blipFill>
            <a:blip r:embed="rId3">
              <a:extLst>
                <a:ext uri="{28A0092B-C50C-407E-A947-70E740481C1C}">
                  <a14:useLocalDpi xmlns:a14="http://schemas.microsoft.com/office/drawing/2010/main" val="0"/>
                </a:ext>
              </a:extLst>
            </a:blip>
            <a:srcRect r="3391"/>
            <a:stretch>
              <a:fillRect/>
            </a:stretch>
          </p:blipFill>
          <p:spPr bwMode="auto">
            <a:xfrm>
              <a:off x="831" y="1248"/>
              <a:ext cx="2422"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 Box 15"/>
            <p:cNvSpPr txBox="1">
              <a:spLocks noChangeArrowheads="1"/>
            </p:cNvSpPr>
            <p:nvPr/>
          </p:nvSpPr>
          <p:spPr bwMode="auto">
            <a:xfrm>
              <a:off x="374" y="2398"/>
              <a:ext cx="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it-IT" altLang="it-IT" sz="1400"/>
                <a:t>Lingua</a:t>
              </a:r>
            </a:p>
          </p:txBody>
        </p:sp>
        <p:sp>
          <p:nvSpPr>
            <p:cNvPr id="36874" name="Text Box 16"/>
            <p:cNvSpPr txBox="1">
              <a:spLocks noChangeArrowheads="1"/>
            </p:cNvSpPr>
            <p:nvPr/>
          </p:nvSpPr>
          <p:spPr bwMode="auto">
            <a:xfrm>
              <a:off x="0" y="3186"/>
              <a:ext cx="135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Apertura del dotto </a:t>
              </a:r>
            </a:p>
            <a:p>
              <a:r>
                <a:rPr lang="it-IT" altLang="it-IT" sz="1400"/>
                <a:t>di una ghiandola salivare</a:t>
              </a:r>
            </a:p>
          </p:txBody>
        </p:sp>
        <p:sp>
          <p:nvSpPr>
            <p:cNvPr id="36875" name="Line 21"/>
            <p:cNvSpPr>
              <a:spLocks noChangeShapeType="1"/>
            </p:cNvSpPr>
            <p:nvPr/>
          </p:nvSpPr>
          <p:spPr bwMode="auto">
            <a:xfrm flipV="1">
              <a:off x="982" y="3117"/>
              <a:ext cx="774" cy="1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6876" name="Line 22"/>
            <p:cNvSpPr>
              <a:spLocks noChangeShapeType="1"/>
            </p:cNvSpPr>
            <p:nvPr/>
          </p:nvSpPr>
          <p:spPr bwMode="auto">
            <a:xfrm>
              <a:off x="803" y="2532"/>
              <a:ext cx="101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6877" name="Rectangle 41"/>
            <p:cNvSpPr>
              <a:spLocks noChangeArrowheads="1"/>
            </p:cNvSpPr>
            <p:nvPr/>
          </p:nvSpPr>
          <p:spPr bwMode="auto">
            <a:xfrm>
              <a:off x="2736" y="1296"/>
              <a:ext cx="624" cy="1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6878" name="Line 17"/>
            <p:cNvSpPr>
              <a:spLocks noChangeShapeType="1"/>
            </p:cNvSpPr>
            <p:nvPr/>
          </p:nvSpPr>
          <p:spPr bwMode="auto">
            <a:xfrm flipV="1">
              <a:off x="2120" y="1723"/>
              <a:ext cx="747" cy="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6879" name="Freeform 18"/>
            <p:cNvSpPr>
              <a:spLocks/>
            </p:cNvSpPr>
            <p:nvPr/>
          </p:nvSpPr>
          <p:spPr bwMode="auto">
            <a:xfrm>
              <a:off x="1900" y="1526"/>
              <a:ext cx="1004" cy="196"/>
            </a:xfrm>
            <a:custGeom>
              <a:avLst/>
              <a:gdLst>
                <a:gd name="T0" fmla="*/ 0 w 1344"/>
                <a:gd name="T1" fmla="*/ 185 h 184"/>
                <a:gd name="T2" fmla="*/ 130 w 1344"/>
                <a:gd name="T3" fmla="*/ 0 h 184"/>
                <a:gd name="T4" fmla="*/ 19 w 1344"/>
                <a:gd name="T5" fmla="*/ 308 h 184"/>
                <a:gd name="T6" fmla="*/ 0 60000 65536"/>
                <a:gd name="T7" fmla="*/ 0 60000 65536"/>
                <a:gd name="T8" fmla="*/ 0 60000 65536"/>
                <a:gd name="T9" fmla="*/ 0 w 1344"/>
                <a:gd name="T10" fmla="*/ 0 h 184"/>
                <a:gd name="T11" fmla="*/ 1344 w 1344"/>
                <a:gd name="T12" fmla="*/ 184 h 184"/>
              </a:gdLst>
              <a:ahLst/>
              <a:cxnLst>
                <a:cxn ang="T6">
                  <a:pos x="T0" y="T1"/>
                </a:cxn>
                <a:cxn ang="T7">
                  <a:pos x="T2" y="T3"/>
                </a:cxn>
                <a:cxn ang="T8">
                  <a:pos x="T4" y="T5"/>
                </a:cxn>
              </a:cxnLst>
              <a:rect l="T9" t="T10" r="T11" b="T12"/>
              <a:pathLst>
                <a:path w="1344" h="184">
                  <a:moveTo>
                    <a:pt x="0" y="112"/>
                  </a:moveTo>
                  <a:lnTo>
                    <a:pt x="1344" y="0"/>
                  </a:lnTo>
                  <a:lnTo>
                    <a:pt x="192" y="184"/>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6880" name="Line 19"/>
            <p:cNvSpPr>
              <a:spLocks noChangeShapeType="1"/>
            </p:cNvSpPr>
            <p:nvPr/>
          </p:nvSpPr>
          <p:spPr bwMode="auto">
            <a:xfrm>
              <a:off x="2280" y="1837"/>
              <a:ext cx="573" cy="8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6881" name="Line 20"/>
            <p:cNvSpPr>
              <a:spLocks noChangeShapeType="1"/>
            </p:cNvSpPr>
            <p:nvPr/>
          </p:nvSpPr>
          <p:spPr bwMode="auto">
            <a:xfrm>
              <a:off x="2358" y="2075"/>
              <a:ext cx="570" cy="4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36882" name="Group 42"/>
            <p:cNvGrpSpPr>
              <a:grpSpLocks/>
            </p:cNvGrpSpPr>
            <p:nvPr/>
          </p:nvGrpSpPr>
          <p:grpSpPr bwMode="auto">
            <a:xfrm>
              <a:off x="2813" y="1328"/>
              <a:ext cx="595" cy="880"/>
              <a:chOff x="3293" y="1312"/>
              <a:chExt cx="595" cy="880"/>
            </a:xfrm>
          </p:grpSpPr>
          <p:sp>
            <p:nvSpPr>
              <p:cNvPr id="36883" name="Text Box 10"/>
              <p:cNvSpPr txBox="1">
                <a:spLocks noChangeArrowheads="1"/>
              </p:cNvSpPr>
              <p:nvPr/>
            </p:nvSpPr>
            <p:spPr bwMode="auto">
              <a:xfrm>
                <a:off x="3343" y="1312"/>
                <a:ext cx="39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it-IT" altLang="it-IT" sz="1400" b="1"/>
                  <a:t>Denti</a:t>
                </a:r>
              </a:p>
            </p:txBody>
          </p:sp>
          <p:sp>
            <p:nvSpPr>
              <p:cNvPr id="36884" name="Text Box 11"/>
              <p:cNvSpPr txBox="1">
                <a:spLocks noChangeArrowheads="1"/>
              </p:cNvSpPr>
              <p:nvPr/>
            </p:nvSpPr>
            <p:spPr bwMode="auto">
              <a:xfrm>
                <a:off x="3350" y="1444"/>
                <a:ext cx="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it-IT" altLang="it-IT" sz="1400"/>
                  <a:t>Incisivi</a:t>
                </a:r>
              </a:p>
            </p:txBody>
          </p:sp>
          <p:sp>
            <p:nvSpPr>
              <p:cNvPr id="36885" name="Text Box 12"/>
              <p:cNvSpPr txBox="1">
                <a:spLocks noChangeArrowheads="1"/>
              </p:cNvSpPr>
              <p:nvPr/>
            </p:nvSpPr>
            <p:spPr bwMode="auto">
              <a:xfrm>
                <a:off x="3337" y="1617"/>
                <a:ext cx="4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it-IT" altLang="it-IT" sz="1400"/>
                  <a:t>Canini</a:t>
                </a:r>
              </a:p>
            </p:txBody>
          </p:sp>
          <p:sp>
            <p:nvSpPr>
              <p:cNvPr id="36886" name="Text Box 13"/>
              <p:cNvSpPr txBox="1">
                <a:spLocks noChangeArrowheads="1"/>
              </p:cNvSpPr>
              <p:nvPr/>
            </p:nvSpPr>
            <p:spPr bwMode="auto">
              <a:xfrm>
                <a:off x="3293" y="1809"/>
                <a:ext cx="59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it-IT" altLang="it-IT" sz="1400"/>
                  <a:t>Premolari</a:t>
                </a:r>
              </a:p>
            </p:txBody>
          </p:sp>
          <p:sp>
            <p:nvSpPr>
              <p:cNvPr id="36887" name="Text Box 14"/>
              <p:cNvSpPr txBox="1">
                <a:spLocks noChangeArrowheads="1"/>
              </p:cNvSpPr>
              <p:nvPr/>
            </p:nvSpPr>
            <p:spPr bwMode="auto">
              <a:xfrm>
                <a:off x="3359" y="2000"/>
                <a:ext cx="4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it-IT" altLang="it-IT" sz="1400"/>
                  <a:t>Molari</a:t>
                </a:r>
              </a:p>
            </p:txBody>
          </p:sp>
        </p:grpSp>
      </p:grpSp>
      <p:sp>
        <p:nvSpPr>
          <p:cNvPr id="88108" name="Rectangle 44"/>
          <p:cNvSpPr>
            <a:spLocks noChangeArrowheads="1"/>
          </p:cNvSpPr>
          <p:nvPr/>
        </p:nvSpPr>
        <p:spPr bwMode="auto">
          <a:xfrm>
            <a:off x="15875" y="1127125"/>
            <a:ext cx="88995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900" b="1">
                <a:solidFill>
                  <a:schemeClr val="bg2"/>
                </a:solidFill>
                <a:latin typeface="Times New Roman" panose="02020603050405020304" pitchFamily="18" charset="0"/>
              </a:rPr>
              <a:t>La masticazione ha lo scopo di sminuzzare il cibo in modo che possa formare con la saliva una poltiglia semisolida, il </a:t>
            </a:r>
            <a:r>
              <a:rPr lang="it-IT" altLang="it-IT" sz="1900" b="1">
                <a:solidFill>
                  <a:srgbClr val="0000FF"/>
                </a:solidFill>
                <a:latin typeface="Times New Roman" panose="02020603050405020304" pitchFamily="18" charset="0"/>
              </a:rPr>
              <a:t>bolo</a:t>
            </a:r>
            <a:r>
              <a:rPr lang="it-IT" altLang="it-IT" sz="1900" b="1">
                <a:solidFill>
                  <a:schemeClr val="bg2"/>
                </a:solidFill>
                <a:latin typeface="Times New Roman" panose="02020603050405020304" pitchFamily="18" charset="0"/>
              </a:rPr>
              <a:t>, di consistenza atta alla deglutizione.</a:t>
            </a:r>
          </a:p>
        </p:txBody>
      </p:sp>
      <p:sp>
        <p:nvSpPr>
          <p:cNvPr id="88109" name="Rectangle 45"/>
          <p:cNvSpPr>
            <a:spLocks noChangeArrowheads="1"/>
          </p:cNvSpPr>
          <p:nvPr/>
        </p:nvSpPr>
        <p:spPr bwMode="auto">
          <a:xfrm>
            <a:off x="152400" y="1828800"/>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Nella masticazione, per i movimenti alterni della mandibola (determinati dai muscoli masticatori, masseteri, temporali e pterigoidei), il cibo viene compresso tra i denti, schiacciato e finemente frantumato.</a:t>
            </a:r>
          </a:p>
        </p:txBody>
      </p:sp>
      <p:sp>
        <p:nvSpPr>
          <p:cNvPr id="36871" name="Text Box 46"/>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88108"/>
                                        </p:tgtEl>
                                        <p:attrNameLst>
                                          <p:attrName>style.visibility</p:attrName>
                                        </p:attrNameLst>
                                      </p:cBhvr>
                                      <p:to>
                                        <p:strVal val="visible"/>
                                      </p:to>
                                    </p:set>
                                    <p:animEffect transition="in" filter="dissolve">
                                      <p:cBhvr>
                                        <p:cTn id="7" dur="500"/>
                                        <p:tgtEl>
                                          <p:spTgt spid="88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109"/>
                                        </p:tgtEl>
                                        <p:attrNameLst>
                                          <p:attrName>style.visibility</p:attrName>
                                        </p:attrNameLst>
                                      </p:cBhvr>
                                      <p:to>
                                        <p:strVal val="visible"/>
                                      </p:to>
                                    </p:set>
                                    <p:animEffect transition="in" filter="dissolve">
                                      <p:cBhvr>
                                        <p:cTn id="12" dur="500"/>
                                        <p:tgtEl>
                                          <p:spTgt spid="881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8071">
                                            <p:txEl>
                                              <p:pRg st="0" end="0"/>
                                            </p:txEl>
                                          </p:spTgt>
                                        </p:tgtEl>
                                        <p:attrNameLst>
                                          <p:attrName>style.visibility</p:attrName>
                                        </p:attrNameLst>
                                      </p:cBhvr>
                                      <p:to>
                                        <p:strVal val="visible"/>
                                      </p:to>
                                    </p:set>
                                    <p:animEffect transition="in" filter="dissolve">
                                      <p:cBhvr>
                                        <p:cTn id="17" dur="500"/>
                                        <p:tgtEl>
                                          <p:spTgt spid="8807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8071">
                                            <p:txEl>
                                              <p:pRg st="1" end="1"/>
                                            </p:txEl>
                                          </p:spTgt>
                                        </p:tgtEl>
                                        <p:attrNameLst>
                                          <p:attrName>style.visibility</p:attrName>
                                        </p:attrNameLst>
                                      </p:cBhvr>
                                      <p:to>
                                        <p:strVal val="visible"/>
                                      </p:to>
                                    </p:set>
                                    <p:animEffect transition="in" filter="dissolve">
                                      <p:cBhvr>
                                        <p:cTn id="22" dur="500"/>
                                        <p:tgtEl>
                                          <p:spTgt spid="880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08" grpId="0"/>
      <p:bldP spid="8810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WordArt 4"/>
          <p:cNvSpPr>
            <a:spLocks noChangeArrowheads="1" noChangeShapeType="1" noTextEdit="1"/>
          </p:cNvSpPr>
          <p:nvPr/>
        </p:nvSpPr>
        <p:spPr bwMode="auto">
          <a:xfrm>
            <a:off x="1295400" y="457200"/>
            <a:ext cx="6477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SALIVARE</a:t>
            </a:r>
          </a:p>
        </p:txBody>
      </p:sp>
      <p:sp>
        <p:nvSpPr>
          <p:cNvPr id="37891" name="Rectangle 17"/>
          <p:cNvSpPr>
            <a:spLocks noChangeArrowheads="1"/>
          </p:cNvSpPr>
          <p:nvPr/>
        </p:nvSpPr>
        <p:spPr bwMode="auto">
          <a:xfrm>
            <a:off x="228600" y="1609725"/>
            <a:ext cx="8686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200" b="1">
                <a:solidFill>
                  <a:schemeClr val="bg2"/>
                </a:solidFill>
                <a:latin typeface="Times New Roman" panose="02020603050405020304" pitchFamily="18" charset="0"/>
              </a:rPr>
              <a:t>La </a:t>
            </a:r>
            <a:r>
              <a:rPr lang="it-IT" altLang="it-IT" sz="3200" b="1">
                <a:solidFill>
                  <a:srgbClr val="0000FF"/>
                </a:solidFill>
                <a:latin typeface="Times New Roman" panose="02020603050405020304" pitchFamily="18" charset="0"/>
              </a:rPr>
              <a:t>saliva</a:t>
            </a:r>
            <a:r>
              <a:rPr lang="it-IT" altLang="it-IT" sz="3200" b="1">
                <a:solidFill>
                  <a:schemeClr val="bg2"/>
                </a:solidFill>
                <a:latin typeface="Times New Roman" panose="02020603050405020304" pitchFamily="18" charset="0"/>
              </a:rPr>
              <a:t> è il primo succo digestivo che gli alimenti incontrano nell’apparato digerente. </a:t>
            </a:r>
          </a:p>
          <a:p>
            <a:pPr algn="ctr" eaLnBrk="1" hangingPunct="1"/>
            <a:r>
              <a:rPr lang="it-IT" altLang="it-IT" sz="3200" b="1">
                <a:solidFill>
                  <a:schemeClr val="bg2"/>
                </a:solidFill>
                <a:latin typeface="Times New Roman" panose="02020603050405020304" pitchFamily="18" charset="0"/>
              </a:rPr>
              <a:t>La secrezione salivare varia da circa 0.1 ml/min a oltre 4 ml/min (durante i pasti)   ~1-1.5 l/24 h</a:t>
            </a:r>
          </a:p>
        </p:txBody>
      </p:sp>
      <p:sp>
        <p:nvSpPr>
          <p:cNvPr id="37892" name="Text Box 21"/>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37893" name="Text Box 2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76200" y="1447800"/>
            <a:ext cx="3810000" cy="4038600"/>
            <a:chOff x="3491" y="1432"/>
            <a:chExt cx="2269" cy="2536"/>
          </a:xfrm>
        </p:grpSpPr>
        <p:pic>
          <p:nvPicPr>
            <p:cNvPr id="3891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 y="1537"/>
              <a:ext cx="1820" cy="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Line 35"/>
            <p:cNvSpPr>
              <a:spLocks noChangeShapeType="1"/>
            </p:cNvSpPr>
            <p:nvPr/>
          </p:nvSpPr>
          <p:spPr bwMode="auto">
            <a:xfrm>
              <a:off x="4224" y="1739"/>
              <a:ext cx="614" cy="91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8920" name="Line 36"/>
            <p:cNvSpPr>
              <a:spLocks noChangeShapeType="1"/>
            </p:cNvSpPr>
            <p:nvPr/>
          </p:nvSpPr>
          <p:spPr bwMode="auto">
            <a:xfrm>
              <a:off x="3981" y="1960"/>
              <a:ext cx="481" cy="6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8921" name="Line 37"/>
            <p:cNvSpPr>
              <a:spLocks noChangeShapeType="1"/>
            </p:cNvSpPr>
            <p:nvPr/>
          </p:nvSpPr>
          <p:spPr bwMode="auto">
            <a:xfrm flipH="1" flipV="1">
              <a:off x="5078" y="2326"/>
              <a:ext cx="266" cy="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8922" name="Line 38"/>
            <p:cNvSpPr>
              <a:spLocks noChangeShapeType="1"/>
            </p:cNvSpPr>
            <p:nvPr/>
          </p:nvSpPr>
          <p:spPr bwMode="auto">
            <a:xfrm flipV="1">
              <a:off x="4086" y="2820"/>
              <a:ext cx="752" cy="34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8923" name="Text Box 39"/>
            <p:cNvSpPr txBox="1">
              <a:spLocks noChangeArrowheads="1"/>
            </p:cNvSpPr>
            <p:nvPr/>
          </p:nvSpPr>
          <p:spPr bwMode="auto">
            <a:xfrm>
              <a:off x="3882" y="1432"/>
              <a:ext cx="83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000"/>
                <a:t>Ghiandole sottolinguali </a:t>
              </a:r>
            </a:p>
          </p:txBody>
        </p:sp>
        <p:sp>
          <p:nvSpPr>
            <p:cNvPr id="38924" name="Text Box 40"/>
            <p:cNvSpPr txBox="1">
              <a:spLocks noChangeArrowheads="1"/>
            </p:cNvSpPr>
            <p:nvPr/>
          </p:nvSpPr>
          <p:spPr bwMode="auto">
            <a:xfrm>
              <a:off x="3491" y="1797"/>
              <a:ext cx="83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000"/>
                <a:t>Ghiandole parotidi </a:t>
              </a:r>
            </a:p>
          </p:txBody>
        </p:sp>
        <p:sp>
          <p:nvSpPr>
            <p:cNvPr id="38925" name="Text Box 41"/>
            <p:cNvSpPr txBox="1">
              <a:spLocks noChangeArrowheads="1"/>
            </p:cNvSpPr>
            <p:nvPr/>
          </p:nvSpPr>
          <p:spPr bwMode="auto">
            <a:xfrm>
              <a:off x="3493" y="3065"/>
              <a:ext cx="943"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000"/>
                <a:t>Ghiandole sottomascellari</a:t>
              </a:r>
            </a:p>
          </p:txBody>
        </p:sp>
        <p:sp>
          <p:nvSpPr>
            <p:cNvPr id="38926" name="Text Box 42"/>
            <p:cNvSpPr txBox="1">
              <a:spLocks noChangeArrowheads="1"/>
            </p:cNvSpPr>
            <p:nvPr/>
          </p:nvSpPr>
          <p:spPr bwMode="auto">
            <a:xfrm>
              <a:off x="5307" y="2222"/>
              <a:ext cx="45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000"/>
                <a:t>Lingua</a:t>
              </a:r>
            </a:p>
          </p:txBody>
        </p:sp>
      </p:grpSp>
      <p:sp>
        <p:nvSpPr>
          <p:cNvPr id="38915"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357391" name="WordArt 15"/>
          <p:cNvSpPr>
            <a:spLocks noChangeArrowheads="1" noChangeShapeType="1" noTextEdit="1"/>
          </p:cNvSpPr>
          <p:nvPr/>
        </p:nvSpPr>
        <p:spPr bwMode="auto">
          <a:xfrm>
            <a:off x="2057400" y="457200"/>
            <a:ext cx="47244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Ghiandole salivari</a:t>
            </a:r>
          </a:p>
        </p:txBody>
      </p:sp>
      <p:sp>
        <p:nvSpPr>
          <p:cNvPr id="357392" name="Rectangle 16"/>
          <p:cNvSpPr>
            <a:spLocks noChangeArrowheads="1"/>
          </p:cNvSpPr>
          <p:nvPr/>
        </p:nvSpPr>
        <p:spPr bwMode="auto">
          <a:xfrm>
            <a:off x="3352800" y="1143000"/>
            <a:ext cx="57912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381000" indent="-1905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700" b="1">
                <a:solidFill>
                  <a:schemeClr val="bg2"/>
                </a:solidFill>
                <a:latin typeface="Times New Roman" panose="02020603050405020304" pitchFamily="18" charset="0"/>
              </a:rPr>
              <a:t>Sono ghiandole esocrine con un epitelio secretorio che costituisce l’</a:t>
            </a:r>
            <a:r>
              <a:rPr lang="it-IT" altLang="it-IT" sz="1700" b="1">
                <a:solidFill>
                  <a:srgbClr val="0000FF"/>
                </a:solidFill>
                <a:latin typeface="Times New Roman" panose="02020603050405020304" pitchFamily="18" charset="0"/>
              </a:rPr>
              <a:t>acino</a:t>
            </a:r>
            <a:r>
              <a:rPr lang="it-IT" altLang="it-IT" sz="1700" b="1">
                <a:solidFill>
                  <a:schemeClr val="bg2"/>
                </a:solidFill>
                <a:latin typeface="Times New Roman" panose="02020603050405020304" pitchFamily="18" charset="0"/>
              </a:rPr>
              <a:t> che si apre nell’ambiente esterno attraverso il </a:t>
            </a:r>
            <a:r>
              <a:rPr lang="it-IT" altLang="it-IT" sz="1700" b="1">
                <a:solidFill>
                  <a:srgbClr val="0000FF"/>
                </a:solidFill>
                <a:latin typeface="Times New Roman" panose="02020603050405020304" pitchFamily="18" charset="0"/>
              </a:rPr>
              <a:t>dotto</a:t>
            </a:r>
            <a:r>
              <a:rPr lang="it-IT" altLang="it-IT" sz="1700" b="1">
                <a:solidFill>
                  <a:schemeClr val="bg2"/>
                </a:solidFill>
                <a:latin typeface="Times New Roman" panose="02020603050405020304" pitchFamily="18" charset="0"/>
              </a:rPr>
              <a:t>. Sono presenti bilateralmente 3 ghiandole salivari:</a:t>
            </a:r>
          </a:p>
          <a:p>
            <a:pPr lvl="1" eaLnBrk="1" hangingPunct="1">
              <a:buFont typeface="Wingdings" panose="05000000000000000000" pitchFamily="2" charset="2"/>
              <a:buChar char="ü"/>
            </a:pPr>
            <a:r>
              <a:rPr lang="it-IT" altLang="it-IT" sz="1700" b="1">
                <a:solidFill>
                  <a:srgbClr val="0000FF"/>
                </a:solidFill>
                <a:latin typeface="Times New Roman" panose="02020603050405020304" pitchFamily="18" charset="0"/>
              </a:rPr>
              <a:t> </a:t>
            </a:r>
            <a:r>
              <a:rPr lang="it-IT" altLang="it-IT" sz="1700" b="1" i="1">
                <a:solidFill>
                  <a:srgbClr val="0000FF"/>
                </a:solidFill>
                <a:latin typeface="Times New Roman" panose="02020603050405020304" pitchFamily="18" charset="0"/>
              </a:rPr>
              <a:t>Ghiandole parotidi</a:t>
            </a:r>
            <a:r>
              <a:rPr lang="it-IT" altLang="it-IT" sz="1700" b="1">
                <a:solidFill>
                  <a:schemeClr val="bg2"/>
                </a:solidFill>
                <a:latin typeface="Times New Roman" panose="02020603050405020304" pitchFamily="18" charset="0"/>
              </a:rPr>
              <a:t>: a secrezione sierosa (secernono H</a:t>
            </a:r>
            <a:r>
              <a:rPr lang="it-IT" altLang="it-IT" sz="1700" b="1" baseline="-25000">
                <a:solidFill>
                  <a:schemeClr val="bg2"/>
                </a:solidFill>
                <a:latin typeface="Times New Roman" panose="02020603050405020304" pitchFamily="18" charset="0"/>
              </a:rPr>
              <a:t>2</a:t>
            </a:r>
            <a:r>
              <a:rPr lang="it-IT" altLang="it-IT" sz="1700" b="1">
                <a:solidFill>
                  <a:schemeClr val="bg2"/>
                </a:solidFill>
                <a:latin typeface="Times New Roman" panose="02020603050405020304" pitchFamily="18" charset="0"/>
              </a:rPr>
              <a:t>O, elettroliti e amilasi), situate anteriormente e inferiormente all’orecchio, in corrispondenza del ramo della mandibola; versano il loro contenuto nel vestibolo della bocca a livello del secondo molare superiore, mediante il dotto di Stenone (25% della saliva).</a:t>
            </a:r>
          </a:p>
          <a:p>
            <a:pPr lvl="1" eaLnBrk="1" hangingPunct="1">
              <a:buFont typeface="Wingdings" panose="05000000000000000000" pitchFamily="2" charset="2"/>
              <a:buChar char="ü"/>
            </a:pPr>
            <a:r>
              <a:rPr lang="it-IT" altLang="it-IT" sz="1700" b="1" i="1">
                <a:solidFill>
                  <a:srgbClr val="0000FF"/>
                </a:solidFill>
                <a:latin typeface="Times New Roman" panose="02020603050405020304" pitchFamily="18" charset="0"/>
              </a:rPr>
              <a:t>Ghiandole sottomascellari</a:t>
            </a:r>
            <a:r>
              <a:rPr lang="it-IT" altLang="it-IT" sz="1700" b="1">
                <a:solidFill>
                  <a:schemeClr val="bg2"/>
                </a:solidFill>
                <a:latin typeface="Times New Roman" panose="02020603050405020304" pitchFamily="18" charset="0"/>
              </a:rPr>
              <a:t>:a secrezione mista, situate internamente all’angolo della mandibola; versano il loro secreto in corrispondenza della caruncola sottolinguale, mediante i dotti di Wharton (70% della saliva).</a:t>
            </a:r>
          </a:p>
          <a:p>
            <a:pPr lvl="1" eaLnBrk="1" hangingPunct="1">
              <a:buFont typeface="Wingdings" panose="05000000000000000000" pitchFamily="2" charset="2"/>
              <a:buChar char="ü"/>
            </a:pPr>
            <a:r>
              <a:rPr lang="it-IT" altLang="it-IT" sz="1700" b="1" i="1">
                <a:solidFill>
                  <a:srgbClr val="0000FF"/>
                </a:solidFill>
                <a:latin typeface="Times New Roman" panose="02020603050405020304" pitchFamily="18" charset="0"/>
              </a:rPr>
              <a:t>Ghiandole sottolinguali</a:t>
            </a:r>
            <a:r>
              <a:rPr lang="it-IT" altLang="it-IT" sz="1700" b="1">
                <a:solidFill>
                  <a:schemeClr val="bg2"/>
                </a:solidFill>
                <a:latin typeface="Times New Roman" panose="02020603050405020304" pitchFamily="18" charset="0"/>
              </a:rPr>
              <a:t>: a secrezione mucosa, (secernono H</a:t>
            </a:r>
            <a:r>
              <a:rPr lang="it-IT" altLang="it-IT" sz="1700" b="1" baseline="-25000">
                <a:solidFill>
                  <a:schemeClr val="bg2"/>
                </a:solidFill>
                <a:latin typeface="Times New Roman" panose="02020603050405020304" pitchFamily="18" charset="0"/>
              </a:rPr>
              <a:t>2</a:t>
            </a:r>
            <a:r>
              <a:rPr lang="it-IT" altLang="it-IT" sz="1700" b="1">
                <a:solidFill>
                  <a:schemeClr val="bg2"/>
                </a:solidFill>
                <a:latin typeface="Times New Roman" panose="02020603050405020304" pitchFamily="18" charset="0"/>
              </a:rPr>
              <a:t>O, elettroliti e mucina) situate nella parte anteriore del pavimento della bocca, versano il loro secreto in corrispondenza della piega sottolinguale (5% della saliva). </a:t>
            </a:r>
          </a:p>
          <a:p>
            <a:pPr eaLnBrk="1" hangingPunct="1">
              <a:buFont typeface="Wingdings" panose="05000000000000000000" pitchFamily="2" charset="2"/>
              <a:buChar char="ü"/>
            </a:pPr>
            <a:endParaRPr lang="it-IT" altLang="it-IT" sz="1700" b="1">
              <a:solidFill>
                <a:schemeClr val="bg2"/>
              </a:solidFill>
              <a:latin typeface="Times New Roman" panose="02020603050405020304" pitchFamily="18" charset="0"/>
            </a:endParaRPr>
          </a:p>
          <a:p>
            <a:pPr eaLnBrk="1" hangingPunct="1"/>
            <a:endParaRPr lang="it-IT" altLang="it-IT" sz="17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7391"/>
                                        </p:tgtEl>
                                        <p:attrNameLst>
                                          <p:attrName>style.visibility</p:attrName>
                                        </p:attrNameLst>
                                      </p:cBhvr>
                                      <p:to>
                                        <p:strVal val="visible"/>
                                      </p:to>
                                    </p:set>
                                    <p:animEffect transition="in" filter="dissolve">
                                      <p:cBhvr>
                                        <p:cTn id="7" dur="500"/>
                                        <p:tgtEl>
                                          <p:spTgt spid="357391"/>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57392">
                                            <p:txEl>
                                              <p:pRg st="0" end="0"/>
                                            </p:txEl>
                                          </p:spTgt>
                                        </p:tgtEl>
                                        <p:attrNameLst>
                                          <p:attrName>style.visibility</p:attrName>
                                        </p:attrNameLst>
                                      </p:cBhvr>
                                      <p:to>
                                        <p:strVal val="visible"/>
                                      </p:to>
                                    </p:set>
                                    <p:animEffect transition="in" filter="dissolve">
                                      <p:cBhvr>
                                        <p:cTn id="15" dur="500"/>
                                        <p:tgtEl>
                                          <p:spTgt spid="35739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57392">
                                            <p:txEl>
                                              <p:pRg st="1" end="1"/>
                                            </p:txEl>
                                          </p:spTgt>
                                        </p:tgtEl>
                                        <p:attrNameLst>
                                          <p:attrName>style.visibility</p:attrName>
                                        </p:attrNameLst>
                                      </p:cBhvr>
                                      <p:to>
                                        <p:strVal val="visible"/>
                                      </p:to>
                                    </p:set>
                                    <p:animEffect transition="in" filter="dissolve">
                                      <p:cBhvr>
                                        <p:cTn id="20" dur="500"/>
                                        <p:tgtEl>
                                          <p:spTgt spid="35739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57392">
                                            <p:txEl>
                                              <p:pRg st="2" end="2"/>
                                            </p:txEl>
                                          </p:spTgt>
                                        </p:tgtEl>
                                        <p:attrNameLst>
                                          <p:attrName>style.visibility</p:attrName>
                                        </p:attrNameLst>
                                      </p:cBhvr>
                                      <p:to>
                                        <p:strVal val="visible"/>
                                      </p:to>
                                    </p:set>
                                    <p:animEffect transition="in" filter="dissolve">
                                      <p:cBhvr>
                                        <p:cTn id="25" dur="500"/>
                                        <p:tgtEl>
                                          <p:spTgt spid="35739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57392">
                                            <p:txEl>
                                              <p:pRg st="3" end="3"/>
                                            </p:txEl>
                                          </p:spTgt>
                                        </p:tgtEl>
                                        <p:attrNameLst>
                                          <p:attrName>style.visibility</p:attrName>
                                        </p:attrNameLst>
                                      </p:cBhvr>
                                      <p:to>
                                        <p:strVal val="visible"/>
                                      </p:to>
                                    </p:set>
                                    <p:animEffect transition="in" filter="dissolve">
                                      <p:cBhvr>
                                        <p:cTn id="30" dur="500"/>
                                        <p:tgtEl>
                                          <p:spTgt spid="3573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WordArt 4"/>
          <p:cNvSpPr>
            <a:spLocks noChangeArrowheads="1" noChangeShapeType="1" noTextEdit="1"/>
          </p:cNvSpPr>
          <p:nvPr/>
        </p:nvSpPr>
        <p:spPr bwMode="auto">
          <a:xfrm>
            <a:off x="457200" y="457200"/>
            <a:ext cx="83820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 DELLA SALIVA</a:t>
            </a:r>
          </a:p>
        </p:txBody>
      </p:sp>
      <p:sp>
        <p:nvSpPr>
          <p:cNvPr id="102405" name="Rectangle 5"/>
          <p:cNvSpPr>
            <a:spLocks noChangeArrowheads="1"/>
          </p:cNvSpPr>
          <p:nvPr/>
        </p:nvSpPr>
        <p:spPr bwMode="auto">
          <a:xfrm>
            <a:off x="677863" y="1290638"/>
            <a:ext cx="7704137"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AutoNum type="arabicPeriod"/>
            </a:pPr>
            <a:r>
              <a:rPr lang="it-IT" altLang="it-IT" sz="2300" b="1">
                <a:solidFill>
                  <a:srgbClr val="0000FF"/>
                </a:solidFill>
                <a:latin typeface="Times New Roman" panose="02020603050405020304" pitchFamily="18" charset="0"/>
              </a:rPr>
              <a:t>Funzione idratante</a:t>
            </a:r>
            <a:r>
              <a:rPr lang="it-IT" altLang="it-IT" sz="2300" b="1">
                <a:solidFill>
                  <a:schemeClr val="bg2"/>
                </a:solidFill>
                <a:latin typeface="Times New Roman" panose="02020603050405020304" pitchFamily="18" charset="0"/>
              </a:rPr>
              <a:t> ed </a:t>
            </a:r>
            <a:r>
              <a:rPr lang="it-IT" altLang="it-IT" sz="2300" b="1">
                <a:solidFill>
                  <a:srgbClr val="0000FF"/>
                </a:solidFill>
                <a:latin typeface="Times New Roman" panose="02020603050405020304" pitchFamily="18" charset="0"/>
              </a:rPr>
              <a:t>emolliente</a:t>
            </a:r>
            <a:r>
              <a:rPr lang="it-IT" altLang="it-IT" sz="2300" b="1">
                <a:solidFill>
                  <a:schemeClr val="bg2"/>
                </a:solidFill>
                <a:latin typeface="Times New Roman" panose="02020603050405020304" pitchFamily="18" charset="0"/>
              </a:rPr>
              <a:t> dei cibi, dovuta alla sua ricchezza in acqua, necessaria per la formazione di un bolo di consistenza atta alla deglutizione (la mucina lubrifica il cibo)</a:t>
            </a:r>
          </a:p>
          <a:p>
            <a:pPr eaLnBrk="1" hangingPunct="1">
              <a:buFont typeface="Arial" panose="020B0604020202020204" pitchFamily="34" charset="0"/>
              <a:buAutoNum type="arabicPeriod"/>
            </a:pPr>
            <a:r>
              <a:rPr lang="it-IT" altLang="it-IT" sz="2300" b="1">
                <a:solidFill>
                  <a:srgbClr val="0000FF"/>
                </a:solidFill>
                <a:latin typeface="Times New Roman" panose="02020603050405020304" pitchFamily="18" charset="0"/>
              </a:rPr>
              <a:t>Azione protettiva</a:t>
            </a:r>
            <a:r>
              <a:rPr lang="it-IT" altLang="it-IT" sz="2300" b="1">
                <a:solidFill>
                  <a:schemeClr val="bg2"/>
                </a:solidFill>
                <a:latin typeface="Times New Roman" panose="02020603050405020304" pitchFamily="18" charset="0"/>
              </a:rPr>
              <a:t> della mucosa orale e dei denti, dovuta alla presenza in essa di muco e sali minerali, ma anche di perossidasi e IgA che hanno effetti antibatterici/antivirali.</a:t>
            </a:r>
          </a:p>
          <a:p>
            <a:pPr eaLnBrk="1" hangingPunct="1">
              <a:buFont typeface="Arial" panose="020B0604020202020204" pitchFamily="34" charset="0"/>
              <a:buAutoNum type="arabicPeriod"/>
            </a:pPr>
            <a:r>
              <a:rPr lang="it-IT" altLang="it-IT" sz="2300" b="1">
                <a:solidFill>
                  <a:srgbClr val="0000FF"/>
                </a:solidFill>
                <a:latin typeface="Times New Roman" panose="02020603050405020304" pitchFamily="18" charset="0"/>
              </a:rPr>
              <a:t>Funzione digestiva</a:t>
            </a:r>
            <a:r>
              <a:rPr lang="it-IT" altLang="it-IT" sz="2300" b="1">
                <a:solidFill>
                  <a:schemeClr val="bg2"/>
                </a:solidFill>
                <a:latin typeface="Times New Roman" panose="02020603050405020304" pitchFamily="18" charset="0"/>
              </a:rPr>
              <a:t> per la presenza dell’enzima amilotico: la </a:t>
            </a:r>
            <a:r>
              <a:rPr lang="it-IT" altLang="it-IT" sz="2300" b="1" i="1">
                <a:solidFill>
                  <a:srgbClr val="0000FF"/>
                </a:solidFill>
                <a:latin typeface="Times New Roman" panose="02020603050405020304" pitchFamily="18" charset="0"/>
              </a:rPr>
              <a:t>ptialina</a:t>
            </a:r>
            <a:r>
              <a:rPr lang="it-IT" altLang="it-IT" sz="2300" b="1">
                <a:solidFill>
                  <a:schemeClr val="bg2"/>
                </a:solidFill>
                <a:latin typeface="Times New Roman" panose="02020603050405020304" pitchFamily="18" charset="0"/>
              </a:rPr>
              <a:t> (digestione iniziale dei carboidrati).</a:t>
            </a:r>
          </a:p>
          <a:p>
            <a:pPr eaLnBrk="1" hangingPunct="1">
              <a:buFont typeface="Arial" panose="020B0604020202020204" pitchFamily="34" charset="0"/>
              <a:buAutoNum type="arabicPeriod"/>
            </a:pPr>
            <a:r>
              <a:rPr lang="it-IT" altLang="it-IT" sz="2300" b="1">
                <a:solidFill>
                  <a:srgbClr val="0000FF"/>
                </a:solidFill>
                <a:latin typeface="Times New Roman" panose="02020603050405020304" pitchFamily="18" charset="0"/>
              </a:rPr>
              <a:t>Funzione solvente</a:t>
            </a:r>
            <a:r>
              <a:rPr lang="it-IT" altLang="it-IT" sz="2300" b="1">
                <a:solidFill>
                  <a:schemeClr val="bg2"/>
                </a:solidFill>
                <a:latin typeface="Times New Roman" panose="02020603050405020304" pitchFamily="18" charset="0"/>
              </a:rPr>
              <a:t> per le sostanze capaci di dare sensazioni gustative.</a:t>
            </a:r>
          </a:p>
          <a:p>
            <a:pPr eaLnBrk="1" hangingPunct="1">
              <a:buFont typeface="Arial" panose="020B0604020202020204" pitchFamily="34" charset="0"/>
              <a:buAutoNum type="arabicPeriod"/>
            </a:pPr>
            <a:r>
              <a:rPr lang="it-IT" altLang="it-IT" sz="2300" b="1">
                <a:solidFill>
                  <a:schemeClr val="bg2"/>
                </a:solidFill>
                <a:latin typeface="Times New Roman" panose="02020603050405020304" pitchFamily="18" charset="0"/>
              </a:rPr>
              <a:t>Una cavità boccale umida è essenziale per l’articolazione del linguaggio</a:t>
            </a:r>
          </a:p>
        </p:txBody>
      </p:sp>
      <p:sp>
        <p:nvSpPr>
          <p:cNvPr id="39940" name="Text Box 6"/>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39941"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405">
                                            <p:txEl>
                                              <p:pRg st="0" end="0"/>
                                            </p:txEl>
                                          </p:spTgt>
                                        </p:tgtEl>
                                        <p:attrNameLst>
                                          <p:attrName>style.visibility</p:attrName>
                                        </p:attrNameLst>
                                      </p:cBhvr>
                                      <p:to>
                                        <p:strVal val="visible"/>
                                      </p:to>
                                    </p:set>
                                    <p:animEffect transition="in" filter="dissolve">
                                      <p:cBhvr>
                                        <p:cTn id="7" dur="500"/>
                                        <p:tgtEl>
                                          <p:spTgt spid="1024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05">
                                            <p:txEl>
                                              <p:pRg st="1" end="1"/>
                                            </p:txEl>
                                          </p:spTgt>
                                        </p:tgtEl>
                                        <p:attrNameLst>
                                          <p:attrName>style.visibility</p:attrName>
                                        </p:attrNameLst>
                                      </p:cBhvr>
                                      <p:to>
                                        <p:strVal val="visible"/>
                                      </p:to>
                                    </p:set>
                                    <p:animEffect transition="in" filter="dissolve">
                                      <p:cBhvr>
                                        <p:cTn id="12" dur="500"/>
                                        <p:tgtEl>
                                          <p:spTgt spid="1024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2405">
                                            <p:txEl>
                                              <p:pRg st="2" end="2"/>
                                            </p:txEl>
                                          </p:spTgt>
                                        </p:tgtEl>
                                        <p:attrNameLst>
                                          <p:attrName>style.visibility</p:attrName>
                                        </p:attrNameLst>
                                      </p:cBhvr>
                                      <p:to>
                                        <p:strVal val="visible"/>
                                      </p:to>
                                    </p:set>
                                    <p:animEffect transition="in" filter="dissolve">
                                      <p:cBhvr>
                                        <p:cTn id="17" dur="500"/>
                                        <p:tgtEl>
                                          <p:spTgt spid="1024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2405">
                                            <p:txEl>
                                              <p:pRg st="3" end="3"/>
                                            </p:txEl>
                                          </p:spTgt>
                                        </p:tgtEl>
                                        <p:attrNameLst>
                                          <p:attrName>style.visibility</p:attrName>
                                        </p:attrNameLst>
                                      </p:cBhvr>
                                      <p:to>
                                        <p:strVal val="visible"/>
                                      </p:to>
                                    </p:set>
                                    <p:animEffect transition="in" filter="dissolve">
                                      <p:cBhvr>
                                        <p:cTn id="22" dur="500"/>
                                        <p:tgtEl>
                                          <p:spTgt spid="1024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02405">
                                            <p:txEl>
                                              <p:pRg st="4" end="4"/>
                                            </p:txEl>
                                          </p:spTgt>
                                        </p:tgtEl>
                                        <p:attrNameLst>
                                          <p:attrName>style.visibility</p:attrName>
                                        </p:attrNameLst>
                                      </p:cBhvr>
                                      <p:to>
                                        <p:strVal val="visible"/>
                                      </p:to>
                                    </p:set>
                                    <p:animEffect transition="in" filter="dissolve">
                                      <p:cBhvr>
                                        <p:cTn id="27" dur="500"/>
                                        <p:tgtEl>
                                          <p:spTgt spid="10240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WordArt 4"/>
          <p:cNvSpPr>
            <a:spLocks noChangeArrowheads="1" noChangeShapeType="1" noTextEdit="1"/>
          </p:cNvSpPr>
          <p:nvPr/>
        </p:nvSpPr>
        <p:spPr bwMode="auto">
          <a:xfrm>
            <a:off x="1295400" y="457200"/>
            <a:ext cx="6477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COMPOSIZIONE DELLA SALIVA</a:t>
            </a:r>
          </a:p>
        </p:txBody>
      </p:sp>
      <p:sp>
        <p:nvSpPr>
          <p:cNvPr id="93189" name="Rectangle 5"/>
          <p:cNvSpPr>
            <a:spLocks noChangeArrowheads="1"/>
          </p:cNvSpPr>
          <p:nvPr/>
        </p:nvSpPr>
        <p:spPr bwMode="auto">
          <a:xfrm>
            <a:off x="76200" y="1108075"/>
            <a:ext cx="8915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ü"/>
            </a:pPr>
            <a:r>
              <a:rPr lang="it-IT" altLang="it-IT" b="1">
                <a:solidFill>
                  <a:schemeClr val="bg2"/>
                </a:solidFill>
                <a:latin typeface="Times New Roman" panose="02020603050405020304" pitchFamily="18" charset="0"/>
              </a:rPr>
              <a:t>Soluzione ipotonica (150-200 mOsm) rispetto ai liquidi extracellulari (300 mOsm), costituita per il 99.5% di acqua</a:t>
            </a:r>
          </a:p>
          <a:p>
            <a:pPr eaLnBrk="1" hangingPunct="1">
              <a:buFont typeface="Wingdings" panose="05000000000000000000" pitchFamily="2" charset="2"/>
              <a:buChar char="ü"/>
            </a:pPr>
            <a:r>
              <a:rPr lang="it-IT" altLang="it-IT" b="1">
                <a:solidFill>
                  <a:schemeClr val="bg2"/>
                </a:solidFill>
                <a:latin typeface="Times New Roman" panose="02020603050405020304" pitchFamily="18" charset="0"/>
              </a:rPr>
              <a:t>0.5% di sostanze disciolte</a:t>
            </a:r>
          </a:p>
          <a:p>
            <a:pPr eaLnBrk="1" hangingPunct="1">
              <a:buFont typeface="Wingdings" panose="05000000000000000000" pitchFamily="2" charset="2"/>
              <a:buChar char="ü"/>
            </a:pPr>
            <a:r>
              <a:rPr lang="it-IT" altLang="it-IT" b="1">
                <a:solidFill>
                  <a:schemeClr val="bg2"/>
                </a:solidFill>
                <a:latin typeface="Times New Roman" panose="02020603050405020304" pitchFamily="18" charset="0"/>
              </a:rPr>
              <a:t>pH di circa 5.8-7.1. </a:t>
            </a:r>
          </a:p>
          <a:p>
            <a:pPr eaLnBrk="1" hangingPunct="1">
              <a:buFont typeface="Wingdings" panose="05000000000000000000" pitchFamily="2" charset="2"/>
              <a:buChar char="ü"/>
            </a:pPr>
            <a:r>
              <a:rPr lang="it-IT" altLang="it-IT" b="1">
                <a:solidFill>
                  <a:schemeClr val="bg2"/>
                </a:solidFill>
                <a:latin typeface="Times New Roman" panose="02020603050405020304" pitchFamily="18" charset="0"/>
              </a:rPr>
              <a:t>I soluti sono costituiti per il 60% da sostanze organiche e per il resto da sali inorganici di Na, K e di Ca (cloruri e bicarbonati). È presente anche un sale insolito nei liquidi organici (soprattutto abbondante nei fumatori), il solfocianato di K</a:t>
            </a:r>
          </a:p>
          <a:p>
            <a:pPr eaLnBrk="1" hangingPunct="1">
              <a:buFont typeface="Wingdings" panose="05000000000000000000" pitchFamily="2" charset="2"/>
              <a:buChar char="ü"/>
            </a:pPr>
            <a:r>
              <a:rPr lang="it-IT" altLang="it-IT" b="1">
                <a:solidFill>
                  <a:schemeClr val="bg2"/>
                </a:solidFill>
                <a:latin typeface="Times New Roman" panose="02020603050405020304" pitchFamily="18" charset="0"/>
              </a:rPr>
              <a:t>K</a:t>
            </a:r>
            <a:r>
              <a:rPr lang="it-IT" altLang="it-IT" b="1" baseline="30000">
                <a:solidFill>
                  <a:schemeClr val="bg2"/>
                </a:solidFill>
                <a:latin typeface="Times New Roman" panose="02020603050405020304" pitchFamily="18" charset="0"/>
              </a:rPr>
              <a:t>+</a:t>
            </a:r>
            <a:r>
              <a:rPr lang="it-IT" altLang="it-IT" b="1">
                <a:solidFill>
                  <a:schemeClr val="bg2"/>
                </a:solidFill>
                <a:latin typeface="Times New Roman" panose="02020603050405020304" pitchFamily="18" charset="0"/>
              </a:rPr>
              <a:t>&gt;&gt;K</a:t>
            </a:r>
            <a:r>
              <a:rPr lang="it-IT" altLang="it-IT" b="1" baseline="30000">
                <a:solidFill>
                  <a:schemeClr val="bg2"/>
                </a:solidFill>
                <a:latin typeface="Times New Roman" panose="02020603050405020304" pitchFamily="18" charset="0"/>
              </a:rPr>
              <a:t>+</a:t>
            </a:r>
            <a:r>
              <a:rPr lang="it-IT" altLang="it-IT" b="1">
                <a:solidFill>
                  <a:schemeClr val="bg2"/>
                </a:solidFill>
                <a:latin typeface="Times New Roman" panose="02020603050405020304" pitchFamily="18" charset="0"/>
              </a:rPr>
              <a:t> plasmatico</a:t>
            </a:r>
          </a:p>
          <a:p>
            <a:pPr eaLnBrk="1" hangingPunct="1">
              <a:buFont typeface="Wingdings" panose="05000000000000000000" pitchFamily="2" charset="2"/>
              <a:buChar char="ü"/>
            </a:pPr>
            <a:r>
              <a:rPr lang="it-IT" altLang="it-IT" b="1">
                <a:solidFill>
                  <a:schemeClr val="bg2"/>
                </a:solidFill>
                <a:latin typeface="Times New Roman" panose="02020603050405020304" pitchFamily="18" charset="0"/>
              </a:rPr>
              <a:t>Na</a:t>
            </a:r>
            <a:r>
              <a:rPr lang="it-IT" altLang="it-IT" b="1" baseline="30000">
                <a:solidFill>
                  <a:schemeClr val="bg2"/>
                </a:solidFill>
                <a:latin typeface="Times New Roman" panose="02020603050405020304" pitchFamily="18" charset="0"/>
              </a:rPr>
              <a:t>+</a:t>
            </a:r>
            <a:r>
              <a:rPr lang="it-IT" altLang="it-IT" b="1">
                <a:solidFill>
                  <a:schemeClr val="bg2"/>
                </a:solidFill>
                <a:latin typeface="Times New Roman" panose="02020603050405020304" pitchFamily="18" charset="0"/>
              </a:rPr>
              <a:t>&lt;Na</a:t>
            </a:r>
            <a:r>
              <a:rPr lang="it-IT" altLang="it-IT" b="1" baseline="30000">
                <a:solidFill>
                  <a:schemeClr val="bg2"/>
                </a:solidFill>
                <a:latin typeface="Times New Roman" panose="02020603050405020304" pitchFamily="18" charset="0"/>
              </a:rPr>
              <a:t>+</a:t>
            </a:r>
            <a:r>
              <a:rPr lang="it-IT" altLang="it-IT" b="1">
                <a:solidFill>
                  <a:schemeClr val="bg2"/>
                </a:solidFill>
                <a:latin typeface="Times New Roman" panose="02020603050405020304" pitchFamily="18" charset="0"/>
              </a:rPr>
              <a:t> plasmatico</a:t>
            </a:r>
          </a:p>
          <a:p>
            <a:pPr eaLnBrk="1" hangingPunct="1">
              <a:buFont typeface="Wingdings" panose="05000000000000000000" pitchFamily="2" charset="2"/>
              <a:buChar char="ü"/>
            </a:pPr>
            <a:r>
              <a:rPr lang="it-IT" altLang="it-IT" b="1">
                <a:solidFill>
                  <a:schemeClr val="bg2"/>
                </a:solidFill>
                <a:latin typeface="Times New Roman" panose="02020603050405020304" pitchFamily="18" charset="0"/>
              </a:rPr>
              <a:t>Ca</a:t>
            </a:r>
            <a:r>
              <a:rPr lang="it-IT" altLang="it-IT" b="1" baseline="30000">
                <a:solidFill>
                  <a:schemeClr val="bg2"/>
                </a:solidFill>
                <a:latin typeface="Times New Roman" panose="02020603050405020304" pitchFamily="18" charset="0"/>
              </a:rPr>
              <a:t>2+</a:t>
            </a:r>
            <a:r>
              <a:rPr lang="it-IT" altLang="it-IT" b="1">
                <a:solidFill>
                  <a:schemeClr val="bg2"/>
                </a:solidFill>
                <a:latin typeface="Times New Roman" panose="02020603050405020304" pitchFamily="18" charset="0"/>
              </a:rPr>
              <a:t> </a:t>
            </a:r>
            <a:r>
              <a:rPr lang="it-IT" altLang="it-IT" b="1">
                <a:solidFill>
                  <a:schemeClr val="bg2"/>
                </a:solidFill>
                <a:latin typeface="Times New Roman" panose="02020603050405020304" pitchFamily="18" charset="0"/>
                <a:sym typeface="Symbol" panose="05050102010706020507" pitchFamily="18" charset="2"/>
              </a:rPr>
              <a:t> </a:t>
            </a:r>
            <a:r>
              <a:rPr lang="it-IT" altLang="it-IT" b="1">
                <a:solidFill>
                  <a:schemeClr val="bg2"/>
                </a:solidFill>
                <a:latin typeface="Times New Roman" panose="02020603050405020304" pitchFamily="18" charset="0"/>
              </a:rPr>
              <a:t>1mM (concentrazione sufficientemente elevata per prevenire la perdita di Ca</a:t>
            </a:r>
            <a:r>
              <a:rPr lang="it-IT" altLang="it-IT" b="1" baseline="30000">
                <a:solidFill>
                  <a:schemeClr val="bg2"/>
                </a:solidFill>
                <a:latin typeface="Times New Roman" panose="02020603050405020304" pitchFamily="18" charset="0"/>
              </a:rPr>
              <a:t>2+</a:t>
            </a:r>
            <a:r>
              <a:rPr lang="it-IT" altLang="it-IT" b="1">
                <a:solidFill>
                  <a:schemeClr val="bg2"/>
                </a:solidFill>
                <a:latin typeface="Times New Roman" panose="02020603050405020304" pitchFamily="18" charset="0"/>
              </a:rPr>
              <a:t> dai tessuti dentari)</a:t>
            </a:r>
          </a:p>
          <a:p>
            <a:pPr algn="ctr" eaLnBrk="1" hangingPunct="1"/>
            <a:endParaRPr lang="it-IT" altLang="it-IT" b="1">
              <a:solidFill>
                <a:schemeClr val="bg2"/>
              </a:solidFill>
              <a:latin typeface="Times New Roman" panose="02020603050405020304" pitchFamily="18" charset="0"/>
            </a:endParaRPr>
          </a:p>
        </p:txBody>
      </p:sp>
      <p:sp>
        <p:nvSpPr>
          <p:cNvPr id="93190" name="Rectangle 6"/>
          <p:cNvSpPr>
            <a:spLocks noChangeArrowheads="1"/>
          </p:cNvSpPr>
          <p:nvPr/>
        </p:nvSpPr>
        <p:spPr bwMode="auto">
          <a:xfrm>
            <a:off x="304800" y="4379913"/>
            <a:ext cx="8915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b="1" i="1">
                <a:latin typeface="Times New Roman" panose="02020603050405020304" pitchFamily="18" charset="0"/>
              </a:rPr>
              <a:t>Componenti organici della saliva</a:t>
            </a:r>
            <a:r>
              <a:rPr lang="it-IT" altLang="it-IT" b="1">
                <a:latin typeface="Times New Roman" panose="02020603050405020304" pitchFamily="18" charset="0"/>
              </a:rPr>
              <a:t>:</a:t>
            </a:r>
          </a:p>
          <a:p>
            <a:pPr>
              <a:buFontTx/>
              <a:buChar char="•"/>
            </a:pPr>
            <a:r>
              <a:rPr lang="it-IT" altLang="it-IT" b="1">
                <a:latin typeface="Times New Roman" panose="02020603050405020304" pitchFamily="18" charset="0"/>
              </a:rPr>
              <a:t> </a:t>
            </a:r>
            <a:r>
              <a:rPr lang="it-IT" altLang="it-IT" b="1" i="1">
                <a:solidFill>
                  <a:srgbClr val="FF3300"/>
                </a:solidFill>
                <a:latin typeface="Times New Roman" panose="02020603050405020304" pitchFamily="18" charset="0"/>
              </a:rPr>
              <a:t>la ptialina</a:t>
            </a:r>
            <a:r>
              <a:rPr lang="it-IT" altLang="it-IT" b="1">
                <a:latin typeface="Times New Roman" panose="02020603050405020304" pitchFamily="18" charset="0"/>
              </a:rPr>
              <a:t> è una </a:t>
            </a:r>
            <a:r>
              <a:rPr lang="it-IT" altLang="it-IT" b="1">
                <a:latin typeface="Times New Roman" panose="02020603050405020304" pitchFamily="18" charset="0"/>
                <a:sym typeface="Symbol" panose="05050102010706020507" pitchFamily="18" charset="2"/>
              </a:rPr>
              <a:t></a:t>
            </a:r>
            <a:r>
              <a:rPr lang="it-IT" altLang="it-IT" b="1">
                <a:latin typeface="Times New Roman" panose="02020603050405020304" pitchFamily="18" charset="0"/>
              </a:rPr>
              <a:t>-amilasi; scinde l’amido cotto in molecole più piccole (destrina, oligosaccaridi fino al maltosio). Ha azione lenta a pH neutro, è inibita a pH bassi (stomaco) ma continua ad agire anche nello stomaco nelle parti centrali del bolo.</a:t>
            </a:r>
          </a:p>
          <a:p>
            <a:pPr>
              <a:buFontTx/>
              <a:buChar char="•"/>
            </a:pPr>
            <a:r>
              <a:rPr lang="it-IT" altLang="it-IT" b="1">
                <a:latin typeface="Times New Roman" panose="02020603050405020304" pitchFamily="18" charset="0"/>
              </a:rPr>
              <a:t> </a:t>
            </a:r>
            <a:r>
              <a:rPr lang="it-IT" altLang="it-IT" b="1" i="1">
                <a:solidFill>
                  <a:srgbClr val="FF3300"/>
                </a:solidFill>
                <a:latin typeface="Times New Roman" panose="02020603050405020304" pitchFamily="18" charset="0"/>
              </a:rPr>
              <a:t>la mucina</a:t>
            </a:r>
            <a:r>
              <a:rPr lang="it-IT" altLang="it-IT" b="1">
                <a:latin typeface="Times New Roman" panose="02020603050405020304" pitchFamily="18" charset="0"/>
              </a:rPr>
              <a:t> contiene glicoproteine che conferiscono la viscosità tipica della saliva;</a:t>
            </a:r>
            <a:endParaRPr lang="it-IT" altLang="it-IT" b="1" baseline="30000">
              <a:latin typeface="Times New Roman" panose="02020603050405020304" pitchFamily="18" charset="0"/>
            </a:endParaRPr>
          </a:p>
          <a:p>
            <a:pPr>
              <a:buFontTx/>
              <a:buChar char="•"/>
            </a:pPr>
            <a:r>
              <a:rPr lang="it-IT" altLang="it-IT" b="1">
                <a:latin typeface="Times New Roman" panose="02020603050405020304" pitchFamily="18" charset="0"/>
              </a:rPr>
              <a:t> </a:t>
            </a:r>
            <a:r>
              <a:rPr lang="it-IT" altLang="it-IT" b="1" i="1">
                <a:solidFill>
                  <a:srgbClr val="FF3300"/>
                </a:solidFill>
                <a:latin typeface="Times New Roman" panose="02020603050405020304" pitchFamily="18" charset="0"/>
              </a:rPr>
              <a:t>proteine plasmatiche</a:t>
            </a:r>
            <a:r>
              <a:rPr lang="it-IT" altLang="it-IT" b="1">
                <a:latin typeface="Times New Roman" panose="02020603050405020304" pitchFamily="18" charset="0"/>
              </a:rPr>
              <a:t> e </a:t>
            </a:r>
            <a:r>
              <a:rPr lang="it-IT" altLang="it-IT" b="1" i="1">
                <a:solidFill>
                  <a:srgbClr val="FF3300"/>
                </a:solidFill>
                <a:latin typeface="Times New Roman" panose="02020603050405020304" pitchFamily="18" charset="0"/>
              </a:rPr>
              <a:t>anticorpi</a:t>
            </a:r>
            <a:r>
              <a:rPr lang="it-IT" altLang="it-IT" b="1">
                <a:latin typeface="Times New Roman" panose="02020603050405020304" pitchFamily="18" charset="0"/>
              </a:rPr>
              <a:t> specifici del gruppo sanguigno. L’esame degli anticorpi salivari è utilizzato per il riconoscimento delle persone.</a:t>
            </a:r>
          </a:p>
          <a:p>
            <a:pPr>
              <a:buFontTx/>
              <a:buChar char="•"/>
            </a:pPr>
            <a:r>
              <a:rPr lang="it-IT" altLang="it-IT" b="1">
                <a:latin typeface="Times New Roman" panose="02020603050405020304" pitchFamily="18" charset="0"/>
              </a:rPr>
              <a:t> </a:t>
            </a:r>
            <a:r>
              <a:rPr lang="it-IT" altLang="it-IT" b="1" i="1">
                <a:solidFill>
                  <a:srgbClr val="FF3300"/>
                </a:solidFill>
                <a:latin typeface="Times New Roman" panose="02020603050405020304" pitchFamily="18" charset="0"/>
              </a:rPr>
              <a:t>lisozima</a:t>
            </a:r>
            <a:r>
              <a:rPr lang="it-IT" altLang="it-IT" b="1">
                <a:solidFill>
                  <a:srgbClr val="FF3300"/>
                </a:solidFill>
                <a:latin typeface="Times New Roman" panose="02020603050405020304" pitchFamily="18" charset="0"/>
              </a:rPr>
              <a:t>, </a:t>
            </a:r>
            <a:r>
              <a:rPr lang="it-IT" altLang="it-IT" b="1" i="1">
                <a:solidFill>
                  <a:srgbClr val="FF3300"/>
                </a:solidFill>
                <a:latin typeface="Times New Roman" panose="02020603050405020304" pitchFamily="18" charset="0"/>
              </a:rPr>
              <a:t>perossidasi</a:t>
            </a:r>
            <a:r>
              <a:rPr lang="it-IT" altLang="it-IT" b="1">
                <a:solidFill>
                  <a:srgbClr val="FF3300"/>
                </a:solidFill>
                <a:latin typeface="Times New Roman" panose="02020603050405020304" pitchFamily="18" charset="0"/>
              </a:rPr>
              <a:t>, </a:t>
            </a:r>
            <a:r>
              <a:rPr lang="it-IT" altLang="it-IT" b="1" i="1">
                <a:solidFill>
                  <a:srgbClr val="FF3300"/>
                </a:solidFill>
                <a:latin typeface="Times New Roman" panose="02020603050405020304" pitchFamily="18" charset="0"/>
              </a:rPr>
              <a:t>NGF</a:t>
            </a:r>
            <a:r>
              <a:rPr lang="it-IT" altLang="it-IT" b="1">
                <a:solidFill>
                  <a:srgbClr val="FF3300"/>
                </a:solidFill>
                <a:latin typeface="Times New Roman" panose="02020603050405020304" pitchFamily="18" charset="0"/>
              </a:rPr>
              <a:t>, </a:t>
            </a:r>
            <a:r>
              <a:rPr lang="it-IT" altLang="it-IT" b="1" i="1">
                <a:solidFill>
                  <a:srgbClr val="FF3300"/>
                </a:solidFill>
                <a:latin typeface="Times New Roman" panose="02020603050405020304" pitchFamily="18" charset="0"/>
              </a:rPr>
              <a:t>EGF</a:t>
            </a:r>
          </a:p>
        </p:txBody>
      </p:sp>
      <p:sp>
        <p:nvSpPr>
          <p:cNvPr id="40965" name="Text Box 7"/>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0966" name="Text Box 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dissolve">
                                      <p:cBhvr>
                                        <p:cTn id="7" dur="5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dissolve">
                                      <p:cBhvr>
                                        <p:cTn id="12" dur="500"/>
                                        <p:tgtEl>
                                          <p:spTgt spid="931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3189">
                                            <p:txEl>
                                              <p:pRg st="2" end="2"/>
                                            </p:txEl>
                                          </p:spTgt>
                                        </p:tgtEl>
                                        <p:attrNameLst>
                                          <p:attrName>style.visibility</p:attrName>
                                        </p:attrNameLst>
                                      </p:cBhvr>
                                      <p:to>
                                        <p:strVal val="visible"/>
                                      </p:to>
                                    </p:set>
                                    <p:animEffect transition="in" filter="dissolve">
                                      <p:cBhvr>
                                        <p:cTn id="17" dur="500"/>
                                        <p:tgtEl>
                                          <p:spTgt spid="931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3189">
                                            <p:txEl>
                                              <p:pRg st="3" end="3"/>
                                            </p:txEl>
                                          </p:spTgt>
                                        </p:tgtEl>
                                        <p:attrNameLst>
                                          <p:attrName>style.visibility</p:attrName>
                                        </p:attrNameLst>
                                      </p:cBhvr>
                                      <p:to>
                                        <p:strVal val="visible"/>
                                      </p:to>
                                    </p:set>
                                    <p:animEffect transition="in" filter="dissolve">
                                      <p:cBhvr>
                                        <p:cTn id="22" dur="500"/>
                                        <p:tgtEl>
                                          <p:spTgt spid="9318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3189">
                                            <p:txEl>
                                              <p:pRg st="4" end="4"/>
                                            </p:txEl>
                                          </p:spTgt>
                                        </p:tgtEl>
                                        <p:attrNameLst>
                                          <p:attrName>style.visibility</p:attrName>
                                        </p:attrNameLst>
                                      </p:cBhvr>
                                      <p:to>
                                        <p:strVal val="visible"/>
                                      </p:to>
                                    </p:set>
                                    <p:animEffect transition="in" filter="dissolve">
                                      <p:cBhvr>
                                        <p:cTn id="27" dur="500"/>
                                        <p:tgtEl>
                                          <p:spTgt spid="9318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3189">
                                            <p:txEl>
                                              <p:pRg st="5" end="5"/>
                                            </p:txEl>
                                          </p:spTgt>
                                        </p:tgtEl>
                                        <p:attrNameLst>
                                          <p:attrName>style.visibility</p:attrName>
                                        </p:attrNameLst>
                                      </p:cBhvr>
                                      <p:to>
                                        <p:strVal val="visible"/>
                                      </p:to>
                                    </p:set>
                                    <p:animEffect transition="in" filter="dissolve">
                                      <p:cBhvr>
                                        <p:cTn id="32" dur="500"/>
                                        <p:tgtEl>
                                          <p:spTgt spid="9318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3189">
                                            <p:txEl>
                                              <p:pRg st="6" end="6"/>
                                            </p:txEl>
                                          </p:spTgt>
                                        </p:tgtEl>
                                        <p:attrNameLst>
                                          <p:attrName>style.visibility</p:attrName>
                                        </p:attrNameLst>
                                      </p:cBhvr>
                                      <p:to>
                                        <p:strVal val="visible"/>
                                      </p:to>
                                    </p:set>
                                    <p:animEffect transition="in" filter="dissolve">
                                      <p:cBhvr>
                                        <p:cTn id="37" dur="500"/>
                                        <p:tgtEl>
                                          <p:spTgt spid="9318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93190">
                                            <p:txEl>
                                              <p:pRg st="0" end="0"/>
                                            </p:txEl>
                                          </p:spTgt>
                                        </p:tgtEl>
                                        <p:attrNameLst>
                                          <p:attrName>style.visibility</p:attrName>
                                        </p:attrNameLst>
                                      </p:cBhvr>
                                      <p:to>
                                        <p:strVal val="visible"/>
                                      </p:to>
                                    </p:set>
                                    <p:animEffect transition="in" filter="dissolve">
                                      <p:cBhvr>
                                        <p:cTn id="42" dur="500"/>
                                        <p:tgtEl>
                                          <p:spTgt spid="9319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93190">
                                            <p:txEl>
                                              <p:pRg st="1" end="1"/>
                                            </p:txEl>
                                          </p:spTgt>
                                        </p:tgtEl>
                                        <p:attrNameLst>
                                          <p:attrName>style.visibility</p:attrName>
                                        </p:attrNameLst>
                                      </p:cBhvr>
                                      <p:to>
                                        <p:strVal val="visible"/>
                                      </p:to>
                                    </p:set>
                                    <p:animEffect transition="in" filter="dissolve">
                                      <p:cBhvr>
                                        <p:cTn id="47" dur="500"/>
                                        <p:tgtEl>
                                          <p:spTgt spid="93190">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93190">
                                            <p:txEl>
                                              <p:pRg st="2" end="2"/>
                                            </p:txEl>
                                          </p:spTgt>
                                        </p:tgtEl>
                                        <p:attrNameLst>
                                          <p:attrName>style.visibility</p:attrName>
                                        </p:attrNameLst>
                                      </p:cBhvr>
                                      <p:to>
                                        <p:strVal val="visible"/>
                                      </p:to>
                                    </p:set>
                                    <p:animEffect transition="in" filter="dissolve">
                                      <p:cBhvr>
                                        <p:cTn id="52" dur="500"/>
                                        <p:tgtEl>
                                          <p:spTgt spid="93190">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93190">
                                            <p:txEl>
                                              <p:pRg st="3" end="3"/>
                                            </p:txEl>
                                          </p:spTgt>
                                        </p:tgtEl>
                                        <p:attrNameLst>
                                          <p:attrName>style.visibility</p:attrName>
                                        </p:attrNameLst>
                                      </p:cBhvr>
                                      <p:to>
                                        <p:strVal val="visible"/>
                                      </p:to>
                                    </p:set>
                                    <p:animEffect transition="in" filter="dissolve">
                                      <p:cBhvr>
                                        <p:cTn id="57" dur="500"/>
                                        <p:tgtEl>
                                          <p:spTgt spid="93190">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93190">
                                            <p:txEl>
                                              <p:pRg st="4" end="4"/>
                                            </p:txEl>
                                          </p:spTgt>
                                        </p:tgtEl>
                                        <p:attrNameLst>
                                          <p:attrName>style.visibility</p:attrName>
                                        </p:attrNameLst>
                                      </p:cBhvr>
                                      <p:to>
                                        <p:strVal val="visible"/>
                                      </p:to>
                                    </p:set>
                                    <p:animEffect transition="in" filter="dissolve">
                                      <p:cBhvr>
                                        <p:cTn id="62" dur="500"/>
                                        <p:tgtEl>
                                          <p:spTgt spid="931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1094" y="5906711"/>
            <a:ext cx="8229600" cy="736104"/>
          </a:xfrm>
        </p:spPr>
        <p:txBody>
          <a:bodyPr/>
          <a:lstStyle/>
          <a:p>
            <a:r>
              <a:rPr lang="it-IT" sz="2000" dirty="0"/>
              <a:t>I farmaci a base di </a:t>
            </a:r>
            <a:r>
              <a:rPr lang="it-IT" sz="2000" dirty="0" err="1">
                <a:hlinkClick r:id="rId2" tooltip="Glucocorticoidi di sintesi"/>
              </a:rPr>
              <a:t>glucocorticoidi</a:t>
            </a:r>
            <a:r>
              <a:rPr lang="it-IT" sz="2000" dirty="0"/>
              <a:t> inibiscono la </a:t>
            </a:r>
            <a:r>
              <a:rPr lang="it-IT" sz="2000" dirty="0" err="1"/>
              <a:t>glicosilazione</a:t>
            </a:r>
            <a:r>
              <a:rPr lang="it-IT" sz="2000" dirty="0"/>
              <a:t> delle mucine, e sono quindi detti farmaci "pro-ulceranti".</a:t>
            </a:r>
          </a:p>
        </p:txBody>
      </p:sp>
      <p:pic>
        <p:nvPicPr>
          <p:cNvPr id="402434" name="Picture 2" descr="http://slideplayer.it/slide/2309059/8/images/26/Mucin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895" y="448108"/>
            <a:ext cx="7250532" cy="543789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483584" y="427404"/>
            <a:ext cx="5482952" cy="667544"/>
          </a:xfrm>
        </p:spPr>
        <p:txBody>
          <a:bodyPr/>
          <a:lstStyle/>
          <a:p>
            <a:r>
              <a:rPr lang="it-IT" dirty="0" smtClean="0"/>
              <a:t>Mucina</a:t>
            </a:r>
            <a:endParaRPr lang="it-IT" dirty="0"/>
          </a:p>
        </p:txBody>
      </p:sp>
    </p:spTree>
    <p:extLst>
      <p:ext uri="{BB962C8B-B14F-4D97-AF65-F5344CB8AC3E}">
        <p14:creationId xmlns:p14="http://schemas.microsoft.com/office/powerpoint/2010/main" val="2758968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Text Box 2059"/>
          <p:cNvSpPr txBox="1">
            <a:spLocks noChangeArrowheads="1"/>
          </p:cNvSpPr>
          <p:nvPr/>
        </p:nvSpPr>
        <p:spPr bwMode="auto">
          <a:xfrm>
            <a:off x="3563938" y="3833813"/>
            <a:ext cx="57912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2000" b="1" i="1">
                <a:solidFill>
                  <a:srgbClr val="FF3300"/>
                </a:solidFill>
                <a:latin typeface="Times New Roman" panose="02020603050405020304" pitchFamily="18" charset="0"/>
              </a:rPr>
              <a:t>Modello di secrezione a due stadi:</a:t>
            </a:r>
          </a:p>
          <a:p>
            <a:pPr>
              <a:buFontTx/>
              <a:buChar char="•"/>
            </a:pPr>
            <a:r>
              <a:rPr lang="it-IT" altLang="it-IT" sz="2000" b="1">
                <a:latin typeface="Times New Roman" panose="02020603050405020304" pitchFamily="18" charset="0"/>
              </a:rPr>
              <a:t> la secrezione all’estremità terminale è isotonica rispetto al plasma</a:t>
            </a:r>
          </a:p>
          <a:p>
            <a:pPr>
              <a:buFontTx/>
              <a:buChar char="•"/>
            </a:pPr>
            <a:r>
              <a:rPr lang="it-IT" altLang="it-IT" sz="2000" b="1">
                <a:latin typeface="Times New Roman" panose="02020603050405020304" pitchFamily="18" charset="0"/>
              </a:rPr>
              <a:t> i dotti secretori modificano la composizione della saliva</a:t>
            </a:r>
          </a:p>
          <a:p>
            <a:pPr>
              <a:buFontTx/>
              <a:buChar char="•"/>
            </a:pPr>
            <a:r>
              <a:rPr lang="it-IT" altLang="it-IT" sz="2000" b="1">
                <a:latin typeface="Times New Roman" panose="02020603050405020304" pitchFamily="18" charset="0"/>
              </a:rPr>
              <a:t> riassorbimento di Na</a:t>
            </a:r>
            <a:r>
              <a:rPr lang="it-IT" altLang="it-IT" sz="2000" b="1" baseline="30000">
                <a:latin typeface="Times New Roman" panose="02020603050405020304" pitchFamily="18" charset="0"/>
              </a:rPr>
              <a:t>+</a:t>
            </a:r>
            <a:r>
              <a:rPr lang="it-IT" altLang="it-IT" sz="2000" b="1">
                <a:latin typeface="Times New Roman" panose="02020603050405020304" pitchFamily="18" charset="0"/>
              </a:rPr>
              <a:t> e Cl</a:t>
            </a:r>
            <a:r>
              <a:rPr lang="it-IT" altLang="it-IT" sz="2000" b="1" baseline="30000">
                <a:latin typeface="Times New Roman" panose="02020603050405020304" pitchFamily="18" charset="0"/>
              </a:rPr>
              <a:t>–</a:t>
            </a:r>
          </a:p>
          <a:p>
            <a:pPr>
              <a:buFontTx/>
              <a:buChar char="•"/>
            </a:pPr>
            <a:r>
              <a:rPr lang="it-IT" altLang="it-IT" sz="2000" b="1">
                <a:latin typeface="Times New Roman" panose="02020603050405020304" pitchFamily="18" charset="0"/>
              </a:rPr>
              <a:t> forte escrezione di K</a:t>
            </a:r>
            <a:r>
              <a:rPr lang="it-IT" altLang="it-IT" sz="2000" b="1" baseline="30000">
                <a:latin typeface="Times New Roman" panose="02020603050405020304" pitchFamily="18" charset="0"/>
              </a:rPr>
              <a:t>+</a:t>
            </a:r>
            <a:r>
              <a:rPr lang="it-IT" altLang="it-IT" sz="2000" b="1">
                <a:latin typeface="Times New Roman" panose="02020603050405020304" pitchFamily="18" charset="0"/>
              </a:rPr>
              <a:t> e HCO</a:t>
            </a:r>
            <a:r>
              <a:rPr lang="it-IT" altLang="it-IT" sz="2000" b="1" baseline="-25000">
                <a:latin typeface="Times New Roman" panose="02020603050405020304" pitchFamily="18" charset="0"/>
              </a:rPr>
              <a:t>3</a:t>
            </a:r>
            <a:r>
              <a:rPr lang="it-IT" altLang="it-IT" sz="2000" b="1" baseline="30000">
                <a:latin typeface="Times New Roman" panose="02020603050405020304" pitchFamily="18" charset="0"/>
              </a:rPr>
              <a:t>–</a:t>
            </a:r>
          </a:p>
          <a:p>
            <a:pPr>
              <a:buFontTx/>
              <a:buChar char="•"/>
            </a:pPr>
            <a:r>
              <a:rPr lang="it-IT" altLang="it-IT" sz="2000" b="1">
                <a:latin typeface="Times New Roman" panose="02020603050405020304" pitchFamily="18" charset="0"/>
              </a:rPr>
              <a:t> poco permeabili all’H</a:t>
            </a:r>
            <a:r>
              <a:rPr lang="it-IT" altLang="it-IT" sz="2000" b="1" baseline="-25000">
                <a:latin typeface="Times New Roman" panose="02020603050405020304" pitchFamily="18" charset="0"/>
              </a:rPr>
              <a:t>2</a:t>
            </a:r>
            <a:r>
              <a:rPr lang="it-IT" altLang="it-IT" sz="2000" b="1">
                <a:latin typeface="Times New Roman" panose="02020603050405020304" pitchFamily="18" charset="0"/>
              </a:rPr>
              <a:t>O; favoriscono l’ipotonicità della</a:t>
            </a:r>
            <a:r>
              <a:rPr lang="it-IT" altLang="it-IT" b="1">
                <a:latin typeface="Times New Roman" panose="02020603050405020304" pitchFamily="18" charset="0"/>
              </a:rPr>
              <a:t> </a:t>
            </a:r>
            <a:r>
              <a:rPr lang="it-IT" altLang="it-IT" sz="2000" b="1">
                <a:latin typeface="Times New Roman" panose="02020603050405020304" pitchFamily="18" charset="0"/>
              </a:rPr>
              <a:t>saliva</a:t>
            </a:r>
          </a:p>
        </p:txBody>
      </p:sp>
      <p:sp>
        <p:nvSpPr>
          <p:cNvPr id="41987" name="AutoShape 2062"/>
          <p:cNvSpPr>
            <a:spLocks noChangeArrowheads="1"/>
          </p:cNvSpPr>
          <p:nvPr/>
        </p:nvSpPr>
        <p:spPr bwMode="auto">
          <a:xfrm>
            <a:off x="1428750" y="5957888"/>
            <a:ext cx="190500" cy="415925"/>
          </a:xfrm>
          <a:prstGeom prst="downArrow">
            <a:avLst>
              <a:gd name="adj1" fmla="val 50000"/>
              <a:gd name="adj2" fmla="val 54583"/>
            </a:avLst>
          </a:prstGeom>
          <a:solidFill>
            <a:schemeClr val="accent2"/>
          </a:solidFill>
          <a:ln w="9525">
            <a:solidFill>
              <a:schemeClr val="accent2"/>
            </a:solidFill>
            <a:miter lim="800000"/>
            <a:headEnd/>
            <a:tailEnd/>
          </a:ln>
        </p:spPr>
        <p:txBody>
          <a:bodyPr wrap="none" lIns="90000" tIns="46800" rIns="90000" bIns="468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it-IT" altLang="it-IT">
              <a:latin typeface="Times New Roman" panose="02020603050405020304" pitchFamily="18" charset="0"/>
            </a:endParaRPr>
          </a:p>
        </p:txBody>
      </p:sp>
      <p:sp>
        <p:nvSpPr>
          <p:cNvPr id="41988" name="Text Box 2063"/>
          <p:cNvSpPr txBox="1">
            <a:spLocks noChangeArrowheads="1"/>
          </p:cNvSpPr>
          <p:nvPr/>
        </p:nvSpPr>
        <p:spPr bwMode="auto">
          <a:xfrm>
            <a:off x="1071563" y="6278563"/>
            <a:ext cx="1031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200" b="1"/>
              <a:t>saliva finale</a:t>
            </a:r>
          </a:p>
        </p:txBody>
      </p:sp>
      <p:sp>
        <p:nvSpPr>
          <p:cNvPr id="41989" name="Text Box 2064"/>
          <p:cNvSpPr txBox="1">
            <a:spLocks noChangeArrowheads="1"/>
          </p:cNvSpPr>
          <p:nvPr/>
        </p:nvSpPr>
        <p:spPr bwMode="auto">
          <a:xfrm>
            <a:off x="152400" y="6521450"/>
            <a:ext cx="3444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100" b="1"/>
              <a:t>ipotonica / alta [ K</a:t>
            </a:r>
            <a:r>
              <a:rPr lang="it-IT" altLang="it-IT" sz="1100" b="1" baseline="30000"/>
              <a:t>+</a:t>
            </a:r>
            <a:r>
              <a:rPr lang="it-IT" altLang="it-IT" sz="1100" b="1"/>
              <a:t>] e [HCO</a:t>
            </a:r>
            <a:r>
              <a:rPr lang="it-IT" altLang="it-IT" sz="1100" b="1" baseline="-25000"/>
              <a:t>3</a:t>
            </a:r>
            <a:r>
              <a:rPr lang="it-IT" altLang="it-IT" sz="1100" b="1" baseline="30000"/>
              <a:t>-</a:t>
            </a:r>
            <a:r>
              <a:rPr lang="it-IT" altLang="it-IT" sz="1100" b="1"/>
              <a:t>] / bassa [Na</a:t>
            </a:r>
            <a:r>
              <a:rPr lang="it-IT" altLang="it-IT" sz="1100" b="1" baseline="30000"/>
              <a:t>+</a:t>
            </a:r>
            <a:r>
              <a:rPr lang="it-IT" altLang="it-IT" sz="1100" b="1"/>
              <a:t>] e [Cl</a:t>
            </a:r>
            <a:r>
              <a:rPr lang="it-IT" altLang="it-IT" sz="1100" b="1" baseline="30000"/>
              <a:t>-</a:t>
            </a:r>
            <a:r>
              <a:rPr lang="it-IT" altLang="it-IT" sz="1100" b="1"/>
              <a:t>]</a:t>
            </a:r>
          </a:p>
        </p:txBody>
      </p:sp>
      <p:pic>
        <p:nvPicPr>
          <p:cNvPr id="4199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60750"/>
            <a:ext cx="26416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WordArt 10"/>
          <p:cNvSpPr>
            <a:spLocks noChangeArrowheads="1" noChangeShapeType="1" noTextEdit="1"/>
          </p:cNvSpPr>
          <p:nvPr/>
        </p:nvSpPr>
        <p:spPr bwMode="auto">
          <a:xfrm>
            <a:off x="457200" y="457200"/>
            <a:ext cx="83820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PRODUZIONE DELLA SALIVA</a:t>
            </a:r>
          </a:p>
        </p:txBody>
      </p:sp>
      <p:sp>
        <p:nvSpPr>
          <p:cNvPr id="95243" name="Rectangle 11"/>
          <p:cNvSpPr>
            <a:spLocks noChangeArrowheads="1"/>
          </p:cNvSpPr>
          <p:nvPr/>
        </p:nvSpPr>
        <p:spPr bwMode="auto">
          <a:xfrm>
            <a:off x="3276600" y="1123950"/>
            <a:ext cx="5867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2"/>
                </a:solidFill>
                <a:latin typeface="Times New Roman" panose="02020603050405020304" pitchFamily="18" charset="0"/>
              </a:rPr>
              <a:t>Il liquido secreto dalle </a:t>
            </a:r>
            <a:r>
              <a:rPr lang="it-IT" altLang="it-IT" sz="2000" b="1">
                <a:solidFill>
                  <a:srgbClr val="0000FF"/>
                </a:solidFill>
                <a:latin typeface="Times New Roman" panose="02020603050405020304" pitchFamily="18" charset="0"/>
              </a:rPr>
              <a:t>cellule acinari</a:t>
            </a:r>
            <a:r>
              <a:rPr lang="it-IT" altLang="it-IT" sz="2000" b="1">
                <a:solidFill>
                  <a:schemeClr val="bg2"/>
                </a:solidFill>
                <a:latin typeface="Times New Roman" panose="02020603050405020304" pitchFamily="18" charset="0"/>
              </a:rPr>
              <a:t> assomiglia al liquido extracellulare nella sua composizione ionica. </a:t>
            </a:r>
          </a:p>
          <a:p>
            <a:pPr eaLnBrk="1" hangingPunct="1"/>
            <a:r>
              <a:rPr lang="it-IT" altLang="it-IT" sz="2000" b="1">
                <a:solidFill>
                  <a:schemeClr val="bg2"/>
                </a:solidFill>
                <a:latin typeface="Times New Roman" panose="02020603050405020304" pitchFamily="18" charset="0"/>
              </a:rPr>
              <a:t>Mentre questo liquido scorre nel dotto, diretto verso la cavità orale, le cellule epiteliali del dotto riassorbono Na</a:t>
            </a:r>
            <a:r>
              <a:rPr lang="it-IT" altLang="it-IT" sz="2000" b="1" baseline="30000">
                <a:solidFill>
                  <a:schemeClr val="bg2"/>
                </a:solidFill>
                <a:latin typeface="Times New Roman" panose="02020603050405020304" pitchFamily="18" charset="0"/>
              </a:rPr>
              <a:t>+</a:t>
            </a:r>
            <a:r>
              <a:rPr lang="it-IT" altLang="it-IT" sz="2000" b="1">
                <a:solidFill>
                  <a:schemeClr val="bg2"/>
                </a:solidFill>
                <a:latin typeface="Times New Roman" panose="02020603050405020304" pitchFamily="18" charset="0"/>
              </a:rPr>
              <a:t> e secernono K</a:t>
            </a:r>
            <a:r>
              <a:rPr lang="it-IT" altLang="it-IT" sz="2000" b="1" baseline="30000">
                <a:solidFill>
                  <a:schemeClr val="bg2"/>
                </a:solidFill>
                <a:latin typeface="Times New Roman" panose="02020603050405020304" pitchFamily="18" charset="0"/>
              </a:rPr>
              <a:t>+ </a:t>
            </a:r>
            <a:r>
              <a:rPr lang="it-IT" altLang="it-IT" sz="2000" b="1">
                <a:solidFill>
                  <a:schemeClr val="bg2"/>
                </a:solidFill>
                <a:latin typeface="Times New Roman" panose="02020603050405020304" pitchFamily="18" charset="0"/>
              </a:rPr>
              <a:t>fino a che la composizione ionica è più simile a quella del liquido intracellulare, con alta concentrazione di K</a:t>
            </a:r>
            <a:r>
              <a:rPr lang="it-IT" altLang="it-IT" sz="2000" b="1" baseline="30000">
                <a:solidFill>
                  <a:schemeClr val="bg2"/>
                </a:solidFill>
                <a:latin typeface="Times New Roman" panose="02020603050405020304" pitchFamily="18" charset="0"/>
              </a:rPr>
              <a:t>+</a:t>
            </a:r>
            <a:r>
              <a:rPr lang="it-IT" altLang="it-IT" sz="2000" b="1">
                <a:solidFill>
                  <a:schemeClr val="bg2"/>
                </a:solidFill>
                <a:latin typeface="Times New Roman" panose="02020603050405020304" pitchFamily="18" charset="0"/>
              </a:rPr>
              <a:t> e bassa concentrazione di Na</a:t>
            </a:r>
            <a:r>
              <a:rPr lang="it-IT" altLang="it-IT" sz="2000" b="1" baseline="30000">
                <a:solidFill>
                  <a:schemeClr val="bg2"/>
                </a:solidFill>
                <a:latin typeface="Times New Roman" panose="02020603050405020304" pitchFamily="18" charset="0"/>
              </a:rPr>
              <a:t>+</a:t>
            </a:r>
            <a:r>
              <a:rPr lang="it-IT" altLang="it-IT" sz="2000" b="1">
                <a:solidFill>
                  <a:schemeClr val="bg2"/>
                </a:solidFill>
                <a:latin typeface="Times New Roman" panose="02020603050405020304" pitchFamily="18" charset="0"/>
              </a:rPr>
              <a:t>. </a:t>
            </a:r>
          </a:p>
        </p:txBody>
      </p:sp>
      <p:sp>
        <p:nvSpPr>
          <p:cNvPr id="41993" name="Text Box 12"/>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1994" name="Text Box 13"/>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pic>
        <p:nvPicPr>
          <p:cNvPr id="41995" name="Picture 14" descr="Fig"/>
          <p:cNvPicPr>
            <a:picLocks noChangeAspect="1" noChangeArrowheads="1"/>
          </p:cNvPicPr>
          <p:nvPr/>
        </p:nvPicPr>
        <p:blipFill>
          <a:blip r:embed="rId4" cstate="print">
            <a:extLst>
              <a:ext uri="{28A0092B-C50C-407E-A947-70E740481C1C}">
                <a14:useLocalDpi xmlns:a14="http://schemas.microsoft.com/office/drawing/2010/main" val="0"/>
              </a:ext>
            </a:extLst>
          </a:blip>
          <a:srcRect t="2919" r="7025" b="1910"/>
          <a:stretch>
            <a:fillRect/>
          </a:stretch>
        </p:blipFill>
        <p:spPr bwMode="auto">
          <a:xfrm>
            <a:off x="457200" y="1066800"/>
            <a:ext cx="2590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5243">
                                            <p:txEl>
                                              <p:pRg st="0" end="0"/>
                                            </p:txEl>
                                          </p:spTgt>
                                        </p:tgtEl>
                                        <p:attrNameLst>
                                          <p:attrName>style.visibility</p:attrName>
                                        </p:attrNameLst>
                                      </p:cBhvr>
                                      <p:to>
                                        <p:strVal val="visible"/>
                                      </p:to>
                                    </p:set>
                                    <p:animEffect transition="in" filter="dissolve">
                                      <p:cBhvr>
                                        <p:cTn id="7" dur="500"/>
                                        <p:tgtEl>
                                          <p:spTgt spid="95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5243">
                                            <p:txEl>
                                              <p:pRg st="1" end="1"/>
                                            </p:txEl>
                                          </p:spTgt>
                                        </p:tgtEl>
                                        <p:attrNameLst>
                                          <p:attrName>style.visibility</p:attrName>
                                        </p:attrNameLst>
                                      </p:cBhvr>
                                      <p:to>
                                        <p:strVal val="visible"/>
                                      </p:to>
                                    </p:set>
                                    <p:animEffect transition="in" filter="dissolve">
                                      <p:cBhvr>
                                        <p:cTn id="12" dur="500"/>
                                        <p:tgtEl>
                                          <p:spTgt spid="95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5237">
                                            <p:txEl>
                                              <p:pRg st="0" end="0"/>
                                            </p:txEl>
                                          </p:spTgt>
                                        </p:tgtEl>
                                        <p:attrNameLst>
                                          <p:attrName>style.visibility</p:attrName>
                                        </p:attrNameLst>
                                      </p:cBhvr>
                                      <p:to>
                                        <p:strVal val="visible"/>
                                      </p:to>
                                    </p:set>
                                    <p:animEffect transition="in" filter="dissolve">
                                      <p:cBhvr>
                                        <p:cTn id="17" dur="500"/>
                                        <p:tgtEl>
                                          <p:spTgt spid="9523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5237">
                                            <p:txEl>
                                              <p:pRg st="1" end="1"/>
                                            </p:txEl>
                                          </p:spTgt>
                                        </p:tgtEl>
                                        <p:attrNameLst>
                                          <p:attrName>style.visibility</p:attrName>
                                        </p:attrNameLst>
                                      </p:cBhvr>
                                      <p:to>
                                        <p:strVal val="visible"/>
                                      </p:to>
                                    </p:set>
                                    <p:animEffect transition="in" filter="dissolve">
                                      <p:cBhvr>
                                        <p:cTn id="22" dur="500"/>
                                        <p:tgtEl>
                                          <p:spTgt spid="9523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5237">
                                            <p:txEl>
                                              <p:pRg st="2" end="2"/>
                                            </p:txEl>
                                          </p:spTgt>
                                        </p:tgtEl>
                                        <p:attrNameLst>
                                          <p:attrName>style.visibility</p:attrName>
                                        </p:attrNameLst>
                                      </p:cBhvr>
                                      <p:to>
                                        <p:strVal val="visible"/>
                                      </p:to>
                                    </p:set>
                                    <p:animEffect transition="in" filter="dissolve">
                                      <p:cBhvr>
                                        <p:cTn id="27" dur="500"/>
                                        <p:tgtEl>
                                          <p:spTgt spid="95237">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5237">
                                            <p:txEl>
                                              <p:pRg st="3" end="3"/>
                                            </p:txEl>
                                          </p:spTgt>
                                        </p:tgtEl>
                                        <p:attrNameLst>
                                          <p:attrName>style.visibility</p:attrName>
                                        </p:attrNameLst>
                                      </p:cBhvr>
                                      <p:to>
                                        <p:strVal val="visible"/>
                                      </p:to>
                                    </p:set>
                                    <p:animEffect transition="in" filter="dissolve">
                                      <p:cBhvr>
                                        <p:cTn id="32" dur="500"/>
                                        <p:tgtEl>
                                          <p:spTgt spid="95237">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5237">
                                            <p:txEl>
                                              <p:pRg st="4" end="4"/>
                                            </p:txEl>
                                          </p:spTgt>
                                        </p:tgtEl>
                                        <p:attrNameLst>
                                          <p:attrName>style.visibility</p:attrName>
                                        </p:attrNameLst>
                                      </p:cBhvr>
                                      <p:to>
                                        <p:strVal val="visible"/>
                                      </p:to>
                                    </p:set>
                                    <p:animEffect transition="in" filter="dissolve">
                                      <p:cBhvr>
                                        <p:cTn id="37" dur="500"/>
                                        <p:tgtEl>
                                          <p:spTgt spid="9523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95237">
                                            <p:txEl>
                                              <p:pRg st="5" end="5"/>
                                            </p:txEl>
                                          </p:spTgt>
                                        </p:tgtEl>
                                        <p:attrNameLst>
                                          <p:attrName>style.visibility</p:attrName>
                                        </p:attrNameLst>
                                      </p:cBhvr>
                                      <p:to>
                                        <p:strVal val="visible"/>
                                      </p:to>
                                    </p:set>
                                    <p:animEffect transition="in" filter="dissolve">
                                      <p:cBhvr>
                                        <p:cTn id="42" dur="500"/>
                                        <p:tgtEl>
                                          <p:spTgt spid="952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us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96975"/>
            <a:ext cx="403701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4211638" y="1268413"/>
            <a:ext cx="4500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it-IT" altLang="it-IT" sz="2000" b="1">
              <a:solidFill>
                <a:schemeClr val="bg2"/>
              </a:solidFill>
              <a:latin typeface="Times New Roman" panose="02020603050405020304" pitchFamily="18" charset="0"/>
            </a:endParaRPr>
          </a:p>
        </p:txBody>
      </p:sp>
      <p:sp>
        <p:nvSpPr>
          <p:cNvPr id="49156" name="Text Box 4"/>
          <p:cNvSpPr txBox="1">
            <a:spLocks noChangeArrowheads="1"/>
          </p:cNvSpPr>
          <p:nvPr/>
        </p:nvSpPr>
        <p:spPr bwMode="auto">
          <a:xfrm>
            <a:off x="4419600" y="4800600"/>
            <a:ext cx="44021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i="1">
                <a:solidFill>
                  <a:schemeClr val="bg2"/>
                </a:solidFill>
                <a:latin typeface="Times New Roman" panose="02020603050405020304" pitchFamily="18" charset="0"/>
              </a:rPr>
              <a:t>le ghiandole salivari</a:t>
            </a:r>
          </a:p>
          <a:p>
            <a:pPr eaLnBrk="1" hangingPunct="1"/>
            <a:r>
              <a:rPr lang="it-IT" altLang="it-IT" sz="3200" b="1" i="1">
                <a:solidFill>
                  <a:schemeClr val="bg2"/>
                </a:solidFill>
                <a:latin typeface="Times New Roman" panose="02020603050405020304" pitchFamily="18" charset="0"/>
              </a:rPr>
              <a:t>il fegato</a:t>
            </a:r>
          </a:p>
          <a:p>
            <a:pPr eaLnBrk="1" hangingPunct="1"/>
            <a:r>
              <a:rPr lang="it-IT" altLang="it-IT" sz="3200" b="1" i="1">
                <a:solidFill>
                  <a:schemeClr val="bg2"/>
                </a:solidFill>
                <a:latin typeface="Times New Roman" panose="02020603050405020304" pitchFamily="18" charset="0"/>
              </a:rPr>
              <a:t>il pancreas</a:t>
            </a:r>
            <a:endParaRPr lang="it-IT" altLang="it-IT" sz="3200" b="1" i="1">
              <a:latin typeface="Times New Roman" panose="02020603050405020304" pitchFamily="18" charset="0"/>
            </a:endParaRPr>
          </a:p>
        </p:txBody>
      </p:sp>
      <p:sp>
        <p:nvSpPr>
          <p:cNvPr id="49157" name="Rectangle 5"/>
          <p:cNvSpPr>
            <a:spLocks noChangeArrowheads="1"/>
          </p:cNvSpPr>
          <p:nvPr/>
        </p:nvSpPr>
        <p:spPr bwMode="auto">
          <a:xfrm>
            <a:off x="4427538" y="1524000"/>
            <a:ext cx="4716462"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chemeClr val="bg2"/>
              </a:buClr>
              <a:buFont typeface="Wingdings" panose="05000000000000000000" pitchFamily="2" charset="2"/>
              <a:buBlip>
                <a:blip r:embed="rId4"/>
              </a:buBlip>
            </a:pPr>
            <a:r>
              <a:rPr lang="it-IT" altLang="it-IT" sz="3200" b="1" i="1">
                <a:latin typeface="Times New Roman" panose="02020603050405020304" pitchFamily="18" charset="0"/>
              </a:rPr>
              <a:t>cavità boccale</a:t>
            </a:r>
          </a:p>
          <a:p>
            <a:pPr eaLnBrk="1" hangingPunct="1">
              <a:buClr>
                <a:schemeClr val="bg2"/>
              </a:buClr>
              <a:buFont typeface="Wingdings" panose="05000000000000000000" pitchFamily="2" charset="2"/>
              <a:buBlip>
                <a:blip r:embed="rId4"/>
              </a:buBlip>
            </a:pPr>
            <a:r>
              <a:rPr lang="it-IT" altLang="it-IT" sz="3200" b="1" i="1">
                <a:latin typeface="Times New Roman" panose="02020603050405020304" pitchFamily="18" charset="0"/>
              </a:rPr>
              <a:t>faringe</a:t>
            </a:r>
          </a:p>
          <a:p>
            <a:pPr eaLnBrk="1" hangingPunct="1">
              <a:buClr>
                <a:schemeClr val="bg2"/>
              </a:buClr>
              <a:buFont typeface="Wingdings" panose="05000000000000000000" pitchFamily="2" charset="2"/>
              <a:buBlip>
                <a:blip r:embed="rId4"/>
              </a:buBlip>
            </a:pPr>
            <a:r>
              <a:rPr lang="it-IT" altLang="it-IT" sz="3200" b="1" i="1">
                <a:latin typeface="Times New Roman" panose="02020603050405020304" pitchFamily="18" charset="0"/>
              </a:rPr>
              <a:t>esofago</a:t>
            </a:r>
            <a:r>
              <a:rPr lang="it-IT" altLang="it-IT" sz="3200" b="1">
                <a:latin typeface="Times New Roman" panose="02020603050405020304" pitchFamily="18" charset="0"/>
              </a:rPr>
              <a:t> </a:t>
            </a:r>
          </a:p>
          <a:p>
            <a:pPr eaLnBrk="1" hangingPunct="1">
              <a:buClr>
                <a:schemeClr val="bg2"/>
              </a:buClr>
              <a:buFont typeface="Wingdings" panose="05000000000000000000" pitchFamily="2" charset="2"/>
              <a:buBlip>
                <a:blip r:embed="rId4"/>
              </a:buBlip>
            </a:pPr>
            <a:r>
              <a:rPr lang="it-IT" altLang="it-IT" sz="3200" b="1" i="1">
                <a:latin typeface="Times New Roman" panose="02020603050405020304" pitchFamily="18" charset="0"/>
              </a:rPr>
              <a:t>stomaco</a:t>
            </a:r>
            <a:r>
              <a:rPr lang="it-IT" altLang="it-IT" sz="3200" b="1">
                <a:latin typeface="Times New Roman" panose="02020603050405020304" pitchFamily="18" charset="0"/>
              </a:rPr>
              <a:t> </a:t>
            </a:r>
          </a:p>
          <a:p>
            <a:pPr eaLnBrk="1" hangingPunct="1">
              <a:buClr>
                <a:schemeClr val="bg2"/>
              </a:buClr>
              <a:buFont typeface="Wingdings" panose="05000000000000000000" pitchFamily="2" charset="2"/>
              <a:buBlip>
                <a:blip r:embed="rId4"/>
              </a:buBlip>
            </a:pPr>
            <a:r>
              <a:rPr lang="it-IT" altLang="it-IT" sz="3200" b="1" i="1">
                <a:latin typeface="Times New Roman" panose="02020603050405020304" pitchFamily="18" charset="0"/>
              </a:rPr>
              <a:t>intestino </a:t>
            </a:r>
          </a:p>
          <a:p>
            <a:pPr eaLnBrk="1" hangingPunct="1">
              <a:buClr>
                <a:schemeClr val="bg2"/>
              </a:buClr>
              <a:buFont typeface="Wingdings" panose="05000000000000000000" pitchFamily="2" charset="2"/>
              <a:buBlip>
                <a:blip r:embed="rId4"/>
              </a:buBlip>
            </a:pPr>
            <a:r>
              <a:rPr lang="it-IT" altLang="it-IT" sz="3200" b="1" i="1">
                <a:latin typeface="Times New Roman" panose="02020603050405020304" pitchFamily="18" charset="0"/>
              </a:rPr>
              <a:t>ano</a:t>
            </a:r>
          </a:p>
        </p:txBody>
      </p:sp>
      <p:sp>
        <p:nvSpPr>
          <p:cNvPr id="11270" name="WordArt 6"/>
          <p:cNvSpPr>
            <a:spLocks noChangeArrowheads="1" noChangeShapeType="1" noTextEdit="1"/>
          </p:cNvSpPr>
          <p:nvPr/>
        </p:nvSpPr>
        <p:spPr bwMode="auto">
          <a:xfrm>
            <a:off x="539750" y="476250"/>
            <a:ext cx="7993063" cy="576263"/>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ORGANIZZAZIONE ANATOMICA</a:t>
            </a:r>
          </a:p>
        </p:txBody>
      </p:sp>
      <p:sp>
        <p:nvSpPr>
          <p:cNvPr id="11271"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Anatomia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9157">
                                            <p:txEl>
                                              <p:pRg st="0" end="0"/>
                                            </p:txEl>
                                          </p:spTgt>
                                        </p:tgtEl>
                                        <p:attrNameLst>
                                          <p:attrName>style.visibility</p:attrName>
                                        </p:attrNameLst>
                                      </p:cBhvr>
                                      <p:to>
                                        <p:strVal val="visible"/>
                                      </p:to>
                                    </p:set>
                                    <p:animEffect transition="in" filter="dissolve">
                                      <p:cBhvr>
                                        <p:cTn id="12" dur="500"/>
                                        <p:tgtEl>
                                          <p:spTgt spid="491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9157">
                                            <p:txEl>
                                              <p:pRg st="1" end="1"/>
                                            </p:txEl>
                                          </p:spTgt>
                                        </p:tgtEl>
                                        <p:attrNameLst>
                                          <p:attrName>style.visibility</p:attrName>
                                        </p:attrNameLst>
                                      </p:cBhvr>
                                      <p:to>
                                        <p:strVal val="visible"/>
                                      </p:to>
                                    </p:set>
                                    <p:animEffect transition="in" filter="dissolve">
                                      <p:cBhvr>
                                        <p:cTn id="17" dur="500"/>
                                        <p:tgtEl>
                                          <p:spTgt spid="4915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9157">
                                            <p:txEl>
                                              <p:pRg st="2" end="2"/>
                                            </p:txEl>
                                          </p:spTgt>
                                        </p:tgtEl>
                                        <p:attrNameLst>
                                          <p:attrName>style.visibility</p:attrName>
                                        </p:attrNameLst>
                                      </p:cBhvr>
                                      <p:to>
                                        <p:strVal val="visible"/>
                                      </p:to>
                                    </p:set>
                                    <p:animEffect transition="in" filter="dissolve">
                                      <p:cBhvr>
                                        <p:cTn id="22" dur="500"/>
                                        <p:tgtEl>
                                          <p:spTgt spid="4915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9157">
                                            <p:txEl>
                                              <p:pRg st="3" end="3"/>
                                            </p:txEl>
                                          </p:spTgt>
                                        </p:tgtEl>
                                        <p:attrNameLst>
                                          <p:attrName>style.visibility</p:attrName>
                                        </p:attrNameLst>
                                      </p:cBhvr>
                                      <p:to>
                                        <p:strVal val="visible"/>
                                      </p:to>
                                    </p:set>
                                    <p:animEffect transition="in" filter="dissolve">
                                      <p:cBhvr>
                                        <p:cTn id="27" dur="500"/>
                                        <p:tgtEl>
                                          <p:spTgt spid="4915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9157">
                                            <p:txEl>
                                              <p:pRg st="4" end="4"/>
                                            </p:txEl>
                                          </p:spTgt>
                                        </p:tgtEl>
                                        <p:attrNameLst>
                                          <p:attrName>style.visibility</p:attrName>
                                        </p:attrNameLst>
                                      </p:cBhvr>
                                      <p:to>
                                        <p:strVal val="visible"/>
                                      </p:to>
                                    </p:set>
                                    <p:animEffect transition="in" filter="dissolve">
                                      <p:cBhvr>
                                        <p:cTn id="32" dur="500"/>
                                        <p:tgtEl>
                                          <p:spTgt spid="4915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9157">
                                            <p:txEl>
                                              <p:pRg st="5" end="5"/>
                                            </p:txEl>
                                          </p:spTgt>
                                        </p:tgtEl>
                                        <p:attrNameLst>
                                          <p:attrName>style.visibility</p:attrName>
                                        </p:attrNameLst>
                                      </p:cBhvr>
                                      <p:to>
                                        <p:strVal val="visible"/>
                                      </p:to>
                                    </p:set>
                                    <p:animEffect transition="in" filter="dissolve">
                                      <p:cBhvr>
                                        <p:cTn id="37" dur="500"/>
                                        <p:tgtEl>
                                          <p:spTgt spid="4915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9156"/>
                                        </p:tgtEl>
                                        <p:attrNameLst>
                                          <p:attrName>style.visibility</p:attrName>
                                        </p:attrNameLst>
                                      </p:cBhvr>
                                      <p:to>
                                        <p:strVal val="visible"/>
                                      </p:to>
                                    </p:set>
                                    <p:animEffect transition="in" filter="dissolve">
                                      <p:cBhvr>
                                        <p:cTn id="42"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4876800" y="1371600"/>
            <a:ext cx="4267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dirty="0">
                <a:solidFill>
                  <a:schemeClr val="bg2"/>
                </a:solidFill>
                <a:latin typeface="Times New Roman" panose="02020603050405020304" pitchFamily="18" charset="0"/>
              </a:rPr>
              <a:t>Nella porzione </a:t>
            </a:r>
            <a:r>
              <a:rPr lang="it-IT" altLang="it-IT" sz="2000" b="1" dirty="0" err="1">
                <a:solidFill>
                  <a:schemeClr val="bg2"/>
                </a:solidFill>
                <a:latin typeface="Times New Roman" panose="02020603050405020304" pitchFamily="18" charset="0"/>
              </a:rPr>
              <a:t>basolaterale</a:t>
            </a:r>
            <a:r>
              <a:rPr lang="it-IT" altLang="it-IT" sz="2000" b="1" dirty="0">
                <a:solidFill>
                  <a:schemeClr val="bg2"/>
                </a:solidFill>
                <a:latin typeface="Times New Roman" panose="02020603050405020304" pitchFamily="18" charset="0"/>
              </a:rPr>
              <a:t> di una cellula acinosa c’è una Na</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/K</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 </a:t>
            </a:r>
            <a:r>
              <a:rPr lang="it-IT" altLang="it-IT" sz="2000" b="1" dirty="0" err="1">
                <a:solidFill>
                  <a:schemeClr val="bg2"/>
                </a:solidFill>
                <a:latin typeface="Times New Roman" panose="02020603050405020304" pitchFamily="18" charset="0"/>
              </a:rPr>
              <a:t>ATPasi</a:t>
            </a:r>
            <a:r>
              <a:rPr lang="it-IT" altLang="it-IT" sz="2000" b="1" dirty="0">
                <a:solidFill>
                  <a:schemeClr val="bg2"/>
                </a:solidFill>
                <a:latin typeface="Times New Roman" panose="02020603050405020304" pitchFamily="18" charset="0"/>
              </a:rPr>
              <a:t>, poi c’è un </a:t>
            </a:r>
            <a:r>
              <a:rPr lang="it-IT" altLang="it-IT" sz="2000" b="1" dirty="0" err="1">
                <a:solidFill>
                  <a:schemeClr val="bg2"/>
                </a:solidFill>
                <a:latin typeface="Times New Roman" panose="02020603050405020304" pitchFamily="18" charset="0"/>
              </a:rPr>
              <a:t>triporter</a:t>
            </a:r>
            <a:r>
              <a:rPr lang="it-IT" altLang="it-IT" sz="2000" b="1" dirty="0">
                <a:solidFill>
                  <a:schemeClr val="bg2"/>
                </a:solidFill>
                <a:latin typeface="Times New Roman" panose="02020603050405020304" pitchFamily="18" charset="0"/>
              </a:rPr>
              <a:t>, un </a:t>
            </a:r>
            <a:r>
              <a:rPr lang="it-IT" altLang="it-IT" sz="2000" b="1" dirty="0" err="1">
                <a:solidFill>
                  <a:schemeClr val="bg2"/>
                </a:solidFill>
                <a:latin typeface="Times New Roman" panose="02020603050405020304" pitchFamily="18" charset="0"/>
              </a:rPr>
              <a:t>cotrasporto</a:t>
            </a:r>
            <a:r>
              <a:rPr lang="it-IT" altLang="it-IT" sz="2000" b="1" dirty="0">
                <a:solidFill>
                  <a:schemeClr val="bg2"/>
                </a:solidFill>
                <a:latin typeface="Times New Roman" panose="02020603050405020304" pitchFamily="18" charset="0"/>
              </a:rPr>
              <a:t> Na</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/K</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/Cl</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 (inibito da </a:t>
            </a:r>
            <a:r>
              <a:rPr lang="it-IT" altLang="it-IT" sz="2000" b="1" dirty="0" err="1" smtClean="0">
                <a:solidFill>
                  <a:schemeClr val="bg2"/>
                </a:solidFill>
                <a:latin typeface="Times New Roman" panose="02020603050405020304" pitchFamily="18" charset="0"/>
              </a:rPr>
              <a:t>bumetanide</a:t>
            </a:r>
            <a:r>
              <a:rPr lang="it-IT" altLang="it-IT" sz="2000" b="1" dirty="0" smtClean="0">
                <a:solidFill>
                  <a:schemeClr val="bg2"/>
                </a:solidFill>
                <a:latin typeface="Times New Roman" panose="02020603050405020304" pitchFamily="18" charset="0"/>
              </a:rPr>
              <a:t>) </a:t>
            </a:r>
            <a:r>
              <a:rPr lang="it-IT" altLang="it-IT" sz="2000" b="1" dirty="0">
                <a:solidFill>
                  <a:schemeClr val="bg2"/>
                </a:solidFill>
                <a:latin typeface="Times New Roman" panose="02020603050405020304" pitchFamily="18" charset="0"/>
              </a:rPr>
              <a:t>che porta il Cl</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 in cellula contro gradiente sfruttando il gradiente del Na</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 Entra anche K</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 </a:t>
            </a:r>
          </a:p>
          <a:p>
            <a:pPr eaLnBrk="1" hangingPunct="1"/>
            <a:r>
              <a:rPr lang="it-IT" altLang="it-IT" sz="2000" b="1" dirty="0">
                <a:solidFill>
                  <a:schemeClr val="bg2"/>
                </a:solidFill>
                <a:latin typeface="Times New Roman" panose="02020603050405020304" pitchFamily="18" charset="0"/>
              </a:rPr>
              <a:t>Il Cl</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 attraverso un canale </a:t>
            </a:r>
            <a:r>
              <a:rPr lang="it-IT" altLang="it-IT" sz="2000" b="1" dirty="0" err="1">
                <a:solidFill>
                  <a:schemeClr val="bg2"/>
                </a:solidFill>
                <a:latin typeface="Times New Roman" panose="02020603050405020304" pitchFamily="18" charset="0"/>
              </a:rPr>
              <a:t>elettrogenico</a:t>
            </a:r>
            <a:r>
              <a:rPr lang="it-IT" altLang="it-IT" sz="2000" b="1" dirty="0">
                <a:solidFill>
                  <a:schemeClr val="bg2"/>
                </a:solidFill>
                <a:latin typeface="Times New Roman" panose="02020603050405020304" pitchFamily="18" charset="0"/>
              </a:rPr>
              <a:t>, è secreto nel lume. Si ha un accumulo di cariche negative nel lume che determina il passaggio di Na</a:t>
            </a:r>
            <a:r>
              <a:rPr lang="it-IT" altLang="it-IT" sz="2000" b="1" baseline="30000" dirty="0">
                <a:solidFill>
                  <a:schemeClr val="bg2"/>
                </a:solidFill>
                <a:latin typeface="Times New Roman" panose="02020603050405020304" pitchFamily="18" charset="0"/>
              </a:rPr>
              <a:t>+</a:t>
            </a:r>
            <a:r>
              <a:rPr lang="it-IT" altLang="it-IT" sz="2000" b="1" dirty="0">
                <a:solidFill>
                  <a:schemeClr val="bg2"/>
                </a:solidFill>
                <a:latin typeface="Times New Roman" panose="02020603050405020304" pitchFamily="18" charset="0"/>
              </a:rPr>
              <a:t> attraverso le tight </a:t>
            </a:r>
            <a:r>
              <a:rPr lang="it-IT" altLang="it-IT" sz="2000" b="1" dirty="0" err="1">
                <a:solidFill>
                  <a:schemeClr val="bg2"/>
                </a:solidFill>
                <a:latin typeface="Times New Roman" panose="02020603050405020304" pitchFamily="18" charset="0"/>
              </a:rPr>
              <a:t>junction</a:t>
            </a:r>
            <a:r>
              <a:rPr lang="it-IT" altLang="it-IT" sz="2000" b="1" dirty="0">
                <a:solidFill>
                  <a:schemeClr val="bg2"/>
                </a:solidFill>
                <a:latin typeface="Times New Roman" panose="02020603050405020304" pitchFamily="18" charset="0"/>
              </a:rPr>
              <a:t>, nel lume. Questo determina movimenti di H</a:t>
            </a:r>
            <a:r>
              <a:rPr lang="it-IT" altLang="it-IT" sz="2000" b="1" baseline="-25000" dirty="0">
                <a:solidFill>
                  <a:schemeClr val="bg2"/>
                </a:solidFill>
                <a:latin typeface="Times New Roman" panose="02020603050405020304" pitchFamily="18" charset="0"/>
              </a:rPr>
              <a:t>2</a:t>
            </a:r>
            <a:r>
              <a:rPr lang="it-IT" altLang="it-IT" sz="2000" b="1" dirty="0">
                <a:solidFill>
                  <a:schemeClr val="bg2"/>
                </a:solidFill>
                <a:latin typeface="Times New Roman" panose="02020603050405020304" pitchFamily="18" charset="0"/>
              </a:rPr>
              <a:t>O (movimento isotonico) dal sangue nel lume della ghiandola. </a:t>
            </a:r>
          </a:p>
        </p:txBody>
      </p:sp>
      <p:grpSp>
        <p:nvGrpSpPr>
          <p:cNvPr id="43011" name="Group 3"/>
          <p:cNvGrpSpPr>
            <a:grpSpLocks/>
          </p:cNvGrpSpPr>
          <p:nvPr/>
        </p:nvGrpSpPr>
        <p:grpSpPr bwMode="auto">
          <a:xfrm>
            <a:off x="0" y="762000"/>
            <a:ext cx="3614738" cy="6248400"/>
            <a:chOff x="-21" y="958"/>
            <a:chExt cx="2277" cy="3551"/>
          </a:xfrm>
        </p:grpSpPr>
        <p:sp>
          <p:nvSpPr>
            <p:cNvPr id="43053" name="Freeform 4"/>
            <p:cNvSpPr>
              <a:spLocks/>
            </p:cNvSpPr>
            <p:nvPr/>
          </p:nvSpPr>
          <p:spPr bwMode="auto">
            <a:xfrm>
              <a:off x="733" y="1824"/>
              <a:ext cx="1523" cy="1632"/>
            </a:xfrm>
            <a:custGeom>
              <a:avLst/>
              <a:gdLst>
                <a:gd name="T0" fmla="*/ 57 w 1393"/>
                <a:gd name="T1" fmla="*/ 992 h 1216"/>
                <a:gd name="T2" fmla="*/ 1 w 1393"/>
                <a:gd name="T3" fmla="*/ 928 h 1216"/>
                <a:gd name="T4" fmla="*/ 17 w 1393"/>
                <a:gd name="T5" fmla="*/ 808 h 1216"/>
                <a:gd name="T6" fmla="*/ 73 w 1393"/>
                <a:gd name="T7" fmla="*/ 712 h 1216"/>
                <a:gd name="T8" fmla="*/ 65 w 1393"/>
                <a:gd name="T9" fmla="*/ 544 h 1216"/>
                <a:gd name="T10" fmla="*/ 33 w 1393"/>
                <a:gd name="T11" fmla="*/ 480 h 1216"/>
                <a:gd name="T12" fmla="*/ 9 w 1393"/>
                <a:gd name="T13" fmla="*/ 400 h 1216"/>
                <a:gd name="T14" fmla="*/ 33 w 1393"/>
                <a:gd name="T15" fmla="*/ 288 h 1216"/>
                <a:gd name="T16" fmla="*/ 153 w 1393"/>
                <a:gd name="T17" fmla="*/ 264 h 1216"/>
                <a:gd name="T18" fmla="*/ 377 w 1393"/>
                <a:gd name="T19" fmla="*/ 232 h 1216"/>
                <a:gd name="T20" fmla="*/ 545 w 1393"/>
                <a:gd name="T21" fmla="*/ 192 h 1216"/>
                <a:gd name="T22" fmla="*/ 705 w 1393"/>
                <a:gd name="T23" fmla="*/ 152 h 1216"/>
                <a:gd name="T24" fmla="*/ 889 w 1393"/>
                <a:gd name="T25" fmla="*/ 72 h 1216"/>
                <a:gd name="T26" fmla="*/ 993 w 1393"/>
                <a:gd name="T27" fmla="*/ 24 h 1216"/>
                <a:gd name="T28" fmla="*/ 1041 w 1393"/>
                <a:gd name="T29" fmla="*/ 8 h 1216"/>
                <a:gd name="T30" fmla="*/ 1065 w 1393"/>
                <a:gd name="T31" fmla="*/ 0 h 1216"/>
                <a:gd name="T32" fmla="*/ 1241 w 1393"/>
                <a:gd name="T33" fmla="*/ 48 h 1216"/>
                <a:gd name="T34" fmla="*/ 1257 w 1393"/>
                <a:gd name="T35" fmla="*/ 72 h 1216"/>
                <a:gd name="T36" fmla="*/ 1281 w 1393"/>
                <a:gd name="T37" fmla="*/ 88 h 1216"/>
                <a:gd name="T38" fmla="*/ 1297 w 1393"/>
                <a:gd name="T39" fmla="*/ 136 h 1216"/>
                <a:gd name="T40" fmla="*/ 1329 w 1393"/>
                <a:gd name="T41" fmla="*/ 264 h 1216"/>
                <a:gd name="T42" fmla="*/ 1353 w 1393"/>
                <a:gd name="T43" fmla="*/ 352 h 1216"/>
                <a:gd name="T44" fmla="*/ 1385 w 1393"/>
                <a:gd name="T45" fmla="*/ 552 h 1216"/>
                <a:gd name="T46" fmla="*/ 1393 w 1393"/>
                <a:gd name="T47" fmla="*/ 648 h 1216"/>
                <a:gd name="T48" fmla="*/ 1337 w 1393"/>
                <a:gd name="T49" fmla="*/ 1088 h 1216"/>
                <a:gd name="T50" fmla="*/ 1297 w 1393"/>
                <a:gd name="T51" fmla="*/ 1184 h 1216"/>
                <a:gd name="T52" fmla="*/ 1217 w 1393"/>
                <a:gd name="T53" fmla="*/ 1216 h 1216"/>
                <a:gd name="T54" fmla="*/ 1001 w 1393"/>
                <a:gd name="T55" fmla="*/ 1200 h 1216"/>
                <a:gd name="T56" fmla="*/ 761 w 1393"/>
                <a:gd name="T57" fmla="*/ 1144 h 1216"/>
                <a:gd name="T58" fmla="*/ 617 w 1393"/>
                <a:gd name="T59" fmla="*/ 1112 h 1216"/>
                <a:gd name="T60" fmla="*/ 401 w 1393"/>
                <a:gd name="T61" fmla="*/ 1072 h 1216"/>
                <a:gd name="T62" fmla="*/ 113 w 1393"/>
                <a:gd name="T63" fmla="*/ 1008 h 1216"/>
                <a:gd name="T64" fmla="*/ 57 w 1393"/>
                <a:gd name="T65" fmla="*/ 992 h 1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3"/>
                <a:gd name="T100" fmla="*/ 0 h 1216"/>
                <a:gd name="T101" fmla="*/ 1393 w 1393"/>
                <a:gd name="T102" fmla="*/ 1216 h 1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3" h="1216">
                  <a:moveTo>
                    <a:pt x="57" y="992"/>
                  </a:moveTo>
                  <a:cubicBezTo>
                    <a:pt x="33" y="968"/>
                    <a:pt x="11" y="959"/>
                    <a:pt x="1" y="928"/>
                  </a:cubicBezTo>
                  <a:cubicBezTo>
                    <a:pt x="1" y="921"/>
                    <a:pt x="0" y="836"/>
                    <a:pt x="17" y="808"/>
                  </a:cubicBezTo>
                  <a:cubicBezTo>
                    <a:pt x="36" y="772"/>
                    <a:pt x="60" y="749"/>
                    <a:pt x="73" y="712"/>
                  </a:cubicBezTo>
                  <a:cubicBezTo>
                    <a:pt x="70" y="656"/>
                    <a:pt x="74" y="599"/>
                    <a:pt x="65" y="544"/>
                  </a:cubicBezTo>
                  <a:cubicBezTo>
                    <a:pt x="60" y="520"/>
                    <a:pt x="40" y="502"/>
                    <a:pt x="33" y="480"/>
                  </a:cubicBezTo>
                  <a:cubicBezTo>
                    <a:pt x="13" y="421"/>
                    <a:pt x="21" y="448"/>
                    <a:pt x="9" y="400"/>
                  </a:cubicBezTo>
                  <a:cubicBezTo>
                    <a:pt x="9" y="394"/>
                    <a:pt x="3" y="306"/>
                    <a:pt x="33" y="288"/>
                  </a:cubicBezTo>
                  <a:cubicBezTo>
                    <a:pt x="64" y="268"/>
                    <a:pt x="120" y="268"/>
                    <a:pt x="153" y="264"/>
                  </a:cubicBezTo>
                  <a:cubicBezTo>
                    <a:pt x="227" y="254"/>
                    <a:pt x="302" y="243"/>
                    <a:pt x="377" y="232"/>
                  </a:cubicBezTo>
                  <a:cubicBezTo>
                    <a:pt x="434" y="223"/>
                    <a:pt x="489" y="201"/>
                    <a:pt x="545" y="192"/>
                  </a:cubicBezTo>
                  <a:cubicBezTo>
                    <a:pt x="596" y="183"/>
                    <a:pt x="657" y="175"/>
                    <a:pt x="705" y="152"/>
                  </a:cubicBezTo>
                  <a:cubicBezTo>
                    <a:pt x="766" y="121"/>
                    <a:pt x="824" y="93"/>
                    <a:pt x="889" y="72"/>
                  </a:cubicBezTo>
                  <a:cubicBezTo>
                    <a:pt x="922" y="46"/>
                    <a:pt x="953" y="37"/>
                    <a:pt x="993" y="24"/>
                  </a:cubicBezTo>
                  <a:cubicBezTo>
                    <a:pt x="1009" y="18"/>
                    <a:pt x="1025" y="13"/>
                    <a:pt x="1041" y="8"/>
                  </a:cubicBezTo>
                  <a:cubicBezTo>
                    <a:pt x="1049" y="5"/>
                    <a:pt x="1065" y="0"/>
                    <a:pt x="1065" y="0"/>
                  </a:cubicBezTo>
                  <a:cubicBezTo>
                    <a:pt x="1173" y="9"/>
                    <a:pt x="1160" y="7"/>
                    <a:pt x="1241" y="48"/>
                  </a:cubicBezTo>
                  <a:cubicBezTo>
                    <a:pt x="1246" y="56"/>
                    <a:pt x="1250" y="65"/>
                    <a:pt x="1257" y="72"/>
                  </a:cubicBezTo>
                  <a:cubicBezTo>
                    <a:pt x="1263" y="78"/>
                    <a:pt x="1275" y="79"/>
                    <a:pt x="1281" y="88"/>
                  </a:cubicBezTo>
                  <a:cubicBezTo>
                    <a:pt x="1289" y="102"/>
                    <a:pt x="1289" y="120"/>
                    <a:pt x="1297" y="136"/>
                  </a:cubicBezTo>
                  <a:cubicBezTo>
                    <a:pt x="1320" y="182"/>
                    <a:pt x="1318" y="212"/>
                    <a:pt x="1329" y="264"/>
                  </a:cubicBezTo>
                  <a:cubicBezTo>
                    <a:pt x="1334" y="293"/>
                    <a:pt x="1345" y="322"/>
                    <a:pt x="1353" y="352"/>
                  </a:cubicBezTo>
                  <a:cubicBezTo>
                    <a:pt x="1358" y="419"/>
                    <a:pt x="1354" y="490"/>
                    <a:pt x="1385" y="552"/>
                  </a:cubicBezTo>
                  <a:cubicBezTo>
                    <a:pt x="1387" y="584"/>
                    <a:pt x="1393" y="615"/>
                    <a:pt x="1393" y="648"/>
                  </a:cubicBezTo>
                  <a:cubicBezTo>
                    <a:pt x="1393" y="789"/>
                    <a:pt x="1390" y="954"/>
                    <a:pt x="1337" y="1088"/>
                  </a:cubicBezTo>
                  <a:cubicBezTo>
                    <a:pt x="1327" y="1110"/>
                    <a:pt x="1320" y="1164"/>
                    <a:pt x="1297" y="1184"/>
                  </a:cubicBezTo>
                  <a:cubicBezTo>
                    <a:pt x="1278" y="1198"/>
                    <a:pt x="1239" y="1208"/>
                    <a:pt x="1217" y="1216"/>
                  </a:cubicBezTo>
                  <a:cubicBezTo>
                    <a:pt x="1157" y="1212"/>
                    <a:pt x="1066" y="1210"/>
                    <a:pt x="1001" y="1200"/>
                  </a:cubicBezTo>
                  <a:cubicBezTo>
                    <a:pt x="919" y="1187"/>
                    <a:pt x="841" y="1160"/>
                    <a:pt x="761" y="1144"/>
                  </a:cubicBezTo>
                  <a:cubicBezTo>
                    <a:pt x="718" y="1115"/>
                    <a:pt x="666" y="1120"/>
                    <a:pt x="617" y="1112"/>
                  </a:cubicBezTo>
                  <a:cubicBezTo>
                    <a:pt x="554" y="1070"/>
                    <a:pt x="473" y="1082"/>
                    <a:pt x="401" y="1072"/>
                  </a:cubicBezTo>
                  <a:cubicBezTo>
                    <a:pt x="310" y="1041"/>
                    <a:pt x="207" y="1017"/>
                    <a:pt x="113" y="1008"/>
                  </a:cubicBezTo>
                  <a:cubicBezTo>
                    <a:pt x="72" y="997"/>
                    <a:pt x="91" y="1003"/>
                    <a:pt x="57" y="992"/>
                  </a:cubicBez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3054" name="Freeform 5"/>
            <p:cNvSpPr>
              <a:spLocks/>
            </p:cNvSpPr>
            <p:nvPr/>
          </p:nvSpPr>
          <p:spPr bwMode="auto">
            <a:xfrm rot="-1749825">
              <a:off x="420" y="1088"/>
              <a:ext cx="1522" cy="976"/>
            </a:xfrm>
            <a:custGeom>
              <a:avLst/>
              <a:gdLst>
                <a:gd name="T0" fmla="*/ 57 w 1393"/>
                <a:gd name="T1" fmla="*/ 992 h 1216"/>
                <a:gd name="T2" fmla="*/ 1 w 1393"/>
                <a:gd name="T3" fmla="*/ 928 h 1216"/>
                <a:gd name="T4" fmla="*/ 17 w 1393"/>
                <a:gd name="T5" fmla="*/ 808 h 1216"/>
                <a:gd name="T6" fmla="*/ 73 w 1393"/>
                <a:gd name="T7" fmla="*/ 712 h 1216"/>
                <a:gd name="T8" fmla="*/ 65 w 1393"/>
                <a:gd name="T9" fmla="*/ 544 h 1216"/>
                <a:gd name="T10" fmla="*/ 33 w 1393"/>
                <a:gd name="T11" fmla="*/ 480 h 1216"/>
                <a:gd name="T12" fmla="*/ 9 w 1393"/>
                <a:gd name="T13" fmla="*/ 400 h 1216"/>
                <a:gd name="T14" fmla="*/ 33 w 1393"/>
                <a:gd name="T15" fmla="*/ 288 h 1216"/>
                <a:gd name="T16" fmla="*/ 153 w 1393"/>
                <a:gd name="T17" fmla="*/ 264 h 1216"/>
                <a:gd name="T18" fmla="*/ 377 w 1393"/>
                <a:gd name="T19" fmla="*/ 232 h 1216"/>
                <a:gd name="T20" fmla="*/ 545 w 1393"/>
                <a:gd name="T21" fmla="*/ 192 h 1216"/>
                <a:gd name="T22" fmla="*/ 705 w 1393"/>
                <a:gd name="T23" fmla="*/ 152 h 1216"/>
                <a:gd name="T24" fmla="*/ 889 w 1393"/>
                <a:gd name="T25" fmla="*/ 72 h 1216"/>
                <a:gd name="T26" fmla="*/ 993 w 1393"/>
                <a:gd name="T27" fmla="*/ 24 h 1216"/>
                <a:gd name="T28" fmla="*/ 1041 w 1393"/>
                <a:gd name="T29" fmla="*/ 8 h 1216"/>
                <a:gd name="T30" fmla="*/ 1065 w 1393"/>
                <a:gd name="T31" fmla="*/ 0 h 1216"/>
                <a:gd name="T32" fmla="*/ 1241 w 1393"/>
                <a:gd name="T33" fmla="*/ 48 h 1216"/>
                <a:gd name="T34" fmla="*/ 1257 w 1393"/>
                <a:gd name="T35" fmla="*/ 72 h 1216"/>
                <a:gd name="T36" fmla="*/ 1281 w 1393"/>
                <a:gd name="T37" fmla="*/ 88 h 1216"/>
                <a:gd name="T38" fmla="*/ 1297 w 1393"/>
                <a:gd name="T39" fmla="*/ 136 h 1216"/>
                <a:gd name="T40" fmla="*/ 1329 w 1393"/>
                <a:gd name="T41" fmla="*/ 264 h 1216"/>
                <a:gd name="T42" fmla="*/ 1353 w 1393"/>
                <a:gd name="T43" fmla="*/ 352 h 1216"/>
                <a:gd name="T44" fmla="*/ 1385 w 1393"/>
                <a:gd name="T45" fmla="*/ 552 h 1216"/>
                <a:gd name="T46" fmla="*/ 1393 w 1393"/>
                <a:gd name="T47" fmla="*/ 648 h 1216"/>
                <a:gd name="T48" fmla="*/ 1337 w 1393"/>
                <a:gd name="T49" fmla="*/ 1088 h 1216"/>
                <a:gd name="T50" fmla="*/ 1297 w 1393"/>
                <a:gd name="T51" fmla="*/ 1184 h 1216"/>
                <a:gd name="T52" fmla="*/ 1217 w 1393"/>
                <a:gd name="T53" fmla="*/ 1216 h 1216"/>
                <a:gd name="T54" fmla="*/ 1001 w 1393"/>
                <a:gd name="T55" fmla="*/ 1200 h 1216"/>
                <a:gd name="T56" fmla="*/ 761 w 1393"/>
                <a:gd name="T57" fmla="*/ 1144 h 1216"/>
                <a:gd name="T58" fmla="*/ 617 w 1393"/>
                <a:gd name="T59" fmla="*/ 1112 h 1216"/>
                <a:gd name="T60" fmla="*/ 401 w 1393"/>
                <a:gd name="T61" fmla="*/ 1072 h 1216"/>
                <a:gd name="T62" fmla="*/ 113 w 1393"/>
                <a:gd name="T63" fmla="*/ 1008 h 1216"/>
                <a:gd name="T64" fmla="*/ 57 w 1393"/>
                <a:gd name="T65" fmla="*/ 992 h 1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3"/>
                <a:gd name="T100" fmla="*/ 0 h 1216"/>
                <a:gd name="T101" fmla="*/ 1393 w 1393"/>
                <a:gd name="T102" fmla="*/ 1216 h 1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3" h="1216">
                  <a:moveTo>
                    <a:pt x="57" y="992"/>
                  </a:moveTo>
                  <a:cubicBezTo>
                    <a:pt x="33" y="968"/>
                    <a:pt x="11" y="959"/>
                    <a:pt x="1" y="928"/>
                  </a:cubicBezTo>
                  <a:cubicBezTo>
                    <a:pt x="1" y="921"/>
                    <a:pt x="0" y="836"/>
                    <a:pt x="17" y="808"/>
                  </a:cubicBezTo>
                  <a:cubicBezTo>
                    <a:pt x="36" y="772"/>
                    <a:pt x="60" y="749"/>
                    <a:pt x="73" y="712"/>
                  </a:cubicBezTo>
                  <a:cubicBezTo>
                    <a:pt x="70" y="656"/>
                    <a:pt x="74" y="599"/>
                    <a:pt x="65" y="544"/>
                  </a:cubicBezTo>
                  <a:cubicBezTo>
                    <a:pt x="60" y="520"/>
                    <a:pt x="40" y="502"/>
                    <a:pt x="33" y="480"/>
                  </a:cubicBezTo>
                  <a:cubicBezTo>
                    <a:pt x="13" y="421"/>
                    <a:pt x="21" y="448"/>
                    <a:pt x="9" y="400"/>
                  </a:cubicBezTo>
                  <a:cubicBezTo>
                    <a:pt x="9" y="394"/>
                    <a:pt x="3" y="306"/>
                    <a:pt x="33" y="288"/>
                  </a:cubicBezTo>
                  <a:cubicBezTo>
                    <a:pt x="64" y="268"/>
                    <a:pt x="120" y="268"/>
                    <a:pt x="153" y="264"/>
                  </a:cubicBezTo>
                  <a:cubicBezTo>
                    <a:pt x="227" y="254"/>
                    <a:pt x="302" y="243"/>
                    <a:pt x="377" y="232"/>
                  </a:cubicBezTo>
                  <a:cubicBezTo>
                    <a:pt x="434" y="223"/>
                    <a:pt x="489" y="201"/>
                    <a:pt x="545" y="192"/>
                  </a:cubicBezTo>
                  <a:cubicBezTo>
                    <a:pt x="596" y="183"/>
                    <a:pt x="657" y="175"/>
                    <a:pt x="705" y="152"/>
                  </a:cubicBezTo>
                  <a:cubicBezTo>
                    <a:pt x="766" y="121"/>
                    <a:pt x="824" y="93"/>
                    <a:pt x="889" y="72"/>
                  </a:cubicBezTo>
                  <a:cubicBezTo>
                    <a:pt x="922" y="46"/>
                    <a:pt x="953" y="37"/>
                    <a:pt x="993" y="24"/>
                  </a:cubicBezTo>
                  <a:cubicBezTo>
                    <a:pt x="1009" y="18"/>
                    <a:pt x="1025" y="13"/>
                    <a:pt x="1041" y="8"/>
                  </a:cubicBezTo>
                  <a:cubicBezTo>
                    <a:pt x="1049" y="5"/>
                    <a:pt x="1065" y="0"/>
                    <a:pt x="1065" y="0"/>
                  </a:cubicBezTo>
                  <a:cubicBezTo>
                    <a:pt x="1173" y="9"/>
                    <a:pt x="1160" y="7"/>
                    <a:pt x="1241" y="48"/>
                  </a:cubicBezTo>
                  <a:cubicBezTo>
                    <a:pt x="1246" y="56"/>
                    <a:pt x="1250" y="65"/>
                    <a:pt x="1257" y="72"/>
                  </a:cubicBezTo>
                  <a:cubicBezTo>
                    <a:pt x="1263" y="78"/>
                    <a:pt x="1275" y="79"/>
                    <a:pt x="1281" y="88"/>
                  </a:cubicBezTo>
                  <a:cubicBezTo>
                    <a:pt x="1289" y="102"/>
                    <a:pt x="1289" y="120"/>
                    <a:pt x="1297" y="136"/>
                  </a:cubicBezTo>
                  <a:cubicBezTo>
                    <a:pt x="1320" y="182"/>
                    <a:pt x="1318" y="212"/>
                    <a:pt x="1329" y="264"/>
                  </a:cubicBezTo>
                  <a:cubicBezTo>
                    <a:pt x="1334" y="293"/>
                    <a:pt x="1345" y="322"/>
                    <a:pt x="1353" y="352"/>
                  </a:cubicBezTo>
                  <a:cubicBezTo>
                    <a:pt x="1358" y="419"/>
                    <a:pt x="1354" y="490"/>
                    <a:pt x="1385" y="552"/>
                  </a:cubicBezTo>
                  <a:cubicBezTo>
                    <a:pt x="1387" y="584"/>
                    <a:pt x="1393" y="615"/>
                    <a:pt x="1393" y="648"/>
                  </a:cubicBezTo>
                  <a:cubicBezTo>
                    <a:pt x="1393" y="789"/>
                    <a:pt x="1390" y="954"/>
                    <a:pt x="1337" y="1088"/>
                  </a:cubicBezTo>
                  <a:cubicBezTo>
                    <a:pt x="1327" y="1110"/>
                    <a:pt x="1320" y="1164"/>
                    <a:pt x="1297" y="1184"/>
                  </a:cubicBezTo>
                  <a:cubicBezTo>
                    <a:pt x="1278" y="1198"/>
                    <a:pt x="1239" y="1208"/>
                    <a:pt x="1217" y="1216"/>
                  </a:cubicBezTo>
                  <a:cubicBezTo>
                    <a:pt x="1157" y="1212"/>
                    <a:pt x="1066" y="1210"/>
                    <a:pt x="1001" y="1200"/>
                  </a:cubicBezTo>
                  <a:cubicBezTo>
                    <a:pt x="919" y="1187"/>
                    <a:pt x="841" y="1160"/>
                    <a:pt x="761" y="1144"/>
                  </a:cubicBezTo>
                  <a:cubicBezTo>
                    <a:pt x="718" y="1115"/>
                    <a:pt x="666" y="1120"/>
                    <a:pt x="617" y="1112"/>
                  </a:cubicBezTo>
                  <a:cubicBezTo>
                    <a:pt x="554" y="1070"/>
                    <a:pt x="473" y="1082"/>
                    <a:pt x="401" y="1072"/>
                  </a:cubicBezTo>
                  <a:cubicBezTo>
                    <a:pt x="310" y="1041"/>
                    <a:pt x="207" y="1017"/>
                    <a:pt x="113" y="1008"/>
                  </a:cubicBezTo>
                  <a:cubicBezTo>
                    <a:pt x="72" y="997"/>
                    <a:pt x="91" y="1003"/>
                    <a:pt x="57" y="992"/>
                  </a:cubicBez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3055" name="Freeform 6"/>
            <p:cNvSpPr>
              <a:spLocks/>
            </p:cNvSpPr>
            <p:nvPr/>
          </p:nvSpPr>
          <p:spPr bwMode="auto">
            <a:xfrm rot="1668048">
              <a:off x="454" y="3252"/>
              <a:ext cx="1522" cy="1008"/>
            </a:xfrm>
            <a:custGeom>
              <a:avLst/>
              <a:gdLst>
                <a:gd name="T0" fmla="*/ 57 w 1393"/>
                <a:gd name="T1" fmla="*/ 992 h 1216"/>
                <a:gd name="T2" fmla="*/ 1 w 1393"/>
                <a:gd name="T3" fmla="*/ 928 h 1216"/>
                <a:gd name="T4" fmla="*/ 17 w 1393"/>
                <a:gd name="T5" fmla="*/ 808 h 1216"/>
                <a:gd name="T6" fmla="*/ 73 w 1393"/>
                <a:gd name="T7" fmla="*/ 712 h 1216"/>
                <a:gd name="T8" fmla="*/ 65 w 1393"/>
                <a:gd name="T9" fmla="*/ 544 h 1216"/>
                <a:gd name="T10" fmla="*/ 33 w 1393"/>
                <a:gd name="T11" fmla="*/ 480 h 1216"/>
                <a:gd name="T12" fmla="*/ 9 w 1393"/>
                <a:gd name="T13" fmla="*/ 400 h 1216"/>
                <a:gd name="T14" fmla="*/ 33 w 1393"/>
                <a:gd name="T15" fmla="*/ 288 h 1216"/>
                <a:gd name="T16" fmla="*/ 153 w 1393"/>
                <a:gd name="T17" fmla="*/ 264 h 1216"/>
                <a:gd name="T18" fmla="*/ 377 w 1393"/>
                <a:gd name="T19" fmla="*/ 232 h 1216"/>
                <a:gd name="T20" fmla="*/ 545 w 1393"/>
                <a:gd name="T21" fmla="*/ 192 h 1216"/>
                <a:gd name="T22" fmla="*/ 705 w 1393"/>
                <a:gd name="T23" fmla="*/ 152 h 1216"/>
                <a:gd name="T24" fmla="*/ 889 w 1393"/>
                <a:gd name="T25" fmla="*/ 72 h 1216"/>
                <a:gd name="T26" fmla="*/ 993 w 1393"/>
                <a:gd name="T27" fmla="*/ 24 h 1216"/>
                <a:gd name="T28" fmla="*/ 1041 w 1393"/>
                <a:gd name="T29" fmla="*/ 8 h 1216"/>
                <a:gd name="T30" fmla="*/ 1065 w 1393"/>
                <a:gd name="T31" fmla="*/ 0 h 1216"/>
                <a:gd name="T32" fmla="*/ 1241 w 1393"/>
                <a:gd name="T33" fmla="*/ 48 h 1216"/>
                <a:gd name="T34" fmla="*/ 1257 w 1393"/>
                <a:gd name="T35" fmla="*/ 72 h 1216"/>
                <a:gd name="T36" fmla="*/ 1281 w 1393"/>
                <a:gd name="T37" fmla="*/ 88 h 1216"/>
                <a:gd name="T38" fmla="*/ 1297 w 1393"/>
                <a:gd name="T39" fmla="*/ 136 h 1216"/>
                <a:gd name="T40" fmla="*/ 1329 w 1393"/>
                <a:gd name="T41" fmla="*/ 264 h 1216"/>
                <a:gd name="T42" fmla="*/ 1353 w 1393"/>
                <a:gd name="T43" fmla="*/ 352 h 1216"/>
                <a:gd name="T44" fmla="*/ 1385 w 1393"/>
                <a:gd name="T45" fmla="*/ 552 h 1216"/>
                <a:gd name="T46" fmla="*/ 1393 w 1393"/>
                <a:gd name="T47" fmla="*/ 648 h 1216"/>
                <a:gd name="T48" fmla="*/ 1337 w 1393"/>
                <a:gd name="T49" fmla="*/ 1088 h 1216"/>
                <a:gd name="T50" fmla="*/ 1297 w 1393"/>
                <a:gd name="T51" fmla="*/ 1184 h 1216"/>
                <a:gd name="T52" fmla="*/ 1217 w 1393"/>
                <a:gd name="T53" fmla="*/ 1216 h 1216"/>
                <a:gd name="T54" fmla="*/ 1001 w 1393"/>
                <a:gd name="T55" fmla="*/ 1200 h 1216"/>
                <a:gd name="T56" fmla="*/ 761 w 1393"/>
                <a:gd name="T57" fmla="*/ 1144 h 1216"/>
                <a:gd name="T58" fmla="*/ 617 w 1393"/>
                <a:gd name="T59" fmla="*/ 1112 h 1216"/>
                <a:gd name="T60" fmla="*/ 401 w 1393"/>
                <a:gd name="T61" fmla="*/ 1072 h 1216"/>
                <a:gd name="T62" fmla="*/ 113 w 1393"/>
                <a:gd name="T63" fmla="*/ 1008 h 1216"/>
                <a:gd name="T64" fmla="*/ 57 w 1393"/>
                <a:gd name="T65" fmla="*/ 992 h 1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3"/>
                <a:gd name="T100" fmla="*/ 0 h 1216"/>
                <a:gd name="T101" fmla="*/ 1393 w 1393"/>
                <a:gd name="T102" fmla="*/ 1216 h 1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3" h="1216">
                  <a:moveTo>
                    <a:pt x="57" y="992"/>
                  </a:moveTo>
                  <a:cubicBezTo>
                    <a:pt x="33" y="968"/>
                    <a:pt x="11" y="959"/>
                    <a:pt x="1" y="928"/>
                  </a:cubicBezTo>
                  <a:cubicBezTo>
                    <a:pt x="1" y="921"/>
                    <a:pt x="0" y="836"/>
                    <a:pt x="17" y="808"/>
                  </a:cubicBezTo>
                  <a:cubicBezTo>
                    <a:pt x="36" y="772"/>
                    <a:pt x="60" y="749"/>
                    <a:pt x="73" y="712"/>
                  </a:cubicBezTo>
                  <a:cubicBezTo>
                    <a:pt x="70" y="656"/>
                    <a:pt x="74" y="599"/>
                    <a:pt x="65" y="544"/>
                  </a:cubicBezTo>
                  <a:cubicBezTo>
                    <a:pt x="60" y="520"/>
                    <a:pt x="40" y="502"/>
                    <a:pt x="33" y="480"/>
                  </a:cubicBezTo>
                  <a:cubicBezTo>
                    <a:pt x="13" y="421"/>
                    <a:pt x="21" y="448"/>
                    <a:pt x="9" y="400"/>
                  </a:cubicBezTo>
                  <a:cubicBezTo>
                    <a:pt x="9" y="394"/>
                    <a:pt x="3" y="306"/>
                    <a:pt x="33" y="288"/>
                  </a:cubicBezTo>
                  <a:cubicBezTo>
                    <a:pt x="64" y="268"/>
                    <a:pt x="120" y="268"/>
                    <a:pt x="153" y="264"/>
                  </a:cubicBezTo>
                  <a:cubicBezTo>
                    <a:pt x="227" y="254"/>
                    <a:pt x="302" y="243"/>
                    <a:pt x="377" y="232"/>
                  </a:cubicBezTo>
                  <a:cubicBezTo>
                    <a:pt x="434" y="223"/>
                    <a:pt x="489" y="201"/>
                    <a:pt x="545" y="192"/>
                  </a:cubicBezTo>
                  <a:cubicBezTo>
                    <a:pt x="596" y="183"/>
                    <a:pt x="657" y="175"/>
                    <a:pt x="705" y="152"/>
                  </a:cubicBezTo>
                  <a:cubicBezTo>
                    <a:pt x="766" y="121"/>
                    <a:pt x="824" y="93"/>
                    <a:pt x="889" y="72"/>
                  </a:cubicBezTo>
                  <a:cubicBezTo>
                    <a:pt x="922" y="46"/>
                    <a:pt x="953" y="37"/>
                    <a:pt x="993" y="24"/>
                  </a:cubicBezTo>
                  <a:cubicBezTo>
                    <a:pt x="1009" y="18"/>
                    <a:pt x="1025" y="13"/>
                    <a:pt x="1041" y="8"/>
                  </a:cubicBezTo>
                  <a:cubicBezTo>
                    <a:pt x="1049" y="5"/>
                    <a:pt x="1065" y="0"/>
                    <a:pt x="1065" y="0"/>
                  </a:cubicBezTo>
                  <a:cubicBezTo>
                    <a:pt x="1173" y="9"/>
                    <a:pt x="1160" y="7"/>
                    <a:pt x="1241" y="48"/>
                  </a:cubicBezTo>
                  <a:cubicBezTo>
                    <a:pt x="1246" y="56"/>
                    <a:pt x="1250" y="65"/>
                    <a:pt x="1257" y="72"/>
                  </a:cubicBezTo>
                  <a:cubicBezTo>
                    <a:pt x="1263" y="78"/>
                    <a:pt x="1275" y="79"/>
                    <a:pt x="1281" y="88"/>
                  </a:cubicBezTo>
                  <a:cubicBezTo>
                    <a:pt x="1289" y="102"/>
                    <a:pt x="1289" y="120"/>
                    <a:pt x="1297" y="136"/>
                  </a:cubicBezTo>
                  <a:cubicBezTo>
                    <a:pt x="1320" y="182"/>
                    <a:pt x="1318" y="212"/>
                    <a:pt x="1329" y="264"/>
                  </a:cubicBezTo>
                  <a:cubicBezTo>
                    <a:pt x="1334" y="293"/>
                    <a:pt x="1345" y="322"/>
                    <a:pt x="1353" y="352"/>
                  </a:cubicBezTo>
                  <a:cubicBezTo>
                    <a:pt x="1358" y="419"/>
                    <a:pt x="1354" y="490"/>
                    <a:pt x="1385" y="552"/>
                  </a:cubicBezTo>
                  <a:cubicBezTo>
                    <a:pt x="1387" y="584"/>
                    <a:pt x="1393" y="615"/>
                    <a:pt x="1393" y="648"/>
                  </a:cubicBezTo>
                  <a:cubicBezTo>
                    <a:pt x="1393" y="789"/>
                    <a:pt x="1390" y="954"/>
                    <a:pt x="1337" y="1088"/>
                  </a:cubicBezTo>
                  <a:cubicBezTo>
                    <a:pt x="1327" y="1110"/>
                    <a:pt x="1320" y="1164"/>
                    <a:pt x="1297" y="1184"/>
                  </a:cubicBezTo>
                  <a:cubicBezTo>
                    <a:pt x="1278" y="1198"/>
                    <a:pt x="1239" y="1208"/>
                    <a:pt x="1217" y="1216"/>
                  </a:cubicBezTo>
                  <a:cubicBezTo>
                    <a:pt x="1157" y="1212"/>
                    <a:pt x="1066" y="1210"/>
                    <a:pt x="1001" y="1200"/>
                  </a:cubicBezTo>
                  <a:cubicBezTo>
                    <a:pt x="919" y="1187"/>
                    <a:pt x="841" y="1160"/>
                    <a:pt x="761" y="1144"/>
                  </a:cubicBezTo>
                  <a:cubicBezTo>
                    <a:pt x="718" y="1115"/>
                    <a:pt x="666" y="1120"/>
                    <a:pt x="617" y="1112"/>
                  </a:cubicBezTo>
                  <a:cubicBezTo>
                    <a:pt x="554" y="1070"/>
                    <a:pt x="473" y="1082"/>
                    <a:pt x="401" y="1072"/>
                  </a:cubicBezTo>
                  <a:cubicBezTo>
                    <a:pt x="310" y="1041"/>
                    <a:pt x="207" y="1017"/>
                    <a:pt x="113" y="1008"/>
                  </a:cubicBezTo>
                  <a:cubicBezTo>
                    <a:pt x="72" y="997"/>
                    <a:pt x="91" y="1003"/>
                    <a:pt x="57" y="992"/>
                  </a:cubicBez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3056" name="Rectangle 7"/>
            <p:cNvSpPr>
              <a:spLocks noChangeArrowheads="1"/>
            </p:cNvSpPr>
            <p:nvPr/>
          </p:nvSpPr>
          <p:spPr bwMode="auto">
            <a:xfrm rot="-836550">
              <a:off x="407" y="958"/>
              <a:ext cx="1626" cy="427"/>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3057" name="Rectangle 8"/>
            <p:cNvSpPr>
              <a:spLocks noChangeArrowheads="1"/>
            </p:cNvSpPr>
            <p:nvPr/>
          </p:nvSpPr>
          <p:spPr bwMode="auto">
            <a:xfrm rot="-836550">
              <a:off x="101" y="1197"/>
              <a:ext cx="944" cy="594"/>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3058" name="Rectangle 9"/>
            <p:cNvSpPr>
              <a:spLocks noChangeArrowheads="1"/>
            </p:cNvSpPr>
            <p:nvPr/>
          </p:nvSpPr>
          <p:spPr bwMode="auto">
            <a:xfrm rot="742100">
              <a:off x="-21" y="3645"/>
              <a:ext cx="1962" cy="864"/>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43012" name="Rectangle 10" descr="Quadretti"/>
          <p:cNvSpPr>
            <a:spLocks noChangeArrowheads="1"/>
          </p:cNvSpPr>
          <p:nvPr/>
        </p:nvSpPr>
        <p:spPr bwMode="auto">
          <a:xfrm rot="-854166">
            <a:off x="1328738" y="2703513"/>
            <a:ext cx="533400" cy="252412"/>
          </a:xfrm>
          <a:prstGeom prst="rect">
            <a:avLst/>
          </a:prstGeom>
          <a:pattFill prst="trellis">
            <a:fgClr>
              <a:schemeClr val="tx1"/>
            </a:fgClr>
            <a:bgClr>
              <a:schemeClr val="bg1"/>
            </a:bgClr>
          </a:patt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3013" name="Rectangle 11" descr="Quadretti"/>
          <p:cNvSpPr>
            <a:spLocks noChangeArrowheads="1"/>
          </p:cNvSpPr>
          <p:nvPr/>
        </p:nvSpPr>
        <p:spPr bwMode="auto">
          <a:xfrm rot="1554185">
            <a:off x="1328738" y="4667250"/>
            <a:ext cx="533400" cy="252413"/>
          </a:xfrm>
          <a:prstGeom prst="rect">
            <a:avLst/>
          </a:prstGeom>
          <a:pattFill prst="trellis">
            <a:fgClr>
              <a:schemeClr val="tx1"/>
            </a:fgClr>
            <a:bgClr>
              <a:schemeClr val="bg1"/>
            </a:bgClr>
          </a:patt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3014" name="Oval 12"/>
          <p:cNvSpPr>
            <a:spLocks noChangeArrowheads="1"/>
          </p:cNvSpPr>
          <p:nvPr/>
        </p:nvSpPr>
        <p:spPr bwMode="auto">
          <a:xfrm>
            <a:off x="3271838" y="2609850"/>
            <a:ext cx="423862" cy="4381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b="1">
                <a:latin typeface="Times New Roman" panose="02020603050405020304" pitchFamily="18" charset="0"/>
              </a:rPr>
              <a:t>ATP</a:t>
            </a:r>
            <a:endParaRPr lang="it-IT" altLang="it-IT"/>
          </a:p>
        </p:txBody>
      </p:sp>
      <p:sp>
        <p:nvSpPr>
          <p:cNvPr id="43015" name="Freeform 13"/>
          <p:cNvSpPr>
            <a:spLocks/>
          </p:cNvSpPr>
          <p:nvPr/>
        </p:nvSpPr>
        <p:spPr bwMode="auto">
          <a:xfrm>
            <a:off x="3009900" y="2362200"/>
            <a:ext cx="762000" cy="254000"/>
          </a:xfrm>
          <a:custGeom>
            <a:avLst/>
            <a:gdLst>
              <a:gd name="T0" fmla="*/ 0 w 480"/>
              <a:gd name="T1" fmla="*/ 96 h 160"/>
              <a:gd name="T2" fmla="*/ 240 w 480"/>
              <a:gd name="T3" fmla="*/ 144 h 160"/>
              <a:gd name="T4" fmla="*/ 480 w 480"/>
              <a:gd name="T5" fmla="*/ 0 h 160"/>
              <a:gd name="T6" fmla="*/ 0 60000 65536"/>
              <a:gd name="T7" fmla="*/ 0 60000 65536"/>
              <a:gd name="T8" fmla="*/ 0 60000 65536"/>
              <a:gd name="T9" fmla="*/ 0 w 480"/>
              <a:gd name="T10" fmla="*/ 0 h 160"/>
              <a:gd name="T11" fmla="*/ 480 w 480"/>
              <a:gd name="T12" fmla="*/ 160 h 160"/>
            </a:gdLst>
            <a:ahLst/>
            <a:cxnLst>
              <a:cxn ang="T6">
                <a:pos x="T0" y="T1"/>
              </a:cxn>
              <a:cxn ang="T7">
                <a:pos x="T2" y="T3"/>
              </a:cxn>
              <a:cxn ang="T8">
                <a:pos x="T4" y="T5"/>
              </a:cxn>
            </a:cxnLst>
            <a:rect l="T9" t="T10" r="T11" b="T12"/>
            <a:pathLst>
              <a:path w="480" h="160">
                <a:moveTo>
                  <a:pt x="0" y="96"/>
                </a:moveTo>
                <a:cubicBezTo>
                  <a:pt x="80" y="128"/>
                  <a:pt x="160" y="160"/>
                  <a:pt x="240" y="144"/>
                </a:cubicBezTo>
                <a:cubicBezTo>
                  <a:pt x="320" y="128"/>
                  <a:pt x="400" y="64"/>
                  <a:pt x="480" y="0"/>
                </a:cubicBezTo>
              </a:path>
            </a:pathLst>
          </a:custGeom>
          <a:noFill/>
          <a:ln w="15875">
            <a:solidFill>
              <a:schemeClr val="tx1"/>
            </a:solidFill>
            <a:round/>
            <a:headEnd/>
            <a:tailEnd type="triangle" w="lg"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3016" name="Freeform 14"/>
          <p:cNvSpPr>
            <a:spLocks/>
          </p:cNvSpPr>
          <p:nvPr/>
        </p:nvSpPr>
        <p:spPr bwMode="auto">
          <a:xfrm>
            <a:off x="3162300" y="3009900"/>
            <a:ext cx="762000" cy="266700"/>
          </a:xfrm>
          <a:custGeom>
            <a:avLst/>
            <a:gdLst>
              <a:gd name="T0" fmla="*/ 0 w 480"/>
              <a:gd name="T1" fmla="*/ 168 h 168"/>
              <a:gd name="T2" fmla="*/ 192 w 480"/>
              <a:gd name="T3" fmla="*/ 24 h 168"/>
              <a:gd name="T4" fmla="*/ 480 w 480"/>
              <a:gd name="T5" fmla="*/ 24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68"/>
                </a:moveTo>
                <a:cubicBezTo>
                  <a:pt x="56" y="108"/>
                  <a:pt x="112" y="48"/>
                  <a:pt x="192" y="24"/>
                </a:cubicBezTo>
                <a:cubicBezTo>
                  <a:pt x="272" y="0"/>
                  <a:pt x="376" y="12"/>
                  <a:pt x="480" y="24"/>
                </a:cubicBezTo>
              </a:path>
            </a:pathLst>
          </a:custGeom>
          <a:noFill/>
          <a:ln w="9525">
            <a:solidFill>
              <a:schemeClr val="tx1"/>
            </a:solidFill>
            <a:round/>
            <a:headEnd type="triangle" w="lg"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3017" name="Rectangle 15"/>
          <p:cNvSpPr>
            <a:spLocks noChangeArrowheads="1"/>
          </p:cNvSpPr>
          <p:nvPr/>
        </p:nvSpPr>
        <p:spPr bwMode="auto">
          <a:xfrm>
            <a:off x="2590800" y="2452688"/>
            <a:ext cx="550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Na</a:t>
            </a:r>
            <a:r>
              <a:rPr lang="it-IT" altLang="it-IT" b="1" baseline="30000">
                <a:latin typeface="Times New Roman" panose="02020603050405020304" pitchFamily="18" charset="0"/>
              </a:rPr>
              <a:t>+</a:t>
            </a:r>
            <a:endParaRPr lang="it-IT" altLang="it-IT"/>
          </a:p>
        </p:txBody>
      </p:sp>
      <p:sp>
        <p:nvSpPr>
          <p:cNvPr id="43018" name="Rectangle 16"/>
          <p:cNvSpPr>
            <a:spLocks noChangeArrowheads="1"/>
          </p:cNvSpPr>
          <p:nvPr/>
        </p:nvSpPr>
        <p:spPr bwMode="auto">
          <a:xfrm>
            <a:off x="3886200" y="2819400"/>
            <a:ext cx="449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K</a:t>
            </a:r>
            <a:r>
              <a:rPr lang="it-IT" altLang="it-IT" b="1" baseline="30000">
                <a:latin typeface="Times New Roman" panose="02020603050405020304" pitchFamily="18" charset="0"/>
              </a:rPr>
              <a:t>+</a:t>
            </a:r>
            <a:endParaRPr lang="it-IT" altLang="it-IT"/>
          </a:p>
        </p:txBody>
      </p:sp>
      <p:sp>
        <p:nvSpPr>
          <p:cNvPr id="43019" name="Oval 17"/>
          <p:cNvSpPr>
            <a:spLocks noChangeArrowheads="1"/>
          </p:cNvSpPr>
          <p:nvPr/>
        </p:nvSpPr>
        <p:spPr bwMode="auto">
          <a:xfrm>
            <a:off x="3352800" y="3448050"/>
            <a:ext cx="423863" cy="4381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a:p>
        </p:txBody>
      </p:sp>
      <p:sp>
        <p:nvSpPr>
          <p:cNvPr id="43020" name="Line 18"/>
          <p:cNvSpPr>
            <a:spLocks noChangeShapeType="1"/>
          </p:cNvSpPr>
          <p:nvPr/>
        </p:nvSpPr>
        <p:spPr bwMode="auto">
          <a:xfrm flipH="1">
            <a:off x="3048000" y="34290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21" name="Line 19"/>
          <p:cNvSpPr>
            <a:spLocks noChangeShapeType="1"/>
          </p:cNvSpPr>
          <p:nvPr/>
        </p:nvSpPr>
        <p:spPr bwMode="auto">
          <a:xfrm flipH="1" flipV="1">
            <a:off x="2971800" y="34671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22" name="Line 20"/>
          <p:cNvSpPr>
            <a:spLocks noChangeShapeType="1"/>
          </p:cNvSpPr>
          <p:nvPr/>
        </p:nvSpPr>
        <p:spPr bwMode="auto">
          <a:xfrm flipH="1" flipV="1">
            <a:off x="2971800" y="3581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23" name="Rectangle 21"/>
          <p:cNvSpPr>
            <a:spLocks noChangeArrowheads="1"/>
          </p:cNvSpPr>
          <p:nvPr/>
        </p:nvSpPr>
        <p:spPr bwMode="auto">
          <a:xfrm>
            <a:off x="4046538" y="3581400"/>
            <a:ext cx="449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K</a:t>
            </a:r>
            <a:r>
              <a:rPr lang="it-IT" altLang="it-IT" b="1" baseline="30000">
                <a:latin typeface="Times New Roman" panose="02020603050405020304" pitchFamily="18" charset="0"/>
              </a:rPr>
              <a:t>+</a:t>
            </a:r>
            <a:endParaRPr lang="it-IT" altLang="it-IT"/>
          </a:p>
        </p:txBody>
      </p:sp>
      <p:sp>
        <p:nvSpPr>
          <p:cNvPr id="43024" name="Rectangle 22"/>
          <p:cNvSpPr>
            <a:spLocks noChangeArrowheads="1"/>
          </p:cNvSpPr>
          <p:nvPr/>
        </p:nvSpPr>
        <p:spPr bwMode="auto">
          <a:xfrm>
            <a:off x="4021138" y="3200400"/>
            <a:ext cx="550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Na</a:t>
            </a:r>
            <a:r>
              <a:rPr lang="it-IT" altLang="it-IT" b="1" baseline="30000">
                <a:latin typeface="Times New Roman" panose="02020603050405020304" pitchFamily="18" charset="0"/>
              </a:rPr>
              <a:t>+</a:t>
            </a:r>
            <a:endParaRPr lang="it-IT" altLang="it-IT"/>
          </a:p>
        </p:txBody>
      </p:sp>
      <p:sp>
        <p:nvSpPr>
          <p:cNvPr id="43025" name="Rectangle 23"/>
          <p:cNvSpPr>
            <a:spLocks noChangeArrowheads="1"/>
          </p:cNvSpPr>
          <p:nvPr/>
        </p:nvSpPr>
        <p:spPr bwMode="auto">
          <a:xfrm>
            <a:off x="4038600" y="3900488"/>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Cl</a:t>
            </a:r>
            <a:r>
              <a:rPr lang="it-IT" altLang="it-IT" b="1" baseline="30000">
                <a:latin typeface="Times New Roman" panose="02020603050405020304" pitchFamily="18" charset="0"/>
              </a:rPr>
              <a:t>-</a:t>
            </a:r>
            <a:endParaRPr lang="it-IT" altLang="it-IT"/>
          </a:p>
        </p:txBody>
      </p:sp>
      <p:sp>
        <p:nvSpPr>
          <p:cNvPr id="43026" name="Oval 24"/>
          <p:cNvSpPr>
            <a:spLocks noChangeArrowheads="1"/>
          </p:cNvSpPr>
          <p:nvPr/>
        </p:nvSpPr>
        <p:spPr bwMode="auto">
          <a:xfrm>
            <a:off x="3276600" y="4667250"/>
            <a:ext cx="423863" cy="4381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a:p>
        </p:txBody>
      </p:sp>
      <p:sp>
        <p:nvSpPr>
          <p:cNvPr id="43027" name="Line 25"/>
          <p:cNvSpPr>
            <a:spLocks noChangeShapeType="1"/>
          </p:cNvSpPr>
          <p:nvPr/>
        </p:nvSpPr>
        <p:spPr bwMode="auto">
          <a:xfrm flipH="1" flipV="1">
            <a:off x="3048000" y="44958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28" name="Rectangle 26"/>
          <p:cNvSpPr>
            <a:spLocks noChangeArrowheads="1"/>
          </p:cNvSpPr>
          <p:nvPr/>
        </p:nvSpPr>
        <p:spPr bwMode="auto">
          <a:xfrm>
            <a:off x="3962400" y="4662488"/>
            <a:ext cx="550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Na</a:t>
            </a:r>
            <a:r>
              <a:rPr lang="it-IT" altLang="it-IT" b="1" baseline="30000">
                <a:latin typeface="Times New Roman" panose="02020603050405020304" pitchFamily="18" charset="0"/>
              </a:rPr>
              <a:t>+</a:t>
            </a:r>
            <a:endParaRPr lang="it-IT" altLang="it-IT"/>
          </a:p>
        </p:txBody>
      </p:sp>
      <p:sp>
        <p:nvSpPr>
          <p:cNvPr id="43029" name="Line 27"/>
          <p:cNvSpPr>
            <a:spLocks noChangeShapeType="1"/>
          </p:cNvSpPr>
          <p:nvPr/>
        </p:nvSpPr>
        <p:spPr bwMode="auto">
          <a:xfrm>
            <a:off x="2933700" y="4914900"/>
            <a:ext cx="990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30" name="Rectangle 28"/>
          <p:cNvSpPr>
            <a:spLocks noChangeArrowheads="1"/>
          </p:cNvSpPr>
          <p:nvPr/>
        </p:nvSpPr>
        <p:spPr bwMode="auto">
          <a:xfrm>
            <a:off x="2598738" y="4648200"/>
            <a:ext cx="449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H</a:t>
            </a:r>
            <a:r>
              <a:rPr lang="it-IT" altLang="it-IT" b="1" baseline="30000">
                <a:latin typeface="Times New Roman" panose="02020603050405020304" pitchFamily="18" charset="0"/>
              </a:rPr>
              <a:t>+</a:t>
            </a:r>
            <a:endParaRPr lang="it-IT" altLang="it-IT"/>
          </a:p>
        </p:txBody>
      </p:sp>
      <p:sp>
        <p:nvSpPr>
          <p:cNvPr id="43031" name="AutoShape 29"/>
          <p:cNvSpPr>
            <a:spLocks noChangeArrowheads="1"/>
          </p:cNvSpPr>
          <p:nvPr/>
        </p:nvSpPr>
        <p:spPr bwMode="auto">
          <a:xfrm rot="5709980">
            <a:off x="3543300" y="3924300"/>
            <a:ext cx="152400" cy="685800"/>
          </a:xfrm>
          <a:prstGeom prst="can">
            <a:avLst>
              <a:gd name="adj" fmla="val 112500"/>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3032" name="Line 30"/>
          <p:cNvSpPr>
            <a:spLocks noChangeShapeType="1"/>
          </p:cNvSpPr>
          <p:nvPr/>
        </p:nvSpPr>
        <p:spPr bwMode="auto">
          <a:xfrm>
            <a:off x="2895600" y="4191000"/>
            <a:ext cx="1447800" cy="1524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33" name="Rectangle 31"/>
          <p:cNvSpPr>
            <a:spLocks noChangeArrowheads="1"/>
          </p:cNvSpPr>
          <p:nvPr/>
        </p:nvSpPr>
        <p:spPr bwMode="auto">
          <a:xfrm>
            <a:off x="2484438" y="3995738"/>
            <a:ext cx="449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K</a:t>
            </a:r>
            <a:r>
              <a:rPr lang="it-IT" altLang="it-IT" b="1" baseline="30000">
                <a:latin typeface="Times New Roman" panose="02020603050405020304" pitchFamily="18" charset="0"/>
              </a:rPr>
              <a:t>+</a:t>
            </a:r>
            <a:endParaRPr lang="it-IT" altLang="it-IT"/>
          </a:p>
        </p:txBody>
      </p:sp>
      <p:sp>
        <p:nvSpPr>
          <p:cNvPr id="43034" name="Rectangle 32"/>
          <p:cNvSpPr>
            <a:spLocks noChangeArrowheads="1"/>
          </p:cNvSpPr>
          <p:nvPr/>
        </p:nvSpPr>
        <p:spPr bwMode="auto">
          <a:xfrm>
            <a:off x="762000" y="5562600"/>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Giunzione stretta</a:t>
            </a:r>
            <a:endParaRPr lang="it-IT" altLang="it-IT"/>
          </a:p>
        </p:txBody>
      </p:sp>
      <p:sp>
        <p:nvSpPr>
          <p:cNvPr id="43035" name="Line 33"/>
          <p:cNvSpPr>
            <a:spLocks noChangeShapeType="1"/>
          </p:cNvSpPr>
          <p:nvPr/>
        </p:nvSpPr>
        <p:spPr bwMode="auto">
          <a:xfrm flipV="1">
            <a:off x="1447800" y="5029200"/>
            <a:ext cx="76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36" name="Line 34"/>
          <p:cNvSpPr>
            <a:spLocks noChangeShapeType="1"/>
          </p:cNvSpPr>
          <p:nvPr/>
        </p:nvSpPr>
        <p:spPr bwMode="auto">
          <a:xfrm rot="-229754" flipH="1" flipV="1">
            <a:off x="685800" y="4476750"/>
            <a:ext cx="3200400" cy="1047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37" name="Rectangle 35"/>
          <p:cNvSpPr>
            <a:spLocks noChangeArrowheads="1"/>
          </p:cNvSpPr>
          <p:nvPr/>
        </p:nvSpPr>
        <p:spPr bwMode="auto">
          <a:xfrm>
            <a:off x="3886200" y="5334000"/>
            <a:ext cx="550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Na</a:t>
            </a:r>
            <a:r>
              <a:rPr lang="it-IT" altLang="it-IT" b="1" baseline="30000">
                <a:latin typeface="Times New Roman" panose="02020603050405020304" pitchFamily="18" charset="0"/>
              </a:rPr>
              <a:t>+</a:t>
            </a:r>
            <a:endParaRPr lang="it-IT" altLang="it-IT"/>
          </a:p>
        </p:txBody>
      </p:sp>
      <p:sp>
        <p:nvSpPr>
          <p:cNvPr id="43038" name="Rectangle 36"/>
          <p:cNvSpPr>
            <a:spLocks noChangeArrowheads="1"/>
          </p:cNvSpPr>
          <p:nvPr/>
        </p:nvSpPr>
        <p:spPr bwMode="auto">
          <a:xfrm>
            <a:off x="3200400" y="5791200"/>
            <a:ext cx="31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a:t>
            </a:r>
            <a:endParaRPr lang="it-IT" altLang="it-IT"/>
          </a:p>
        </p:txBody>
      </p:sp>
      <p:sp>
        <p:nvSpPr>
          <p:cNvPr id="43039" name="Rectangle 37"/>
          <p:cNvSpPr>
            <a:spLocks noChangeArrowheads="1"/>
          </p:cNvSpPr>
          <p:nvPr/>
        </p:nvSpPr>
        <p:spPr bwMode="auto">
          <a:xfrm>
            <a:off x="3200400" y="5562600"/>
            <a:ext cx="31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a:t>
            </a:r>
            <a:endParaRPr lang="it-IT" altLang="it-IT"/>
          </a:p>
        </p:txBody>
      </p:sp>
      <p:sp>
        <p:nvSpPr>
          <p:cNvPr id="43040" name="Rectangle 38"/>
          <p:cNvSpPr>
            <a:spLocks noChangeArrowheads="1"/>
          </p:cNvSpPr>
          <p:nvPr/>
        </p:nvSpPr>
        <p:spPr bwMode="auto">
          <a:xfrm>
            <a:off x="3200400" y="5334000"/>
            <a:ext cx="31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a:t>
            </a:r>
            <a:endParaRPr lang="it-IT" altLang="it-IT"/>
          </a:p>
        </p:txBody>
      </p:sp>
      <p:sp>
        <p:nvSpPr>
          <p:cNvPr id="43041" name="Rectangle 39"/>
          <p:cNvSpPr>
            <a:spLocks noChangeArrowheads="1"/>
          </p:cNvSpPr>
          <p:nvPr/>
        </p:nvSpPr>
        <p:spPr bwMode="auto">
          <a:xfrm>
            <a:off x="3124200" y="5157788"/>
            <a:ext cx="31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a:t>
            </a:r>
            <a:endParaRPr lang="it-IT" altLang="it-IT"/>
          </a:p>
        </p:txBody>
      </p:sp>
      <p:sp>
        <p:nvSpPr>
          <p:cNvPr id="43042" name="AutoShape 40"/>
          <p:cNvSpPr>
            <a:spLocks noChangeArrowheads="1"/>
          </p:cNvSpPr>
          <p:nvPr/>
        </p:nvSpPr>
        <p:spPr bwMode="auto">
          <a:xfrm rot="-4931572">
            <a:off x="1257300" y="3390900"/>
            <a:ext cx="152400" cy="685800"/>
          </a:xfrm>
          <a:prstGeom prst="can">
            <a:avLst>
              <a:gd name="adj" fmla="val 112500"/>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3043" name="Line 41"/>
          <p:cNvSpPr>
            <a:spLocks noChangeShapeType="1"/>
          </p:cNvSpPr>
          <p:nvPr/>
        </p:nvSpPr>
        <p:spPr bwMode="auto">
          <a:xfrm flipH="1" flipV="1">
            <a:off x="685800" y="3638550"/>
            <a:ext cx="990600" cy="1524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3044" name="Line 42"/>
          <p:cNvSpPr>
            <a:spLocks noChangeShapeType="1"/>
          </p:cNvSpPr>
          <p:nvPr/>
        </p:nvSpPr>
        <p:spPr bwMode="auto">
          <a:xfrm flipV="1">
            <a:off x="1714500" y="3676650"/>
            <a:ext cx="304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45" name="Line 43"/>
          <p:cNvSpPr>
            <a:spLocks noChangeShapeType="1"/>
          </p:cNvSpPr>
          <p:nvPr/>
        </p:nvSpPr>
        <p:spPr bwMode="auto">
          <a:xfrm>
            <a:off x="1695450" y="3790950"/>
            <a:ext cx="304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46" name="Rectangle 44"/>
          <p:cNvSpPr>
            <a:spLocks noChangeArrowheads="1"/>
          </p:cNvSpPr>
          <p:nvPr/>
        </p:nvSpPr>
        <p:spPr bwMode="auto">
          <a:xfrm>
            <a:off x="1905000" y="3886200"/>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Cl</a:t>
            </a:r>
            <a:r>
              <a:rPr lang="it-IT" altLang="it-IT" b="1" baseline="30000">
                <a:latin typeface="Times New Roman" panose="02020603050405020304" pitchFamily="18" charset="0"/>
              </a:rPr>
              <a:t>-</a:t>
            </a:r>
            <a:endParaRPr lang="it-IT" altLang="it-IT"/>
          </a:p>
        </p:txBody>
      </p:sp>
      <p:sp>
        <p:nvSpPr>
          <p:cNvPr id="43047" name="Rectangle 45"/>
          <p:cNvSpPr>
            <a:spLocks noChangeArrowheads="1"/>
          </p:cNvSpPr>
          <p:nvPr/>
        </p:nvSpPr>
        <p:spPr bwMode="auto">
          <a:xfrm>
            <a:off x="1981200" y="34290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HCO</a:t>
            </a:r>
            <a:r>
              <a:rPr lang="it-IT" altLang="it-IT" b="1" baseline="-25000">
                <a:latin typeface="Times New Roman" panose="02020603050405020304" pitchFamily="18" charset="0"/>
              </a:rPr>
              <a:t>3</a:t>
            </a:r>
            <a:r>
              <a:rPr lang="it-IT" altLang="it-IT" b="1" baseline="30000">
                <a:latin typeface="Times New Roman" panose="02020603050405020304" pitchFamily="18" charset="0"/>
              </a:rPr>
              <a:t>-</a:t>
            </a:r>
            <a:endParaRPr lang="it-IT" altLang="it-IT"/>
          </a:p>
        </p:txBody>
      </p:sp>
      <p:sp>
        <p:nvSpPr>
          <p:cNvPr id="43048" name="WordArt 46"/>
          <p:cNvSpPr>
            <a:spLocks noChangeArrowheads="1" noChangeShapeType="1" noTextEdit="1"/>
          </p:cNvSpPr>
          <p:nvPr/>
        </p:nvSpPr>
        <p:spPr bwMode="auto">
          <a:xfrm>
            <a:off x="457200" y="457200"/>
            <a:ext cx="83820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CELLULA ACINOSA</a:t>
            </a:r>
          </a:p>
        </p:txBody>
      </p:sp>
      <p:sp>
        <p:nvSpPr>
          <p:cNvPr id="43049" name="Text Box 52"/>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3050" name="Rectangle 53"/>
          <p:cNvSpPr>
            <a:spLocks noChangeArrowheads="1"/>
          </p:cNvSpPr>
          <p:nvPr/>
        </p:nvSpPr>
        <p:spPr bwMode="auto">
          <a:xfrm rot="1206904">
            <a:off x="611188" y="4652963"/>
            <a:ext cx="260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a:t>
            </a:r>
          </a:p>
          <a:p>
            <a:pPr eaLnBrk="1" hangingPunct="1"/>
            <a:r>
              <a:rPr lang="it-IT" altLang="it-IT" b="1">
                <a:latin typeface="Times New Roman" panose="02020603050405020304" pitchFamily="18" charset="0"/>
              </a:rPr>
              <a:t>-</a:t>
            </a:r>
          </a:p>
          <a:p>
            <a:pPr eaLnBrk="1" hangingPunct="1"/>
            <a:r>
              <a:rPr lang="it-IT" altLang="it-IT" b="1">
                <a:latin typeface="Times New Roman" panose="02020603050405020304" pitchFamily="18" charset="0"/>
              </a:rPr>
              <a:t>-</a:t>
            </a:r>
            <a:endParaRPr lang="it-IT" altLang="it-IT" b="1"/>
          </a:p>
        </p:txBody>
      </p:sp>
      <p:sp>
        <p:nvSpPr>
          <p:cNvPr id="43051" name="Text Box 5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43052" name="Text Box 55"/>
          <p:cNvSpPr txBox="1">
            <a:spLocks noChangeArrowheads="1"/>
          </p:cNvSpPr>
          <p:nvPr/>
        </p:nvSpPr>
        <p:spPr bwMode="auto">
          <a:xfrm>
            <a:off x="152400" y="32004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latin typeface="Times New Roman" panose="02020603050405020304" pitchFamily="18" charset="0"/>
              </a:rPr>
              <a:t>LUME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6258">
                                            <p:txEl>
                                              <p:pRg st="0" end="0"/>
                                            </p:txEl>
                                          </p:spTgt>
                                        </p:tgtEl>
                                        <p:attrNameLst>
                                          <p:attrName>style.visibility</p:attrName>
                                        </p:attrNameLst>
                                      </p:cBhvr>
                                      <p:to>
                                        <p:strVal val="visible"/>
                                      </p:to>
                                    </p:set>
                                    <p:animEffect transition="in" filter="dissolve">
                                      <p:cBhvr>
                                        <p:cTn id="7" dur="500"/>
                                        <p:tgtEl>
                                          <p:spTgt spid="9625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6258">
                                            <p:txEl>
                                              <p:pRg st="1" end="1"/>
                                            </p:txEl>
                                          </p:spTgt>
                                        </p:tgtEl>
                                        <p:attrNameLst>
                                          <p:attrName>style.visibility</p:attrName>
                                        </p:attrNameLst>
                                      </p:cBhvr>
                                      <p:to>
                                        <p:strVal val="visible"/>
                                      </p:to>
                                    </p:set>
                                    <p:animEffect transition="in" filter="dissolve">
                                      <p:cBhvr>
                                        <p:cTn id="10" dur="500"/>
                                        <p:tgtEl>
                                          <p:spTgt spid="96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5"/>
          <p:cNvSpPr>
            <a:spLocks noChangeArrowheads="1"/>
          </p:cNvSpPr>
          <p:nvPr/>
        </p:nvSpPr>
        <p:spPr bwMode="auto">
          <a:xfrm>
            <a:off x="4876800" y="1371600"/>
            <a:ext cx="42672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600" b="1">
                <a:solidFill>
                  <a:schemeClr val="bg2"/>
                </a:solidFill>
                <a:latin typeface="Times New Roman" panose="02020603050405020304" pitchFamily="18" charset="0"/>
              </a:rPr>
              <a:t>A livello dei dotti collettori nella membrana apicale, rivolta verso il lume, c’è un controtrasporto Na</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/H</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 accoppiabile elettricamente con un controtrasporto HCO</a:t>
            </a:r>
            <a:r>
              <a:rPr lang="it-IT" altLang="it-IT" sz="2600" b="1" baseline="-25000">
                <a:solidFill>
                  <a:schemeClr val="bg2"/>
                </a:solidFill>
                <a:latin typeface="Times New Roman" panose="02020603050405020304" pitchFamily="18" charset="0"/>
              </a:rPr>
              <a:t>3</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/Cl</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a:t>
            </a:r>
          </a:p>
          <a:p>
            <a:pPr eaLnBrk="1" hangingPunct="1"/>
            <a:r>
              <a:rPr lang="it-IT" altLang="it-IT" sz="2600" b="1">
                <a:solidFill>
                  <a:schemeClr val="bg2"/>
                </a:solidFill>
                <a:latin typeface="Times New Roman" panose="02020603050405020304" pitchFamily="18" charset="0"/>
              </a:rPr>
              <a:t>I H</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 vengono riciclati con un controtrasporto H</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/K</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 In questo modo sia il K</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 che il HCO</a:t>
            </a:r>
            <a:r>
              <a:rPr lang="it-IT" altLang="it-IT" sz="2600" b="1" baseline="-25000">
                <a:solidFill>
                  <a:schemeClr val="bg2"/>
                </a:solidFill>
                <a:latin typeface="Times New Roman" panose="02020603050405020304" pitchFamily="18" charset="0"/>
              </a:rPr>
              <a:t>3</a:t>
            </a:r>
            <a:r>
              <a:rPr lang="it-IT" altLang="it-IT" sz="2600" b="1" baseline="30000">
                <a:solidFill>
                  <a:schemeClr val="bg2"/>
                </a:solidFill>
                <a:latin typeface="Times New Roman" panose="02020603050405020304" pitchFamily="18" charset="0"/>
              </a:rPr>
              <a:t>-</a:t>
            </a:r>
            <a:r>
              <a:rPr lang="it-IT" altLang="it-IT" sz="2600" b="1">
                <a:solidFill>
                  <a:schemeClr val="bg2"/>
                </a:solidFill>
                <a:latin typeface="Times New Roman" panose="02020603050405020304" pitchFamily="18" charset="0"/>
              </a:rPr>
              <a:t> sono secreti nel lume del dotto.</a:t>
            </a:r>
          </a:p>
        </p:txBody>
      </p:sp>
      <p:sp>
        <p:nvSpPr>
          <p:cNvPr id="44035" name="Freeform 24"/>
          <p:cNvSpPr>
            <a:spLocks/>
          </p:cNvSpPr>
          <p:nvPr/>
        </p:nvSpPr>
        <p:spPr bwMode="auto">
          <a:xfrm>
            <a:off x="3009900" y="2514600"/>
            <a:ext cx="762000" cy="254000"/>
          </a:xfrm>
          <a:custGeom>
            <a:avLst/>
            <a:gdLst>
              <a:gd name="T0" fmla="*/ 0 w 480"/>
              <a:gd name="T1" fmla="*/ 96 h 160"/>
              <a:gd name="T2" fmla="*/ 240 w 480"/>
              <a:gd name="T3" fmla="*/ 144 h 160"/>
              <a:gd name="T4" fmla="*/ 480 w 480"/>
              <a:gd name="T5" fmla="*/ 0 h 160"/>
              <a:gd name="T6" fmla="*/ 0 60000 65536"/>
              <a:gd name="T7" fmla="*/ 0 60000 65536"/>
              <a:gd name="T8" fmla="*/ 0 60000 65536"/>
              <a:gd name="T9" fmla="*/ 0 w 480"/>
              <a:gd name="T10" fmla="*/ 0 h 160"/>
              <a:gd name="T11" fmla="*/ 480 w 480"/>
              <a:gd name="T12" fmla="*/ 160 h 160"/>
            </a:gdLst>
            <a:ahLst/>
            <a:cxnLst>
              <a:cxn ang="T6">
                <a:pos x="T0" y="T1"/>
              </a:cxn>
              <a:cxn ang="T7">
                <a:pos x="T2" y="T3"/>
              </a:cxn>
              <a:cxn ang="T8">
                <a:pos x="T4" y="T5"/>
              </a:cxn>
            </a:cxnLst>
            <a:rect l="T9" t="T10" r="T11" b="T12"/>
            <a:pathLst>
              <a:path w="480" h="160">
                <a:moveTo>
                  <a:pt x="0" y="96"/>
                </a:moveTo>
                <a:cubicBezTo>
                  <a:pt x="80" y="128"/>
                  <a:pt x="160" y="160"/>
                  <a:pt x="240" y="144"/>
                </a:cubicBezTo>
                <a:cubicBezTo>
                  <a:pt x="320" y="128"/>
                  <a:pt x="400" y="64"/>
                  <a:pt x="480" y="0"/>
                </a:cubicBezTo>
              </a:path>
            </a:pathLst>
          </a:custGeom>
          <a:noFill/>
          <a:ln w="15875">
            <a:solidFill>
              <a:schemeClr val="tx1"/>
            </a:solidFill>
            <a:round/>
            <a:headEnd/>
            <a:tailEnd type="triangle" w="lg"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36" name="Freeform 26"/>
          <p:cNvSpPr>
            <a:spLocks/>
          </p:cNvSpPr>
          <p:nvPr/>
        </p:nvSpPr>
        <p:spPr bwMode="auto">
          <a:xfrm>
            <a:off x="3162300" y="3162300"/>
            <a:ext cx="762000" cy="266700"/>
          </a:xfrm>
          <a:custGeom>
            <a:avLst/>
            <a:gdLst>
              <a:gd name="T0" fmla="*/ 0 w 480"/>
              <a:gd name="T1" fmla="*/ 168 h 168"/>
              <a:gd name="T2" fmla="*/ 192 w 480"/>
              <a:gd name="T3" fmla="*/ 24 h 168"/>
              <a:gd name="T4" fmla="*/ 480 w 480"/>
              <a:gd name="T5" fmla="*/ 24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68"/>
                </a:moveTo>
                <a:cubicBezTo>
                  <a:pt x="56" y="108"/>
                  <a:pt x="112" y="48"/>
                  <a:pt x="192" y="24"/>
                </a:cubicBezTo>
                <a:cubicBezTo>
                  <a:pt x="272" y="0"/>
                  <a:pt x="376" y="12"/>
                  <a:pt x="480" y="24"/>
                </a:cubicBezTo>
              </a:path>
            </a:pathLst>
          </a:custGeom>
          <a:noFill/>
          <a:ln w="9525">
            <a:solidFill>
              <a:schemeClr val="tx1"/>
            </a:solidFill>
            <a:round/>
            <a:headEnd type="triangle" w="lg"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37" name="Rectangle 27"/>
          <p:cNvSpPr>
            <a:spLocks noChangeArrowheads="1"/>
          </p:cNvSpPr>
          <p:nvPr/>
        </p:nvSpPr>
        <p:spPr bwMode="auto">
          <a:xfrm>
            <a:off x="2649538" y="2681288"/>
            <a:ext cx="550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Na</a:t>
            </a:r>
            <a:r>
              <a:rPr lang="it-IT" altLang="it-IT" b="1" baseline="30000">
                <a:latin typeface="Times New Roman" panose="02020603050405020304" pitchFamily="18" charset="0"/>
              </a:rPr>
              <a:t>+</a:t>
            </a:r>
            <a:endParaRPr lang="it-IT" altLang="it-IT"/>
          </a:p>
        </p:txBody>
      </p:sp>
      <p:sp>
        <p:nvSpPr>
          <p:cNvPr id="44038" name="Rectangle 28"/>
          <p:cNvSpPr>
            <a:spLocks noChangeArrowheads="1"/>
          </p:cNvSpPr>
          <p:nvPr/>
        </p:nvSpPr>
        <p:spPr bwMode="auto">
          <a:xfrm>
            <a:off x="3886200" y="2971800"/>
            <a:ext cx="449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K</a:t>
            </a:r>
            <a:r>
              <a:rPr lang="it-IT" altLang="it-IT" b="1" baseline="30000">
                <a:latin typeface="Times New Roman" panose="02020603050405020304" pitchFamily="18" charset="0"/>
              </a:rPr>
              <a:t>+</a:t>
            </a:r>
            <a:endParaRPr lang="it-IT" altLang="it-IT"/>
          </a:p>
        </p:txBody>
      </p:sp>
      <p:grpSp>
        <p:nvGrpSpPr>
          <p:cNvPr id="44039" name="Group 71"/>
          <p:cNvGrpSpPr>
            <a:grpSpLocks/>
          </p:cNvGrpSpPr>
          <p:nvPr/>
        </p:nvGrpSpPr>
        <p:grpSpPr bwMode="auto">
          <a:xfrm>
            <a:off x="0" y="838200"/>
            <a:ext cx="3614738" cy="6934200"/>
            <a:chOff x="0" y="480"/>
            <a:chExt cx="2277" cy="3936"/>
          </a:xfrm>
        </p:grpSpPr>
        <p:grpSp>
          <p:nvGrpSpPr>
            <p:cNvPr id="44071" name="Group 19"/>
            <p:cNvGrpSpPr>
              <a:grpSpLocks/>
            </p:cNvGrpSpPr>
            <p:nvPr/>
          </p:nvGrpSpPr>
          <p:grpSpPr bwMode="auto">
            <a:xfrm>
              <a:off x="0" y="480"/>
              <a:ext cx="2277" cy="3936"/>
              <a:chOff x="-21" y="958"/>
              <a:chExt cx="2277" cy="3551"/>
            </a:xfrm>
          </p:grpSpPr>
          <p:sp>
            <p:nvSpPr>
              <p:cNvPr id="44076" name="Freeform 7"/>
              <p:cNvSpPr>
                <a:spLocks/>
              </p:cNvSpPr>
              <p:nvPr/>
            </p:nvSpPr>
            <p:spPr bwMode="auto">
              <a:xfrm>
                <a:off x="733" y="1824"/>
                <a:ext cx="1523" cy="1632"/>
              </a:xfrm>
              <a:custGeom>
                <a:avLst/>
                <a:gdLst>
                  <a:gd name="T0" fmla="*/ 57 w 1393"/>
                  <a:gd name="T1" fmla="*/ 992 h 1216"/>
                  <a:gd name="T2" fmla="*/ 1 w 1393"/>
                  <a:gd name="T3" fmla="*/ 928 h 1216"/>
                  <a:gd name="T4" fmla="*/ 17 w 1393"/>
                  <a:gd name="T5" fmla="*/ 808 h 1216"/>
                  <a:gd name="T6" fmla="*/ 73 w 1393"/>
                  <a:gd name="T7" fmla="*/ 712 h 1216"/>
                  <a:gd name="T8" fmla="*/ 65 w 1393"/>
                  <a:gd name="T9" fmla="*/ 544 h 1216"/>
                  <a:gd name="T10" fmla="*/ 33 w 1393"/>
                  <a:gd name="T11" fmla="*/ 480 h 1216"/>
                  <a:gd name="T12" fmla="*/ 9 w 1393"/>
                  <a:gd name="T13" fmla="*/ 400 h 1216"/>
                  <a:gd name="T14" fmla="*/ 33 w 1393"/>
                  <a:gd name="T15" fmla="*/ 288 h 1216"/>
                  <a:gd name="T16" fmla="*/ 153 w 1393"/>
                  <a:gd name="T17" fmla="*/ 264 h 1216"/>
                  <a:gd name="T18" fmla="*/ 377 w 1393"/>
                  <a:gd name="T19" fmla="*/ 232 h 1216"/>
                  <a:gd name="T20" fmla="*/ 545 w 1393"/>
                  <a:gd name="T21" fmla="*/ 192 h 1216"/>
                  <a:gd name="T22" fmla="*/ 705 w 1393"/>
                  <a:gd name="T23" fmla="*/ 152 h 1216"/>
                  <a:gd name="T24" fmla="*/ 889 w 1393"/>
                  <a:gd name="T25" fmla="*/ 72 h 1216"/>
                  <a:gd name="T26" fmla="*/ 993 w 1393"/>
                  <a:gd name="T27" fmla="*/ 24 h 1216"/>
                  <a:gd name="T28" fmla="*/ 1041 w 1393"/>
                  <a:gd name="T29" fmla="*/ 8 h 1216"/>
                  <a:gd name="T30" fmla="*/ 1065 w 1393"/>
                  <a:gd name="T31" fmla="*/ 0 h 1216"/>
                  <a:gd name="T32" fmla="*/ 1241 w 1393"/>
                  <a:gd name="T33" fmla="*/ 48 h 1216"/>
                  <a:gd name="T34" fmla="*/ 1257 w 1393"/>
                  <a:gd name="T35" fmla="*/ 72 h 1216"/>
                  <a:gd name="T36" fmla="*/ 1281 w 1393"/>
                  <a:gd name="T37" fmla="*/ 88 h 1216"/>
                  <a:gd name="T38" fmla="*/ 1297 w 1393"/>
                  <a:gd name="T39" fmla="*/ 136 h 1216"/>
                  <a:gd name="T40" fmla="*/ 1329 w 1393"/>
                  <a:gd name="T41" fmla="*/ 264 h 1216"/>
                  <a:gd name="T42" fmla="*/ 1353 w 1393"/>
                  <a:gd name="T43" fmla="*/ 352 h 1216"/>
                  <a:gd name="T44" fmla="*/ 1385 w 1393"/>
                  <a:gd name="T45" fmla="*/ 552 h 1216"/>
                  <a:gd name="T46" fmla="*/ 1393 w 1393"/>
                  <a:gd name="T47" fmla="*/ 648 h 1216"/>
                  <a:gd name="T48" fmla="*/ 1337 w 1393"/>
                  <a:gd name="T49" fmla="*/ 1088 h 1216"/>
                  <a:gd name="T50" fmla="*/ 1297 w 1393"/>
                  <a:gd name="T51" fmla="*/ 1184 h 1216"/>
                  <a:gd name="T52" fmla="*/ 1217 w 1393"/>
                  <a:gd name="T53" fmla="*/ 1216 h 1216"/>
                  <a:gd name="T54" fmla="*/ 1001 w 1393"/>
                  <a:gd name="T55" fmla="*/ 1200 h 1216"/>
                  <a:gd name="T56" fmla="*/ 761 w 1393"/>
                  <a:gd name="T57" fmla="*/ 1144 h 1216"/>
                  <a:gd name="T58" fmla="*/ 617 w 1393"/>
                  <a:gd name="T59" fmla="*/ 1112 h 1216"/>
                  <a:gd name="T60" fmla="*/ 401 w 1393"/>
                  <a:gd name="T61" fmla="*/ 1072 h 1216"/>
                  <a:gd name="T62" fmla="*/ 113 w 1393"/>
                  <a:gd name="T63" fmla="*/ 1008 h 1216"/>
                  <a:gd name="T64" fmla="*/ 57 w 1393"/>
                  <a:gd name="T65" fmla="*/ 992 h 1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3"/>
                  <a:gd name="T100" fmla="*/ 0 h 1216"/>
                  <a:gd name="T101" fmla="*/ 1393 w 1393"/>
                  <a:gd name="T102" fmla="*/ 1216 h 1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3" h="1216">
                    <a:moveTo>
                      <a:pt x="57" y="992"/>
                    </a:moveTo>
                    <a:cubicBezTo>
                      <a:pt x="33" y="968"/>
                      <a:pt x="11" y="959"/>
                      <a:pt x="1" y="928"/>
                    </a:cubicBezTo>
                    <a:cubicBezTo>
                      <a:pt x="1" y="921"/>
                      <a:pt x="0" y="836"/>
                      <a:pt x="17" y="808"/>
                    </a:cubicBezTo>
                    <a:cubicBezTo>
                      <a:pt x="36" y="772"/>
                      <a:pt x="60" y="749"/>
                      <a:pt x="73" y="712"/>
                    </a:cubicBezTo>
                    <a:cubicBezTo>
                      <a:pt x="70" y="656"/>
                      <a:pt x="74" y="599"/>
                      <a:pt x="65" y="544"/>
                    </a:cubicBezTo>
                    <a:cubicBezTo>
                      <a:pt x="60" y="520"/>
                      <a:pt x="40" y="502"/>
                      <a:pt x="33" y="480"/>
                    </a:cubicBezTo>
                    <a:cubicBezTo>
                      <a:pt x="13" y="421"/>
                      <a:pt x="21" y="448"/>
                      <a:pt x="9" y="400"/>
                    </a:cubicBezTo>
                    <a:cubicBezTo>
                      <a:pt x="9" y="394"/>
                      <a:pt x="3" y="306"/>
                      <a:pt x="33" y="288"/>
                    </a:cubicBezTo>
                    <a:cubicBezTo>
                      <a:pt x="64" y="268"/>
                      <a:pt x="120" y="268"/>
                      <a:pt x="153" y="264"/>
                    </a:cubicBezTo>
                    <a:cubicBezTo>
                      <a:pt x="227" y="254"/>
                      <a:pt x="302" y="243"/>
                      <a:pt x="377" y="232"/>
                    </a:cubicBezTo>
                    <a:cubicBezTo>
                      <a:pt x="434" y="223"/>
                      <a:pt x="489" y="201"/>
                      <a:pt x="545" y="192"/>
                    </a:cubicBezTo>
                    <a:cubicBezTo>
                      <a:pt x="596" y="183"/>
                      <a:pt x="657" y="175"/>
                      <a:pt x="705" y="152"/>
                    </a:cubicBezTo>
                    <a:cubicBezTo>
                      <a:pt x="766" y="121"/>
                      <a:pt x="824" y="93"/>
                      <a:pt x="889" y="72"/>
                    </a:cubicBezTo>
                    <a:cubicBezTo>
                      <a:pt x="922" y="46"/>
                      <a:pt x="953" y="37"/>
                      <a:pt x="993" y="24"/>
                    </a:cubicBezTo>
                    <a:cubicBezTo>
                      <a:pt x="1009" y="18"/>
                      <a:pt x="1025" y="13"/>
                      <a:pt x="1041" y="8"/>
                    </a:cubicBezTo>
                    <a:cubicBezTo>
                      <a:pt x="1049" y="5"/>
                      <a:pt x="1065" y="0"/>
                      <a:pt x="1065" y="0"/>
                    </a:cubicBezTo>
                    <a:cubicBezTo>
                      <a:pt x="1173" y="9"/>
                      <a:pt x="1160" y="7"/>
                      <a:pt x="1241" y="48"/>
                    </a:cubicBezTo>
                    <a:cubicBezTo>
                      <a:pt x="1246" y="56"/>
                      <a:pt x="1250" y="65"/>
                      <a:pt x="1257" y="72"/>
                    </a:cubicBezTo>
                    <a:cubicBezTo>
                      <a:pt x="1263" y="78"/>
                      <a:pt x="1275" y="79"/>
                      <a:pt x="1281" y="88"/>
                    </a:cubicBezTo>
                    <a:cubicBezTo>
                      <a:pt x="1289" y="102"/>
                      <a:pt x="1289" y="120"/>
                      <a:pt x="1297" y="136"/>
                    </a:cubicBezTo>
                    <a:cubicBezTo>
                      <a:pt x="1320" y="182"/>
                      <a:pt x="1318" y="212"/>
                      <a:pt x="1329" y="264"/>
                    </a:cubicBezTo>
                    <a:cubicBezTo>
                      <a:pt x="1334" y="293"/>
                      <a:pt x="1345" y="322"/>
                      <a:pt x="1353" y="352"/>
                    </a:cubicBezTo>
                    <a:cubicBezTo>
                      <a:pt x="1358" y="419"/>
                      <a:pt x="1354" y="490"/>
                      <a:pt x="1385" y="552"/>
                    </a:cubicBezTo>
                    <a:cubicBezTo>
                      <a:pt x="1387" y="584"/>
                      <a:pt x="1393" y="615"/>
                      <a:pt x="1393" y="648"/>
                    </a:cubicBezTo>
                    <a:cubicBezTo>
                      <a:pt x="1393" y="789"/>
                      <a:pt x="1390" y="954"/>
                      <a:pt x="1337" y="1088"/>
                    </a:cubicBezTo>
                    <a:cubicBezTo>
                      <a:pt x="1327" y="1110"/>
                      <a:pt x="1320" y="1164"/>
                      <a:pt x="1297" y="1184"/>
                    </a:cubicBezTo>
                    <a:cubicBezTo>
                      <a:pt x="1278" y="1198"/>
                      <a:pt x="1239" y="1208"/>
                      <a:pt x="1217" y="1216"/>
                    </a:cubicBezTo>
                    <a:cubicBezTo>
                      <a:pt x="1157" y="1212"/>
                      <a:pt x="1066" y="1210"/>
                      <a:pt x="1001" y="1200"/>
                    </a:cubicBezTo>
                    <a:cubicBezTo>
                      <a:pt x="919" y="1187"/>
                      <a:pt x="841" y="1160"/>
                      <a:pt x="761" y="1144"/>
                    </a:cubicBezTo>
                    <a:cubicBezTo>
                      <a:pt x="718" y="1115"/>
                      <a:pt x="666" y="1120"/>
                      <a:pt x="617" y="1112"/>
                    </a:cubicBezTo>
                    <a:cubicBezTo>
                      <a:pt x="554" y="1070"/>
                      <a:pt x="473" y="1082"/>
                      <a:pt x="401" y="1072"/>
                    </a:cubicBezTo>
                    <a:cubicBezTo>
                      <a:pt x="310" y="1041"/>
                      <a:pt x="207" y="1017"/>
                      <a:pt x="113" y="1008"/>
                    </a:cubicBezTo>
                    <a:cubicBezTo>
                      <a:pt x="72" y="997"/>
                      <a:pt x="91" y="1003"/>
                      <a:pt x="57" y="992"/>
                    </a:cubicBez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77" name="Freeform 8"/>
              <p:cNvSpPr>
                <a:spLocks/>
              </p:cNvSpPr>
              <p:nvPr/>
            </p:nvSpPr>
            <p:spPr bwMode="auto">
              <a:xfrm rot="-1749825">
                <a:off x="420" y="1088"/>
                <a:ext cx="1522" cy="976"/>
              </a:xfrm>
              <a:custGeom>
                <a:avLst/>
                <a:gdLst>
                  <a:gd name="T0" fmla="*/ 57 w 1393"/>
                  <a:gd name="T1" fmla="*/ 992 h 1216"/>
                  <a:gd name="T2" fmla="*/ 1 w 1393"/>
                  <a:gd name="T3" fmla="*/ 928 h 1216"/>
                  <a:gd name="T4" fmla="*/ 17 w 1393"/>
                  <a:gd name="T5" fmla="*/ 808 h 1216"/>
                  <a:gd name="T6" fmla="*/ 73 w 1393"/>
                  <a:gd name="T7" fmla="*/ 712 h 1216"/>
                  <a:gd name="T8" fmla="*/ 65 w 1393"/>
                  <a:gd name="T9" fmla="*/ 544 h 1216"/>
                  <a:gd name="T10" fmla="*/ 33 w 1393"/>
                  <a:gd name="T11" fmla="*/ 480 h 1216"/>
                  <a:gd name="T12" fmla="*/ 9 w 1393"/>
                  <a:gd name="T13" fmla="*/ 400 h 1216"/>
                  <a:gd name="T14" fmla="*/ 33 w 1393"/>
                  <a:gd name="T15" fmla="*/ 288 h 1216"/>
                  <a:gd name="T16" fmla="*/ 153 w 1393"/>
                  <a:gd name="T17" fmla="*/ 264 h 1216"/>
                  <a:gd name="T18" fmla="*/ 377 w 1393"/>
                  <a:gd name="T19" fmla="*/ 232 h 1216"/>
                  <a:gd name="T20" fmla="*/ 545 w 1393"/>
                  <a:gd name="T21" fmla="*/ 192 h 1216"/>
                  <a:gd name="T22" fmla="*/ 705 w 1393"/>
                  <a:gd name="T23" fmla="*/ 152 h 1216"/>
                  <a:gd name="T24" fmla="*/ 889 w 1393"/>
                  <a:gd name="T25" fmla="*/ 72 h 1216"/>
                  <a:gd name="T26" fmla="*/ 993 w 1393"/>
                  <a:gd name="T27" fmla="*/ 24 h 1216"/>
                  <a:gd name="T28" fmla="*/ 1041 w 1393"/>
                  <a:gd name="T29" fmla="*/ 8 h 1216"/>
                  <a:gd name="T30" fmla="*/ 1065 w 1393"/>
                  <a:gd name="T31" fmla="*/ 0 h 1216"/>
                  <a:gd name="T32" fmla="*/ 1241 w 1393"/>
                  <a:gd name="T33" fmla="*/ 48 h 1216"/>
                  <a:gd name="T34" fmla="*/ 1257 w 1393"/>
                  <a:gd name="T35" fmla="*/ 72 h 1216"/>
                  <a:gd name="T36" fmla="*/ 1281 w 1393"/>
                  <a:gd name="T37" fmla="*/ 88 h 1216"/>
                  <a:gd name="T38" fmla="*/ 1297 w 1393"/>
                  <a:gd name="T39" fmla="*/ 136 h 1216"/>
                  <a:gd name="T40" fmla="*/ 1329 w 1393"/>
                  <a:gd name="T41" fmla="*/ 264 h 1216"/>
                  <a:gd name="T42" fmla="*/ 1353 w 1393"/>
                  <a:gd name="T43" fmla="*/ 352 h 1216"/>
                  <a:gd name="T44" fmla="*/ 1385 w 1393"/>
                  <a:gd name="T45" fmla="*/ 552 h 1216"/>
                  <a:gd name="T46" fmla="*/ 1393 w 1393"/>
                  <a:gd name="T47" fmla="*/ 648 h 1216"/>
                  <a:gd name="T48" fmla="*/ 1337 w 1393"/>
                  <a:gd name="T49" fmla="*/ 1088 h 1216"/>
                  <a:gd name="T50" fmla="*/ 1297 w 1393"/>
                  <a:gd name="T51" fmla="*/ 1184 h 1216"/>
                  <a:gd name="T52" fmla="*/ 1217 w 1393"/>
                  <a:gd name="T53" fmla="*/ 1216 h 1216"/>
                  <a:gd name="T54" fmla="*/ 1001 w 1393"/>
                  <a:gd name="T55" fmla="*/ 1200 h 1216"/>
                  <a:gd name="T56" fmla="*/ 761 w 1393"/>
                  <a:gd name="T57" fmla="*/ 1144 h 1216"/>
                  <a:gd name="T58" fmla="*/ 617 w 1393"/>
                  <a:gd name="T59" fmla="*/ 1112 h 1216"/>
                  <a:gd name="T60" fmla="*/ 401 w 1393"/>
                  <a:gd name="T61" fmla="*/ 1072 h 1216"/>
                  <a:gd name="T62" fmla="*/ 113 w 1393"/>
                  <a:gd name="T63" fmla="*/ 1008 h 1216"/>
                  <a:gd name="T64" fmla="*/ 57 w 1393"/>
                  <a:gd name="T65" fmla="*/ 992 h 1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3"/>
                  <a:gd name="T100" fmla="*/ 0 h 1216"/>
                  <a:gd name="T101" fmla="*/ 1393 w 1393"/>
                  <a:gd name="T102" fmla="*/ 1216 h 1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3" h="1216">
                    <a:moveTo>
                      <a:pt x="57" y="992"/>
                    </a:moveTo>
                    <a:cubicBezTo>
                      <a:pt x="33" y="968"/>
                      <a:pt x="11" y="959"/>
                      <a:pt x="1" y="928"/>
                    </a:cubicBezTo>
                    <a:cubicBezTo>
                      <a:pt x="1" y="921"/>
                      <a:pt x="0" y="836"/>
                      <a:pt x="17" y="808"/>
                    </a:cubicBezTo>
                    <a:cubicBezTo>
                      <a:pt x="36" y="772"/>
                      <a:pt x="60" y="749"/>
                      <a:pt x="73" y="712"/>
                    </a:cubicBezTo>
                    <a:cubicBezTo>
                      <a:pt x="70" y="656"/>
                      <a:pt x="74" y="599"/>
                      <a:pt x="65" y="544"/>
                    </a:cubicBezTo>
                    <a:cubicBezTo>
                      <a:pt x="60" y="520"/>
                      <a:pt x="40" y="502"/>
                      <a:pt x="33" y="480"/>
                    </a:cubicBezTo>
                    <a:cubicBezTo>
                      <a:pt x="13" y="421"/>
                      <a:pt x="21" y="448"/>
                      <a:pt x="9" y="400"/>
                    </a:cubicBezTo>
                    <a:cubicBezTo>
                      <a:pt x="9" y="394"/>
                      <a:pt x="3" y="306"/>
                      <a:pt x="33" y="288"/>
                    </a:cubicBezTo>
                    <a:cubicBezTo>
                      <a:pt x="64" y="268"/>
                      <a:pt x="120" y="268"/>
                      <a:pt x="153" y="264"/>
                    </a:cubicBezTo>
                    <a:cubicBezTo>
                      <a:pt x="227" y="254"/>
                      <a:pt x="302" y="243"/>
                      <a:pt x="377" y="232"/>
                    </a:cubicBezTo>
                    <a:cubicBezTo>
                      <a:pt x="434" y="223"/>
                      <a:pt x="489" y="201"/>
                      <a:pt x="545" y="192"/>
                    </a:cubicBezTo>
                    <a:cubicBezTo>
                      <a:pt x="596" y="183"/>
                      <a:pt x="657" y="175"/>
                      <a:pt x="705" y="152"/>
                    </a:cubicBezTo>
                    <a:cubicBezTo>
                      <a:pt x="766" y="121"/>
                      <a:pt x="824" y="93"/>
                      <a:pt x="889" y="72"/>
                    </a:cubicBezTo>
                    <a:cubicBezTo>
                      <a:pt x="922" y="46"/>
                      <a:pt x="953" y="37"/>
                      <a:pt x="993" y="24"/>
                    </a:cubicBezTo>
                    <a:cubicBezTo>
                      <a:pt x="1009" y="18"/>
                      <a:pt x="1025" y="13"/>
                      <a:pt x="1041" y="8"/>
                    </a:cubicBezTo>
                    <a:cubicBezTo>
                      <a:pt x="1049" y="5"/>
                      <a:pt x="1065" y="0"/>
                      <a:pt x="1065" y="0"/>
                    </a:cubicBezTo>
                    <a:cubicBezTo>
                      <a:pt x="1173" y="9"/>
                      <a:pt x="1160" y="7"/>
                      <a:pt x="1241" y="48"/>
                    </a:cubicBezTo>
                    <a:cubicBezTo>
                      <a:pt x="1246" y="56"/>
                      <a:pt x="1250" y="65"/>
                      <a:pt x="1257" y="72"/>
                    </a:cubicBezTo>
                    <a:cubicBezTo>
                      <a:pt x="1263" y="78"/>
                      <a:pt x="1275" y="79"/>
                      <a:pt x="1281" y="88"/>
                    </a:cubicBezTo>
                    <a:cubicBezTo>
                      <a:pt x="1289" y="102"/>
                      <a:pt x="1289" y="120"/>
                      <a:pt x="1297" y="136"/>
                    </a:cubicBezTo>
                    <a:cubicBezTo>
                      <a:pt x="1320" y="182"/>
                      <a:pt x="1318" y="212"/>
                      <a:pt x="1329" y="264"/>
                    </a:cubicBezTo>
                    <a:cubicBezTo>
                      <a:pt x="1334" y="293"/>
                      <a:pt x="1345" y="322"/>
                      <a:pt x="1353" y="352"/>
                    </a:cubicBezTo>
                    <a:cubicBezTo>
                      <a:pt x="1358" y="419"/>
                      <a:pt x="1354" y="490"/>
                      <a:pt x="1385" y="552"/>
                    </a:cubicBezTo>
                    <a:cubicBezTo>
                      <a:pt x="1387" y="584"/>
                      <a:pt x="1393" y="615"/>
                      <a:pt x="1393" y="648"/>
                    </a:cubicBezTo>
                    <a:cubicBezTo>
                      <a:pt x="1393" y="789"/>
                      <a:pt x="1390" y="954"/>
                      <a:pt x="1337" y="1088"/>
                    </a:cubicBezTo>
                    <a:cubicBezTo>
                      <a:pt x="1327" y="1110"/>
                      <a:pt x="1320" y="1164"/>
                      <a:pt x="1297" y="1184"/>
                    </a:cubicBezTo>
                    <a:cubicBezTo>
                      <a:pt x="1278" y="1198"/>
                      <a:pt x="1239" y="1208"/>
                      <a:pt x="1217" y="1216"/>
                    </a:cubicBezTo>
                    <a:cubicBezTo>
                      <a:pt x="1157" y="1212"/>
                      <a:pt x="1066" y="1210"/>
                      <a:pt x="1001" y="1200"/>
                    </a:cubicBezTo>
                    <a:cubicBezTo>
                      <a:pt x="919" y="1187"/>
                      <a:pt x="841" y="1160"/>
                      <a:pt x="761" y="1144"/>
                    </a:cubicBezTo>
                    <a:cubicBezTo>
                      <a:pt x="718" y="1115"/>
                      <a:pt x="666" y="1120"/>
                      <a:pt x="617" y="1112"/>
                    </a:cubicBezTo>
                    <a:cubicBezTo>
                      <a:pt x="554" y="1070"/>
                      <a:pt x="473" y="1082"/>
                      <a:pt x="401" y="1072"/>
                    </a:cubicBezTo>
                    <a:cubicBezTo>
                      <a:pt x="310" y="1041"/>
                      <a:pt x="207" y="1017"/>
                      <a:pt x="113" y="1008"/>
                    </a:cubicBezTo>
                    <a:cubicBezTo>
                      <a:pt x="72" y="997"/>
                      <a:pt x="91" y="1003"/>
                      <a:pt x="57" y="992"/>
                    </a:cubicBez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78" name="Freeform 9"/>
              <p:cNvSpPr>
                <a:spLocks/>
              </p:cNvSpPr>
              <p:nvPr/>
            </p:nvSpPr>
            <p:spPr bwMode="auto">
              <a:xfrm rot="1668048">
                <a:off x="454" y="3252"/>
                <a:ext cx="1522" cy="1008"/>
              </a:xfrm>
              <a:custGeom>
                <a:avLst/>
                <a:gdLst>
                  <a:gd name="T0" fmla="*/ 57 w 1393"/>
                  <a:gd name="T1" fmla="*/ 992 h 1216"/>
                  <a:gd name="T2" fmla="*/ 1 w 1393"/>
                  <a:gd name="T3" fmla="*/ 928 h 1216"/>
                  <a:gd name="T4" fmla="*/ 17 w 1393"/>
                  <a:gd name="T5" fmla="*/ 808 h 1216"/>
                  <a:gd name="T6" fmla="*/ 73 w 1393"/>
                  <a:gd name="T7" fmla="*/ 712 h 1216"/>
                  <a:gd name="T8" fmla="*/ 65 w 1393"/>
                  <a:gd name="T9" fmla="*/ 544 h 1216"/>
                  <a:gd name="T10" fmla="*/ 33 w 1393"/>
                  <a:gd name="T11" fmla="*/ 480 h 1216"/>
                  <a:gd name="T12" fmla="*/ 9 w 1393"/>
                  <a:gd name="T13" fmla="*/ 400 h 1216"/>
                  <a:gd name="T14" fmla="*/ 33 w 1393"/>
                  <a:gd name="T15" fmla="*/ 288 h 1216"/>
                  <a:gd name="T16" fmla="*/ 153 w 1393"/>
                  <a:gd name="T17" fmla="*/ 264 h 1216"/>
                  <a:gd name="T18" fmla="*/ 377 w 1393"/>
                  <a:gd name="T19" fmla="*/ 232 h 1216"/>
                  <a:gd name="T20" fmla="*/ 545 w 1393"/>
                  <a:gd name="T21" fmla="*/ 192 h 1216"/>
                  <a:gd name="T22" fmla="*/ 705 w 1393"/>
                  <a:gd name="T23" fmla="*/ 152 h 1216"/>
                  <a:gd name="T24" fmla="*/ 889 w 1393"/>
                  <a:gd name="T25" fmla="*/ 72 h 1216"/>
                  <a:gd name="T26" fmla="*/ 993 w 1393"/>
                  <a:gd name="T27" fmla="*/ 24 h 1216"/>
                  <a:gd name="T28" fmla="*/ 1041 w 1393"/>
                  <a:gd name="T29" fmla="*/ 8 h 1216"/>
                  <a:gd name="T30" fmla="*/ 1065 w 1393"/>
                  <a:gd name="T31" fmla="*/ 0 h 1216"/>
                  <a:gd name="T32" fmla="*/ 1241 w 1393"/>
                  <a:gd name="T33" fmla="*/ 48 h 1216"/>
                  <a:gd name="T34" fmla="*/ 1257 w 1393"/>
                  <a:gd name="T35" fmla="*/ 72 h 1216"/>
                  <a:gd name="T36" fmla="*/ 1281 w 1393"/>
                  <a:gd name="T37" fmla="*/ 88 h 1216"/>
                  <a:gd name="T38" fmla="*/ 1297 w 1393"/>
                  <a:gd name="T39" fmla="*/ 136 h 1216"/>
                  <a:gd name="T40" fmla="*/ 1329 w 1393"/>
                  <a:gd name="T41" fmla="*/ 264 h 1216"/>
                  <a:gd name="T42" fmla="*/ 1353 w 1393"/>
                  <a:gd name="T43" fmla="*/ 352 h 1216"/>
                  <a:gd name="T44" fmla="*/ 1385 w 1393"/>
                  <a:gd name="T45" fmla="*/ 552 h 1216"/>
                  <a:gd name="T46" fmla="*/ 1393 w 1393"/>
                  <a:gd name="T47" fmla="*/ 648 h 1216"/>
                  <a:gd name="T48" fmla="*/ 1337 w 1393"/>
                  <a:gd name="T49" fmla="*/ 1088 h 1216"/>
                  <a:gd name="T50" fmla="*/ 1297 w 1393"/>
                  <a:gd name="T51" fmla="*/ 1184 h 1216"/>
                  <a:gd name="T52" fmla="*/ 1217 w 1393"/>
                  <a:gd name="T53" fmla="*/ 1216 h 1216"/>
                  <a:gd name="T54" fmla="*/ 1001 w 1393"/>
                  <a:gd name="T55" fmla="*/ 1200 h 1216"/>
                  <a:gd name="T56" fmla="*/ 761 w 1393"/>
                  <a:gd name="T57" fmla="*/ 1144 h 1216"/>
                  <a:gd name="T58" fmla="*/ 617 w 1393"/>
                  <a:gd name="T59" fmla="*/ 1112 h 1216"/>
                  <a:gd name="T60" fmla="*/ 401 w 1393"/>
                  <a:gd name="T61" fmla="*/ 1072 h 1216"/>
                  <a:gd name="T62" fmla="*/ 113 w 1393"/>
                  <a:gd name="T63" fmla="*/ 1008 h 1216"/>
                  <a:gd name="T64" fmla="*/ 57 w 1393"/>
                  <a:gd name="T65" fmla="*/ 992 h 1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3"/>
                  <a:gd name="T100" fmla="*/ 0 h 1216"/>
                  <a:gd name="T101" fmla="*/ 1393 w 1393"/>
                  <a:gd name="T102" fmla="*/ 1216 h 1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3" h="1216">
                    <a:moveTo>
                      <a:pt x="57" y="992"/>
                    </a:moveTo>
                    <a:cubicBezTo>
                      <a:pt x="33" y="968"/>
                      <a:pt x="11" y="959"/>
                      <a:pt x="1" y="928"/>
                    </a:cubicBezTo>
                    <a:cubicBezTo>
                      <a:pt x="1" y="921"/>
                      <a:pt x="0" y="836"/>
                      <a:pt x="17" y="808"/>
                    </a:cubicBezTo>
                    <a:cubicBezTo>
                      <a:pt x="36" y="772"/>
                      <a:pt x="60" y="749"/>
                      <a:pt x="73" y="712"/>
                    </a:cubicBezTo>
                    <a:cubicBezTo>
                      <a:pt x="70" y="656"/>
                      <a:pt x="74" y="599"/>
                      <a:pt x="65" y="544"/>
                    </a:cubicBezTo>
                    <a:cubicBezTo>
                      <a:pt x="60" y="520"/>
                      <a:pt x="40" y="502"/>
                      <a:pt x="33" y="480"/>
                    </a:cubicBezTo>
                    <a:cubicBezTo>
                      <a:pt x="13" y="421"/>
                      <a:pt x="21" y="448"/>
                      <a:pt x="9" y="400"/>
                    </a:cubicBezTo>
                    <a:cubicBezTo>
                      <a:pt x="9" y="394"/>
                      <a:pt x="3" y="306"/>
                      <a:pt x="33" y="288"/>
                    </a:cubicBezTo>
                    <a:cubicBezTo>
                      <a:pt x="64" y="268"/>
                      <a:pt x="120" y="268"/>
                      <a:pt x="153" y="264"/>
                    </a:cubicBezTo>
                    <a:cubicBezTo>
                      <a:pt x="227" y="254"/>
                      <a:pt x="302" y="243"/>
                      <a:pt x="377" y="232"/>
                    </a:cubicBezTo>
                    <a:cubicBezTo>
                      <a:pt x="434" y="223"/>
                      <a:pt x="489" y="201"/>
                      <a:pt x="545" y="192"/>
                    </a:cubicBezTo>
                    <a:cubicBezTo>
                      <a:pt x="596" y="183"/>
                      <a:pt x="657" y="175"/>
                      <a:pt x="705" y="152"/>
                    </a:cubicBezTo>
                    <a:cubicBezTo>
                      <a:pt x="766" y="121"/>
                      <a:pt x="824" y="93"/>
                      <a:pt x="889" y="72"/>
                    </a:cubicBezTo>
                    <a:cubicBezTo>
                      <a:pt x="922" y="46"/>
                      <a:pt x="953" y="37"/>
                      <a:pt x="993" y="24"/>
                    </a:cubicBezTo>
                    <a:cubicBezTo>
                      <a:pt x="1009" y="18"/>
                      <a:pt x="1025" y="13"/>
                      <a:pt x="1041" y="8"/>
                    </a:cubicBezTo>
                    <a:cubicBezTo>
                      <a:pt x="1049" y="5"/>
                      <a:pt x="1065" y="0"/>
                      <a:pt x="1065" y="0"/>
                    </a:cubicBezTo>
                    <a:cubicBezTo>
                      <a:pt x="1173" y="9"/>
                      <a:pt x="1160" y="7"/>
                      <a:pt x="1241" y="48"/>
                    </a:cubicBezTo>
                    <a:cubicBezTo>
                      <a:pt x="1246" y="56"/>
                      <a:pt x="1250" y="65"/>
                      <a:pt x="1257" y="72"/>
                    </a:cubicBezTo>
                    <a:cubicBezTo>
                      <a:pt x="1263" y="78"/>
                      <a:pt x="1275" y="79"/>
                      <a:pt x="1281" y="88"/>
                    </a:cubicBezTo>
                    <a:cubicBezTo>
                      <a:pt x="1289" y="102"/>
                      <a:pt x="1289" y="120"/>
                      <a:pt x="1297" y="136"/>
                    </a:cubicBezTo>
                    <a:cubicBezTo>
                      <a:pt x="1320" y="182"/>
                      <a:pt x="1318" y="212"/>
                      <a:pt x="1329" y="264"/>
                    </a:cubicBezTo>
                    <a:cubicBezTo>
                      <a:pt x="1334" y="293"/>
                      <a:pt x="1345" y="322"/>
                      <a:pt x="1353" y="352"/>
                    </a:cubicBezTo>
                    <a:cubicBezTo>
                      <a:pt x="1358" y="419"/>
                      <a:pt x="1354" y="490"/>
                      <a:pt x="1385" y="552"/>
                    </a:cubicBezTo>
                    <a:cubicBezTo>
                      <a:pt x="1387" y="584"/>
                      <a:pt x="1393" y="615"/>
                      <a:pt x="1393" y="648"/>
                    </a:cubicBezTo>
                    <a:cubicBezTo>
                      <a:pt x="1393" y="789"/>
                      <a:pt x="1390" y="954"/>
                      <a:pt x="1337" y="1088"/>
                    </a:cubicBezTo>
                    <a:cubicBezTo>
                      <a:pt x="1327" y="1110"/>
                      <a:pt x="1320" y="1164"/>
                      <a:pt x="1297" y="1184"/>
                    </a:cubicBezTo>
                    <a:cubicBezTo>
                      <a:pt x="1278" y="1198"/>
                      <a:pt x="1239" y="1208"/>
                      <a:pt x="1217" y="1216"/>
                    </a:cubicBezTo>
                    <a:cubicBezTo>
                      <a:pt x="1157" y="1212"/>
                      <a:pt x="1066" y="1210"/>
                      <a:pt x="1001" y="1200"/>
                    </a:cubicBezTo>
                    <a:cubicBezTo>
                      <a:pt x="919" y="1187"/>
                      <a:pt x="841" y="1160"/>
                      <a:pt x="761" y="1144"/>
                    </a:cubicBezTo>
                    <a:cubicBezTo>
                      <a:pt x="718" y="1115"/>
                      <a:pt x="666" y="1120"/>
                      <a:pt x="617" y="1112"/>
                    </a:cubicBezTo>
                    <a:cubicBezTo>
                      <a:pt x="554" y="1070"/>
                      <a:pt x="473" y="1082"/>
                      <a:pt x="401" y="1072"/>
                    </a:cubicBezTo>
                    <a:cubicBezTo>
                      <a:pt x="310" y="1041"/>
                      <a:pt x="207" y="1017"/>
                      <a:pt x="113" y="1008"/>
                    </a:cubicBezTo>
                    <a:cubicBezTo>
                      <a:pt x="72" y="997"/>
                      <a:pt x="91" y="1003"/>
                      <a:pt x="57" y="992"/>
                    </a:cubicBez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79" name="Rectangle 10"/>
              <p:cNvSpPr>
                <a:spLocks noChangeArrowheads="1"/>
              </p:cNvSpPr>
              <p:nvPr/>
            </p:nvSpPr>
            <p:spPr bwMode="auto">
              <a:xfrm rot="-836550">
                <a:off x="407" y="958"/>
                <a:ext cx="1626" cy="427"/>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80" name="Rectangle 11"/>
              <p:cNvSpPr>
                <a:spLocks noChangeArrowheads="1"/>
              </p:cNvSpPr>
              <p:nvPr/>
            </p:nvSpPr>
            <p:spPr bwMode="auto">
              <a:xfrm rot="-836550">
                <a:off x="101" y="1197"/>
                <a:ext cx="944" cy="594"/>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81" name="Rectangle 16"/>
              <p:cNvSpPr>
                <a:spLocks noChangeArrowheads="1"/>
              </p:cNvSpPr>
              <p:nvPr/>
            </p:nvSpPr>
            <p:spPr bwMode="auto">
              <a:xfrm rot="742100">
                <a:off x="-21" y="3645"/>
                <a:ext cx="1962" cy="864"/>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44072" name="Rectangle 20" descr="Quadretti"/>
            <p:cNvSpPr>
              <a:spLocks noChangeArrowheads="1"/>
            </p:cNvSpPr>
            <p:nvPr/>
          </p:nvSpPr>
          <p:spPr bwMode="auto">
            <a:xfrm rot="-854166">
              <a:off x="837" y="1703"/>
              <a:ext cx="336" cy="159"/>
            </a:xfrm>
            <a:prstGeom prst="rect">
              <a:avLst/>
            </a:prstGeom>
            <a:pattFill prst="trellis">
              <a:fgClr>
                <a:schemeClr val="tx1"/>
              </a:fgClr>
              <a:bgClr>
                <a:schemeClr val="bg1"/>
              </a:bgClr>
            </a:patt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73" name="Rectangle 21" descr="Quadretti"/>
            <p:cNvSpPr>
              <a:spLocks noChangeArrowheads="1"/>
            </p:cNvSpPr>
            <p:nvPr/>
          </p:nvSpPr>
          <p:spPr bwMode="auto">
            <a:xfrm rot="1554185">
              <a:off x="837" y="2940"/>
              <a:ext cx="336" cy="159"/>
            </a:xfrm>
            <a:prstGeom prst="rect">
              <a:avLst/>
            </a:prstGeom>
            <a:pattFill prst="trellis">
              <a:fgClr>
                <a:schemeClr val="tx1"/>
              </a:fgClr>
              <a:bgClr>
                <a:schemeClr val="bg1"/>
              </a:bgClr>
            </a:patt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74" name="Rectangle 45"/>
            <p:cNvSpPr>
              <a:spLocks noChangeArrowheads="1"/>
            </p:cNvSpPr>
            <p:nvPr/>
          </p:nvSpPr>
          <p:spPr bwMode="auto">
            <a:xfrm>
              <a:off x="480" y="3504"/>
              <a:ext cx="118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Giunzione stretta</a:t>
              </a:r>
              <a:endParaRPr lang="it-IT" altLang="it-IT"/>
            </a:p>
          </p:txBody>
        </p:sp>
        <p:sp>
          <p:nvSpPr>
            <p:cNvPr id="44075" name="Line 46"/>
            <p:cNvSpPr>
              <a:spLocks noChangeShapeType="1"/>
            </p:cNvSpPr>
            <p:nvPr/>
          </p:nvSpPr>
          <p:spPr bwMode="auto">
            <a:xfrm flipV="1">
              <a:off x="912" y="3168"/>
              <a:ext cx="48"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44040" name="Rectangle 48"/>
          <p:cNvSpPr>
            <a:spLocks noChangeArrowheads="1"/>
          </p:cNvSpPr>
          <p:nvPr/>
        </p:nvSpPr>
        <p:spPr bwMode="auto">
          <a:xfrm>
            <a:off x="457200" y="3276600"/>
            <a:ext cx="550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Na</a:t>
            </a:r>
            <a:r>
              <a:rPr lang="it-IT" altLang="it-IT" b="1" baseline="30000">
                <a:latin typeface="Times New Roman" panose="02020603050405020304" pitchFamily="18" charset="0"/>
              </a:rPr>
              <a:t>+</a:t>
            </a:r>
            <a:endParaRPr lang="it-IT" altLang="it-IT"/>
          </a:p>
        </p:txBody>
      </p:sp>
      <p:sp>
        <p:nvSpPr>
          <p:cNvPr id="44041" name="Rectangle 58"/>
          <p:cNvSpPr>
            <a:spLocks noChangeArrowheads="1"/>
          </p:cNvSpPr>
          <p:nvPr/>
        </p:nvSpPr>
        <p:spPr bwMode="auto">
          <a:xfrm>
            <a:off x="1524000" y="3595688"/>
            <a:ext cx="449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H</a:t>
            </a:r>
            <a:r>
              <a:rPr lang="it-IT" altLang="it-IT" b="1" baseline="30000">
                <a:latin typeface="Times New Roman" panose="02020603050405020304" pitchFamily="18" charset="0"/>
              </a:rPr>
              <a:t>+</a:t>
            </a:r>
            <a:endParaRPr lang="it-IT" altLang="it-IT"/>
          </a:p>
        </p:txBody>
      </p:sp>
      <p:sp>
        <p:nvSpPr>
          <p:cNvPr id="44042" name="Rectangle 59"/>
          <p:cNvSpPr>
            <a:spLocks noChangeArrowheads="1"/>
          </p:cNvSpPr>
          <p:nvPr/>
        </p:nvSpPr>
        <p:spPr bwMode="auto">
          <a:xfrm>
            <a:off x="1562100" y="38862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HCO</a:t>
            </a:r>
            <a:r>
              <a:rPr lang="it-IT" altLang="it-IT" b="1" baseline="-25000">
                <a:latin typeface="Times New Roman" panose="02020603050405020304" pitchFamily="18" charset="0"/>
              </a:rPr>
              <a:t>3</a:t>
            </a:r>
            <a:r>
              <a:rPr lang="it-IT" altLang="it-IT" b="1" baseline="30000">
                <a:latin typeface="Times New Roman" panose="02020603050405020304" pitchFamily="18" charset="0"/>
              </a:rPr>
              <a:t>-</a:t>
            </a:r>
            <a:endParaRPr lang="it-IT" altLang="it-IT"/>
          </a:p>
        </p:txBody>
      </p:sp>
      <p:sp>
        <p:nvSpPr>
          <p:cNvPr id="44043" name="WordArt 60"/>
          <p:cNvSpPr>
            <a:spLocks noChangeArrowheads="1" noChangeShapeType="1" noTextEdit="1"/>
          </p:cNvSpPr>
          <p:nvPr/>
        </p:nvSpPr>
        <p:spPr bwMode="auto">
          <a:xfrm>
            <a:off x="457200" y="457200"/>
            <a:ext cx="83820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DOTTO COLLETTORE</a:t>
            </a:r>
          </a:p>
        </p:txBody>
      </p:sp>
      <p:grpSp>
        <p:nvGrpSpPr>
          <p:cNvPr id="44044" name="Group 70"/>
          <p:cNvGrpSpPr>
            <a:grpSpLocks/>
          </p:cNvGrpSpPr>
          <p:nvPr/>
        </p:nvGrpSpPr>
        <p:grpSpPr bwMode="auto">
          <a:xfrm>
            <a:off x="2484438" y="3505200"/>
            <a:ext cx="2028825" cy="1714500"/>
            <a:chOff x="1565" y="2208"/>
            <a:chExt cx="1278" cy="1080"/>
          </a:xfrm>
        </p:grpSpPr>
        <p:sp>
          <p:nvSpPr>
            <p:cNvPr id="44060" name="Oval 37"/>
            <p:cNvSpPr>
              <a:spLocks noChangeArrowheads="1"/>
            </p:cNvSpPr>
            <p:nvPr/>
          </p:nvSpPr>
          <p:spPr bwMode="auto">
            <a:xfrm>
              <a:off x="2064" y="2940"/>
              <a:ext cx="267" cy="276"/>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altLang="it-IT"/>
            </a:p>
          </p:txBody>
        </p:sp>
        <p:sp>
          <p:nvSpPr>
            <p:cNvPr id="44061" name="Line 38"/>
            <p:cNvSpPr>
              <a:spLocks noChangeShapeType="1"/>
            </p:cNvSpPr>
            <p:nvPr/>
          </p:nvSpPr>
          <p:spPr bwMode="auto">
            <a:xfrm flipH="1" flipV="1">
              <a:off x="1920" y="2832"/>
              <a:ext cx="62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62" name="Rectangle 39"/>
            <p:cNvSpPr>
              <a:spLocks noChangeArrowheads="1"/>
            </p:cNvSpPr>
            <p:nvPr/>
          </p:nvSpPr>
          <p:spPr bwMode="auto">
            <a:xfrm>
              <a:off x="2496" y="2937"/>
              <a:ext cx="34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Na</a:t>
              </a:r>
              <a:r>
                <a:rPr lang="it-IT" altLang="it-IT" b="1" baseline="30000">
                  <a:latin typeface="Times New Roman" panose="02020603050405020304" pitchFamily="18" charset="0"/>
                </a:rPr>
                <a:t>+</a:t>
              </a:r>
              <a:endParaRPr lang="it-IT" altLang="it-IT"/>
            </a:p>
          </p:txBody>
        </p:sp>
        <p:sp>
          <p:nvSpPr>
            <p:cNvPr id="44063" name="Line 40"/>
            <p:cNvSpPr>
              <a:spLocks noChangeShapeType="1"/>
            </p:cNvSpPr>
            <p:nvPr/>
          </p:nvSpPr>
          <p:spPr bwMode="auto">
            <a:xfrm>
              <a:off x="1848" y="3096"/>
              <a:ext cx="624"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64" name="Rectangle 41"/>
            <p:cNvSpPr>
              <a:spLocks noChangeArrowheads="1"/>
            </p:cNvSpPr>
            <p:nvPr/>
          </p:nvSpPr>
          <p:spPr bwMode="auto">
            <a:xfrm>
              <a:off x="1637" y="2928"/>
              <a:ext cx="28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H</a:t>
              </a:r>
              <a:r>
                <a:rPr lang="it-IT" altLang="it-IT" b="1" baseline="30000">
                  <a:latin typeface="Times New Roman" panose="02020603050405020304" pitchFamily="18" charset="0"/>
                </a:rPr>
                <a:t>+</a:t>
              </a:r>
              <a:endParaRPr lang="it-IT" altLang="it-IT"/>
            </a:p>
          </p:txBody>
        </p:sp>
        <p:sp>
          <p:nvSpPr>
            <p:cNvPr id="44065" name="AutoShape 42"/>
            <p:cNvSpPr>
              <a:spLocks noChangeArrowheads="1"/>
            </p:cNvSpPr>
            <p:nvPr/>
          </p:nvSpPr>
          <p:spPr bwMode="auto">
            <a:xfrm rot="5709980">
              <a:off x="2232" y="2472"/>
              <a:ext cx="96" cy="432"/>
            </a:xfrm>
            <a:prstGeom prst="can">
              <a:avLst>
                <a:gd name="adj" fmla="val 112500"/>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66" name="Line 43"/>
            <p:cNvSpPr>
              <a:spLocks noChangeShapeType="1"/>
            </p:cNvSpPr>
            <p:nvPr/>
          </p:nvSpPr>
          <p:spPr bwMode="auto">
            <a:xfrm>
              <a:off x="1824" y="2640"/>
              <a:ext cx="912" cy="96"/>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67" name="Rectangle 44"/>
            <p:cNvSpPr>
              <a:spLocks noChangeArrowheads="1"/>
            </p:cNvSpPr>
            <p:nvPr/>
          </p:nvSpPr>
          <p:spPr bwMode="auto">
            <a:xfrm>
              <a:off x="1565" y="251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Cl</a:t>
              </a:r>
              <a:r>
                <a:rPr lang="it-IT" altLang="it-IT" b="1" baseline="30000">
                  <a:latin typeface="Times New Roman" panose="02020603050405020304" pitchFamily="18" charset="0"/>
                </a:rPr>
                <a:t>-</a:t>
              </a:r>
              <a:endParaRPr lang="it-IT" altLang="it-IT"/>
            </a:p>
          </p:txBody>
        </p:sp>
        <p:sp>
          <p:nvSpPr>
            <p:cNvPr id="44068" name="AutoShape 61"/>
            <p:cNvSpPr>
              <a:spLocks noChangeArrowheads="1"/>
            </p:cNvSpPr>
            <p:nvPr/>
          </p:nvSpPr>
          <p:spPr bwMode="auto">
            <a:xfrm rot="5709980">
              <a:off x="2251" y="2163"/>
              <a:ext cx="96" cy="432"/>
            </a:xfrm>
            <a:prstGeom prst="can">
              <a:avLst>
                <a:gd name="adj" fmla="val 112500"/>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69" name="Line 62"/>
            <p:cNvSpPr>
              <a:spLocks noChangeShapeType="1"/>
            </p:cNvSpPr>
            <p:nvPr/>
          </p:nvSpPr>
          <p:spPr bwMode="auto">
            <a:xfrm>
              <a:off x="1843" y="2331"/>
              <a:ext cx="912" cy="96"/>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70" name="Rectangle 63"/>
            <p:cNvSpPr>
              <a:spLocks noChangeArrowheads="1"/>
            </p:cNvSpPr>
            <p:nvPr/>
          </p:nvSpPr>
          <p:spPr bwMode="auto">
            <a:xfrm>
              <a:off x="1584" y="2208"/>
              <a:ext cx="28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K</a:t>
              </a:r>
              <a:r>
                <a:rPr lang="it-IT" altLang="it-IT" b="1" baseline="30000">
                  <a:latin typeface="Times New Roman" panose="02020603050405020304" pitchFamily="18" charset="0"/>
                </a:rPr>
                <a:t>+</a:t>
              </a:r>
              <a:endParaRPr lang="it-IT" altLang="it-IT"/>
            </a:p>
          </p:txBody>
        </p:sp>
      </p:grpSp>
      <p:sp>
        <p:nvSpPr>
          <p:cNvPr id="44045" name="Oval 72"/>
          <p:cNvSpPr>
            <a:spLocks noChangeArrowheads="1"/>
          </p:cNvSpPr>
          <p:nvPr/>
        </p:nvSpPr>
        <p:spPr bwMode="auto">
          <a:xfrm>
            <a:off x="1066800" y="3505200"/>
            <a:ext cx="304800" cy="30480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46" name="Oval 73"/>
          <p:cNvSpPr>
            <a:spLocks noChangeArrowheads="1"/>
          </p:cNvSpPr>
          <p:nvPr/>
        </p:nvSpPr>
        <p:spPr bwMode="auto">
          <a:xfrm>
            <a:off x="1200150" y="4038600"/>
            <a:ext cx="304800" cy="30480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47" name="Oval 74"/>
          <p:cNvSpPr>
            <a:spLocks noChangeArrowheads="1"/>
          </p:cNvSpPr>
          <p:nvPr/>
        </p:nvSpPr>
        <p:spPr bwMode="auto">
          <a:xfrm>
            <a:off x="1066800" y="4572000"/>
            <a:ext cx="304800" cy="30480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44048" name="Line 75"/>
          <p:cNvSpPr>
            <a:spLocks noChangeShapeType="1"/>
          </p:cNvSpPr>
          <p:nvPr/>
        </p:nvSpPr>
        <p:spPr bwMode="auto">
          <a:xfrm>
            <a:off x="914400" y="3505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49" name="Line 77"/>
          <p:cNvSpPr>
            <a:spLocks noChangeShapeType="1"/>
          </p:cNvSpPr>
          <p:nvPr/>
        </p:nvSpPr>
        <p:spPr bwMode="auto">
          <a:xfrm flipH="1">
            <a:off x="914400" y="38100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50" name="Line 78"/>
          <p:cNvSpPr>
            <a:spLocks noChangeShapeType="1"/>
          </p:cNvSpPr>
          <p:nvPr/>
        </p:nvSpPr>
        <p:spPr bwMode="auto">
          <a:xfrm flipH="1">
            <a:off x="990600" y="40386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51" name="Line 79"/>
          <p:cNvSpPr>
            <a:spLocks noChangeShapeType="1"/>
          </p:cNvSpPr>
          <p:nvPr/>
        </p:nvSpPr>
        <p:spPr bwMode="auto">
          <a:xfrm>
            <a:off x="990600" y="432435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52" name="Rectangle 81"/>
          <p:cNvSpPr>
            <a:spLocks noChangeArrowheads="1"/>
          </p:cNvSpPr>
          <p:nvPr/>
        </p:nvSpPr>
        <p:spPr bwMode="auto">
          <a:xfrm>
            <a:off x="527050" y="4114800"/>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Cl</a:t>
            </a:r>
            <a:r>
              <a:rPr lang="it-IT" altLang="it-IT" b="1" baseline="30000">
                <a:latin typeface="Times New Roman" panose="02020603050405020304" pitchFamily="18" charset="0"/>
              </a:rPr>
              <a:t>-</a:t>
            </a:r>
            <a:endParaRPr lang="it-IT" altLang="it-IT"/>
          </a:p>
        </p:txBody>
      </p:sp>
      <p:sp>
        <p:nvSpPr>
          <p:cNvPr id="44053" name="Line 82"/>
          <p:cNvSpPr>
            <a:spLocks noChangeShapeType="1"/>
          </p:cNvSpPr>
          <p:nvPr/>
        </p:nvSpPr>
        <p:spPr bwMode="auto">
          <a:xfrm>
            <a:off x="838200" y="45720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54" name="Rectangle 83"/>
          <p:cNvSpPr>
            <a:spLocks noChangeArrowheads="1"/>
          </p:cNvSpPr>
          <p:nvPr/>
        </p:nvSpPr>
        <p:spPr bwMode="auto">
          <a:xfrm>
            <a:off x="381000" y="4495800"/>
            <a:ext cx="449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H</a:t>
            </a:r>
            <a:r>
              <a:rPr lang="it-IT" altLang="it-IT" b="1" baseline="30000">
                <a:latin typeface="Times New Roman" panose="02020603050405020304" pitchFamily="18" charset="0"/>
              </a:rPr>
              <a:t>+</a:t>
            </a:r>
            <a:endParaRPr lang="it-IT" altLang="it-IT"/>
          </a:p>
        </p:txBody>
      </p:sp>
      <p:sp>
        <p:nvSpPr>
          <p:cNvPr id="44055" name="Line 84"/>
          <p:cNvSpPr>
            <a:spLocks noChangeShapeType="1"/>
          </p:cNvSpPr>
          <p:nvPr/>
        </p:nvSpPr>
        <p:spPr bwMode="auto">
          <a:xfrm flipH="1">
            <a:off x="838200" y="48768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56" name="Rectangle 85"/>
          <p:cNvSpPr>
            <a:spLocks noChangeArrowheads="1"/>
          </p:cNvSpPr>
          <p:nvPr/>
        </p:nvSpPr>
        <p:spPr bwMode="auto">
          <a:xfrm>
            <a:off x="1676400" y="4648200"/>
            <a:ext cx="449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K</a:t>
            </a:r>
            <a:r>
              <a:rPr lang="it-IT" altLang="it-IT" b="1" baseline="30000">
                <a:latin typeface="Times New Roman" panose="02020603050405020304" pitchFamily="18" charset="0"/>
              </a:rPr>
              <a:t>+</a:t>
            </a:r>
            <a:endParaRPr lang="it-IT" altLang="it-IT"/>
          </a:p>
        </p:txBody>
      </p:sp>
      <p:sp>
        <p:nvSpPr>
          <p:cNvPr id="44057" name="Oval 22"/>
          <p:cNvSpPr>
            <a:spLocks noChangeArrowheads="1"/>
          </p:cNvSpPr>
          <p:nvPr/>
        </p:nvSpPr>
        <p:spPr bwMode="auto">
          <a:xfrm>
            <a:off x="3271838" y="2762250"/>
            <a:ext cx="423862" cy="4381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400" b="1">
                <a:latin typeface="Times New Roman" panose="02020603050405020304" pitchFamily="18" charset="0"/>
              </a:rPr>
              <a:t>ATP</a:t>
            </a:r>
            <a:endParaRPr lang="it-IT" altLang="it-IT"/>
          </a:p>
        </p:txBody>
      </p:sp>
      <p:sp>
        <p:nvSpPr>
          <p:cNvPr id="44058" name="Text Box 86"/>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4059" name="Text Box 8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4213">
                                            <p:txEl>
                                              <p:pRg st="0" end="0"/>
                                            </p:txEl>
                                          </p:spTgt>
                                        </p:tgtEl>
                                        <p:attrNameLst>
                                          <p:attrName>style.visibility</p:attrName>
                                        </p:attrNameLst>
                                      </p:cBhvr>
                                      <p:to>
                                        <p:strVal val="visible"/>
                                      </p:to>
                                    </p:set>
                                    <p:animEffect transition="in" filter="dissolve">
                                      <p:cBhvr>
                                        <p:cTn id="7" dur="500"/>
                                        <p:tgtEl>
                                          <p:spTgt spid="9421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4213">
                                            <p:txEl>
                                              <p:pRg st="1" end="1"/>
                                            </p:txEl>
                                          </p:spTgt>
                                        </p:tgtEl>
                                        <p:attrNameLst>
                                          <p:attrName>style.visibility</p:attrName>
                                        </p:attrNameLst>
                                      </p:cBhvr>
                                      <p:to>
                                        <p:strVal val="visible"/>
                                      </p:to>
                                    </p:set>
                                    <p:animEffect transition="in" filter="dissolve">
                                      <p:cBhvr>
                                        <p:cTn id="10" dur="500"/>
                                        <p:tgtEl>
                                          <p:spTgt spid="942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Fig"/>
          <p:cNvPicPr>
            <a:picLocks noChangeAspect="1" noChangeArrowheads="1"/>
          </p:cNvPicPr>
          <p:nvPr/>
        </p:nvPicPr>
        <p:blipFill>
          <a:blip r:embed="rId3">
            <a:extLst>
              <a:ext uri="{28A0092B-C50C-407E-A947-70E740481C1C}">
                <a14:useLocalDpi xmlns:a14="http://schemas.microsoft.com/office/drawing/2010/main" val="0"/>
              </a:ext>
            </a:extLst>
          </a:blip>
          <a:srcRect l="848" t="6219" r="3430" b="5257"/>
          <a:stretch>
            <a:fillRect/>
          </a:stretch>
        </p:blipFill>
        <p:spPr bwMode="auto">
          <a:xfrm>
            <a:off x="0" y="381000"/>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4"/>
          <p:cNvSpPr>
            <a:spLocks noChangeArrowheads="1" noChangeShapeType="1" noTextEdit="1"/>
          </p:cNvSpPr>
          <p:nvPr/>
        </p:nvSpPr>
        <p:spPr bwMode="auto">
          <a:xfrm>
            <a:off x="457200" y="457200"/>
            <a:ext cx="8382000" cy="1066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CONTROLLO DELLA</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SECREZIONE SALIVARE</a:t>
            </a:r>
          </a:p>
        </p:txBody>
      </p:sp>
      <p:pic>
        <p:nvPicPr>
          <p:cNvPr id="4608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438400"/>
            <a:ext cx="582930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13"/>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6085" name="Text Box 1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46086" name="Text Box 2055"/>
          <p:cNvSpPr txBox="1">
            <a:spLocks noChangeArrowheads="1"/>
          </p:cNvSpPr>
          <p:nvPr/>
        </p:nvSpPr>
        <p:spPr bwMode="auto">
          <a:xfrm>
            <a:off x="93663" y="1736725"/>
            <a:ext cx="8035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it-IT" altLang="it-IT" sz="2000" b="1">
                <a:latin typeface="Times New Roman" panose="02020603050405020304" pitchFamily="18" charset="0"/>
              </a:rPr>
              <a:t> i sistemi parasimpatico e ortosimpatico stimolano la secrezione salivare</a:t>
            </a:r>
          </a:p>
          <a:p>
            <a:pPr>
              <a:buFontTx/>
              <a:buChar char="•"/>
            </a:pPr>
            <a:r>
              <a:rPr lang="it-IT" altLang="it-IT" sz="2000" b="1">
                <a:latin typeface="Times New Roman" panose="02020603050405020304" pitchFamily="18" charset="0"/>
              </a:rPr>
              <a:t> forte azione del </a:t>
            </a:r>
            <a:r>
              <a:rPr lang="it-IT" altLang="it-IT" sz="2000" b="1" i="1">
                <a:latin typeface="Times New Roman" panose="02020603050405020304" pitchFamily="18" charset="0"/>
              </a:rPr>
              <a:t>s. parasimpatico</a:t>
            </a:r>
          </a:p>
        </p:txBody>
      </p:sp>
      <p:sp>
        <p:nvSpPr>
          <p:cNvPr id="46087" name="Text Box 2056"/>
          <p:cNvSpPr txBox="1">
            <a:spLocks noChangeArrowheads="1"/>
          </p:cNvSpPr>
          <p:nvPr/>
        </p:nvSpPr>
        <p:spPr bwMode="auto">
          <a:xfrm>
            <a:off x="76200" y="2438400"/>
            <a:ext cx="3200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it-IT" altLang="it-IT" sz="2000" b="1">
                <a:latin typeface="Times New Roman" panose="02020603050405020304" pitchFamily="18" charset="0"/>
              </a:rPr>
              <a:t> l’atropina (antagonista muscarinico) causa secchezza delle fauci</a:t>
            </a:r>
          </a:p>
          <a:p>
            <a:pPr>
              <a:buFontTx/>
              <a:buChar char="•"/>
            </a:pPr>
            <a:r>
              <a:rPr lang="it-IT" altLang="it-IT" sz="2000" b="1">
                <a:latin typeface="Times New Roman" panose="02020603050405020304" pitchFamily="18" charset="0"/>
              </a:rPr>
              <a:t> terminazioni nervose parasimpatiche sulle c. acinose e sui dotti</a:t>
            </a:r>
          </a:p>
        </p:txBody>
      </p:sp>
      <p:sp>
        <p:nvSpPr>
          <p:cNvPr id="46088" name="Text Box 2057"/>
          <p:cNvSpPr txBox="1">
            <a:spLocks noChangeArrowheads="1"/>
          </p:cNvSpPr>
          <p:nvPr/>
        </p:nvSpPr>
        <p:spPr bwMode="auto">
          <a:xfrm>
            <a:off x="76200" y="4479925"/>
            <a:ext cx="3352800" cy="1920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2000" b="1" i="1">
                <a:solidFill>
                  <a:srgbClr val="FF3300"/>
                </a:solidFill>
                <a:latin typeface="Times New Roman" panose="02020603050405020304" pitchFamily="18" charset="0"/>
              </a:rPr>
              <a:t>I riflessi salivatori</a:t>
            </a:r>
            <a:r>
              <a:rPr lang="it-IT" altLang="it-IT" sz="2000" b="1">
                <a:latin typeface="Times New Roman" panose="02020603050405020304" pitchFamily="18" charset="0"/>
              </a:rPr>
              <a:t>:</a:t>
            </a:r>
          </a:p>
          <a:p>
            <a:pPr>
              <a:buFontTx/>
              <a:buChar char="•"/>
            </a:pPr>
            <a:r>
              <a:rPr lang="it-IT" altLang="it-IT" sz="2000" b="1">
                <a:latin typeface="Times New Roman" panose="02020603050405020304" pitchFamily="18" charset="0"/>
              </a:rPr>
              <a:t> riflesso </a:t>
            </a:r>
            <a:r>
              <a:rPr lang="it-IT" altLang="it-IT" sz="2000" b="1" i="1">
                <a:solidFill>
                  <a:srgbClr val="FF3300"/>
                </a:solidFill>
                <a:latin typeface="Times New Roman" panose="02020603050405020304" pitchFamily="18" charset="0"/>
              </a:rPr>
              <a:t>innato</a:t>
            </a:r>
            <a:r>
              <a:rPr lang="it-IT" altLang="it-IT" sz="2000" b="1">
                <a:latin typeface="Times New Roman" panose="02020603050405020304" pitchFamily="18" charset="0"/>
              </a:rPr>
              <a:t> </a:t>
            </a:r>
            <a:r>
              <a:rPr lang="it-IT" altLang="it-IT" sz="2000" b="1" i="1">
                <a:solidFill>
                  <a:srgbClr val="FF3300"/>
                </a:solidFill>
                <a:latin typeface="Times New Roman" panose="02020603050405020304" pitchFamily="18" charset="0"/>
              </a:rPr>
              <a:t>o incondizionato</a:t>
            </a:r>
            <a:r>
              <a:rPr lang="it-IT" altLang="it-IT" sz="2000" b="1">
                <a:latin typeface="Times New Roman" panose="02020603050405020304" pitchFamily="18" charset="0"/>
              </a:rPr>
              <a:t> (rec. tattilo-gustativi e olfattivi)  </a:t>
            </a:r>
          </a:p>
          <a:p>
            <a:pPr>
              <a:buFontTx/>
              <a:buChar char="•"/>
            </a:pPr>
            <a:r>
              <a:rPr lang="it-IT" altLang="it-IT" sz="2000" b="1">
                <a:latin typeface="Times New Roman" panose="02020603050405020304" pitchFamily="18" charset="0"/>
              </a:rPr>
              <a:t> riflesso </a:t>
            </a:r>
            <a:r>
              <a:rPr lang="it-IT" altLang="it-IT" sz="2000" b="1" i="1">
                <a:solidFill>
                  <a:srgbClr val="FF3300"/>
                </a:solidFill>
                <a:latin typeface="Times New Roman" panose="02020603050405020304" pitchFamily="18" charset="0"/>
              </a:rPr>
              <a:t>condizionato</a:t>
            </a:r>
            <a:r>
              <a:rPr lang="it-IT" altLang="it-IT" sz="2000" b="1">
                <a:latin typeface="Times New Roman" panose="02020603050405020304" pitchFamily="18" charset="0"/>
              </a:rPr>
              <a:t> (psichico)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WordArt 2"/>
          <p:cNvSpPr>
            <a:spLocks noChangeArrowheads="1" noChangeShapeType="1" noTextEdit="1"/>
          </p:cNvSpPr>
          <p:nvPr/>
        </p:nvSpPr>
        <p:spPr bwMode="auto">
          <a:xfrm>
            <a:off x="457200" y="533400"/>
            <a:ext cx="83820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NELLO STOMACO</a:t>
            </a:r>
          </a:p>
        </p:txBody>
      </p:sp>
      <p:sp>
        <p:nvSpPr>
          <p:cNvPr id="47107" name="Rectangle 4"/>
          <p:cNvSpPr>
            <a:spLocks noChangeArrowheads="1"/>
          </p:cNvSpPr>
          <p:nvPr/>
        </p:nvSpPr>
        <p:spPr bwMode="auto">
          <a:xfrm>
            <a:off x="4114800" y="1905000"/>
            <a:ext cx="5029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800" b="1">
                <a:solidFill>
                  <a:schemeClr val="bg2"/>
                </a:solidFill>
                <a:latin typeface="Times New Roman" panose="02020603050405020304" pitchFamily="18" charset="0"/>
              </a:rPr>
              <a:t>Lo stomaco è un viscere sacciforme interposto tra l’esofago e l’intestino, situato nella cavità addominale immediatamente al disotto del diaframma</a:t>
            </a:r>
          </a:p>
        </p:txBody>
      </p:sp>
      <p:pic>
        <p:nvPicPr>
          <p:cNvPr id="47108" name="Picture 5"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713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6"/>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7110"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WordArt 2"/>
          <p:cNvSpPr>
            <a:spLocks noChangeArrowheads="1" noChangeShapeType="1" noTextEdit="1"/>
          </p:cNvSpPr>
          <p:nvPr/>
        </p:nvSpPr>
        <p:spPr bwMode="auto">
          <a:xfrm>
            <a:off x="457200" y="533400"/>
            <a:ext cx="83820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NELLO STOMACO</a:t>
            </a:r>
          </a:p>
        </p:txBody>
      </p:sp>
      <p:sp>
        <p:nvSpPr>
          <p:cNvPr id="48131" name="Text Box 5"/>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8132"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pic>
        <p:nvPicPr>
          <p:cNvPr id="4813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600"/>
            <a:ext cx="53975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736" name="Rectangle 8"/>
          <p:cNvSpPr>
            <a:spLocks noChangeArrowheads="1"/>
          </p:cNvSpPr>
          <p:nvPr/>
        </p:nvSpPr>
        <p:spPr bwMode="auto">
          <a:xfrm>
            <a:off x="5486400" y="1724025"/>
            <a:ext cx="3500438"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a:solidFill>
                  <a:schemeClr val="bg2"/>
                </a:solidFill>
                <a:latin typeface="Times New Roman" panose="02020603050405020304" pitchFamily="18" charset="0"/>
              </a:rPr>
              <a:t>Si distinguono un il </a:t>
            </a:r>
            <a:r>
              <a:rPr lang="it-IT" altLang="it-IT" sz="3200" b="1" i="1">
                <a:solidFill>
                  <a:srgbClr val="0000FF"/>
                </a:solidFill>
                <a:latin typeface="Times New Roman" panose="02020603050405020304" pitchFamily="18" charset="0"/>
              </a:rPr>
              <a:t>cardias</a:t>
            </a:r>
            <a:r>
              <a:rPr lang="it-IT" altLang="it-IT" sz="3200" b="1">
                <a:solidFill>
                  <a:schemeClr val="bg2"/>
                </a:solidFill>
                <a:latin typeface="Times New Roman" panose="02020603050405020304" pitchFamily="18" charset="0"/>
              </a:rPr>
              <a:t>, il </a:t>
            </a:r>
            <a:r>
              <a:rPr lang="it-IT" altLang="it-IT" sz="3200" b="1" i="1">
                <a:solidFill>
                  <a:srgbClr val="0000FF"/>
                </a:solidFill>
                <a:latin typeface="Times New Roman" panose="02020603050405020304" pitchFamily="18" charset="0"/>
              </a:rPr>
              <a:t>fondo</a:t>
            </a:r>
            <a:r>
              <a:rPr lang="it-IT" altLang="it-IT" sz="3200" b="1">
                <a:solidFill>
                  <a:schemeClr val="bg2"/>
                </a:solidFill>
                <a:latin typeface="Times New Roman" panose="02020603050405020304" pitchFamily="18" charset="0"/>
              </a:rPr>
              <a:t>, che è la parte cefalica, il </a:t>
            </a:r>
            <a:r>
              <a:rPr lang="it-IT" altLang="it-IT" sz="3200" b="1" i="1">
                <a:solidFill>
                  <a:srgbClr val="0000FF"/>
                </a:solidFill>
                <a:latin typeface="Times New Roman" panose="02020603050405020304" pitchFamily="18" charset="0"/>
              </a:rPr>
              <a:t>corpo</a:t>
            </a:r>
            <a:r>
              <a:rPr lang="it-IT" altLang="it-IT" sz="3200" b="1">
                <a:solidFill>
                  <a:schemeClr val="bg2"/>
                </a:solidFill>
                <a:latin typeface="Times New Roman" panose="02020603050405020304" pitchFamily="18" charset="0"/>
              </a:rPr>
              <a:t> che è la parte mediana e l’</a:t>
            </a:r>
            <a:r>
              <a:rPr lang="it-IT" altLang="it-IT" sz="3200" b="1" i="1">
                <a:solidFill>
                  <a:srgbClr val="0000FF"/>
                </a:solidFill>
                <a:latin typeface="Times New Roman" panose="02020603050405020304" pitchFamily="18" charset="0"/>
              </a:rPr>
              <a:t>antro</a:t>
            </a:r>
            <a:r>
              <a:rPr lang="it-IT" altLang="it-IT" sz="3200" b="1">
                <a:solidFill>
                  <a:schemeClr val="bg2"/>
                </a:solidFill>
                <a:latin typeface="Times New Roman" panose="02020603050405020304" pitchFamily="18" charset="0"/>
              </a:rPr>
              <a:t> </a:t>
            </a:r>
            <a:r>
              <a:rPr lang="it-IT" altLang="it-IT" sz="3200" b="1" i="1">
                <a:solidFill>
                  <a:srgbClr val="0000FF"/>
                </a:solidFill>
                <a:latin typeface="Times New Roman" panose="02020603050405020304" pitchFamily="18" charset="0"/>
              </a:rPr>
              <a:t>pilorico</a:t>
            </a:r>
            <a:r>
              <a:rPr lang="it-IT" altLang="it-IT" sz="3200" b="1">
                <a:solidFill>
                  <a:schemeClr val="bg2"/>
                </a:solidFill>
                <a:latin typeface="Times New Roman" panose="02020603050405020304" pitchFamily="18" charset="0"/>
              </a:rPr>
              <a:t> che è la porzione caudale.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5736"/>
                                        </p:tgtEl>
                                        <p:attrNameLst>
                                          <p:attrName>style.visibility</p:attrName>
                                        </p:attrNameLst>
                                      </p:cBhvr>
                                      <p:to>
                                        <p:strVal val="visible"/>
                                      </p:to>
                                    </p:set>
                                    <p:animEffect transition="in" filter="dissolve">
                                      <p:cBhvr>
                                        <p:cTn id="7" dur="500"/>
                                        <p:tgtEl>
                                          <p:spTgt spid="585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WordArt 4"/>
          <p:cNvSpPr>
            <a:spLocks noChangeArrowheads="1" noChangeShapeType="1" noTextEdit="1"/>
          </p:cNvSpPr>
          <p:nvPr/>
        </p:nvSpPr>
        <p:spPr bwMode="auto">
          <a:xfrm>
            <a:off x="457200" y="533400"/>
            <a:ext cx="83820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NELLO STOMACO</a:t>
            </a:r>
          </a:p>
        </p:txBody>
      </p:sp>
      <p:pic>
        <p:nvPicPr>
          <p:cNvPr id="4915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57300"/>
            <a:ext cx="56388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ChangeArrowheads="1"/>
          </p:cNvSpPr>
          <p:nvPr/>
        </p:nvSpPr>
        <p:spPr bwMode="auto">
          <a:xfrm>
            <a:off x="4191000" y="1584325"/>
            <a:ext cx="4724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La </a:t>
            </a:r>
            <a:r>
              <a:rPr lang="it-IT" altLang="it-IT" sz="2000" b="1" i="1">
                <a:solidFill>
                  <a:srgbClr val="0000FF"/>
                </a:solidFill>
                <a:latin typeface="Times New Roman" panose="02020603050405020304" pitchFamily="18" charset="0"/>
              </a:rPr>
              <a:t>tunica muscolare</a:t>
            </a:r>
            <a:r>
              <a:rPr lang="it-IT" altLang="it-IT" sz="2000" b="1">
                <a:solidFill>
                  <a:schemeClr val="bg2"/>
                </a:solidFill>
                <a:latin typeface="Times New Roman" panose="02020603050405020304" pitchFamily="18" charset="0"/>
              </a:rPr>
              <a:t> dello stomaco, interamente costituita da tessuto muscolare liscio di tipo viscerale, è molto sviluppata; in essa vi sono strati in cui le fibrocellule sono diversamente orientate: uno strato longitudinale più esterno, uno circolare ed uno obliquo.</a:t>
            </a:r>
          </a:p>
        </p:txBody>
      </p:sp>
      <p:sp>
        <p:nvSpPr>
          <p:cNvPr id="104457" name="Rectangle 9"/>
          <p:cNvSpPr>
            <a:spLocks noChangeArrowheads="1"/>
          </p:cNvSpPr>
          <p:nvPr/>
        </p:nvSpPr>
        <p:spPr bwMode="auto">
          <a:xfrm>
            <a:off x="381000" y="5486400"/>
            <a:ext cx="8458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400" b="1">
                <a:solidFill>
                  <a:schemeClr val="bg2"/>
                </a:solidFill>
                <a:latin typeface="Times New Roman" panose="02020603050405020304" pitchFamily="18" charset="0"/>
              </a:rPr>
              <a:t>La superficie esterna dello stomaco è interamente ricoperta dalla </a:t>
            </a:r>
            <a:r>
              <a:rPr lang="it-IT" altLang="it-IT" sz="2400" b="1" i="1">
                <a:solidFill>
                  <a:srgbClr val="0000FF"/>
                </a:solidFill>
                <a:latin typeface="Times New Roman" panose="02020603050405020304" pitchFamily="18" charset="0"/>
              </a:rPr>
              <a:t>sierosa peritoneale</a:t>
            </a:r>
            <a:r>
              <a:rPr lang="it-IT" altLang="it-IT" sz="2400" b="1">
                <a:solidFill>
                  <a:schemeClr val="bg2"/>
                </a:solidFill>
                <a:latin typeface="Times New Roman" panose="02020603050405020304" pitchFamily="18" charset="0"/>
              </a:rPr>
              <a:t>, mentre la cavità gastrica è tappezzata dalla </a:t>
            </a:r>
            <a:r>
              <a:rPr lang="it-IT" altLang="it-IT" sz="2400" b="1" i="1">
                <a:solidFill>
                  <a:srgbClr val="0000FF"/>
                </a:solidFill>
                <a:latin typeface="Times New Roman" panose="02020603050405020304" pitchFamily="18" charset="0"/>
              </a:rPr>
              <a:t>mucosa gastrica</a:t>
            </a:r>
            <a:endParaRPr lang="it-IT" altLang="it-IT" sz="2400" b="1">
              <a:solidFill>
                <a:schemeClr val="bg2"/>
              </a:solidFill>
              <a:latin typeface="Times New Roman" panose="02020603050405020304" pitchFamily="18" charset="0"/>
            </a:endParaRPr>
          </a:p>
        </p:txBody>
      </p:sp>
      <p:sp>
        <p:nvSpPr>
          <p:cNvPr id="49158" name="Text Box 10"/>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49159" name="Text Box 11"/>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4"/>
                                        </p:tgtEl>
                                        <p:attrNameLst>
                                          <p:attrName>style.visibility</p:attrName>
                                        </p:attrNameLst>
                                      </p:cBhvr>
                                      <p:to>
                                        <p:strVal val="visible"/>
                                      </p:to>
                                    </p:set>
                                    <p:animEffect transition="in" filter="dissolve">
                                      <p:cBhvr>
                                        <p:cTn id="7" dur="500"/>
                                        <p:tgtEl>
                                          <p:spTgt spid="104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4457"/>
                                        </p:tgtEl>
                                        <p:attrNameLst>
                                          <p:attrName>style.visibility</p:attrName>
                                        </p:attrNameLst>
                                      </p:cBhvr>
                                      <p:to>
                                        <p:strVal val="visible"/>
                                      </p:to>
                                    </p:set>
                                    <p:animEffect transition="in" filter="dissolve">
                                      <p:cBhvr>
                                        <p:cTn id="12" dur="500"/>
                                        <p:tgtEl>
                                          <p:spTgt spid="104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6388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WordArt 5"/>
          <p:cNvSpPr>
            <a:spLocks noChangeArrowheads="1" noChangeShapeType="1" noTextEdit="1"/>
          </p:cNvSpPr>
          <p:nvPr/>
        </p:nvSpPr>
        <p:spPr bwMode="auto">
          <a:xfrm>
            <a:off x="457200" y="533400"/>
            <a:ext cx="83820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MUCOSA GASTRICA</a:t>
            </a:r>
          </a:p>
        </p:txBody>
      </p:sp>
      <p:sp>
        <p:nvSpPr>
          <p:cNvPr id="106502" name="Rectangle 6"/>
          <p:cNvSpPr>
            <a:spLocks noChangeArrowheads="1"/>
          </p:cNvSpPr>
          <p:nvPr/>
        </p:nvSpPr>
        <p:spPr bwMode="auto">
          <a:xfrm>
            <a:off x="5948363" y="1828800"/>
            <a:ext cx="319563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solidFill>
                  <a:schemeClr val="bg2"/>
                </a:solidFill>
                <a:latin typeface="Times New Roman" panose="02020603050405020304" pitchFamily="18" charset="0"/>
              </a:rPr>
              <a:t>La superficie della mucosa è rivestita da cellule epiteliali di tipo colonnare che secernono muco e un fluido alcalino che protegge l’epitelio da insulti meccanici e dall’HCl. </a:t>
            </a:r>
          </a:p>
          <a:p>
            <a:pPr algn="ctr" eaLnBrk="1" hangingPunct="1"/>
            <a:r>
              <a:rPr lang="it-IT" altLang="it-IT" sz="1600" b="1">
                <a:solidFill>
                  <a:schemeClr val="bg2"/>
                </a:solidFill>
                <a:latin typeface="Times New Roman" panose="02020603050405020304" pitchFamily="18" charset="0"/>
              </a:rPr>
              <a:t>La superficie gastrica è disseminata di fossette dette </a:t>
            </a:r>
            <a:r>
              <a:rPr lang="it-IT" altLang="it-IT" sz="1600" b="1" i="1">
                <a:solidFill>
                  <a:srgbClr val="0000FF"/>
                </a:solidFill>
                <a:latin typeface="Times New Roman" panose="02020603050405020304" pitchFamily="18" charset="0"/>
              </a:rPr>
              <a:t>fossette gastriche</a:t>
            </a:r>
            <a:r>
              <a:rPr lang="it-IT" altLang="it-IT" sz="1600" b="1">
                <a:solidFill>
                  <a:schemeClr val="bg2"/>
                </a:solidFill>
                <a:latin typeface="Times New Roman" panose="02020603050405020304" pitchFamily="18" charset="0"/>
              </a:rPr>
              <a:t> che contengono l’apertura di un dotto attraverso il quale si svuotano una o più ghiandole gastriche. </a:t>
            </a:r>
          </a:p>
        </p:txBody>
      </p:sp>
      <p:sp>
        <p:nvSpPr>
          <p:cNvPr id="50181" name="Text Box 8"/>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50182" name="Text Box 9"/>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dissolve">
                                      <p:cBhvr>
                                        <p:cTn id="7" dur="500"/>
                                        <p:tgtEl>
                                          <p:spTgt spid="106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500"/>
            <a:ext cx="41592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WordArt 5"/>
          <p:cNvSpPr>
            <a:spLocks noChangeArrowheads="1" noChangeShapeType="1" noTextEdit="1"/>
          </p:cNvSpPr>
          <p:nvPr/>
        </p:nvSpPr>
        <p:spPr bwMode="auto">
          <a:xfrm>
            <a:off x="2209800" y="457200"/>
            <a:ext cx="5334000" cy="6096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TIPI DI CELLULE DELLA</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MUCOSA GASTRICA</a:t>
            </a:r>
          </a:p>
        </p:txBody>
      </p:sp>
      <p:sp>
        <p:nvSpPr>
          <p:cNvPr id="112647" name="Text Box 7"/>
          <p:cNvSpPr txBox="1">
            <a:spLocks noChangeArrowheads="1"/>
          </p:cNvSpPr>
          <p:nvPr/>
        </p:nvSpPr>
        <p:spPr bwMode="auto">
          <a:xfrm>
            <a:off x="3886200" y="1547813"/>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a:latin typeface="Times New Roman" panose="02020603050405020304" pitchFamily="18" charset="0"/>
              </a:rPr>
              <a:t>producono </a:t>
            </a:r>
            <a:r>
              <a:rPr lang="it-IT" altLang="it-IT" b="1" i="1">
                <a:solidFill>
                  <a:srgbClr val="FF3300"/>
                </a:solidFill>
                <a:latin typeface="Times New Roman" panose="02020603050405020304" pitchFamily="18" charset="0"/>
              </a:rPr>
              <a:t>pepsinogeno </a:t>
            </a:r>
            <a:r>
              <a:rPr lang="it-IT" altLang="it-IT">
                <a:latin typeface="Times New Roman" panose="02020603050405020304" pitchFamily="18" charset="0"/>
              </a:rPr>
              <a:t>e la</a:t>
            </a:r>
            <a:r>
              <a:rPr lang="it-IT" altLang="it-IT" b="1" i="1">
                <a:solidFill>
                  <a:srgbClr val="FF3300"/>
                </a:solidFill>
                <a:latin typeface="Times New Roman" panose="02020603050405020304" pitchFamily="18" charset="0"/>
              </a:rPr>
              <a:t> lipasi gastrica </a:t>
            </a:r>
            <a:r>
              <a:rPr lang="it-IT" altLang="it-IT">
                <a:latin typeface="Times New Roman" panose="02020603050405020304" pitchFamily="18" charset="0"/>
              </a:rPr>
              <a:t>importanti per la digestione delle proteine e dei lipidi</a:t>
            </a:r>
            <a:endParaRPr lang="it-IT" altLang="it-IT">
              <a:solidFill>
                <a:srgbClr val="FF3300"/>
              </a:solidFill>
              <a:latin typeface="Times New Roman" panose="02020603050405020304" pitchFamily="18" charset="0"/>
            </a:endParaRPr>
          </a:p>
        </p:txBody>
      </p:sp>
      <p:sp>
        <p:nvSpPr>
          <p:cNvPr id="112648" name="Text Box 8"/>
          <p:cNvSpPr txBox="1">
            <a:spLocks noChangeArrowheads="1"/>
          </p:cNvSpPr>
          <p:nvPr/>
        </p:nvSpPr>
        <p:spPr bwMode="auto">
          <a:xfrm>
            <a:off x="3886200" y="2462213"/>
            <a:ext cx="51816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700">
                <a:latin typeface="Times New Roman" panose="02020603050405020304" pitchFamily="18" charset="0"/>
              </a:rPr>
              <a:t>producono </a:t>
            </a:r>
            <a:r>
              <a:rPr lang="it-IT" altLang="it-IT" sz="1700" b="1" i="1">
                <a:solidFill>
                  <a:srgbClr val="FF3300"/>
                </a:solidFill>
                <a:latin typeface="Times New Roman" panose="02020603050405020304" pitchFamily="18" charset="0"/>
              </a:rPr>
              <a:t>HCl </a:t>
            </a:r>
            <a:r>
              <a:rPr lang="it-IT" altLang="it-IT" sz="1700">
                <a:latin typeface="Times New Roman" panose="02020603050405020304" pitchFamily="18" charset="0"/>
              </a:rPr>
              <a:t>e il </a:t>
            </a:r>
            <a:r>
              <a:rPr lang="it-IT" altLang="it-IT" sz="1700" b="1" i="1">
                <a:solidFill>
                  <a:srgbClr val="FF3300"/>
                </a:solidFill>
                <a:latin typeface="Times New Roman" panose="02020603050405020304" pitchFamily="18" charset="0"/>
              </a:rPr>
              <a:t>fattore intrinseco di Castle</a:t>
            </a:r>
            <a:r>
              <a:rPr lang="it-IT" altLang="it-IT" sz="1700">
                <a:latin typeface="Times New Roman" panose="02020603050405020304" pitchFamily="18" charset="0"/>
              </a:rPr>
              <a:t> importanti per l’attivazione della pepsina e per l’azione battericida il primo e per l’assorbimento della vitamina B12 il secondo</a:t>
            </a:r>
            <a:endParaRPr lang="it-IT" altLang="it-IT" sz="1700" b="1" i="1">
              <a:solidFill>
                <a:srgbClr val="FF3300"/>
              </a:solidFill>
              <a:latin typeface="Times New Roman" panose="02020603050405020304" pitchFamily="18" charset="0"/>
            </a:endParaRPr>
          </a:p>
        </p:txBody>
      </p:sp>
      <p:sp>
        <p:nvSpPr>
          <p:cNvPr id="112649" name="Text Box 9"/>
          <p:cNvSpPr txBox="1">
            <a:spLocks noChangeArrowheads="1"/>
          </p:cNvSpPr>
          <p:nvPr/>
        </p:nvSpPr>
        <p:spPr bwMode="auto">
          <a:xfrm>
            <a:off x="3911600" y="3668713"/>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a:latin typeface="Times New Roman" panose="02020603050405020304" pitchFamily="18" charset="0"/>
              </a:rPr>
              <a:t>producono </a:t>
            </a:r>
            <a:r>
              <a:rPr lang="it-IT" altLang="it-IT" b="1" i="1">
                <a:solidFill>
                  <a:srgbClr val="FF3300"/>
                </a:solidFill>
                <a:latin typeface="Times New Roman" panose="02020603050405020304" pitchFamily="18" charset="0"/>
              </a:rPr>
              <a:t>gastrina </a:t>
            </a:r>
            <a:r>
              <a:rPr lang="it-IT" altLang="it-IT">
                <a:latin typeface="Times New Roman" panose="02020603050405020304" pitchFamily="18" charset="0"/>
              </a:rPr>
              <a:t>importanti per la stimolazione della secrezione di acido gastrico</a:t>
            </a:r>
            <a:endParaRPr lang="it-IT" altLang="it-IT" b="1" i="1">
              <a:solidFill>
                <a:srgbClr val="FF3300"/>
              </a:solidFill>
              <a:latin typeface="Times New Roman" panose="02020603050405020304" pitchFamily="18" charset="0"/>
            </a:endParaRPr>
          </a:p>
        </p:txBody>
      </p:sp>
      <p:sp>
        <p:nvSpPr>
          <p:cNvPr id="112652" name="Text Box 9"/>
          <p:cNvSpPr txBox="1">
            <a:spLocks noChangeArrowheads="1"/>
          </p:cNvSpPr>
          <p:nvPr/>
        </p:nvSpPr>
        <p:spPr bwMode="auto">
          <a:xfrm>
            <a:off x="3898900" y="4570413"/>
            <a:ext cx="50292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a:latin typeface="Times New Roman" panose="02020603050405020304" pitchFamily="18" charset="0"/>
              </a:rPr>
              <a:t>producono </a:t>
            </a:r>
            <a:r>
              <a:rPr lang="it-IT" altLang="it-IT" b="1" i="1">
                <a:solidFill>
                  <a:srgbClr val="FF3300"/>
                </a:solidFill>
                <a:latin typeface="Times New Roman" panose="02020603050405020304" pitchFamily="18" charset="0"/>
              </a:rPr>
              <a:t>muco + HCO</a:t>
            </a:r>
            <a:r>
              <a:rPr lang="it-IT" altLang="it-IT" b="1" i="1" baseline="-25000">
                <a:solidFill>
                  <a:srgbClr val="FF3300"/>
                </a:solidFill>
                <a:latin typeface="Times New Roman" panose="02020603050405020304" pitchFamily="18" charset="0"/>
              </a:rPr>
              <a:t>3</a:t>
            </a:r>
            <a:r>
              <a:rPr lang="it-IT" altLang="it-IT" b="1" i="1" baseline="30000">
                <a:solidFill>
                  <a:srgbClr val="FF3300"/>
                </a:solidFill>
                <a:latin typeface="Times New Roman" panose="02020603050405020304" pitchFamily="18" charset="0"/>
              </a:rPr>
              <a:t>–</a:t>
            </a:r>
            <a:r>
              <a:rPr lang="it-IT" altLang="it-IT" baseline="30000">
                <a:latin typeface="Times New Roman" panose="02020603050405020304" pitchFamily="18" charset="0"/>
              </a:rPr>
              <a:t> </a:t>
            </a:r>
            <a:r>
              <a:rPr lang="it-IT" altLang="it-IT">
                <a:latin typeface="Times New Roman" panose="02020603050405020304" pitchFamily="18" charset="0"/>
              </a:rPr>
              <a:t>importanti per creare una barriera fisica fra lume ed epitelio e perché tampona l’HCl per impedire lesioni dell’epitelio</a:t>
            </a:r>
            <a:endParaRPr lang="it-IT" altLang="it-IT" b="1" i="1">
              <a:solidFill>
                <a:srgbClr val="FF3300"/>
              </a:solidFill>
              <a:latin typeface="Times New Roman" panose="02020603050405020304" pitchFamily="18" charset="0"/>
            </a:endParaRPr>
          </a:p>
        </p:txBody>
      </p:sp>
      <p:sp>
        <p:nvSpPr>
          <p:cNvPr id="51208" name="Rectangle 13"/>
          <p:cNvSpPr>
            <a:spLocks noChangeArrowheads="1"/>
          </p:cNvSpPr>
          <p:nvPr/>
        </p:nvSpPr>
        <p:spPr bwMode="auto">
          <a:xfrm>
            <a:off x="228600" y="1143000"/>
            <a:ext cx="754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2"/>
                </a:solidFill>
                <a:latin typeface="Times New Roman" panose="02020603050405020304" pitchFamily="18" charset="0"/>
              </a:rPr>
              <a:t>Nelle ghiandole del fondo e del corpo si distinguono 6 tipi di cellule: </a:t>
            </a:r>
          </a:p>
        </p:txBody>
      </p:sp>
      <p:sp>
        <p:nvSpPr>
          <p:cNvPr id="112654" name="Rectangle 14"/>
          <p:cNvSpPr>
            <a:spLocks noChangeArrowheads="1"/>
          </p:cNvSpPr>
          <p:nvPr/>
        </p:nvSpPr>
        <p:spPr bwMode="auto">
          <a:xfrm>
            <a:off x="2819400" y="5743575"/>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11430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Cellule D</a:t>
            </a:r>
            <a:r>
              <a:rPr lang="it-IT" altLang="it-IT" sz="1600">
                <a:latin typeface="Times New Roman" panose="02020603050405020304" pitchFamily="18" charset="0"/>
              </a:rPr>
              <a:t>      producono somatostatina e inibiscono la secrezione di acido gastrico</a:t>
            </a:r>
            <a:endParaRPr lang="it-IT" altLang="it-IT" sz="1600" b="1">
              <a:latin typeface="Times New Roman" panose="02020603050405020304" pitchFamily="18" charset="0"/>
            </a:endParaRPr>
          </a:p>
        </p:txBody>
      </p:sp>
      <p:sp>
        <p:nvSpPr>
          <p:cNvPr id="112655" name="Rectangle 15"/>
          <p:cNvSpPr>
            <a:spLocks noChangeArrowheads="1"/>
          </p:cNvSpPr>
          <p:nvPr/>
        </p:nvSpPr>
        <p:spPr bwMode="auto">
          <a:xfrm>
            <a:off x="1498600" y="6235700"/>
            <a:ext cx="739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76500" indent="-2476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Cellule enterocromaffini</a:t>
            </a:r>
            <a:r>
              <a:rPr lang="it-IT" altLang="it-IT" sz="1600">
                <a:latin typeface="Times New Roman" panose="02020603050405020304" pitchFamily="18" charset="0"/>
              </a:rPr>
              <a:t>      producono istamina e stimolano la secrezione di acido gastrico</a:t>
            </a:r>
            <a:endParaRPr lang="it-IT" altLang="it-IT" sz="1600" b="1">
              <a:latin typeface="Times New Roman" panose="02020603050405020304" pitchFamily="18" charset="0"/>
            </a:endParaRPr>
          </a:p>
        </p:txBody>
      </p:sp>
      <p:sp>
        <p:nvSpPr>
          <p:cNvPr id="51211" name="Text Box 16"/>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51212" name="Text Box 1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47"/>
                                        </p:tgtEl>
                                        <p:attrNameLst>
                                          <p:attrName>style.visibility</p:attrName>
                                        </p:attrNameLst>
                                      </p:cBhvr>
                                      <p:to>
                                        <p:strVal val="visible"/>
                                      </p:to>
                                    </p:set>
                                    <p:animEffect transition="in" filter="dissolve">
                                      <p:cBhvr>
                                        <p:cTn id="7" dur="500"/>
                                        <p:tgtEl>
                                          <p:spTgt spid="1126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48"/>
                                        </p:tgtEl>
                                        <p:attrNameLst>
                                          <p:attrName>style.visibility</p:attrName>
                                        </p:attrNameLst>
                                      </p:cBhvr>
                                      <p:to>
                                        <p:strVal val="visible"/>
                                      </p:to>
                                    </p:set>
                                    <p:animEffect transition="in" filter="dissolve">
                                      <p:cBhvr>
                                        <p:cTn id="12" dur="500"/>
                                        <p:tgtEl>
                                          <p:spTgt spid="1126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49"/>
                                        </p:tgtEl>
                                        <p:attrNameLst>
                                          <p:attrName>style.visibility</p:attrName>
                                        </p:attrNameLst>
                                      </p:cBhvr>
                                      <p:to>
                                        <p:strVal val="visible"/>
                                      </p:to>
                                    </p:set>
                                    <p:animEffect transition="in" filter="dissolve">
                                      <p:cBhvr>
                                        <p:cTn id="17" dur="500"/>
                                        <p:tgtEl>
                                          <p:spTgt spid="1126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652"/>
                                        </p:tgtEl>
                                        <p:attrNameLst>
                                          <p:attrName>style.visibility</p:attrName>
                                        </p:attrNameLst>
                                      </p:cBhvr>
                                      <p:to>
                                        <p:strVal val="visible"/>
                                      </p:to>
                                    </p:set>
                                    <p:animEffect transition="in" filter="dissolve">
                                      <p:cBhvr>
                                        <p:cTn id="22" dur="500"/>
                                        <p:tgtEl>
                                          <p:spTgt spid="1126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654"/>
                                        </p:tgtEl>
                                        <p:attrNameLst>
                                          <p:attrName>style.visibility</p:attrName>
                                        </p:attrNameLst>
                                      </p:cBhvr>
                                      <p:to>
                                        <p:strVal val="visible"/>
                                      </p:to>
                                    </p:set>
                                    <p:animEffect transition="in" filter="dissolve">
                                      <p:cBhvr>
                                        <p:cTn id="27" dur="500"/>
                                        <p:tgtEl>
                                          <p:spTgt spid="1126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655"/>
                                        </p:tgtEl>
                                        <p:attrNameLst>
                                          <p:attrName>style.visibility</p:attrName>
                                        </p:attrNameLst>
                                      </p:cBhvr>
                                      <p:to>
                                        <p:strVal val="visible"/>
                                      </p:to>
                                    </p:set>
                                    <p:animEffect transition="in" filter="dissolve">
                                      <p:cBhvr>
                                        <p:cTn id="32" dur="500"/>
                                        <p:tgtEl>
                                          <p:spTgt spid="112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7" grpId="0"/>
      <p:bldP spid="112648" grpId="0"/>
      <p:bldP spid="112649" grpId="0"/>
      <p:bldP spid="112652" grpId="0"/>
      <p:bldP spid="112654" grpId="0"/>
      <p:bldP spid="1126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4"/>
          <p:cNvSpPr>
            <a:spLocks noChangeArrowheads="1" noChangeShapeType="1" noTextEdit="1"/>
          </p:cNvSpPr>
          <p:nvPr/>
        </p:nvSpPr>
        <p:spPr bwMode="auto">
          <a:xfrm>
            <a:off x="1447800" y="533400"/>
            <a:ext cx="62484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GASTRICA</a:t>
            </a:r>
          </a:p>
        </p:txBody>
      </p:sp>
      <p:sp>
        <p:nvSpPr>
          <p:cNvPr id="113670" name="Rectangle 6"/>
          <p:cNvSpPr>
            <a:spLocks noChangeArrowheads="1"/>
          </p:cNvSpPr>
          <p:nvPr/>
        </p:nvSpPr>
        <p:spPr bwMode="auto">
          <a:xfrm>
            <a:off x="304800" y="1143000"/>
            <a:ext cx="84582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571500" indent="-2794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300" b="1">
                <a:solidFill>
                  <a:schemeClr val="bg2"/>
                </a:solidFill>
                <a:latin typeface="Times New Roman" panose="02020603050405020304" pitchFamily="18" charset="0"/>
              </a:rPr>
              <a:t>È il prodotto della secrezione di tutte le ghiandole gastriche e delle cellule epiteliali di superficie. </a:t>
            </a:r>
          </a:p>
          <a:p>
            <a:pPr eaLnBrk="1" hangingPunct="1"/>
            <a:r>
              <a:rPr lang="it-IT" altLang="it-IT" sz="2300" b="1">
                <a:solidFill>
                  <a:schemeClr val="bg2"/>
                </a:solidFill>
                <a:latin typeface="Times New Roman" panose="02020603050405020304" pitchFamily="18" charset="0"/>
              </a:rPr>
              <a:t>Le funzioni principali del succo gastrico sono:</a:t>
            </a:r>
          </a:p>
          <a:p>
            <a:pPr lvl="1" eaLnBrk="1" hangingPunct="1">
              <a:buFontTx/>
              <a:buChar char="•"/>
            </a:pPr>
            <a:r>
              <a:rPr lang="it-IT" altLang="it-IT" sz="2300" b="1" i="1">
                <a:solidFill>
                  <a:srgbClr val="0000FF"/>
                </a:solidFill>
                <a:latin typeface="Times New Roman" panose="02020603050405020304" pitchFamily="18" charset="0"/>
              </a:rPr>
              <a:t>Funzione digestiva</a:t>
            </a:r>
            <a:r>
              <a:rPr lang="it-IT" altLang="it-IT" sz="2300" b="1">
                <a:solidFill>
                  <a:schemeClr val="bg2"/>
                </a:solidFill>
                <a:latin typeface="Times New Roman" panose="02020603050405020304" pitchFamily="18" charset="0"/>
              </a:rPr>
              <a:t>: dovuta all’azione idrolitica degli enzimi che esso contiene sulle sostanze alimentari.</a:t>
            </a:r>
          </a:p>
          <a:p>
            <a:pPr lvl="1" eaLnBrk="1" hangingPunct="1">
              <a:buFontTx/>
              <a:buChar char="•"/>
            </a:pPr>
            <a:r>
              <a:rPr lang="it-IT" altLang="it-IT" sz="2300" b="1" i="1">
                <a:solidFill>
                  <a:srgbClr val="0000FF"/>
                </a:solidFill>
                <a:latin typeface="Times New Roman" panose="02020603050405020304" pitchFamily="18" charset="0"/>
              </a:rPr>
              <a:t>Funzione fluidificante</a:t>
            </a:r>
            <a:r>
              <a:rPr lang="it-IT" altLang="it-IT" sz="2300" b="1">
                <a:solidFill>
                  <a:schemeClr val="bg2"/>
                </a:solidFill>
                <a:latin typeface="Times New Roman" panose="02020603050405020304" pitchFamily="18" charset="0"/>
              </a:rPr>
              <a:t> e diluente la massa alimentare dovuto alla sua ricchezza in acqua (1-1.5 l); questa funzione è necessaria per consentire l’azione degli enzimi, regolare l’osmolarità del chimo e facilitarne la progressione nel canale.</a:t>
            </a:r>
          </a:p>
          <a:p>
            <a:pPr lvl="1" eaLnBrk="1" hangingPunct="1">
              <a:buFontTx/>
              <a:buChar char="•"/>
            </a:pPr>
            <a:r>
              <a:rPr lang="it-IT" altLang="it-IT" sz="2300" b="1" i="1">
                <a:solidFill>
                  <a:srgbClr val="0000FF"/>
                </a:solidFill>
                <a:latin typeface="Times New Roman" panose="02020603050405020304" pitchFamily="18" charset="0"/>
              </a:rPr>
              <a:t>Funzione difensiva</a:t>
            </a:r>
            <a:r>
              <a:rPr lang="it-IT" altLang="it-IT" sz="2300" b="1">
                <a:solidFill>
                  <a:schemeClr val="bg2"/>
                </a:solidFill>
                <a:latin typeface="Times New Roman" panose="02020603050405020304" pitchFamily="18" charset="0"/>
              </a:rPr>
              <a:t>, dovuta all’elevata acidità del succo che uccide gran parte dei germi, anche patogeni, presenti negli alimenti.</a:t>
            </a:r>
          </a:p>
          <a:p>
            <a:pPr lvl="1" eaLnBrk="1" hangingPunct="1">
              <a:buFontTx/>
              <a:buChar char="•"/>
            </a:pPr>
            <a:r>
              <a:rPr lang="it-IT" altLang="it-IT" sz="2300" b="1" i="1">
                <a:solidFill>
                  <a:srgbClr val="0000FF"/>
                </a:solidFill>
                <a:latin typeface="Times New Roman" panose="02020603050405020304" pitchFamily="18" charset="0"/>
              </a:rPr>
              <a:t>Funzione eritropoietica</a:t>
            </a:r>
            <a:r>
              <a:rPr lang="it-IT" altLang="it-IT" sz="2300" b="1">
                <a:solidFill>
                  <a:schemeClr val="bg2"/>
                </a:solidFill>
                <a:latin typeface="Times New Roman" panose="02020603050405020304" pitchFamily="18" charset="0"/>
              </a:rPr>
              <a:t>, dovuta al fattore antipernicioso di Castle presente nel succo, essenziale per la normale eritropoiesi.</a:t>
            </a:r>
          </a:p>
          <a:p>
            <a:pPr lvl="1" eaLnBrk="1" hangingPunct="1"/>
            <a:endParaRPr lang="it-IT" altLang="it-IT" sz="2300" b="1">
              <a:solidFill>
                <a:schemeClr val="bg2"/>
              </a:solidFill>
              <a:latin typeface="Times New Roman" panose="02020603050405020304" pitchFamily="18" charset="0"/>
            </a:endParaRPr>
          </a:p>
        </p:txBody>
      </p:sp>
      <p:sp>
        <p:nvSpPr>
          <p:cNvPr id="52228" name="Text Box 7"/>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52229" name="Text Box 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3670">
                                            <p:txEl>
                                              <p:pRg st="0" end="0"/>
                                            </p:txEl>
                                          </p:spTgt>
                                        </p:tgtEl>
                                        <p:attrNameLst>
                                          <p:attrName>style.visibility</p:attrName>
                                        </p:attrNameLst>
                                      </p:cBhvr>
                                      <p:to>
                                        <p:strVal val="visible"/>
                                      </p:to>
                                    </p:set>
                                    <p:animEffect transition="in" filter="dissolve">
                                      <p:cBhvr>
                                        <p:cTn id="7" dur="500"/>
                                        <p:tgtEl>
                                          <p:spTgt spid="1136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3670">
                                            <p:txEl>
                                              <p:pRg st="1" end="1"/>
                                            </p:txEl>
                                          </p:spTgt>
                                        </p:tgtEl>
                                        <p:attrNameLst>
                                          <p:attrName>style.visibility</p:attrName>
                                        </p:attrNameLst>
                                      </p:cBhvr>
                                      <p:to>
                                        <p:strVal val="visible"/>
                                      </p:to>
                                    </p:set>
                                    <p:animEffect transition="in" filter="dissolve">
                                      <p:cBhvr>
                                        <p:cTn id="12" dur="500"/>
                                        <p:tgtEl>
                                          <p:spTgt spid="1136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3670">
                                            <p:txEl>
                                              <p:pRg st="2" end="2"/>
                                            </p:txEl>
                                          </p:spTgt>
                                        </p:tgtEl>
                                        <p:attrNameLst>
                                          <p:attrName>style.visibility</p:attrName>
                                        </p:attrNameLst>
                                      </p:cBhvr>
                                      <p:to>
                                        <p:strVal val="visible"/>
                                      </p:to>
                                    </p:set>
                                    <p:animEffect transition="in" filter="dissolve">
                                      <p:cBhvr>
                                        <p:cTn id="17" dur="500"/>
                                        <p:tgtEl>
                                          <p:spTgt spid="11367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3670">
                                            <p:txEl>
                                              <p:pRg st="3" end="3"/>
                                            </p:txEl>
                                          </p:spTgt>
                                        </p:tgtEl>
                                        <p:attrNameLst>
                                          <p:attrName>style.visibility</p:attrName>
                                        </p:attrNameLst>
                                      </p:cBhvr>
                                      <p:to>
                                        <p:strVal val="visible"/>
                                      </p:to>
                                    </p:set>
                                    <p:animEffect transition="in" filter="dissolve">
                                      <p:cBhvr>
                                        <p:cTn id="22" dur="500"/>
                                        <p:tgtEl>
                                          <p:spTgt spid="11367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3670">
                                            <p:txEl>
                                              <p:pRg st="4" end="4"/>
                                            </p:txEl>
                                          </p:spTgt>
                                        </p:tgtEl>
                                        <p:attrNameLst>
                                          <p:attrName>style.visibility</p:attrName>
                                        </p:attrNameLst>
                                      </p:cBhvr>
                                      <p:to>
                                        <p:strVal val="visible"/>
                                      </p:to>
                                    </p:set>
                                    <p:animEffect transition="in" filter="dissolve">
                                      <p:cBhvr>
                                        <p:cTn id="27" dur="500"/>
                                        <p:tgtEl>
                                          <p:spTgt spid="11367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13670">
                                            <p:txEl>
                                              <p:pRg st="5" end="5"/>
                                            </p:txEl>
                                          </p:spTgt>
                                        </p:tgtEl>
                                        <p:attrNameLst>
                                          <p:attrName>style.visibility</p:attrName>
                                        </p:attrNameLst>
                                      </p:cBhvr>
                                      <p:to>
                                        <p:strVal val="visible"/>
                                      </p:to>
                                    </p:set>
                                    <p:animEffect transition="in" filter="dissolve">
                                      <p:cBhvr>
                                        <p:cTn id="32" dur="500"/>
                                        <p:tgtEl>
                                          <p:spTgt spid="1136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4102100" y="1371600"/>
            <a:ext cx="504190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rgbClr val="000066"/>
                </a:solidFill>
                <a:latin typeface="Times New Roman" panose="02020603050405020304" pitchFamily="18" charset="0"/>
              </a:rPr>
              <a:t>Nello </a:t>
            </a:r>
            <a:r>
              <a:rPr lang="it-IT" altLang="it-IT" sz="2000" b="1">
                <a:solidFill>
                  <a:srgbClr val="0000FF"/>
                </a:solidFill>
                <a:latin typeface="Times New Roman" panose="02020603050405020304" pitchFamily="18" charset="0"/>
              </a:rPr>
              <a:t>STOMACO</a:t>
            </a:r>
            <a:r>
              <a:rPr lang="it-IT" altLang="it-IT" sz="2000" b="1">
                <a:solidFill>
                  <a:srgbClr val="000066"/>
                </a:solidFill>
                <a:latin typeface="Times New Roman" panose="02020603050405020304" pitchFamily="18" charset="0"/>
              </a:rPr>
              <a:t> si distinguono un</a:t>
            </a:r>
            <a:r>
              <a:rPr lang="it-IT" altLang="it-IT" sz="2000" b="1" i="1">
                <a:solidFill>
                  <a:srgbClr val="0000FF"/>
                </a:solidFill>
                <a:latin typeface="Times New Roman" panose="02020603050405020304" pitchFamily="18" charset="0"/>
              </a:rPr>
              <a:t> fondo</a:t>
            </a:r>
            <a:r>
              <a:rPr lang="it-IT" altLang="it-IT" sz="2000" b="1">
                <a:solidFill>
                  <a:srgbClr val="000066"/>
                </a:solidFill>
                <a:latin typeface="Times New Roman" panose="02020603050405020304" pitchFamily="18" charset="0"/>
              </a:rPr>
              <a:t>, un </a:t>
            </a:r>
            <a:r>
              <a:rPr lang="it-IT" altLang="it-IT" sz="2000" b="1" i="1">
                <a:solidFill>
                  <a:srgbClr val="0000FF"/>
                </a:solidFill>
                <a:latin typeface="Times New Roman" panose="02020603050405020304" pitchFamily="18" charset="0"/>
              </a:rPr>
              <a:t>corpo</a:t>
            </a:r>
            <a:r>
              <a:rPr lang="it-IT" altLang="it-IT" sz="2000" b="1">
                <a:solidFill>
                  <a:srgbClr val="000066"/>
                </a:solidFill>
                <a:latin typeface="Times New Roman" panose="02020603050405020304" pitchFamily="18" charset="0"/>
              </a:rPr>
              <a:t> e un </a:t>
            </a:r>
            <a:r>
              <a:rPr lang="it-IT" altLang="it-IT" sz="2000" b="1" i="1">
                <a:solidFill>
                  <a:srgbClr val="0000FF"/>
                </a:solidFill>
                <a:latin typeface="Times New Roman" panose="02020603050405020304" pitchFamily="18" charset="0"/>
              </a:rPr>
              <a:t>antro pilorico</a:t>
            </a:r>
            <a:r>
              <a:rPr lang="it-IT" altLang="it-IT" sz="2000" b="1">
                <a:solidFill>
                  <a:srgbClr val="000066"/>
                </a:solidFill>
                <a:latin typeface="Times New Roman" panose="02020603050405020304" pitchFamily="18" charset="0"/>
              </a:rPr>
              <a:t>; </a:t>
            </a:r>
          </a:p>
          <a:p>
            <a:pPr eaLnBrk="1" hangingPunct="1"/>
            <a:r>
              <a:rPr lang="it-IT" altLang="it-IT" sz="2000" b="1">
                <a:solidFill>
                  <a:srgbClr val="000066"/>
                </a:solidFill>
                <a:latin typeface="Times New Roman" panose="02020603050405020304" pitchFamily="18" charset="0"/>
              </a:rPr>
              <a:t>L’</a:t>
            </a:r>
            <a:r>
              <a:rPr lang="it-IT" altLang="it-IT" sz="2000" b="1">
                <a:solidFill>
                  <a:srgbClr val="008000"/>
                </a:solidFill>
                <a:latin typeface="Times New Roman" panose="02020603050405020304" pitchFamily="18" charset="0"/>
              </a:rPr>
              <a:t>INTESTINO</a:t>
            </a:r>
            <a:r>
              <a:rPr lang="it-IT" altLang="it-IT" sz="2000" b="1">
                <a:solidFill>
                  <a:srgbClr val="000066"/>
                </a:solidFill>
                <a:latin typeface="Times New Roman" panose="02020603050405020304" pitchFamily="18" charset="0"/>
              </a:rPr>
              <a:t> comprende: l’</a:t>
            </a:r>
            <a:r>
              <a:rPr lang="it-IT" altLang="it-IT" sz="2000" b="1">
                <a:solidFill>
                  <a:srgbClr val="008000"/>
                </a:solidFill>
                <a:latin typeface="Times New Roman" panose="02020603050405020304" pitchFamily="18" charset="0"/>
              </a:rPr>
              <a:t>intestino</a:t>
            </a:r>
            <a:r>
              <a:rPr lang="it-IT" altLang="it-IT" sz="2000" b="1">
                <a:solidFill>
                  <a:srgbClr val="000066"/>
                </a:solidFill>
                <a:latin typeface="Times New Roman" panose="02020603050405020304" pitchFamily="18" charset="0"/>
              </a:rPr>
              <a:t> </a:t>
            </a:r>
            <a:r>
              <a:rPr lang="it-IT" altLang="it-IT" sz="2000" b="1">
                <a:solidFill>
                  <a:srgbClr val="008000"/>
                </a:solidFill>
                <a:latin typeface="Times New Roman" panose="02020603050405020304" pitchFamily="18" charset="0"/>
              </a:rPr>
              <a:t>tenue</a:t>
            </a:r>
            <a:r>
              <a:rPr lang="it-IT" altLang="it-IT" sz="2000" b="1">
                <a:solidFill>
                  <a:srgbClr val="000066"/>
                </a:solidFill>
                <a:latin typeface="Times New Roman" panose="02020603050405020304" pitchFamily="18" charset="0"/>
              </a:rPr>
              <a:t> e l’</a:t>
            </a:r>
            <a:r>
              <a:rPr lang="it-IT" altLang="it-IT" sz="2000" b="1">
                <a:solidFill>
                  <a:srgbClr val="008000"/>
                </a:solidFill>
                <a:latin typeface="Times New Roman" panose="02020603050405020304" pitchFamily="18" charset="0"/>
              </a:rPr>
              <a:t>intestino crasso</a:t>
            </a:r>
            <a:r>
              <a:rPr lang="it-IT" altLang="it-IT" sz="2000" b="1">
                <a:solidFill>
                  <a:srgbClr val="000066"/>
                </a:solidFill>
                <a:latin typeface="Times New Roman" panose="02020603050405020304" pitchFamily="18" charset="0"/>
              </a:rPr>
              <a:t>. L’intestino tenue si divide a sua volta in: </a:t>
            </a:r>
            <a:r>
              <a:rPr lang="it-IT" altLang="it-IT" sz="2000" b="1" i="1">
                <a:solidFill>
                  <a:srgbClr val="008000"/>
                </a:solidFill>
                <a:latin typeface="Times New Roman" panose="02020603050405020304" pitchFamily="18" charset="0"/>
              </a:rPr>
              <a:t>duodeno</a:t>
            </a:r>
            <a:r>
              <a:rPr lang="it-IT" altLang="it-IT" sz="2000" b="1">
                <a:solidFill>
                  <a:srgbClr val="000066"/>
                </a:solidFill>
                <a:latin typeface="Times New Roman" panose="02020603050405020304" pitchFamily="18" charset="0"/>
              </a:rPr>
              <a:t>, </a:t>
            </a:r>
            <a:r>
              <a:rPr lang="it-IT" altLang="it-IT" sz="2000" b="1" i="1">
                <a:solidFill>
                  <a:srgbClr val="008000"/>
                </a:solidFill>
                <a:latin typeface="Times New Roman" panose="02020603050405020304" pitchFamily="18" charset="0"/>
              </a:rPr>
              <a:t>digiuno</a:t>
            </a:r>
            <a:r>
              <a:rPr lang="it-IT" altLang="it-IT" sz="2000" b="1">
                <a:solidFill>
                  <a:srgbClr val="000066"/>
                </a:solidFill>
                <a:latin typeface="Times New Roman" panose="02020603050405020304" pitchFamily="18" charset="0"/>
              </a:rPr>
              <a:t> e </a:t>
            </a:r>
            <a:r>
              <a:rPr lang="it-IT" altLang="it-IT" sz="2000" b="1" i="1">
                <a:solidFill>
                  <a:srgbClr val="008000"/>
                </a:solidFill>
                <a:latin typeface="Times New Roman" panose="02020603050405020304" pitchFamily="18" charset="0"/>
              </a:rPr>
              <a:t>ileo</a:t>
            </a:r>
            <a:r>
              <a:rPr lang="it-IT" altLang="it-IT" sz="2000" b="1">
                <a:solidFill>
                  <a:srgbClr val="000066"/>
                </a:solidFill>
                <a:latin typeface="Times New Roman" panose="02020603050405020304" pitchFamily="18" charset="0"/>
              </a:rPr>
              <a:t>; il crasso in </a:t>
            </a:r>
            <a:r>
              <a:rPr lang="it-IT" altLang="it-IT" sz="2000" b="1" i="1">
                <a:solidFill>
                  <a:srgbClr val="008000"/>
                </a:solidFill>
                <a:latin typeface="Times New Roman" panose="02020603050405020304" pitchFamily="18" charset="0"/>
              </a:rPr>
              <a:t>cieco</a:t>
            </a:r>
            <a:r>
              <a:rPr lang="it-IT" altLang="it-IT" sz="2000" b="1">
                <a:solidFill>
                  <a:srgbClr val="000066"/>
                </a:solidFill>
                <a:latin typeface="Times New Roman" panose="02020603050405020304" pitchFamily="18" charset="0"/>
              </a:rPr>
              <a:t>, </a:t>
            </a:r>
            <a:r>
              <a:rPr lang="it-IT" altLang="it-IT" sz="2000" b="1" i="1">
                <a:solidFill>
                  <a:srgbClr val="008000"/>
                </a:solidFill>
                <a:latin typeface="Times New Roman" panose="02020603050405020304" pitchFamily="18" charset="0"/>
              </a:rPr>
              <a:t>colon</a:t>
            </a:r>
            <a:r>
              <a:rPr lang="it-IT" altLang="it-IT" sz="2000" b="1">
                <a:solidFill>
                  <a:srgbClr val="000066"/>
                </a:solidFill>
                <a:latin typeface="Times New Roman" panose="02020603050405020304" pitchFamily="18" charset="0"/>
              </a:rPr>
              <a:t>, </a:t>
            </a:r>
            <a:r>
              <a:rPr lang="it-IT" altLang="it-IT" sz="2000" b="1" i="1">
                <a:solidFill>
                  <a:srgbClr val="008000"/>
                </a:solidFill>
                <a:latin typeface="Times New Roman" panose="02020603050405020304" pitchFamily="18" charset="0"/>
              </a:rPr>
              <a:t>sigma</a:t>
            </a:r>
            <a:r>
              <a:rPr lang="it-IT" altLang="it-IT" sz="2000" b="1">
                <a:solidFill>
                  <a:srgbClr val="000066"/>
                </a:solidFill>
                <a:latin typeface="Times New Roman" panose="02020603050405020304" pitchFamily="18" charset="0"/>
              </a:rPr>
              <a:t> e </a:t>
            </a:r>
            <a:r>
              <a:rPr lang="it-IT" altLang="it-IT" sz="2000" b="1" i="1">
                <a:solidFill>
                  <a:srgbClr val="008000"/>
                </a:solidFill>
                <a:latin typeface="Times New Roman" panose="02020603050405020304" pitchFamily="18" charset="0"/>
              </a:rPr>
              <a:t>retto</a:t>
            </a:r>
            <a:r>
              <a:rPr lang="it-IT" altLang="it-IT" sz="2000" b="1">
                <a:solidFill>
                  <a:srgbClr val="000066"/>
                </a:solidFill>
                <a:latin typeface="Times New Roman" panose="02020603050405020304" pitchFamily="18" charset="0"/>
              </a:rPr>
              <a:t>.</a:t>
            </a:r>
          </a:p>
          <a:p>
            <a:pPr eaLnBrk="1" hangingPunct="1"/>
            <a:r>
              <a:rPr lang="it-IT" altLang="it-IT" sz="2000" b="1">
                <a:solidFill>
                  <a:srgbClr val="000066"/>
                </a:solidFill>
                <a:latin typeface="Times New Roman" panose="02020603050405020304" pitchFamily="18" charset="0"/>
              </a:rPr>
              <a:t>La superficie interna di tutto il tenue è provvista di numerose pliche e completamente tappezzata di sporgenze microscopiche digitiformi: i </a:t>
            </a:r>
            <a:r>
              <a:rPr lang="it-IT" altLang="it-IT" sz="2000" b="1" i="1">
                <a:solidFill>
                  <a:srgbClr val="008000"/>
                </a:solidFill>
                <a:latin typeface="Times New Roman" panose="02020603050405020304" pitchFamily="18" charset="0"/>
              </a:rPr>
              <a:t>villi intestinali</a:t>
            </a:r>
            <a:r>
              <a:rPr lang="it-IT" altLang="it-IT" sz="2000" b="1">
                <a:solidFill>
                  <a:srgbClr val="000066"/>
                </a:solidFill>
                <a:latin typeface="Times New Roman" panose="02020603050405020304" pitchFamily="18" charset="0"/>
              </a:rPr>
              <a:t>. </a:t>
            </a:r>
          </a:p>
          <a:p>
            <a:pPr eaLnBrk="1" hangingPunct="1"/>
            <a:endParaRPr lang="it-IT" altLang="it-IT" sz="2000" b="1">
              <a:latin typeface="Times New Roman" panose="02020603050405020304" pitchFamily="18" charset="0"/>
            </a:endParaRPr>
          </a:p>
          <a:p>
            <a:pPr eaLnBrk="1" hangingPunct="1"/>
            <a:r>
              <a:rPr lang="it-IT" altLang="it-IT" sz="2000" b="1">
                <a:latin typeface="Times New Roman" panose="02020603050405020304" pitchFamily="18" charset="0"/>
              </a:rPr>
              <a:t>La lunghezza totale del tubo digerente dell’uomo è di circa </a:t>
            </a:r>
            <a:r>
              <a:rPr lang="it-IT" altLang="it-IT" sz="2800" b="1">
                <a:solidFill>
                  <a:srgbClr val="FF0000"/>
                </a:solidFill>
                <a:latin typeface="Times New Roman" panose="02020603050405020304" pitchFamily="18" charset="0"/>
              </a:rPr>
              <a:t>5-6 metri</a:t>
            </a:r>
            <a:r>
              <a:rPr lang="it-IT" altLang="it-IT" sz="2000" b="1">
                <a:latin typeface="Times New Roman" panose="02020603050405020304" pitchFamily="18" charset="0"/>
              </a:rPr>
              <a:t>, di cui circa la metà, circa 3 metri, è rappresentata dall’intestino tenue.</a:t>
            </a:r>
          </a:p>
        </p:txBody>
      </p:sp>
      <p:pic>
        <p:nvPicPr>
          <p:cNvPr id="12291" name="Picture 3"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5538"/>
            <a:ext cx="402907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WordArt 4"/>
          <p:cNvSpPr>
            <a:spLocks noChangeArrowheads="1" noChangeShapeType="1" noTextEdit="1"/>
          </p:cNvSpPr>
          <p:nvPr/>
        </p:nvSpPr>
        <p:spPr bwMode="auto">
          <a:xfrm>
            <a:off x="539750" y="476250"/>
            <a:ext cx="7993063" cy="576263"/>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ORGANIZZAZIONE ANATOMICA</a:t>
            </a:r>
          </a:p>
        </p:txBody>
      </p:sp>
      <p:sp>
        <p:nvSpPr>
          <p:cNvPr id="12293" name="Text Box 6"/>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514">
                                            <p:txEl>
                                              <p:pRg st="1" end="1"/>
                                            </p:txEl>
                                          </p:spTgt>
                                        </p:tgtEl>
                                        <p:attrNameLst>
                                          <p:attrName>style.visibility</p:attrName>
                                        </p:attrNameLst>
                                      </p:cBhvr>
                                      <p:to>
                                        <p:strVal val="visible"/>
                                      </p:to>
                                    </p:set>
                                    <p:animEffect transition="in" filter="dissolve">
                                      <p:cBhvr>
                                        <p:cTn id="12" dur="500"/>
                                        <p:tgtEl>
                                          <p:spTgt spid="645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4514">
                                            <p:txEl>
                                              <p:pRg st="2" end="2"/>
                                            </p:txEl>
                                          </p:spTgt>
                                        </p:tgtEl>
                                        <p:attrNameLst>
                                          <p:attrName>style.visibility</p:attrName>
                                        </p:attrNameLst>
                                      </p:cBhvr>
                                      <p:to>
                                        <p:strVal val="visible"/>
                                      </p:to>
                                    </p:set>
                                    <p:animEffect transition="in" filter="dissolve">
                                      <p:cBhvr>
                                        <p:cTn id="17" dur="500"/>
                                        <p:tgtEl>
                                          <p:spTgt spid="645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4514">
                                            <p:txEl>
                                              <p:pRg st="4" end="4"/>
                                            </p:txEl>
                                          </p:spTgt>
                                        </p:tgtEl>
                                        <p:attrNameLst>
                                          <p:attrName>style.visibility</p:attrName>
                                        </p:attrNameLst>
                                      </p:cBhvr>
                                      <p:to>
                                        <p:strVal val="visible"/>
                                      </p:to>
                                    </p:set>
                                    <p:animEffect transition="in" filter="dissolve">
                                      <p:cBhvr>
                                        <p:cTn id="22" dur="500"/>
                                        <p:tgtEl>
                                          <p:spTgt spid="645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p:cNvSpPr>
            <a:spLocks noChangeArrowheads="1"/>
          </p:cNvSpPr>
          <p:nvPr/>
        </p:nvSpPr>
        <p:spPr bwMode="auto">
          <a:xfrm>
            <a:off x="228600" y="1219200"/>
            <a:ext cx="85344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62000" indent="-2794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it-IT" altLang="it-IT" sz="3200" b="1">
                <a:solidFill>
                  <a:schemeClr val="bg2"/>
                </a:solidFill>
                <a:latin typeface="Times New Roman" panose="02020603050405020304" pitchFamily="18" charset="0"/>
              </a:rPr>
              <a:t>È costituito da:</a:t>
            </a:r>
          </a:p>
          <a:p>
            <a:pPr lvl="1" eaLnBrk="1" hangingPunct="1">
              <a:buFontTx/>
              <a:buChar char="•"/>
            </a:pPr>
            <a:r>
              <a:rPr lang="it-IT" altLang="it-IT" sz="3200" b="1">
                <a:solidFill>
                  <a:schemeClr val="bg2"/>
                </a:solidFill>
                <a:latin typeface="Times New Roman" panose="02020603050405020304" pitchFamily="18" charset="0"/>
              </a:rPr>
              <a:t>Acqua (99.5%)</a:t>
            </a:r>
          </a:p>
          <a:p>
            <a:pPr lvl="1" eaLnBrk="1" hangingPunct="1">
              <a:buFontTx/>
              <a:buChar char="•"/>
            </a:pPr>
            <a:r>
              <a:rPr lang="it-IT" altLang="it-IT" sz="3200" b="1">
                <a:solidFill>
                  <a:schemeClr val="bg2"/>
                </a:solidFill>
                <a:latin typeface="Times New Roman" panose="02020603050405020304" pitchFamily="18" charset="0"/>
              </a:rPr>
              <a:t>Ioni (H</a:t>
            </a:r>
            <a:r>
              <a:rPr lang="it-IT" altLang="it-IT" sz="3200" b="1" baseline="30000">
                <a:solidFill>
                  <a:schemeClr val="bg2"/>
                </a:solidFill>
                <a:latin typeface="Times New Roman" panose="02020603050405020304" pitchFamily="18" charset="0"/>
              </a:rPr>
              <a:t>+</a:t>
            </a:r>
            <a:r>
              <a:rPr lang="it-IT" altLang="it-IT" sz="3200" b="1">
                <a:solidFill>
                  <a:schemeClr val="bg2"/>
                </a:solidFill>
                <a:latin typeface="Times New Roman" panose="02020603050405020304" pitchFamily="18" charset="0"/>
              </a:rPr>
              <a:t>, K</a:t>
            </a:r>
            <a:r>
              <a:rPr lang="it-IT" altLang="it-IT" sz="3200" b="1" baseline="30000">
                <a:solidFill>
                  <a:schemeClr val="bg2"/>
                </a:solidFill>
                <a:latin typeface="Times New Roman" panose="02020603050405020304" pitchFamily="18" charset="0"/>
              </a:rPr>
              <a:t>+</a:t>
            </a:r>
            <a:r>
              <a:rPr lang="it-IT" altLang="it-IT" sz="3200" b="1">
                <a:solidFill>
                  <a:schemeClr val="bg2"/>
                </a:solidFill>
                <a:latin typeface="Times New Roman" panose="02020603050405020304" pitchFamily="18" charset="0"/>
              </a:rPr>
              <a:t>, Na</a:t>
            </a:r>
            <a:r>
              <a:rPr lang="it-IT" altLang="it-IT" sz="3200" b="1" baseline="30000">
                <a:solidFill>
                  <a:schemeClr val="bg2"/>
                </a:solidFill>
                <a:latin typeface="Times New Roman" panose="02020603050405020304" pitchFamily="18" charset="0"/>
              </a:rPr>
              <a:t>+</a:t>
            </a:r>
            <a:r>
              <a:rPr lang="it-IT" altLang="it-IT" sz="3200" b="1">
                <a:solidFill>
                  <a:schemeClr val="bg2"/>
                </a:solidFill>
                <a:latin typeface="Times New Roman" panose="02020603050405020304" pitchFamily="18" charset="0"/>
              </a:rPr>
              <a:t>, Cl</a:t>
            </a:r>
            <a:r>
              <a:rPr lang="it-IT" altLang="it-IT" sz="3200" b="1" baseline="30000">
                <a:solidFill>
                  <a:schemeClr val="bg2"/>
                </a:solidFill>
                <a:latin typeface="Times New Roman" panose="02020603050405020304" pitchFamily="18" charset="0"/>
              </a:rPr>
              <a:t>-</a:t>
            </a:r>
            <a:r>
              <a:rPr lang="it-IT" altLang="it-IT" sz="3200" b="1">
                <a:solidFill>
                  <a:schemeClr val="bg2"/>
                </a:solidFill>
                <a:latin typeface="Times New Roman" panose="02020603050405020304" pitchFamily="18" charset="0"/>
              </a:rPr>
              <a:t>): la concentrazione di K</a:t>
            </a:r>
            <a:r>
              <a:rPr lang="it-IT" altLang="it-IT" sz="3200" b="1" baseline="30000">
                <a:solidFill>
                  <a:schemeClr val="bg2"/>
                </a:solidFill>
                <a:latin typeface="Times New Roman" panose="02020603050405020304" pitchFamily="18" charset="0"/>
              </a:rPr>
              <a:t>+</a:t>
            </a:r>
            <a:r>
              <a:rPr lang="it-IT" altLang="it-IT" sz="3200" b="1">
                <a:solidFill>
                  <a:schemeClr val="bg2"/>
                </a:solidFill>
                <a:latin typeface="Times New Roman" panose="02020603050405020304" pitchFamily="18" charset="0"/>
              </a:rPr>
              <a:t> è sempre maggiore rispetto a quella del plasma e può quindi verificarsi che nei casi di vomito prolungato si determini ipokalemia</a:t>
            </a:r>
          </a:p>
          <a:p>
            <a:pPr lvl="1" eaLnBrk="1" hangingPunct="1">
              <a:buFontTx/>
              <a:buChar char="•"/>
            </a:pPr>
            <a:r>
              <a:rPr lang="it-IT" altLang="it-IT" sz="3200" b="1">
                <a:solidFill>
                  <a:schemeClr val="bg2"/>
                </a:solidFill>
                <a:latin typeface="Times New Roman" panose="02020603050405020304" pitchFamily="18" charset="0"/>
              </a:rPr>
              <a:t>HCl (30-50 mmol/l, pH 1-2)</a:t>
            </a:r>
          </a:p>
          <a:p>
            <a:pPr lvl="1" eaLnBrk="1" hangingPunct="1">
              <a:buFontTx/>
              <a:buChar char="•"/>
            </a:pPr>
            <a:r>
              <a:rPr lang="it-IT" altLang="it-IT" sz="3200" b="1">
                <a:solidFill>
                  <a:schemeClr val="bg2"/>
                </a:solidFill>
                <a:latin typeface="Times New Roman" panose="02020603050405020304" pitchFamily="18" charset="0"/>
              </a:rPr>
              <a:t>Pepsinogeni</a:t>
            </a:r>
          </a:p>
          <a:p>
            <a:pPr lvl="1" eaLnBrk="1" hangingPunct="1">
              <a:buFontTx/>
              <a:buChar char="•"/>
            </a:pPr>
            <a:r>
              <a:rPr lang="it-IT" altLang="it-IT" sz="3200" b="1">
                <a:solidFill>
                  <a:schemeClr val="bg2"/>
                </a:solidFill>
                <a:latin typeface="Times New Roman" panose="02020603050405020304" pitchFamily="18" charset="0"/>
              </a:rPr>
              <a:t>Fattore intrinseco di Castle</a:t>
            </a:r>
          </a:p>
          <a:p>
            <a:pPr lvl="1" eaLnBrk="1" hangingPunct="1">
              <a:buFontTx/>
              <a:buChar char="•"/>
            </a:pPr>
            <a:r>
              <a:rPr lang="it-IT" altLang="it-IT" sz="3200" b="1">
                <a:solidFill>
                  <a:schemeClr val="bg2"/>
                </a:solidFill>
                <a:latin typeface="Times New Roman" panose="02020603050405020304" pitchFamily="18" charset="0"/>
              </a:rPr>
              <a:t>Muco</a:t>
            </a:r>
          </a:p>
        </p:txBody>
      </p:sp>
      <p:sp>
        <p:nvSpPr>
          <p:cNvPr id="53251" name="WordArt 5"/>
          <p:cNvSpPr>
            <a:spLocks noChangeArrowheads="1" noChangeShapeType="1" noTextEdit="1"/>
          </p:cNvSpPr>
          <p:nvPr/>
        </p:nvSpPr>
        <p:spPr bwMode="auto">
          <a:xfrm>
            <a:off x="1447800" y="533400"/>
            <a:ext cx="62484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GASTRICA</a:t>
            </a:r>
          </a:p>
        </p:txBody>
      </p:sp>
      <p:sp>
        <p:nvSpPr>
          <p:cNvPr id="53252" name="Text Box 6"/>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53253"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5716">
                                            <p:txEl>
                                              <p:pRg st="0" end="0"/>
                                            </p:txEl>
                                          </p:spTgt>
                                        </p:tgtEl>
                                        <p:attrNameLst>
                                          <p:attrName>style.visibility</p:attrName>
                                        </p:attrNameLst>
                                      </p:cBhvr>
                                      <p:to>
                                        <p:strVal val="visible"/>
                                      </p:to>
                                    </p:set>
                                    <p:animEffect transition="in" filter="dissolve">
                                      <p:cBhvr>
                                        <p:cTn id="7" dur="500"/>
                                        <p:tgtEl>
                                          <p:spTgt spid="1157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5716">
                                            <p:txEl>
                                              <p:pRg st="1" end="1"/>
                                            </p:txEl>
                                          </p:spTgt>
                                        </p:tgtEl>
                                        <p:attrNameLst>
                                          <p:attrName>style.visibility</p:attrName>
                                        </p:attrNameLst>
                                      </p:cBhvr>
                                      <p:to>
                                        <p:strVal val="visible"/>
                                      </p:to>
                                    </p:set>
                                    <p:animEffect transition="in" filter="dissolve">
                                      <p:cBhvr>
                                        <p:cTn id="12" dur="500"/>
                                        <p:tgtEl>
                                          <p:spTgt spid="1157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5716">
                                            <p:txEl>
                                              <p:pRg st="2" end="2"/>
                                            </p:txEl>
                                          </p:spTgt>
                                        </p:tgtEl>
                                        <p:attrNameLst>
                                          <p:attrName>style.visibility</p:attrName>
                                        </p:attrNameLst>
                                      </p:cBhvr>
                                      <p:to>
                                        <p:strVal val="visible"/>
                                      </p:to>
                                    </p:set>
                                    <p:animEffect transition="in" filter="dissolve">
                                      <p:cBhvr>
                                        <p:cTn id="17" dur="500"/>
                                        <p:tgtEl>
                                          <p:spTgt spid="1157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5716">
                                            <p:txEl>
                                              <p:pRg st="3" end="3"/>
                                            </p:txEl>
                                          </p:spTgt>
                                        </p:tgtEl>
                                        <p:attrNameLst>
                                          <p:attrName>style.visibility</p:attrName>
                                        </p:attrNameLst>
                                      </p:cBhvr>
                                      <p:to>
                                        <p:strVal val="visible"/>
                                      </p:to>
                                    </p:set>
                                    <p:animEffect transition="in" filter="dissolve">
                                      <p:cBhvr>
                                        <p:cTn id="22" dur="500"/>
                                        <p:tgtEl>
                                          <p:spTgt spid="1157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5716">
                                            <p:txEl>
                                              <p:pRg st="4" end="4"/>
                                            </p:txEl>
                                          </p:spTgt>
                                        </p:tgtEl>
                                        <p:attrNameLst>
                                          <p:attrName>style.visibility</p:attrName>
                                        </p:attrNameLst>
                                      </p:cBhvr>
                                      <p:to>
                                        <p:strVal val="visible"/>
                                      </p:to>
                                    </p:set>
                                    <p:animEffect transition="in" filter="dissolve">
                                      <p:cBhvr>
                                        <p:cTn id="27" dur="500"/>
                                        <p:tgtEl>
                                          <p:spTgt spid="1157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15716">
                                            <p:txEl>
                                              <p:pRg st="5" end="5"/>
                                            </p:txEl>
                                          </p:spTgt>
                                        </p:tgtEl>
                                        <p:attrNameLst>
                                          <p:attrName>style.visibility</p:attrName>
                                        </p:attrNameLst>
                                      </p:cBhvr>
                                      <p:to>
                                        <p:strVal val="visible"/>
                                      </p:to>
                                    </p:set>
                                    <p:animEffect transition="in" filter="dissolve">
                                      <p:cBhvr>
                                        <p:cTn id="32" dur="500"/>
                                        <p:tgtEl>
                                          <p:spTgt spid="11571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15716">
                                            <p:txEl>
                                              <p:pRg st="6" end="6"/>
                                            </p:txEl>
                                          </p:spTgt>
                                        </p:tgtEl>
                                        <p:attrNameLst>
                                          <p:attrName>style.visibility</p:attrName>
                                        </p:attrNameLst>
                                      </p:cBhvr>
                                      <p:to>
                                        <p:strVal val="visible"/>
                                      </p:to>
                                    </p:set>
                                    <p:animEffect transition="in" filter="dissolve">
                                      <p:cBhvr>
                                        <p:cTn id="37" dur="500"/>
                                        <p:tgtEl>
                                          <p:spTgt spid="1157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14" y="3895604"/>
            <a:ext cx="6943356" cy="225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WordArt 8"/>
          <p:cNvSpPr>
            <a:spLocks noChangeArrowheads="1" noChangeShapeType="1" noTextEdit="1"/>
          </p:cNvSpPr>
          <p:nvPr/>
        </p:nvSpPr>
        <p:spPr bwMode="auto">
          <a:xfrm>
            <a:off x="1952092" y="498348"/>
            <a:ext cx="5544616" cy="350517"/>
          </a:xfrm>
          <a:prstGeom prst="rect">
            <a:avLst/>
          </a:prstGeom>
        </p:spPr>
        <p:txBody>
          <a:bodyPr wrap="none" fromWordArt="1">
            <a:prstTxWarp prst="textPlain">
              <a:avLst>
                <a:gd name="adj" fmla="val 50000"/>
              </a:avLst>
            </a:prstTxWarp>
          </a:bodyPr>
          <a:lstStyle/>
          <a:p>
            <a:pPr algn="ctr"/>
            <a:r>
              <a:rPr lang="it-IT"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DI </a:t>
            </a:r>
            <a:r>
              <a:rPr lang="it-IT"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HCl</a:t>
            </a:r>
            <a:endParaRPr lang="it-IT"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54276" name="Rectangle 10"/>
          <p:cNvSpPr>
            <a:spLocks noChangeArrowheads="1"/>
          </p:cNvSpPr>
          <p:nvPr/>
        </p:nvSpPr>
        <p:spPr bwMode="auto">
          <a:xfrm>
            <a:off x="827584" y="984438"/>
            <a:ext cx="3478052" cy="286232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dirty="0">
                <a:solidFill>
                  <a:schemeClr val="bg2"/>
                </a:solidFill>
                <a:latin typeface="Times New Roman" panose="02020603050405020304" pitchFamily="18" charset="0"/>
              </a:rPr>
              <a:t>Il sito di secrezione dell’</a:t>
            </a:r>
            <a:r>
              <a:rPr lang="it-IT" altLang="it-IT" b="1" dirty="0" err="1">
                <a:solidFill>
                  <a:schemeClr val="bg2"/>
                </a:solidFill>
                <a:latin typeface="Times New Roman" panose="02020603050405020304" pitchFamily="18" charset="0"/>
              </a:rPr>
              <a:t>HCl</a:t>
            </a:r>
            <a:r>
              <a:rPr lang="it-IT" altLang="it-IT" b="1" dirty="0">
                <a:solidFill>
                  <a:schemeClr val="bg2"/>
                </a:solidFill>
                <a:latin typeface="Times New Roman" panose="02020603050405020304" pitchFamily="18" charset="0"/>
              </a:rPr>
              <a:t> è il lume del canalicolo delle cellule ossintiche. L’</a:t>
            </a:r>
            <a:r>
              <a:rPr lang="it-IT" altLang="it-IT" b="1" dirty="0" err="1">
                <a:solidFill>
                  <a:schemeClr val="bg2"/>
                </a:solidFill>
                <a:latin typeface="Times New Roman" panose="02020603050405020304" pitchFamily="18" charset="0"/>
              </a:rPr>
              <a:t>HCl</a:t>
            </a:r>
            <a:r>
              <a:rPr lang="it-IT" altLang="it-IT" b="1" dirty="0">
                <a:solidFill>
                  <a:schemeClr val="bg2"/>
                </a:solidFill>
                <a:latin typeface="Times New Roman" panose="02020603050405020304" pitchFamily="18" charset="0"/>
              </a:rPr>
              <a:t> viene secreto in questo microambiente e, defluendo lentamente a causa delle strutture </a:t>
            </a:r>
            <a:r>
              <a:rPr lang="it-IT" altLang="it-IT" b="1" dirty="0" err="1">
                <a:solidFill>
                  <a:schemeClr val="bg2"/>
                </a:solidFill>
                <a:latin typeface="Times New Roman" panose="02020603050405020304" pitchFamily="18" charset="0"/>
              </a:rPr>
              <a:t>microvillari</a:t>
            </a:r>
            <a:r>
              <a:rPr lang="it-IT" altLang="it-IT" b="1" dirty="0">
                <a:solidFill>
                  <a:schemeClr val="bg2"/>
                </a:solidFill>
                <a:latin typeface="Times New Roman" panose="02020603050405020304" pitchFamily="18" charset="0"/>
              </a:rPr>
              <a:t>, innalza la pressione osmotica e richiama acqua dal sangue con conseguente secrezione di una soluzione isotonica di </a:t>
            </a:r>
            <a:r>
              <a:rPr lang="it-IT" altLang="it-IT" b="1" dirty="0" err="1">
                <a:solidFill>
                  <a:schemeClr val="bg2"/>
                </a:solidFill>
                <a:latin typeface="Times New Roman" panose="02020603050405020304" pitchFamily="18" charset="0"/>
              </a:rPr>
              <a:t>HCl</a:t>
            </a:r>
            <a:r>
              <a:rPr lang="it-IT" altLang="it-IT" b="1" dirty="0">
                <a:solidFill>
                  <a:schemeClr val="bg2"/>
                </a:solidFill>
                <a:latin typeface="Times New Roman" panose="02020603050405020304" pitchFamily="18" charset="0"/>
              </a:rPr>
              <a:t>. </a:t>
            </a:r>
          </a:p>
        </p:txBody>
      </p:sp>
      <p:sp>
        <p:nvSpPr>
          <p:cNvPr id="54277" name="Rectangle 12"/>
          <p:cNvSpPr>
            <a:spLocks noChangeArrowheads="1"/>
          </p:cNvSpPr>
          <p:nvPr/>
        </p:nvSpPr>
        <p:spPr bwMode="auto">
          <a:xfrm>
            <a:off x="1447800" y="62484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400" b="1">
                <a:solidFill>
                  <a:srgbClr val="0000FF"/>
                </a:solidFill>
                <a:latin typeface="Times New Roman" panose="02020603050405020304" pitchFamily="18" charset="0"/>
              </a:rPr>
              <a:t>CELLULA PARIETALE O OSSINTICA</a:t>
            </a:r>
          </a:p>
        </p:txBody>
      </p:sp>
      <p:sp>
        <p:nvSpPr>
          <p:cNvPr id="54278" name="Text Box 13"/>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54279" name="Text Box 1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pic>
        <p:nvPicPr>
          <p:cNvPr id="54281" name="Picture 9" descr="http://images.slideplayer.it/3/993046/slides/slide_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494" y="949640"/>
            <a:ext cx="3862826" cy="2897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60960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WordArt 9"/>
          <p:cNvSpPr>
            <a:spLocks noChangeArrowheads="1" noChangeShapeType="1" noTextEdit="1"/>
          </p:cNvSpPr>
          <p:nvPr/>
        </p:nvSpPr>
        <p:spPr bwMode="auto">
          <a:xfrm>
            <a:off x="1447800" y="457200"/>
            <a:ext cx="62484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DI HCl</a:t>
            </a:r>
          </a:p>
        </p:txBody>
      </p:sp>
      <p:sp>
        <p:nvSpPr>
          <p:cNvPr id="55300" name="Rectangle 12"/>
          <p:cNvSpPr>
            <a:spLocks noChangeArrowheads="1"/>
          </p:cNvSpPr>
          <p:nvPr/>
        </p:nvSpPr>
        <p:spPr bwMode="auto">
          <a:xfrm>
            <a:off x="3276600" y="4953000"/>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pH 7.2</a:t>
            </a:r>
          </a:p>
        </p:txBody>
      </p:sp>
      <p:sp>
        <p:nvSpPr>
          <p:cNvPr id="55301" name="Rectangle 13"/>
          <p:cNvSpPr>
            <a:spLocks noChangeArrowheads="1"/>
          </p:cNvSpPr>
          <p:nvPr/>
        </p:nvSpPr>
        <p:spPr bwMode="auto">
          <a:xfrm>
            <a:off x="3886200" y="4419600"/>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pH 1</a:t>
            </a:r>
          </a:p>
        </p:txBody>
      </p:sp>
      <p:sp>
        <p:nvSpPr>
          <p:cNvPr id="55302" name="Rectangle 14"/>
          <p:cNvSpPr>
            <a:spLocks noChangeArrowheads="1"/>
          </p:cNvSpPr>
          <p:nvPr/>
        </p:nvSpPr>
        <p:spPr bwMode="auto">
          <a:xfrm rot="-1697992">
            <a:off x="3151188" y="4648200"/>
            <a:ext cx="658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a:t>CFTR</a:t>
            </a:r>
          </a:p>
        </p:txBody>
      </p:sp>
      <p:sp>
        <p:nvSpPr>
          <p:cNvPr id="55303" name="Text Box 15"/>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55304" name="Text Box 1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117777" name="Text Box 17"/>
          <p:cNvSpPr txBox="1">
            <a:spLocks noChangeArrowheads="1"/>
          </p:cNvSpPr>
          <p:nvPr/>
        </p:nvSpPr>
        <p:spPr bwMode="auto">
          <a:xfrm>
            <a:off x="5867400" y="2743200"/>
            <a:ext cx="177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a:solidFill>
                  <a:srgbClr val="FF0000"/>
                </a:solidFill>
              </a:rPr>
              <a:t>omeprazolo</a:t>
            </a:r>
          </a:p>
        </p:txBody>
      </p:sp>
      <p:sp>
        <p:nvSpPr>
          <p:cNvPr id="117779" name="Line 19"/>
          <p:cNvSpPr>
            <a:spLocks noChangeShapeType="1"/>
          </p:cNvSpPr>
          <p:nvPr/>
        </p:nvSpPr>
        <p:spPr bwMode="auto">
          <a:xfrm flipH="1">
            <a:off x="3886200" y="3048000"/>
            <a:ext cx="1905000" cy="76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17780" name="Line 20"/>
          <p:cNvSpPr>
            <a:spLocks noChangeShapeType="1"/>
          </p:cNvSpPr>
          <p:nvPr/>
        </p:nvSpPr>
        <p:spPr bwMode="auto">
          <a:xfrm>
            <a:off x="3276600" y="2819400"/>
            <a:ext cx="609600" cy="609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781" name="Line 21"/>
          <p:cNvSpPr>
            <a:spLocks noChangeShapeType="1"/>
          </p:cNvSpPr>
          <p:nvPr/>
        </p:nvSpPr>
        <p:spPr bwMode="auto">
          <a:xfrm flipV="1">
            <a:off x="3352800" y="2895600"/>
            <a:ext cx="457200" cy="533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5309" name="Text Box 22"/>
          <p:cNvSpPr txBox="1">
            <a:spLocks noChangeArrowheads="1"/>
          </p:cNvSpPr>
          <p:nvPr/>
        </p:nvSpPr>
        <p:spPr bwMode="auto">
          <a:xfrm>
            <a:off x="2206625" y="5878513"/>
            <a:ext cx="282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t>CELLULA OSSINTICA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777"/>
                                        </p:tgtEl>
                                        <p:attrNameLst>
                                          <p:attrName>style.visibility</p:attrName>
                                        </p:attrNameLst>
                                      </p:cBhvr>
                                      <p:to>
                                        <p:strVal val="visible"/>
                                      </p:to>
                                    </p:set>
                                    <p:animEffect transition="in" filter="dissolve">
                                      <p:cBhvr>
                                        <p:cTn id="7" dur="500"/>
                                        <p:tgtEl>
                                          <p:spTgt spid="11777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7779"/>
                                        </p:tgtEl>
                                        <p:attrNameLst>
                                          <p:attrName>style.visibility</p:attrName>
                                        </p:attrNameLst>
                                      </p:cBhvr>
                                      <p:to>
                                        <p:strVal val="visible"/>
                                      </p:to>
                                    </p:set>
                                    <p:animEffect transition="in" filter="dissolve">
                                      <p:cBhvr>
                                        <p:cTn id="10" dur="500"/>
                                        <p:tgtEl>
                                          <p:spTgt spid="11777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7780"/>
                                        </p:tgtEl>
                                        <p:attrNameLst>
                                          <p:attrName>style.visibility</p:attrName>
                                        </p:attrNameLst>
                                      </p:cBhvr>
                                      <p:to>
                                        <p:strVal val="visible"/>
                                      </p:to>
                                    </p:set>
                                    <p:animEffect transition="in" filter="dissolve">
                                      <p:cBhvr>
                                        <p:cTn id="13" dur="500"/>
                                        <p:tgtEl>
                                          <p:spTgt spid="11778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7781"/>
                                        </p:tgtEl>
                                        <p:attrNameLst>
                                          <p:attrName>style.visibility</p:attrName>
                                        </p:attrNameLst>
                                      </p:cBhvr>
                                      <p:to>
                                        <p:strVal val="visible"/>
                                      </p:to>
                                    </p:set>
                                    <p:animEffect transition="in" filter="dissolve">
                                      <p:cBhvr>
                                        <p:cTn id="16" dur="500"/>
                                        <p:tgtEl>
                                          <p:spTgt spid="117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7" grpId="0"/>
      <p:bldP spid="117779" grpId="0" animBg="1"/>
      <p:bldP spid="117780" grpId="0" animBg="1"/>
      <p:bldP spid="11778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200025" y="4953000"/>
            <a:ext cx="89439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Anche le cellule superficiali mucose del collo delle ghiandole gastriche secernono HCO</a:t>
            </a:r>
            <a:r>
              <a:rPr lang="it-IT" altLang="it-IT" sz="2000" b="1" baseline="-25000">
                <a:solidFill>
                  <a:schemeClr val="bg2"/>
                </a:solidFill>
                <a:latin typeface="Times New Roman" panose="02020603050405020304" pitchFamily="18" charset="0"/>
              </a:rPr>
              <a:t>3</a:t>
            </a:r>
            <a:r>
              <a:rPr lang="it-IT" altLang="it-IT" sz="2000" b="1" baseline="30000">
                <a:solidFill>
                  <a:schemeClr val="bg2"/>
                </a:solidFill>
                <a:latin typeface="Times New Roman" panose="02020603050405020304" pitchFamily="18" charset="0"/>
              </a:rPr>
              <a:t>-</a:t>
            </a:r>
            <a:r>
              <a:rPr lang="it-IT" altLang="it-IT" sz="2000" b="1">
                <a:solidFill>
                  <a:schemeClr val="bg2"/>
                </a:solidFill>
                <a:latin typeface="Times New Roman" panose="02020603050405020304" pitchFamily="18" charset="0"/>
              </a:rPr>
              <a:t> insieme al muco, però verso il lume dello stomaco, dove contribuisce a mantenere neutro il pH degli strati non rimescolati adiacenti alle cellule superficiali proteggendole così dal danneggiamento che ne deriverebbe dal contatto con l’HCl prodotto dalle cellule ossintiche </a:t>
            </a:r>
          </a:p>
        </p:txBody>
      </p:sp>
      <p:sp>
        <p:nvSpPr>
          <p:cNvPr id="56323" name="Text Box 15"/>
          <p:cNvSpPr txBox="1">
            <a:spLocks noChangeArrowheads="1"/>
          </p:cNvSpPr>
          <p:nvPr/>
        </p:nvSpPr>
        <p:spPr bwMode="auto">
          <a:xfrm>
            <a:off x="2743200" y="1066800"/>
            <a:ext cx="4141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2800" b="1">
                <a:solidFill>
                  <a:schemeClr val="bg2"/>
                </a:solidFill>
                <a:latin typeface="Times New Roman" panose="02020603050405020304" pitchFamily="18" charset="0"/>
              </a:rPr>
              <a:t>Ruolo protettivo del muco</a:t>
            </a:r>
          </a:p>
        </p:txBody>
      </p:sp>
      <p:sp>
        <p:nvSpPr>
          <p:cNvPr id="56324" name="WordArt 9"/>
          <p:cNvSpPr>
            <a:spLocks noChangeArrowheads="1" noChangeShapeType="1" noTextEdit="1"/>
          </p:cNvSpPr>
          <p:nvPr/>
        </p:nvSpPr>
        <p:spPr bwMode="auto">
          <a:xfrm>
            <a:off x="457200" y="457200"/>
            <a:ext cx="8382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DI MUCO E DI BICARBONATO</a:t>
            </a:r>
          </a:p>
        </p:txBody>
      </p:sp>
      <p:pic>
        <p:nvPicPr>
          <p:cNvPr id="56325"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6400"/>
            <a:ext cx="56388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55"/>
          <p:cNvSpPr txBox="1">
            <a:spLocks noChangeArrowheads="1"/>
          </p:cNvSpPr>
          <p:nvPr/>
        </p:nvSpPr>
        <p:spPr bwMode="auto">
          <a:xfrm>
            <a:off x="649288" y="66675"/>
            <a:ext cx="3182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a:t>
            </a:r>
          </a:p>
        </p:txBody>
      </p:sp>
      <p:sp>
        <p:nvSpPr>
          <p:cNvPr id="56327" name="Text Box 5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WordArt 4"/>
          <p:cNvSpPr>
            <a:spLocks noChangeArrowheads="1" noChangeShapeType="1" noTextEdit="1"/>
          </p:cNvSpPr>
          <p:nvPr/>
        </p:nvSpPr>
        <p:spPr bwMode="auto">
          <a:xfrm>
            <a:off x="1066800" y="457200"/>
            <a:ext cx="71628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ENZIMATICA</a:t>
            </a:r>
          </a:p>
        </p:txBody>
      </p:sp>
      <p:sp>
        <p:nvSpPr>
          <p:cNvPr id="57347" name="Text Box 9"/>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57348" name="Rectangle 13"/>
          <p:cNvSpPr>
            <a:spLocks noChangeArrowheads="1"/>
          </p:cNvSpPr>
          <p:nvPr/>
        </p:nvSpPr>
        <p:spPr bwMode="auto">
          <a:xfrm>
            <a:off x="685800" y="1295400"/>
            <a:ext cx="287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2400" b="1" i="1">
                <a:solidFill>
                  <a:srgbClr val="0000FF"/>
                </a:solidFill>
                <a:latin typeface="Times New Roman" panose="02020603050405020304" pitchFamily="18" charset="0"/>
              </a:rPr>
              <a:t>Cellula principale</a:t>
            </a:r>
          </a:p>
        </p:txBody>
      </p:sp>
      <p:sp>
        <p:nvSpPr>
          <p:cNvPr id="57349" name="Line 15"/>
          <p:cNvSpPr>
            <a:spLocks noChangeShapeType="1"/>
          </p:cNvSpPr>
          <p:nvPr/>
        </p:nvSpPr>
        <p:spPr bwMode="auto">
          <a:xfrm>
            <a:off x="2324100" y="2413000"/>
            <a:ext cx="555625" cy="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pic>
        <p:nvPicPr>
          <p:cNvPr id="57350" name="Picture 16"/>
          <p:cNvPicPr>
            <a:picLocks noChangeAspect="1" noChangeArrowheads="1"/>
          </p:cNvPicPr>
          <p:nvPr/>
        </p:nvPicPr>
        <p:blipFill>
          <a:blip r:embed="rId3">
            <a:extLst>
              <a:ext uri="{28A0092B-C50C-407E-A947-70E740481C1C}">
                <a14:useLocalDpi xmlns:a14="http://schemas.microsoft.com/office/drawing/2010/main" val="0"/>
              </a:ext>
            </a:extLst>
          </a:blip>
          <a:srcRect l="7552"/>
          <a:stretch>
            <a:fillRect/>
          </a:stretch>
        </p:blipFill>
        <p:spPr bwMode="auto">
          <a:xfrm>
            <a:off x="515938" y="1676400"/>
            <a:ext cx="3810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17"/>
          <p:cNvSpPr txBox="1">
            <a:spLocks noChangeArrowheads="1"/>
          </p:cNvSpPr>
          <p:nvPr/>
        </p:nvSpPr>
        <p:spPr bwMode="auto">
          <a:xfrm>
            <a:off x="1674813" y="1827213"/>
            <a:ext cx="1825625" cy="3365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Granulo secretorio</a:t>
            </a:r>
          </a:p>
        </p:txBody>
      </p:sp>
      <p:sp>
        <p:nvSpPr>
          <p:cNvPr id="57352" name="Text Box 18"/>
          <p:cNvSpPr txBox="1">
            <a:spLocks noChangeArrowheads="1"/>
          </p:cNvSpPr>
          <p:nvPr/>
        </p:nvSpPr>
        <p:spPr bwMode="auto">
          <a:xfrm>
            <a:off x="1820863" y="4491038"/>
            <a:ext cx="1879600" cy="3365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Mitocondrio</a:t>
            </a:r>
          </a:p>
        </p:txBody>
      </p:sp>
      <p:sp>
        <p:nvSpPr>
          <p:cNvPr id="57353" name="Text Box 19"/>
          <p:cNvSpPr txBox="1">
            <a:spLocks noChangeArrowheads="1"/>
          </p:cNvSpPr>
          <p:nvPr/>
        </p:nvSpPr>
        <p:spPr bwMode="auto">
          <a:xfrm>
            <a:off x="271463" y="4978400"/>
            <a:ext cx="2768600" cy="3365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Reticolo endoplasmico rugoso</a:t>
            </a:r>
          </a:p>
        </p:txBody>
      </p:sp>
      <p:sp>
        <p:nvSpPr>
          <p:cNvPr id="57354" name="Text Box 20"/>
          <p:cNvSpPr txBox="1">
            <a:spLocks noChangeArrowheads="1"/>
          </p:cNvSpPr>
          <p:nvPr/>
        </p:nvSpPr>
        <p:spPr bwMode="auto">
          <a:xfrm>
            <a:off x="3319463" y="2895600"/>
            <a:ext cx="1252537" cy="5810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600" b="1">
                <a:latin typeface="Times New Roman" panose="02020603050405020304" pitchFamily="18" charset="0"/>
              </a:rPr>
              <a:t>Complesso del Golgi</a:t>
            </a:r>
          </a:p>
        </p:txBody>
      </p:sp>
      <p:sp>
        <p:nvSpPr>
          <p:cNvPr id="57355" name="Rectangle 6"/>
          <p:cNvSpPr>
            <a:spLocks noChangeArrowheads="1"/>
          </p:cNvSpPr>
          <p:nvPr/>
        </p:nvSpPr>
        <p:spPr bwMode="auto">
          <a:xfrm>
            <a:off x="4800600" y="1066800"/>
            <a:ext cx="421957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solidFill>
                  <a:schemeClr val="bg2"/>
                </a:solidFill>
                <a:latin typeface="Times New Roman" panose="02020603050405020304" pitchFamily="18" charset="0"/>
              </a:rPr>
              <a:t>I più importanti enzimi del succo gastrico sono un gruppo di proteasi note come </a:t>
            </a:r>
            <a:r>
              <a:rPr lang="it-IT" altLang="it-IT" sz="2800" b="1" i="1">
                <a:solidFill>
                  <a:srgbClr val="0000FF"/>
                </a:solidFill>
                <a:latin typeface="Times New Roman" panose="02020603050405020304" pitchFamily="18" charset="0"/>
              </a:rPr>
              <a:t>pepsine</a:t>
            </a:r>
            <a:r>
              <a:rPr lang="it-IT" altLang="it-IT" sz="2400" b="1">
                <a:solidFill>
                  <a:schemeClr val="bg2"/>
                </a:solidFill>
                <a:latin typeface="Times New Roman" panose="02020603050405020304" pitchFamily="18" charset="0"/>
              </a:rPr>
              <a:t> secrete dalle cellule principali delle ghiandole gastriche del fondo e del corpo. Vengono secrete in forma di precursori inattivi (pro-enzimi), i </a:t>
            </a:r>
            <a:r>
              <a:rPr lang="it-IT" altLang="it-IT" sz="2400" b="1">
                <a:solidFill>
                  <a:srgbClr val="0000FF"/>
                </a:solidFill>
                <a:latin typeface="Times New Roman" panose="02020603050405020304" pitchFamily="18" charset="0"/>
              </a:rPr>
              <a:t>pepsinogeni</a:t>
            </a:r>
            <a:r>
              <a:rPr lang="it-IT" altLang="it-IT" sz="2400" b="1">
                <a:solidFill>
                  <a:schemeClr val="bg2"/>
                </a:solidFill>
                <a:latin typeface="Times New Roman" panose="02020603050405020304" pitchFamily="18" charset="0"/>
              </a:rPr>
              <a:t>, che vengono elaborati nell’apparato di Golgi dove si raccolgono in granuli di prosecreto (granuli di zimogeno)  e che si riversano nel lume ghiandolare per esocitosi.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C:\A_TESTI 10.05.2005\Didattica 1 (lezioni)\Farmacia 11- Gastrointestinale\Gastro Int 3 (secrezione gastrica e salivare)\Secrezione di pepsina.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76438"/>
            <a:ext cx="495300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58" name="Rectangle 14"/>
          <p:cNvSpPr>
            <a:spLocks noChangeArrowheads="1"/>
          </p:cNvSpPr>
          <p:nvPr/>
        </p:nvSpPr>
        <p:spPr bwMode="auto">
          <a:xfrm>
            <a:off x="5105400" y="1524000"/>
            <a:ext cx="4038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L’HCl determina il distacco dalla molecola del pepsinogeno di 9 aminoacidi. Ciò determina la conversione in pepsina attiva (massima attività a pH acido) che agisce come endopeptidasi scindendo i legami peptidici tra alcuni aminoacidi aromatici (Phe, Tyr) delle proteine convertendole in peptoni. Solo il 10-15% delle proteine di un pasto giungono nel duodeno scisse in peptoni. </a:t>
            </a:r>
          </a:p>
        </p:txBody>
      </p:sp>
      <p:sp>
        <p:nvSpPr>
          <p:cNvPr id="58372" name="WordArt 15"/>
          <p:cNvSpPr>
            <a:spLocks noChangeArrowheads="1" noChangeShapeType="1" noTextEdit="1"/>
          </p:cNvSpPr>
          <p:nvPr/>
        </p:nvSpPr>
        <p:spPr bwMode="auto">
          <a:xfrm>
            <a:off x="1066800" y="457200"/>
            <a:ext cx="71628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ENZIMATICA</a:t>
            </a:r>
          </a:p>
        </p:txBody>
      </p:sp>
      <p:sp>
        <p:nvSpPr>
          <p:cNvPr id="58373" name="Text Box 1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0158"/>
                                        </p:tgtEl>
                                        <p:attrNameLst>
                                          <p:attrName>style.visibility</p:attrName>
                                        </p:attrNameLst>
                                      </p:cBhvr>
                                      <p:to>
                                        <p:strVal val="visible"/>
                                      </p:to>
                                    </p:set>
                                    <p:animEffect transition="in" filter="dissolve">
                                      <p:cBhvr>
                                        <p:cTn id="7" dur="500"/>
                                        <p:tgtEl>
                                          <p:spTgt spid="390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WordArt 4"/>
          <p:cNvSpPr>
            <a:spLocks noChangeArrowheads="1" noChangeShapeType="1" noTextEdit="1"/>
          </p:cNvSpPr>
          <p:nvPr/>
        </p:nvSpPr>
        <p:spPr bwMode="auto">
          <a:xfrm>
            <a:off x="1066800" y="457200"/>
            <a:ext cx="71628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ENZIMATICA</a:t>
            </a:r>
          </a:p>
        </p:txBody>
      </p:sp>
      <p:sp>
        <p:nvSpPr>
          <p:cNvPr id="59395" name="Rectangle 5"/>
          <p:cNvSpPr>
            <a:spLocks noChangeArrowheads="1"/>
          </p:cNvSpPr>
          <p:nvPr/>
        </p:nvSpPr>
        <p:spPr bwMode="auto">
          <a:xfrm>
            <a:off x="0" y="1219200"/>
            <a:ext cx="89439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Nel succo gastrico è presente anche la </a:t>
            </a:r>
            <a:r>
              <a:rPr lang="it-IT" altLang="it-IT" sz="2000" b="1" i="1">
                <a:solidFill>
                  <a:srgbClr val="0000FF"/>
                </a:solidFill>
                <a:latin typeface="Times New Roman" panose="02020603050405020304" pitchFamily="18" charset="0"/>
              </a:rPr>
              <a:t>lipasi gastrica</a:t>
            </a:r>
            <a:r>
              <a:rPr lang="it-IT" altLang="it-IT" sz="2000" b="1">
                <a:solidFill>
                  <a:schemeClr val="bg2"/>
                </a:solidFill>
                <a:latin typeface="Times New Roman" panose="02020603050405020304" pitchFamily="18" charset="0"/>
              </a:rPr>
              <a:t> che ha una modesta capacità di scindere enzimaticamente i grassi neutri a pH acido. La sua azione si esplica soprattutto sui trigliceridi ad elevato numero di atomi di C. </a:t>
            </a:r>
          </a:p>
        </p:txBody>
      </p:sp>
      <p:pic>
        <p:nvPicPr>
          <p:cNvPr id="124934" name="Picture 6" descr="trigliceri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98700"/>
            <a:ext cx="538003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Rectangle 7"/>
          <p:cNvSpPr>
            <a:spLocks noChangeArrowheads="1"/>
          </p:cNvSpPr>
          <p:nvPr/>
        </p:nvSpPr>
        <p:spPr bwMode="auto">
          <a:xfrm>
            <a:off x="228600" y="5257800"/>
            <a:ext cx="84137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700" b="1">
                <a:solidFill>
                  <a:schemeClr val="bg2"/>
                </a:solidFill>
                <a:latin typeface="Times New Roman" panose="02020603050405020304" pitchFamily="18" charset="0"/>
              </a:rPr>
              <a:t>Le lipasi gastriche e linguali attaccano i trigliceridi (che rappresentano circa il 90-98% dei lipidi alimentari), staccando un acido grasso e producendo, quindi, diacilgliceroli (glicerolo esterificato con 2 acidi grassi) ed acidi grassi liberi. Nelle due o tre ore in cui il cibo permane nello stomaco, le lipasi orali e gastriche sono in grado di scindere circa il 30% dei lipidi alimentari.</a:t>
            </a:r>
          </a:p>
        </p:txBody>
      </p:sp>
      <p:sp>
        <p:nvSpPr>
          <p:cNvPr id="59398" name="Text Box 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dissolve">
                                      <p:cBhvr>
                                        <p:cTn id="7" dur="500"/>
                                        <p:tgtEl>
                                          <p:spTgt spid="12493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4935"/>
                                        </p:tgtEl>
                                        <p:attrNameLst>
                                          <p:attrName>style.visibility</p:attrName>
                                        </p:attrNameLst>
                                      </p:cBhvr>
                                      <p:to>
                                        <p:strVal val="visible"/>
                                      </p:to>
                                    </p:set>
                                    <p:animEffect transition="in" filter="dissolve">
                                      <p:cBhvr>
                                        <p:cTn id="11"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WordArt 4"/>
          <p:cNvSpPr>
            <a:spLocks noChangeArrowheads="1" noChangeShapeType="1" noTextEdit="1"/>
          </p:cNvSpPr>
          <p:nvPr/>
        </p:nvSpPr>
        <p:spPr bwMode="auto">
          <a:xfrm>
            <a:off x="1066800" y="457200"/>
            <a:ext cx="71628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ENZIMATICA</a:t>
            </a:r>
          </a:p>
        </p:txBody>
      </p:sp>
      <p:sp>
        <p:nvSpPr>
          <p:cNvPr id="60419" name="Rectangle 5"/>
          <p:cNvSpPr>
            <a:spLocks noChangeArrowheads="1"/>
          </p:cNvSpPr>
          <p:nvPr/>
        </p:nvSpPr>
        <p:spPr bwMode="auto">
          <a:xfrm>
            <a:off x="759768" y="1700808"/>
            <a:ext cx="777686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200" b="1" dirty="0">
                <a:solidFill>
                  <a:schemeClr val="bg2"/>
                </a:solidFill>
                <a:latin typeface="Times New Roman" panose="02020603050405020304" pitchFamily="18" charset="0"/>
              </a:rPr>
              <a:t>Nel succo gastrico è presente anche il </a:t>
            </a:r>
            <a:r>
              <a:rPr lang="it-IT" altLang="it-IT" sz="3200" b="1" i="1" dirty="0">
                <a:solidFill>
                  <a:srgbClr val="0000FF"/>
                </a:solidFill>
                <a:latin typeface="Times New Roman" panose="02020603050405020304" pitchFamily="18" charset="0"/>
              </a:rPr>
              <a:t>fattore intrinseco o fattore antipernicioso</a:t>
            </a:r>
            <a:r>
              <a:rPr lang="it-IT" altLang="it-IT" sz="3200" b="1" dirty="0">
                <a:solidFill>
                  <a:schemeClr val="bg2"/>
                </a:solidFill>
                <a:latin typeface="Times New Roman" panose="02020603050405020304" pitchFamily="18" charset="0"/>
              </a:rPr>
              <a:t> che è una mucoproteina secreta dalle cellule ossintiche, che lega la vitamina B12 presente negli alimenti, indispensabile per l’eritropoiesi. </a:t>
            </a:r>
          </a:p>
          <a:p>
            <a:pPr algn="ctr" eaLnBrk="1" hangingPunct="1"/>
            <a:r>
              <a:rPr lang="it-IT" altLang="it-IT" sz="3200" b="1" dirty="0">
                <a:solidFill>
                  <a:schemeClr val="bg2"/>
                </a:solidFill>
                <a:latin typeface="Times New Roman" panose="02020603050405020304" pitchFamily="18" charset="0"/>
              </a:rPr>
              <a:t>Questo complesso può raggiungere indenne l’ileo ed essere assorbito. </a:t>
            </a:r>
          </a:p>
        </p:txBody>
      </p:sp>
      <p:sp>
        <p:nvSpPr>
          <p:cNvPr id="60420"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37830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WordArt 6"/>
          <p:cNvSpPr>
            <a:spLocks noChangeArrowheads="1" noChangeShapeType="1" noTextEdit="1"/>
          </p:cNvSpPr>
          <p:nvPr/>
        </p:nvSpPr>
        <p:spPr bwMode="auto">
          <a:xfrm>
            <a:off x="457200" y="473075"/>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CONTROLLO DELLA SECREZIONE GASTRICA</a:t>
            </a:r>
          </a:p>
        </p:txBody>
      </p:sp>
      <p:sp>
        <p:nvSpPr>
          <p:cNvPr id="61444" name="Rectangle 8"/>
          <p:cNvSpPr>
            <a:spLocks noChangeArrowheads="1"/>
          </p:cNvSpPr>
          <p:nvPr/>
        </p:nvSpPr>
        <p:spPr bwMode="auto">
          <a:xfrm>
            <a:off x="0" y="1143000"/>
            <a:ext cx="894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CONTROLLO ORMONALE</a:t>
            </a:r>
          </a:p>
        </p:txBody>
      </p:sp>
      <p:sp>
        <p:nvSpPr>
          <p:cNvPr id="120841" name="Rectangle 9"/>
          <p:cNvSpPr>
            <a:spLocks noChangeArrowheads="1"/>
          </p:cNvSpPr>
          <p:nvPr/>
        </p:nvSpPr>
        <p:spPr bwMode="auto">
          <a:xfrm>
            <a:off x="4114800" y="1524000"/>
            <a:ext cx="49530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L’</a:t>
            </a:r>
            <a:r>
              <a:rPr lang="it-IT" altLang="it-IT" sz="2000" b="1">
                <a:solidFill>
                  <a:srgbClr val="0000FF"/>
                </a:solidFill>
                <a:latin typeface="Times New Roman" panose="02020603050405020304" pitchFamily="18" charset="0"/>
              </a:rPr>
              <a:t>aceticolina</a:t>
            </a:r>
            <a:r>
              <a:rPr lang="it-IT" altLang="it-IT" sz="2000" b="1">
                <a:solidFill>
                  <a:schemeClr val="bg2"/>
                </a:solidFill>
                <a:latin typeface="Times New Roman" panose="02020603050405020304" pitchFamily="18" charset="0"/>
              </a:rPr>
              <a:t>, l’</a:t>
            </a:r>
            <a:r>
              <a:rPr lang="it-IT" altLang="it-IT" sz="2000" b="1">
                <a:solidFill>
                  <a:srgbClr val="0000FF"/>
                </a:solidFill>
                <a:latin typeface="Times New Roman" panose="02020603050405020304" pitchFamily="18" charset="0"/>
              </a:rPr>
              <a:t>istamina</a:t>
            </a:r>
            <a:r>
              <a:rPr lang="it-IT" altLang="it-IT" sz="2000" b="1">
                <a:solidFill>
                  <a:schemeClr val="bg2"/>
                </a:solidFill>
                <a:latin typeface="Times New Roman" panose="02020603050405020304" pitchFamily="18" charset="0"/>
              </a:rPr>
              <a:t> e la </a:t>
            </a:r>
            <a:r>
              <a:rPr lang="it-IT" altLang="it-IT" sz="2000" b="1">
                <a:solidFill>
                  <a:srgbClr val="0000FF"/>
                </a:solidFill>
                <a:latin typeface="Times New Roman" panose="02020603050405020304" pitchFamily="18" charset="0"/>
              </a:rPr>
              <a:t>gastrina</a:t>
            </a:r>
            <a:r>
              <a:rPr lang="it-IT" altLang="it-IT" sz="2000" b="1">
                <a:solidFill>
                  <a:schemeClr val="bg2"/>
                </a:solidFill>
                <a:latin typeface="Times New Roman" panose="02020603050405020304" pitchFamily="18" charset="0"/>
              </a:rPr>
              <a:t> stimolano direttamente la secrezione di HCl legandosi a specifici recettori situati sulla membrana plasmatica delle cellule parietali. </a:t>
            </a:r>
          </a:p>
          <a:p>
            <a:pPr algn="ctr" eaLnBrk="1" hangingPunct="1"/>
            <a:r>
              <a:rPr lang="it-IT" altLang="it-IT" sz="2000" b="1">
                <a:solidFill>
                  <a:schemeClr val="bg2"/>
                </a:solidFill>
                <a:latin typeface="Times New Roman" panose="02020603050405020304" pitchFamily="18" charset="0"/>
              </a:rPr>
              <a:t>L’ACh è liberata dai terminali colinergici, la gastrina è prodotta dalle cellule G della mucosa dell’antro e del duodeno e raggiunge le cellule parietali attraverso la circolazione sanguigna, l’istamina è liberata dalle cellule della mucosa gastrica.</a:t>
            </a:r>
          </a:p>
          <a:p>
            <a:pPr algn="ctr" eaLnBrk="1" hangingPunct="1"/>
            <a:r>
              <a:rPr lang="it-IT" altLang="it-IT" sz="2000" b="1">
                <a:solidFill>
                  <a:schemeClr val="bg2"/>
                </a:solidFill>
                <a:latin typeface="Times New Roman" panose="02020603050405020304" pitchFamily="18" charset="0"/>
              </a:rPr>
              <a:t> Antagonisti specifici dell’ACh (atropina) e dell’istamina (cimetidina) inibiscono la secrezione acida. </a:t>
            </a:r>
          </a:p>
        </p:txBody>
      </p:sp>
      <p:sp>
        <p:nvSpPr>
          <p:cNvPr id="61446"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0841">
                                            <p:txEl>
                                              <p:pRg st="0" end="0"/>
                                            </p:txEl>
                                          </p:spTgt>
                                        </p:tgtEl>
                                        <p:attrNameLst>
                                          <p:attrName>style.visibility</p:attrName>
                                        </p:attrNameLst>
                                      </p:cBhvr>
                                      <p:to>
                                        <p:strVal val="visible"/>
                                      </p:to>
                                    </p:set>
                                    <p:animEffect transition="in" filter="dissolve">
                                      <p:cBhvr>
                                        <p:cTn id="7" dur="500"/>
                                        <p:tgtEl>
                                          <p:spTgt spid="1208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0841">
                                            <p:txEl>
                                              <p:pRg st="1" end="1"/>
                                            </p:txEl>
                                          </p:spTgt>
                                        </p:tgtEl>
                                        <p:attrNameLst>
                                          <p:attrName>style.visibility</p:attrName>
                                        </p:attrNameLst>
                                      </p:cBhvr>
                                      <p:to>
                                        <p:strVal val="visible"/>
                                      </p:to>
                                    </p:set>
                                    <p:animEffect transition="in" filter="dissolve">
                                      <p:cBhvr>
                                        <p:cTn id="12" dur="500"/>
                                        <p:tgtEl>
                                          <p:spTgt spid="12084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0841">
                                            <p:txEl>
                                              <p:pRg st="2" end="2"/>
                                            </p:txEl>
                                          </p:spTgt>
                                        </p:tgtEl>
                                        <p:attrNameLst>
                                          <p:attrName>style.visibility</p:attrName>
                                        </p:attrNameLst>
                                      </p:cBhvr>
                                      <p:to>
                                        <p:strVal val="visible"/>
                                      </p:to>
                                    </p:set>
                                    <p:animEffect transition="in" filter="dissolve">
                                      <p:cBhvr>
                                        <p:cTn id="17" dur="500"/>
                                        <p:tgtEl>
                                          <p:spTgt spid="1208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37830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WordArt 5"/>
          <p:cNvSpPr>
            <a:spLocks noChangeArrowheads="1" noChangeShapeType="1" noTextEdit="1"/>
          </p:cNvSpPr>
          <p:nvPr/>
        </p:nvSpPr>
        <p:spPr bwMode="auto">
          <a:xfrm>
            <a:off x="457200" y="473075"/>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CONTROLLO DELLA SECREZIONE GASTRICA</a:t>
            </a:r>
          </a:p>
        </p:txBody>
      </p:sp>
      <p:sp>
        <p:nvSpPr>
          <p:cNvPr id="62468" name="Rectangle 6"/>
          <p:cNvSpPr>
            <a:spLocks noChangeArrowheads="1"/>
          </p:cNvSpPr>
          <p:nvPr/>
        </p:nvSpPr>
        <p:spPr bwMode="auto">
          <a:xfrm>
            <a:off x="0" y="1143000"/>
            <a:ext cx="894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CONTROLLO ORMONALE</a:t>
            </a:r>
          </a:p>
        </p:txBody>
      </p:sp>
      <p:sp>
        <p:nvSpPr>
          <p:cNvPr id="62469" name="Rectangle 7"/>
          <p:cNvSpPr>
            <a:spLocks noChangeArrowheads="1"/>
          </p:cNvSpPr>
          <p:nvPr/>
        </p:nvSpPr>
        <p:spPr bwMode="auto">
          <a:xfrm>
            <a:off x="4114800" y="1524000"/>
            <a:ext cx="4953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solidFill>
                  <a:schemeClr val="bg2"/>
                </a:solidFill>
                <a:latin typeface="Times New Roman" panose="02020603050405020304" pitchFamily="18" charset="0"/>
              </a:rPr>
              <a:t>L’aceticolina agisce su recettori muscarinici situati sulla membrana basale delle cellule parietali. Il legame comporta la mobilizzazione attraverso il sistema dell’inositolo del Ca</a:t>
            </a:r>
            <a:r>
              <a:rPr lang="it-IT" altLang="it-IT" b="1" baseline="30000">
                <a:solidFill>
                  <a:schemeClr val="bg2"/>
                </a:solidFill>
                <a:latin typeface="Times New Roman" panose="02020603050405020304" pitchFamily="18" charset="0"/>
              </a:rPr>
              <a:t>2+</a:t>
            </a:r>
            <a:r>
              <a:rPr lang="it-IT" altLang="it-IT" b="1">
                <a:solidFill>
                  <a:schemeClr val="bg2"/>
                </a:solidFill>
                <a:latin typeface="Times New Roman" panose="02020603050405020304" pitchFamily="18" charset="0"/>
              </a:rPr>
              <a:t> intracellulare attraverso l’apertura di canali per il Ca</a:t>
            </a:r>
            <a:r>
              <a:rPr lang="it-IT" altLang="it-IT" b="1" baseline="30000">
                <a:solidFill>
                  <a:schemeClr val="bg2"/>
                </a:solidFill>
                <a:latin typeface="Times New Roman" panose="02020603050405020304" pitchFamily="18" charset="0"/>
              </a:rPr>
              <a:t>2+</a:t>
            </a:r>
            <a:r>
              <a:rPr lang="it-IT" altLang="it-IT" b="1">
                <a:solidFill>
                  <a:schemeClr val="bg2"/>
                </a:solidFill>
                <a:latin typeface="Times New Roman" panose="02020603050405020304" pitchFamily="18" charset="0"/>
              </a:rPr>
              <a:t> determinando un aumento della concentrazione di Ca</a:t>
            </a:r>
            <a:r>
              <a:rPr lang="it-IT" altLang="it-IT" b="1" baseline="30000">
                <a:solidFill>
                  <a:schemeClr val="bg2"/>
                </a:solidFill>
                <a:latin typeface="Times New Roman" panose="02020603050405020304" pitchFamily="18" charset="0"/>
              </a:rPr>
              <a:t>2+</a:t>
            </a:r>
            <a:r>
              <a:rPr lang="it-IT" altLang="it-IT" b="1">
                <a:solidFill>
                  <a:schemeClr val="bg2"/>
                </a:solidFill>
                <a:latin typeface="Times New Roman" panose="02020603050405020304" pitchFamily="18" charset="0"/>
              </a:rPr>
              <a:t> libero nel citosol. </a:t>
            </a:r>
          </a:p>
        </p:txBody>
      </p:sp>
      <p:sp>
        <p:nvSpPr>
          <p:cNvPr id="62470" name="Rectangle 8"/>
          <p:cNvSpPr>
            <a:spLocks noChangeArrowheads="1"/>
          </p:cNvSpPr>
          <p:nvPr/>
        </p:nvSpPr>
        <p:spPr bwMode="auto">
          <a:xfrm>
            <a:off x="4114800" y="36576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solidFill>
                  <a:schemeClr val="bg2"/>
                </a:solidFill>
                <a:latin typeface="Times New Roman" panose="02020603050405020304" pitchFamily="18" charset="0"/>
              </a:rPr>
              <a:t>Allo stesso modo la gastrina si rega ai recettori CCK-B, mobilizzando il Ca</a:t>
            </a:r>
            <a:r>
              <a:rPr lang="it-IT" altLang="it-IT" b="1" baseline="30000">
                <a:solidFill>
                  <a:schemeClr val="bg2"/>
                </a:solidFill>
                <a:latin typeface="Times New Roman" panose="02020603050405020304" pitchFamily="18" charset="0"/>
              </a:rPr>
              <a:t>2+</a:t>
            </a:r>
            <a:r>
              <a:rPr lang="it-IT" altLang="it-IT" b="1">
                <a:solidFill>
                  <a:schemeClr val="bg2"/>
                </a:solidFill>
                <a:latin typeface="Times New Roman" panose="02020603050405020304" pitchFamily="18" charset="0"/>
              </a:rPr>
              <a:t> intracellulare </a:t>
            </a:r>
          </a:p>
        </p:txBody>
      </p:sp>
      <p:sp>
        <p:nvSpPr>
          <p:cNvPr id="126985" name="AutoShape 9"/>
          <p:cNvSpPr>
            <a:spLocks noChangeArrowheads="1"/>
          </p:cNvSpPr>
          <p:nvPr/>
        </p:nvSpPr>
        <p:spPr bwMode="auto">
          <a:xfrm>
            <a:off x="4114800" y="1524000"/>
            <a:ext cx="4800600" cy="4191000"/>
          </a:xfrm>
          <a:prstGeom prst="downArrowCallout">
            <a:avLst>
              <a:gd name="adj1" fmla="val 14095"/>
              <a:gd name="adj2" fmla="val 21780"/>
              <a:gd name="adj3" fmla="val 24319"/>
              <a:gd name="adj4" fmla="val 66667"/>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26986" name="Rectangle 10"/>
          <p:cNvSpPr>
            <a:spLocks noChangeArrowheads="1"/>
          </p:cNvSpPr>
          <p:nvPr/>
        </p:nvSpPr>
        <p:spPr bwMode="auto">
          <a:xfrm>
            <a:off x="4311650" y="5791200"/>
            <a:ext cx="445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solidFill>
                  <a:srgbClr val="0000FF"/>
                </a:solidFill>
                <a:latin typeface="Times New Roman" panose="02020603050405020304" pitchFamily="18" charset="0"/>
              </a:rPr>
              <a:t>Aumento della secrezione di HCl</a:t>
            </a:r>
          </a:p>
        </p:txBody>
      </p:sp>
      <p:sp>
        <p:nvSpPr>
          <p:cNvPr id="62473" name="Text Box 11"/>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dissolve">
                                      <p:cBhvr>
                                        <p:cTn id="7" dur="500"/>
                                        <p:tgtEl>
                                          <p:spTgt spid="12698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6986"/>
                                        </p:tgtEl>
                                        <p:attrNameLst>
                                          <p:attrName>style.visibility</p:attrName>
                                        </p:attrNameLst>
                                      </p:cBhvr>
                                      <p:to>
                                        <p:strVal val="visible"/>
                                      </p:to>
                                    </p:set>
                                    <p:animEffect transition="in" filter="dissolve">
                                      <p:cBhvr>
                                        <p:cTn id="10" dur="500"/>
                                        <p:tgtEl>
                                          <p:spTgt spid="126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5" grpId="0" animBg="1"/>
      <p:bldP spid="1269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76"/>
          <p:cNvGrpSpPr>
            <a:grpSpLocks/>
          </p:cNvGrpSpPr>
          <p:nvPr/>
        </p:nvGrpSpPr>
        <p:grpSpPr bwMode="auto">
          <a:xfrm>
            <a:off x="242888" y="1447800"/>
            <a:ext cx="5548312" cy="4768850"/>
            <a:chOff x="1370" y="877"/>
            <a:chExt cx="3975" cy="3244"/>
          </a:xfrm>
        </p:grpSpPr>
        <p:pic>
          <p:nvPicPr>
            <p:cNvPr id="1331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 y="877"/>
              <a:ext cx="3636" cy="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24"/>
            <p:cNvSpPr txBox="1">
              <a:spLocks noChangeArrowheads="1"/>
            </p:cNvSpPr>
            <p:nvPr/>
          </p:nvSpPr>
          <p:spPr bwMode="auto">
            <a:xfrm>
              <a:off x="4048" y="3472"/>
              <a:ext cx="96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Intestino tenue</a:t>
              </a:r>
            </a:p>
          </p:txBody>
        </p:sp>
        <p:sp>
          <p:nvSpPr>
            <p:cNvPr id="13320" name="Text Box 25"/>
            <p:cNvSpPr txBox="1">
              <a:spLocks noChangeArrowheads="1"/>
            </p:cNvSpPr>
            <p:nvPr/>
          </p:nvSpPr>
          <p:spPr bwMode="auto">
            <a:xfrm>
              <a:off x="3833" y="2265"/>
              <a:ext cx="60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Esofago</a:t>
              </a:r>
            </a:p>
          </p:txBody>
        </p:sp>
        <p:sp>
          <p:nvSpPr>
            <p:cNvPr id="13321" name="Text Box 26"/>
            <p:cNvSpPr txBox="1">
              <a:spLocks noChangeArrowheads="1"/>
            </p:cNvSpPr>
            <p:nvPr/>
          </p:nvSpPr>
          <p:spPr bwMode="auto">
            <a:xfrm>
              <a:off x="3833" y="2423"/>
              <a:ext cx="571"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Cardias</a:t>
              </a:r>
            </a:p>
          </p:txBody>
        </p:sp>
        <p:sp>
          <p:nvSpPr>
            <p:cNvPr id="13322" name="Text Box 27"/>
            <p:cNvSpPr txBox="1">
              <a:spLocks noChangeArrowheads="1"/>
            </p:cNvSpPr>
            <p:nvPr/>
          </p:nvSpPr>
          <p:spPr bwMode="auto">
            <a:xfrm>
              <a:off x="3694" y="2557"/>
              <a:ext cx="63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Stomaco</a:t>
              </a:r>
            </a:p>
          </p:txBody>
        </p:sp>
        <p:sp>
          <p:nvSpPr>
            <p:cNvPr id="13323" name="Text Box 28"/>
            <p:cNvSpPr txBox="1">
              <a:spLocks noChangeArrowheads="1"/>
            </p:cNvSpPr>
            <p:nvPr/>
          </p:nvSpPr>
          <p:spPr bwMode="auto">
            <a:xfrm>
              <a:off x="3689" y="2724"/>
              <a:ext cx="60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1400"/>
                <a:t>Sfintere </a:t>
              </a:r>
            </a:p>
            <a:p>
              <a:pPr algn="ctr"/>
              <a:r>
                <a:rPr lang="it-IT" altLang="it-IT" sz="1400"/>
                <a:t>pilorico</a:t>
              </a:r>
            </a:p>
          </p:txBody>
        </p:sp>
        <p:sp>
          <p:nvSpPr>
            <p:cNvPr id="13324" name="Text Box 29"/>
            <p:cNvSpPr txBox="1">
              <a:spLocks noChangeArrowheads="1"/>
            </p:cNvSpPr>
            <p:nvPr/>
          </p:nvSpPr>
          <p:spPr bwMode="auto">
            <a:xfrm>
              <a:off x="1596" y="2821"/>
              <a:ext cx="68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Cistifellea</a:t>
              </a:r>
            </a:p>
          </p:txBody>
        </p:sp>
        <p:sp>
          <p:nvSpPr>
            <p:cNvPr id="13325" name="Text Box 30"/>
            <p:cNvSpPr txBox="1">
              <a:spLocks noChangeArrowheads="1"/>
            </p:cNvSpPr>
            <p:nvPr/>
          </p:nvSpPr>
          <p:spPr bwMode="auto">
            <a:xfrm>
              <a:off x="1744" y="3005"/>
              <a:ext cx="67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solidFill>
                    <a:srgbClr val="1822CD"/>
                  </a:solidFill>
                </a:rPr>
                <a:t>Pancreas</a:t>
              </a:r>
              <a:endParaRPr lang="it-IT" altLang="it-IT" sz="1400"/>
            </a:p>
          </p:txBody>
        </p:sp>
        <p:sp>
          <p:nvSpPr>
            <p:cNvPr id="13326" name="Text Box 31"/>
            <p:cNvSpPr txBox="1">
              <a:spLocks noChangeArrowheads="1"/>
            </p:cNvSpPr>
            <p:nvPr/>
          </p:nvSpPr>
          <p:spPr bwMode="auto">
            <a:xfrm>
              <a:off x="1405" y="3284"/>
              <a:ext cx="96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Intestino tenue</a:t>
              </a:r>
            </a:p>
          </p:txBody>
        </p:sp>
        <p:sp>
          <p:nvSpPr>
            <p:cNvPr id="13327" name="Text Box 32"/>
            <p:cNvSpPr txBox="1">
              <a:spLocks noChangeArrowheads="1"/>
            </p:cNvSpPr>
            <p:nvPr/>
          </p:nvSpPr>
          <p:spPr bwMode="auto">
            <a:xfrm>
              <a:off x="1370" y="3530"/>
              <a:ext cx="102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Intestino crasso</a:t>
              </a:r>
            </a:p>
          </p:txBody>
        </p:sp>
        <p:sp>
          <p:nvSpPr>
            <p:cNvPr id="13328" name="Text Box 33"/>
            <p:cNvSpPr txBox="1">
              <a:spLocks noChangeArrowheads="1"/>
            </p:cNvSpPr>
            <p:nvPr/>
          </p:nvSpPr>
          <p:spPr bwMode="auto">
            <a:xfrm>
              <a:off x="1791" y="3669"/>
              <a:ext cx="43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Retto</a:t>
              </a:r>
            </a:p>
          </p:txBody>
        </p:sp>
        <p:sp>
          <p:nvSpPr>
            <p:cNvPr id="13329" name="Text Box 34"/>
            <p:cNvSpPr txBox="1">
              <a:spLocks noChangeArrowheads="1"/>
            </p:cNvSpPr>
            <p:nvPr/>
          </p:nvSpPr>
          <p:spPr bwMode="auto">
            <a:xfrm>
              <a:off x="1801" y="3831"/>
              <a:ext cx="35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Ano</a:t>
              </a:r>
            </a:p>
          </p:txBody>
        </p:sp>
        <p:sp>
          <p:nvSpPr>
            <p:cNvPr id="13330" name="Text Box 35"/>
            <p:cNvSpPr txBox="1">
              <a:spLocks noChangeArrowheads="1"/>
            </p:cNvSpPr>
            <p:nvPr/>
          </p:nvSpPr>
          <p:spPr bwMode="auto">
            <a:xfrm>
              <a:off x="1680" y="1107"/>
              <a:ext cx="883"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Cavità orale</a:t>
              </a:r>
            </a:p>
          </p:txBody>
        </p:sp>
        <p:sp>
          <p:nvSpPr>
            <p:cNvPr id="13331" name="Text Box 36"/>
            <p:cNvSpPr txBox="1">
              <a:spLocks noChangeArrowheads="1"/>
            </p:cNvSpPr>
            <p:nvPr/>
          </p:nvSpPr>
          <p:spPr bwMode="auto">
            <a:xfrm>
              <a:off x="2044" y="1257"/>
              <a:ext cx="51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it-IT" sz="1400"/>
                <a:t>Lingua</a:t>
              </a:r>
            </a:p>
          </p:txBody>
        </p:sp>
        <p:sp>
          <p:nvSpPr>
            <p:cNvPr id="13332" name="Text Box 37"/>
            <p:cNvSpPr txBox="1">
              <a:spLocks noChangeArrowheads="1"/>
            </p:cNvSpPr>
            <p:nvPr/>
          </p:nvSpPr>
          <p:spPr bwMode="auto">
            <a:xfrm>
              <a:off x="2050" y="1398"/>
              <a:ext cx="48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Bocca</a:t>
              </a:r>
            </a:p>
          </p:txBody>
        </p:sp>
        <p:sp>
          <p:nvSpPr>
            <p:cNvPr id="13333" name="Text Box 38"/>
            <p:cNvSpPr txBox="1">
              <a:spLocks noChangeArrowheads="1"/>
            </p:cNvSpPr>
            <p:nvPr/>
          </p:nvSpPr>
          <p:spPr bwMode="auto">
            <a:xfrm>
              <a:off x="1529" y="1662"/>
              <a:ext cx="101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solidFill>
                    <a:srgbClr val="1822CD"/>
                  </a:solidFill>
                </a:rPr>
                <a:t>Ghiandole salivari</a:t>
              </a:r>
            </a:p>
          </p:txBody>
        </p:sp>
        <p:sp>
          <p:nvSpPr>
            <p:cNvPr id="13334" name="Text Box 39"/>
            <p:cNvSpPr txBox="1">
              <a:spLocks noChangeArrowheads="1"/>
            </p:cNvSpPr>
            <p:nvPr/>
          </p:nvSpPr>
          <p:spPr bwMode="auto">
            <a:xfrm>
              <a:off x="3518" y="1567"/>
              <a:ext cx="56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Faringe</a:t>
              </a:r>
            </a:p>
          </p:txBody>
        </p:sp>
        <p:sp>
          <p:nvSpPr>
            <p:cNvPr id="13335" name="Text Box 40"/>
            <p:cNvSpPr txBox="1">
              <a:spLocks noChangeArrowheads="1"/>
            </p:cNvSpPr>
            <p:nvPr/>
          </p:nvSpPr>
          <p:spPr bwMode="auto">
            <a:xfrm>
              <a:off x="3513" y="1761"/>
              <a:ext cx="59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t>Esofago</a:t>
              </a:r>
            </a:p>
          </p:txBody>
        </p:sp>
        <p:sp>
          <p:nvSpPr>
            <p:cNvPr id="13336" name="Line 42"/>
            <p:cNvSpPr>
              <a:spLocks noChangeShapeType="1"/>
            </p:cNvSpPr>
            <p:nvPr/>
          </p:nvSpPr>
          <p:spPr bwMode="auto">
            <a:xfrm flipV="1">
              <a:off x="4034" y="3015"/>
              <a:ext cx="0" cy="1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37" name="Line 43"/>
            <p:cNvSpPr>
              <a:spLocks noChangeShapeType="1"/>
            </p:cNvSpPr>
            <p:nvPr/>
          </p:nvSpPr>
          <p:spPr bwMode="auto">
            <a:xfrm flipH="1" flipV="1">
              <a:off x="4166" y="2711"/>
              <a:ext cx="399" cy="4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38" name="Line 44"/>
            <p:cNvSpPr>
              <a:spLocks noChangeShapeType="1"/>
            </p:cNvSpPr>
            <p:nvPr/>
          </p:nvSpPr>
          <p:spPr bwMode="auto">
            <a:xfrm>
              <a:off x="4288" y="2573"/>
              <a:ext cx="224" cy="12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39" name="Line 45"/>
            <p:cNvSpPr>
              <a:spLocks noChangeShapeType="1"/>
            </p:cNvSpPr>
            <p:nvPr/>
          </p:nvSpPr>
          <p:spPr bwMode="auto">
            <a:xfrm>
              <a:off x="4284" y="2409"/>
              <a:ext cx="12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0" name="Line 46"/>
            <p:cNvSpPr>
              <a:spLocks noChangeShapeType="1"/>
            </p:cNvSpPr>
            <p:nvPr/>
          </p:nvSpPr>
          <p:spPr bwMode="auto">
            <a:xfrm flipV="1">
              <a:off x="2100" y="3821"/>
              <a:ext cx="746" cy="14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1" name="Line 47"/>
            <p:cNvSpPr>
              <a:spLocks noChangeShapeType="1"/>
            </p:cNvSpPr>
            <p:nvPr/>
          </p:nvSpPr>
          <p:spPr bwMode="auto">
            <a:xfrm flipV="1">
              <a:off x="2210" y="3707"/>
              <a:ext cx="659" cy="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2" name="Line 48"/>
            <p:cNvSpPr>
              <a:spLocks noChangeShapeType="1"/>
            </p:cNvSpPr>
            <p:nvPr/>
          </p:nvSpPr>
          <p:spPr bwMode="auto">
            <a:xfrm flipV="1">
              <a:off x="2246" y="3506"/>
              <a:ext cx="320" cy="1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3" name="Line 49"/>
            <p:cNvSpPr>
              <a:spLocks noChangeShapeType="1"/>
            </p:cNvSpPr>
            <p:nvPr/>
          </p:nvSpPr>
          <p:spPr bwMode="auto">
            <a:xfrm flipV="1">
              <a:off x="2225" y="3319"/>
              <a:ext cx="537" cy="7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4" name="Line 50"/>
            <p:cNvSpPr>
              <a:spLocks noChangeShapeType="1"/>
            </p:cNvSpPr>
            <p:nvPr/>
          </p:nvSpPr>
          <p:spPr bwMode="auto">
            <a:xfrm flipV="1">
              <a:off x="2283" y="3014"/>
              <a:ext cx="563" cy="136"/>
            </a:xfrm>
            <a:prstGeom prst="line">
              <a:avLst/>
            </a:prstGeom>
            <a:noFill/>
            <a:ln w="25400">
              <a:solidFill>
                <a:srgbClr val="1822CD"/>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5" name="Line 51"/>
            <p:cNvSpPr>
              <a:spLocks noChangeShapeType="1"/>
            </p:cNvSpPr>
            <p:nvPr/>
          </p:nvSpPr>
          <p:spPr bwMode="auto">
            <a:xfrm flipV="1">
              <a:off x="2148" y="2868"/>
              <a:ext cx="555" cy="10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6" name="Line 52"/>
            <p:cNvSpPr>
              <a:spLocks noChangeShapeType="1"/>
            </p:cNvSpPr>
            <p:nvPr/>
          </p:nvSpPr>
          <p:spPr bwMode="auto">
            <a:xfrm flipV="1">
              <a:off x="2679" y="2274"/>
              <a:ext cx="0" cy="199"/>
            </a:xfrm>
            <a:prstGeom prst="line">
              <a:avLst/>
            </a:prstGeom>
            <a:noFill/>
            <a:ln w="25400">
              <a:solidFill>
                <a:srgbClr val="1822CD"/>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7" name="Text Box 53"/>
            <p:cNvSpPr txBox="1">
              <a:spLocks noChangeArrowheads="1"/>
            </p:cNvSpPr>
            <p:nvPr/>
          </p:nvSpPr>
          <p:spPr bwMode="auto">
            <a:xfrm>
              <a:off x="2529" y="2105"/>
              <a:ext cx="529"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a:solidFill>
                    <a:srgbClr val="1822CD"/>
                  </a:solidFill>
                </a:rPr>
                <a:t>Fegato</a:t>
              </a:r>
              <a:endParaRPr lang="it-IT" altLang="it-IT" sz="1400"/>
            </a:p>
          </p:txBody>
        </p:sp>
        <p:sp>
          <p:nvSpPr>
            <p:cNvPr id="13348" name="Line 54"/>
            <p:cNvSpPr>
              <a:spLocks noChangeShapeType="1"/>
            </p:cNvSpPr>
            <p:nvPr/>
          </p:nvSpPr>
          <p:spPr bwMode="auto">
            <a:xfrm flipV="1">
              <a:off x="2914" y="1890"/>
              <a:ext cx="637" cy="1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9" name="Line 55"/>
            <p:cNvSpPr>
              <a:spLocks noChangeShapeType="1"/>
            </p:cNvSpPr>
            <p:nvPr/>
          </p:nvSpPr>
          <p:spPr bwMode="auto">
            <a:xfrm>
              <a:off x="2922" y="1703"/>
              <a:ext cx="62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50" name="Line 57"/>
            <p:cNvSpPr>
              <a:spLocks noChangeShapeType="1"/>
            </p:cNvSpPr>
            <p:nvPr/>
          </p:nvSpPr>
          <p:spPr bwMode="auto">
            <a:xfrm>
              <a:off x="2449" y="1405"/>
              <a:ext cx="283" cy="23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51" name="Line 58"/>
            <p:cNvSpPr>
              <a:spLocks noChangeShapeType="1"/>
            </p:cNvSpPr>
            <p:nvPr/>
          </p:nvSpPr>
          <p:spPr bwMode="auto">
            <a:xfrm>
              <a:off x="2393" y="1233"/>
              <a:ext cx="339" cy="3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52" name="Line 59"/>
            <p:cNvSpPr>
              <a:spLocks noChangeShapeType="1"/>
            </p:cNvSpPr>
            <p:nvPr/>
          </p:nvSpPr>
          <p:spPr bwMode="auto">
            <a:xfrm>
              <a:off x="2406" y="1545"/>
              <a:ext cx="205" cy="9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53" name="Line 60"/>
            <p:cNvSpPr>
              <a:spLocks noChangeShapeType="1"/>
            </p:cNvSpPr>
            <p:nvPr/>
          </p:nvSpPr>
          <p:spPr bwMode="auto">
            <a:xfrm>
              <a:off x="3777" y="3559"/>
              <a:ext cx="31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3354" name="Group 69"/>
            <p:cNvGrpSpPr>
              <a:grpSpLocks/>
            </p:cNvGrpSpPr>
            <p:nvPr/>
          </p:nvGrpSpPr>
          <p:grpSpPr bwMode="auto">
            <a:xfrm>
              <a:off x="2492" y="1562"/>
              <a:ext cx="397" cy="210"/>
              <a:chOff x="2299" y="2034"/>
              <a:chExt cx="373" cy="199"/>
            </a:xfrm>
          </p:grpSpPr>
          <p:sp>
            <p:nvSpPr>
              <p:cNvPr id="13355" name="Freeform 56"/>
              <p:cNvSpPr>
                <a:spLocks/>
              </p:cNvSpPr>
              <p:nvPr/>
            </p:nvSpPr>
            <p:spPr bwMode="auto">
              <a:xfrm>
                <a:off x="2299" y="2034"/>
                <a:ext cx="373" cy="199"/>
              </a:xfrm>
              <a:custGeom>
                <a:avLst/>
                <a:gdLst>
                  <a:gd name="T0" fmla="*/ 29 w 536"/>
                  <a:gd name="T1" fmla="*/ 0 h 256"/>
                  <a:gd name="T2" fmla="*/ 0 w 536"/>
                  <a:gd name="T3" fmla="*/ 34 h 256"/>
                  <a:gd name="T4" fmla="*/ 24 w 536"/>
                  <a:gd name="T5" fmla="*/ 28 h 256"/>
                  <a:gd name="T6" fmla="*/ 0 60000 65536"/>
                  <a:gd name="T7" fmla="*/ 0 60000 65536"/>
                  <a:gd name="T8" fmla="*/ 0 60000 65536"/>
                  <a:gd name="T9" fmla="*/ 0 w 536"/>
                  <a:gd name="T10" fmla="*/ 0 h 256"/>
                  <a:gd name="T11" fmla="*/ 536 w 536"/>
                  <a:gd name="T12" fmla="*/ 256 h 256"/>
                </a:gdLst>
                <a:ahLst/>
                <a:cxnLst>
                  <a:cxn ang="T6">
                    <a:pos x="T0" y="T1"/>
                  </a:cxn>
                  <a:cxn ang="T7">
                    <a:pos x="T2" y="T3"/>
                  </a:cxn>
                  <a:cxn ang="T8">
                    <a:pos x="T4" y="T5"/>
                  </a:cxn>
                </a:cxnLst>
                <a:rect l="T9" t="T10" r="T11" b="T12"/>
                <a:pathLst>
                  <a:path w="536" h="256">
                    <a:moveTo>
                      <a:pt x="536" y="0"/>
                    </a:moveTo>
                    <a:lnTo>
                      <a:pt x="0" y="256"/>
                    </a:lnTo>
                    <a:lnTo>
                      <a:pt x="440" y="208"/>
                    </a:lnTo>
                  </a:path>
                </a:pathLst>
              </a:custGeom>
              <a:noFill/>
              <a:ln w="25400">
                <a:solidFill>
                  <a:srgbClr val="1822C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56" name="Line 68"/>
              <p:cNvSpPr>
                <a:spLocks noChangeShapeType="1"/>
              </p:cNvSpPr>
              <p:nvPr/>
            </p:nvSpPr>
            <p:spPr bwMode="auto">
              <a:xfrm flipV="1">
                <a:off x="2333" y="2177"/>
                <a:ext cx="177" cy="42"/>
              </a:xfrm>
              <a:prstGeom prst="line">
                <a:avLst/>
              </a:prstGeom>
              <a:noFill/>
              <a:ln w="25400">
                <a:solidFill>
                  <a:srgbClr val="1822CD"/>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sp>
        <p:nvSpPr>
          <p:cNvPr id="13315" name="WordArt 4"/>
          <p:cNvSpPr>
            <a:spLocks noChangeArrowheads="1" noChangeShapeType="1" noTextEdit="1"/>
          </p:cNvSpPr>
          <p:nvPr/>
        </p:nvSpPr>
        <p:spPr bwMode="auto">
          <a:xfrm>
            <a:off x="539750" y="476250"/>
            <a:ext cx="7993063" cy="576263"/>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ORGANIZZAZIONE ANATOMICA</a:t>
            </a:r>
          </a:p>
        </p:txBody>
      </p:sp>
      <p:sp>
        <p:nvSpPr>
          <p:cNvPr id="66562" name="Rectangle 2"/>
          <p:cNvSpPr>
            <a:spLocks noChangeArrowheads="1"/>
          </p:cNvSpPr>
          <p:nvPr/>
        </p:nvSpPr>
        <p:spPr bwMode="auto">
          <a:xfrm>
            <a:off x="5867400" y="1219200"/>
            <a:ext cx="3276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solidFill>
                  <a:srgbClr val="000066"/>
                </a:solidFill>
                <a:latin typeface="Times New Roman" panose="02020603050405020304" pitchFamily="18" charset="0"/>
              </a:rPr>
              <a:t>La motilità del canale digerente è dovuta alla presenza di muscolatura che, fatta eccezione per la bocca, la faringe e la prima parte dell’esofago (ove è striata e di tipo scheletrico), è di tipo liscio. </a:t>
            </a:r>
          </a:p>
          <a:p>
            <a:pPr eaLnBrk="1" hangingPunct="1"/>
            <a:endParaRPr lang="it-IT" altLang="it-IT" sz="1600" b="1">
              <a:solidFill>
                <a:srgbClr val="000066"/>
              </a:solidFill>
              <a:latin typeface="Times New Roman" panose="02020603050405020304" pitchFamily="18" charset="0"/>
            </a:endParaRPr>
          </a:p>
          <a:p>
            <a:pPr eaLnBrk="1" hangingPunct="1"/>
            <a:r>
              <a:rPr lang="it-IT" altLang="it-IT" sz="1600" b="1">
                <a:solidFill>
                  <a:srgbClr val="000066"/>
                </a:solidFill>
                <a:latin typeface="Times New Roman" panose="02020603050405020304" pitchFamily="18" charset="0"/>
              </a:rPr>
              <a:t>Lungo il canale gastroenterico sono disposti alcuni sfinteri in corrispondenza dei quali la muscolatura circolare è più sviluppata e consente, quando viene contratta o rilasciata, di chiudere od aprire il lume del canale, quindi regolare il passaggio del contenuto dall’uno all’altro tratto dell’apparato. Essi sono: il </a:t>
            </a:r>
            <a:r>
              <a:rPr lang="it-IT" altLang="it-IT" sz="1600" b="1" i="1">
                <a:solidFill>
                  <a:srgbClr val="0000FF"/>
                </a:solidFill>
                <a:latin typeface="Times New Roman" panose="02020603050405020304" pitchFamily="18" charset="0"/>
              </a:rPr>
              <a:t>cardias</a:t>
            </a:r>
            <a:r>
              <a:rPr lang="it-IT" altLang="it-IT" sz="1600" b="1">
                <a:solidFill>
                  <a:srgbClr val="000066"/>
                </a:solidFill>
                <a:latin typeface="Times New Roman" panose="02020603050405020304" pitchFamily="18" charset="0"/>
              </a:rPr>
              <a:t>, interposto tra l’esofago e lo stomaco; il </a:t>
            </a:r>
            <a:r>
              <a:rPr lang="it-IT" altLang="it-IT" sz="1600" b="1" i="1">
                <a:solidFill>
                  <a:srgbClr val="0000FF"/>
                </a:solidFill>
                <a:latin typeface="Times New Roman" panose="02020603050405020304" pitchFamily="18" charset="0"/>
              </a:rPr>
              <a:t>piloro</a:t>
            </a:r>
            <a:r>
              <a:rPr lang="it-IT" altLang="it-IT" sz="1600" b="1">
                <a:solidFill>
                  <a:srgbClr val="000066"/>
                </a:solidFill>
                <a:latin typeface="Times New Roman" panose="02020603050405020304" pitchFamily="18" charset="0"/>
              </a:rPr>
              <a:t>, tra lo stomaco e il duodeno; la </a:t>
            </a:r>
            <a:r>
              <a:rPr lang="it-IT" altLang="it-IT" sz="1600" b="1" i="1">
                <a:solidFill>
                  <a:srgbClr val="0000FF"/>
                </a:solidFill>
                <a:latin typeface="Times New Roman" panose="02020603050405020304" pitchFamily="18" charset="0"/>
              </a:rPr>
              <a:t>valvola ileociecale</a:t>
            </a:r>
            <a:r>
              <a:rPr lang="it-IT" altLang="it-IT" sz="1600" b="1">
                <a:solidFill>
                  <a:srgbClr val="000066"/>
                </a:solidFill>
                <a:latin typeface="Times New Roman" panose="02020603050405020304" pitchFamily="18" charset="0"/>
              </a:rPr>
              <a:t>, tra l’ileo e il cieco; lo </a:t>
            </a:r>
            <a:r>
              <a:rPr lang="it-IT" altLang="it-IT" sz="1600" b="1" i="1">
                <a:solidFill>
                  <a:srgbClr val="0000FF"/>
                </a:solidFill>
                <a:latin typeface="Times New Roman" panose="02020603050405020304" pitchFamily="18" charset="0"/>
              </a:rPr>
              <a:t>sfintere anale</a:t>
            </a:r>
            <a:r>
              <a:rPr lang="it-IT" altLang="it-IT" sz="1600" b="1">
                <a:solidFill>
                  <a:srgbClr val="000066"/>
                </a:solidFill>
                <a:latin typeface="Times New Roman" panose="02020603050405020304" pitchFamily="18" charset="0"/>
              </a:rPr>
              <a:t>, al termine del retto.</a:t>
            </a:r>
          </a:p>
          <a:p>
            <a:pPr eaLnBrk="1" hangingPunct="1"/>
            <a:endParaRPr lang="it-IT" altLang="it-IT" sz="1600" b="1">
              <a:solidFill>
                <a:srgbClr val="000066"/>
              </a:solidFill>
              <a:latin typeface="Times New Roman" panose="02020603050405020304" pitchFamily="18" charset="0"/>
            </a:endParaRPr>
          </a:p>
        </p:txBody>
      </p:sp>
      <p:sp>
        <p:nvSpPr>
          <p:cNvPr id="13317" name="Text Box 5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Anatomia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Effect transition="in" filter="dissolve">
                                      <p:cBhvr>
                                        <p:cTn id="7" dur="500"/>
                                        <p:tgtEl>
                                          <p:spTgt spid="66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2">
                                            <p:txEl>
                                              <p:pRg st="2" end="2"/>
                                            </p:txEl>
                                          </p:spTgt>
                                        </p:tgtEl>
                                        <p:attrNameLst>
                                          <p:attrName>style.visibility</p:attrName>
                                        </p:attrNameLst>
                                      </p:cBhvr>
                                      <p:to>
                                        <p:strVal val="visible"/>
                                      </p:to>
                                    </p:set>
                                    <p:animEffect transition="in" filter="dissolve">
                                      <p:cBhvr>
                                        <p:cTn id="12" dur="500"/>
                                        <p:tgtEl>
                                          <p:spTgt spid="665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37830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WordArt 5"/>
          <p:cNvSpPr>
            <a:spLocks noChangeArrowheads="1" noChangeShapeType="1" noTextEdit="1"/>
          </p:cNvSpPr>
          <p:nvPr/>
        </p:nvSpPr>
        <p:spPr bwMode="auto">
          <a:xfrm>
            <a:off x="457200" y="473075"/>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CONTROLLO DELLA SECREZIONE GASTRICA</a:t>
            </a:r>
          </a:p>
        </p:txBody>
      </p:sp>
      <p:sp>
        <p:nvSpPr>
          <p:cNvPr id="63492" name="Rectangle 6"/>
          <p:cNvSpPr>
            <a:spLocks noChangeArrowheads="1"/>
          </p:cNvSpPr>
          <p:nvPr/>
        </p:nvSpPr>
        <p:spPr bwMode="auto">
          <a:xfrm>
            <a:off x="0" y="1143000"/>
            <a:ext cx="894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CONTROLLO ORMONALE</a:t>
            </a:r>
          </a:p>
        </p:txBody>
      </p:sp>
      <p:sp>
        <p:nvSpPr>
          <p:cNvPr id="63493" name="Rectangle 7"/>
          <p:cNvSpPr>
            <a:spLocks noChangeArrowheads="1"/>
          </p:cNvSpPr>
          <p:nvPr/>
        </p:nvSpPr>
        <p:spPr bwMode="auto">
          <a:xfrm>
            <a:off x="4114800" y="1854200"/>
            <a:ext cx="4953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200" b="1">
                <a:solidFill>
                  <a:schemeClr val="bg2"/>
                </a:solidFill>
                <a:latin typeface="Times New Roman" panose="02020603050405020304" pitchFamily="18" charset="0"/>
              </a:rPr>
              <a:t>L’istamina si lega a recettori di tipo H2 e questo attiva l’adenilato ciclasi che provoca un aumento dei livelli di cAMP nel citosol</a:t>
            </a:r>
          </a:p>
        </p:txBody>
      </p:sp>
      <p:sp>
        <p:nvSpPr>
          <p:cNvPr id="142344" name="AutoShape 8"/>
          <p:cNvSpPr>
            <a:spLocks noChangeArrowheads="1"/>
          </p:cNvSpPr>
          <p:nvPr/>
        </p:nvSpPr>
        <p:spPr bwMode="auto">
          <a:xfrm>
            <a:off x="4191000" y="1778000"/>
            <a:ext cx="4800600" cy="2794000"/>
          </a:xfrm>
          <a:prstGeom prst="downArrowCallout">
            <a:avLst>
              <a:gd name="adj1" fmla="val 21143"/>
              <a:gd name="adj2" fmla="val 32669"/>
              <a:gd name="adj3" fmla="val 24319"/>
              <a:gd name="adj4" fmla="val 66667"/>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42345" name="Rectangle 9"/>
          <p:cNvSpPr>
            <a:spLocks noChangeArrowheads="1"/>
          </p:cNvSpPr>
          <p:nvPr/>
        </p:nvSpPr>
        <p:spPr bwMode="auto">
          <a:xfrm>
            <a:off x="4387850" y="4800600"/>
            <a:ext cx="445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solidFill>
                  <a:srgbClr val="0000FF"/>
                </a:solidFill>
                <a:latin typeface="Times New Roman" panose="02020603050405020304" pitchFamily="18" charset="0"/>
              </a:rPr>
              <a:t>Aumento della secrezione di HCl</a:t>
            </a:r>
          </a:p>
        </p:txBody>
      </p:sp>
      <p:sp>
        <p:nvSpPr>
          <p:cNvPr id="63496"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44"/>
                                        </p:tgtEl>
                                        <p:attrNameLst>
                                          <p:attrName>style.visibility</p:attrName>
                                        </p:attrNameLst>
                                      </p:cBhvr>
                                      <p:to>
                                        <p:strVal val="visible"/>
                                      </p:to>
                                    </p:set>
                                    <p:animEffect transition="in" filter="dissolve">
                                      <p:cBhvr>
                                        <p:cTn id="7" dur="500"/>
                                        <p:tgtEl>
                                          <p:spTgt spid="1423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2345"/>
                                        </p:tgtEl>
                                        <p:attrNameLst>
                                          <p:attrName>style.visibility</p:attrName>
                                        </p:attrNameLst>
                                      </p:cBhvr>
                                      <p:to>
                                        <p:strVal val="visible"/>
                                      </p:to>
                                    </p:set>
                                    <p:animEffect transition="in" filter="dissolve">
                                      <p:cBhvr>
                                        <p:cTn id="10" dur="500"/>
                                        <p:tgtEl>
                                          <p:spTgt spid="142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WordArt 4"/>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CONTROLLO DELLA SECREZIONE GASTRICA</a:t>
            </a:r>
          </a:p>
        </p:txBody>
      </p:sp>
      <p:sp>
        <p:nvSpPr>
          <p:cNvPr id="64515" name="Rectangle 5"/>
          <p:cNvSpPr>
            <a:spLocks noChangeArrowheads="1"/>
          </p:cNvSpPr>
          <p:nvPr/>
        </p:nvSpPr>
        <p:spPr bwMode="auto">
          <a:xfrm>
            <a:off x="0" y="1143000"/>
            <a:ext cx="894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CONTROLLO ORMONALE</a:t>
            </a:r>
          </a:p>
        </p:txBody>
      </p:sp>
      <p:sp>
        <p:nvSpPr>
          <p:cNvPr id="143366" name="Rectangle 6"/>
          <p:cNvSpPr>
            <a:spLocks noChangeArrowheads="1"/>
          </p:cNvSpPr>
          <p:nvPr/>
        </p:nvSpPr>
        <p:spPr bwMode="auto">
          <a:xfrm>
            <a:off x="533400" y="1828800"/>
            <a:ext cx="8382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200" b="1">
                <a:solidFill>
                  <a:schemeClr val="bg2"/>
                </a:solidFill>
                <a:latin typeface="Times New Roman" panose="02020603050405020304" pitchFamily="18" charset="0"/>
              </a:rPr>
              <a:t>La maggior parte delle sostanze che stimolano la secrezione acida da parte delle cellule parietali provocano anche la secrezione di pepsinogeno da parte delle cellule principali.</a:t>
            </a:r>
          </a:p>
          <a:p>
            <a:pPr algn="ctr" eaLnBrk="1" hangingPunct="1"/>
            <a:r>
              <a:rPr lang="it-IT" altLang="it-IT" sz="2200" b="1">
                <a:solidFill>
                  <a:schemeClr val="bg2"/>
                </a:solidFill>
                <a:latin typeface="Times New Roman" panose="02020603050405020304" pitchFamily="18" charset="0"/>
              </a:rPr>
              <a:t>ACh e gastrina stimolano la secrezione di pepsinogeno.</a:t>
            </a:r>
          </a:p>
          <a:p>
            <a:pPr algn="ctr" eaLnBrk="1" hangingPunct="1"/>
            <a:r>
              <a:rPr lang="it-IT" altLang="it-IT" sz="2200" b="1">
                <a:solidFill>
                  <a:schemeClr val="bg2"/>
                </a:solidFill>
                <a:latin typeface="Times New Roman" panose="02020603050405020304" pitchFamily="18" charset="0"/>
              </a:rPr>
              <a:t>Anche lo stesso HCl a contatto con la mucosa gastrica stimola la secrezione di pepsinogeno.</a:t>
            </a:r>
          </a:p>
          <a:p>
            <a:pPr algn="ctr" eaLnBrk="1" hangingPunct="1"/>
            <a:r>
              <a:rPr lang="it-IT" altLang="it-IT" sz="2200" b="1">
                <a:solidFill>
                  <a:schemeClr val="bg2"/>
                </a:solidFill>
                <a:latin typeface="Times New Roman" panose="02020603050405020304" pitchFamily="18" charset="0"/>
              </a:rPr>
              <a:t>Anche la secretina e la colicistochinina, ormoni liberati nella mucosa duodenale in risposta alla presenza rispettivamente di HCl e di prodotti della digestione dei grassi, stimolano la secrezione di pepsinogeni. </a:t>
            </a:r>
          </a:p>
        </p:txBody>
      </p:sp>
      <p:sp>
        <p:nvSpPr>
          <p:cNvPr id="64517"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3366">
                                            <p:txEl>
                                              <p:pRg st="0" end="0"/>
                                            </p:txEl>
                                          </p:spTgt>
                                        </p:tgtEl>
                                        <p:attrNameLst>
                                          <p:attrName>style.visibility</p:attrName>
                                        </p:attrNameLst>
                                      </p:cBhvr>
                                      <p:to>
                                        <p:strVal val="visible"/>
                                      </p:to>
                                    </p:set>
                                    <p:animEffect transition="in" filter="dissolve">
                                      <p:cBhvr>
                                        <p:cTn id="7" dur="500"/>
                                        <p:tgtEl>
                                          <p:spTgt spid="1433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3366">
                                            <p:txEl>
                                              <p:pRg st="1" end="1"/>
                                            </p:txEl>
                                          </p:spTgt>
                                        </p:tgtEl>
                                        <p:attrNameLst>
                                          <p:attrName>style.visibility</p:attrName>
                                        </p:attrNameLst>
                                      </p:cBhvr>
                                      <p:to>
                                        <p:strVal val="visible"/>
                                      </p:to>
                                    </p:set>
                                    <p:animEffect transition="in" filter="dissolve">
                                      <p:cBhvr>
                                        <p:cTn id="12" dur="500"/>
                                        <p:tgtEl>
                                          <p:spTgt spid="1433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3366">
                                            <p:txEl>
                                              <p:pRg st="2" end="2"/>
                                            </p:txEl>
                                          </p:spTgt>
                                        </p:tgtEl>
                                        <p:attrNameLst>
                                          <p:attrName>style.visibility</p:attrName>
                                        </p:attrNameLst>
                                      </p:cBhvr>
                                      <p:to>
                                        <p:strVal val="visible"/>
                                      </p:to>
                                    </p:set>
                                    <p:animEffect transition="in" filter="dissolve">
                                      <p:cBhvr>
                                        <p:cTn id="17" dur="500"/>
                                        <p:tgtEl>
                                          <p:spTgt spid="1433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3366">
                                            <p:txEl>
                                              <p:pRg st="3" end="3"/>
                                            </p:txEl>
                                          </p:spTgt>
                                        </p:tgtEl>
                                        <p:attrNameLst>
                                          <p:attrName>style.visibility</p:attrName>
                                        </p:attrNameLst>
                                      </p:cBhvr>
                                      <p:to>
                                        <p:strVal val="visible"/>
                                      </p:to>
                                    </p:set>
                                    <p:animEffect transition="in" filter="dissolve">
                                      <p:cBhvr>
                                        <p:cTn id="22" dur="500"/>
                                        <p:tgtEl>
                                          <p:spTgt spid="1433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62200"/>
            <a:ext cx="55641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ttangolo 15"/>
          <p:cNvSpPr>
            <a:spLocks noChangeArrowheads="1"/>
          </p:cNvSpPr>
          <p:nvPr/>
        </p:nvSpPr>
        <p:spPr bwMode="auto">
          <a:xfrm>
            <a:off x="7380288" y="3716338"/>
            <a:ext cx="1500187"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it-IT" altLang="it-IT">
              <a:latin typeface="Times New Roman" panose="02020603050405020304" pitchFamily="18" charset="0"/>
            </a:endParaRPr>
          </a:p>
        </p:txBody>
      </p:sp>
      <p:sp>
        <p:nvSpPr>
          <p:cNvPr id="65540" name="WordArt 8"/>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CONTROLLO DELLA SECREZIONE GASTRICA</a:t>
            </a:r>
          </a:p>
        </p:txBody>
      </p:sp>
      <p:sp>
        <p:nvSpPr>
          <p:cNvPr id="65541" name="Rectangle 9"/>
          <p:cNvSpPr>
            <a:spLocks noChangeArrowheads="1"/>
          </p:cNvSpPr>
          <p:nvPr/>
        </p:nvSpPr>
        <p:spPr bwMode="auto">
          <a:xfrm>
            <a:off x="0" y="1143000"/>
            <a:ext cx="894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CONTROLLO NERVOSO</a:t>
            </a:r>
          </a:p>
        </p:txBody>
      </p:sp>
      <p:sp>
        <p:nvSpPr>
          <p:cNvPr id="65542" name="Rectangle 10"/>
          <p:cNvSpPr>
            <a:spLocks noChangeArrowheads="1"/>
          </p:cNvSpPr>
          <p:nvPr/>
        </p:nvSpPr>
        <p:spPr bwMode="auto">
          <a:xfrm>
            <a:off x="304800" y="152400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200" b="1">
                <a:solidFill>
                  <a:schemeClr val="bg2"/>
                </a:solidFill>
                <a:latin typeface="Times New Roman" panose="02020603050405020304" pitchFamily="18" charset="0"/>
              </a:rPr>
              <a:t>L’innervazione intrinseca parasimpatica determina un forte aumento della secrezione gastrica.</a:t>
            </a:r>
          </a:p>
        </p:txBody>
      </p:sp>
      <p:sp>
        <p:nvSpPr>
          <p:cNvPr id="65543" name="Text Box 11"/>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WordArt 4"/>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FASI DELLA SECREZIONE GASTRICA</a:t>
            </a:r>
          </a:p>
        </p:txBody>
      </p:sp>
      <p:sp>
        <p:nvSpPr>
          <p:cNvPr id="144389" name="Rectangle 5"/>
          <p:cNvSpPr>
            <a:spLocks noChangeArrowheads="1"/>
          </p:cNvSpPr>
          <p:nvPr/>
        </p:nvSpPr>
        <p:spPr bwMode="auto">
          <a:xfrm>
            <a:off x="152400" y="1065213"/>
            <a:ext cx="89916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solidFill>
                  <a:srgbClr val="0000FF"/>
                </a:solidFill>
                <a:latin typeface="Times New Roman" panose="02020603050405020304" pitchFamily="18" charset="0"/>
              </a:rPr>
              <a:t>SECREZIONE BASALE: </a:t>
            </a:r>
            <a:r>
              <a:rPr lang="it-IT" altLang="it-IT" sz="2800" b="1">
                <a:solidFill>
                  <a:schemeClr val="bg2"/>
                </a:solidFill>
                <a:latin typeface="Times New Roman" panose="02020603050405020304" pitchFamily="18" charset="0"/>
              </a:rPr>
              <a:t>produzione continua di succo gastrico che ha un ritmo circadiano (massimo nelle ore del mattino e minimo in quelle notturne</a:t>
            </a:r>
            <a:endParaRPr lang="it-IT" altLang="it-IT" sz="2800" b="1">
              <a:solidFill>
                <a:srgbClr val="0000FF"/>
              </a:solidFill>
              <a:latin typeface="Times New Roman" panose="02020603050405020304" pitchFamily="18" charset="0"/>
            </a:endParaRPr>
          </a:p>
        </p:txBody>
      </p:sp>
      <p:sp>
        <p:nvSpPr>
          <p:cNvPr id="144390" name="Rectangle 6"/>
          <p:cNvSpPr>
            <a:spLocks noChangeArrowheads="1"/>
          </p:cNvSpPr>
          <p:nvPr/>
        </p:nvSpPr>
        <p:spPr bwMode="auto">
          <a:xfrm>
            <a:off x="152400" y="2419350"/>
            <a:ext cx="8991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solidFill>
                  <a:srgbClr val="0000FF"/>
                </a:solidFill>
                <a:latin typeface="Times New Roman" panose="02020603050405020304" pitchFamily="18" charset="0"/>
              </a:rPr>
              <a:t>SECREZIONE PRANDIALE: </a:t>
            </a:r>
            <a:r>
              <a:rPr lang="it-IT" altLang="it-IT" sz="2800" b="1">
                <a:solidFill>
                  <a:schemeClr val="bg2"/>
                </a:solidFill>
                <a:latin typeface="Times New Roman" panose="02020603050405020304" pitchFamily="18" charset="0"/>
              </a:rPr>
              <a:t>ha inizio con la vista o anche con la sola attesa del cibo; poi, con la percezione dell’odore, con la masticazione e la deglutizione, la secrezione gastrica aumenta fortemente e cresce durante la digestione gastrica toccando un massimo dopo circa 1h dall’inizio del pasto, poi decresce e ritorna a livello basale dopo 3-4h. </a:t>
            </a:r>
          </a:p>
          <a:p>
            <a:pPr eaLnBrk="1" hangingPunct="1"/>
            <a:r>
              <a:rPr lang="it-IT" altLang="it-IT" sz="2800" b="1">
                <a:solidFill>
                  <a:schemeClr val="bg2"/>
                </a:solidFill>
                <a:latin typeface="Times New Roman" panose="02020603050405020304" pitchFamily="18" charset="0"/>
              </a:rPr>
              <a:t>	Fase cefalica</a:t>
            </a:r>
          </a:p>
          <a:p>
            <a:pPr eaLnBrk="1" hangingPunct="1"/>
            <a:r>
              <a:rPr lang="it-IT" altLang="it-IT" sz="2800" b="1">
                <a:solidFill>
                  <a:schemeClr val="bg2"/>
                </a:solidFill>
                <a:latin typeface="Times New Roman" panose="02020603050405020304" pitchFamily="18" charset="0"/>
              </a:rPr>
              <a:t>	Fase gastrica</a:t>
            </a:r>
          </a:p>
          <a:p>
            <a:pPr eaLnBrk="1" hangingPunct="1"/>
            <a:r>
              <a:rPr lang="it-IT" altLang="it-IT" sz="2800" b="1">
                <a:solidFill>
                  <a:schemeClr val="bg2"/>
                </a:solidFill>
                <a:latin typeface="Times New Roman" panose="02020603050405020304" pitchFamily="18" charset="0"/>
              </a:rPr>
              <a:t>	Fase intestinale </a:t>
            </a:r>
            <a:endParaRPr lang="it-IT" altLang="it-IT" sz="2800" b="1">
              <a:solidFill>
                <a:srgbClr val="0000FF"/>
              </a:solidFill>
              <a:latin typeface="Times New Roman" panose="02020603050405020304" pitchFamily="18" charset="0"/>
            </a:endParaRPr>
          </a:p>
        </p:txBody>
      </p:sp>
      <p:sp>
        <p:nvSpPr>
          <p:cNvPr id="66565"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dissolve">
                                      <p:cBhvr>
                                        <p:cTn id="7" dur="500"/>
                                        <p:tgtEl>
                                          <p:spTgt spid="144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dissolve">
                                      <p:cBhvr>
                                        <p:cTn id="12" dur="500"/>
                                        <p:tgtEl>
                                          <p:spTgt spid="144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p:bldP spid="14439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WordArt 4"/>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PRANDIALE</a:t>
            </a:r>
          </a:p>
        </p:txBody>
      </p:sp>
      <p:sp>
        <p:nvSpPr>
          <p:cNvPr id="67587" name="Rectangle 6"/>
          <p:cNvSpPr>
            <a:spLocks noChangeArrowheads="1"/>
          </p:cNvSpPr>
          <p:nvPr/>
        </p:nvSpPr>
        <p:spPr bwMode="auto">
          <a:xfrm>
            <a:off x="2743200" y="1249363"/>
            <a:ext cx="3446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a:solidFill>
                  <a:srgbClr val="0000FF"/>
                </a:solidFill>
                <a:latin typeface="Times New Roman" panose="02020603050405020304" pitchFamily="18" charset="0"/>
              </a:rPr>
              <a:t>FASE CEFALICA</a:t>
            </a:r>
          </a:p>
        </p:txBody>
      </p:sp>
      <p:sp>
        <p:nvSpPr>
          <p:cNvPr id="145415" name="Rectangle 7"/>
          <p:cNvSpPr>
            <a:spLocks noChangeArrowheads="1"/>
          </p:cNvSpPr>
          <p:nvPr/>
        </p:nvSpPr>
        <p:spPr bwMode="auto">
          <a:xfrm>
            <a:off x="304800" y="1906588"/>
            <a:ext cx="8610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000" b="1">
                <a:solidFill>
                  <a:schemeClr val="bg2"/>
                </a:solidFill>
                <a:latin typeface="Times New Roman" panose="02020603050405020304" pitchFamily="18" charset="0"/>
              </a:rPr>
              <a:t>La secrezione inizia con un meccanismo riflesso che può essere di tipo condizionato o innato. </a:t>
            </a:r>
          </a:p>
          <a:p>
            <a:pPr algn="ctr" eaLnBrk="1" hangingPunct="1"/>
            <a:r>
              <a:rPr lang="it-IT" altLang="it-IT" sz="3000" b="1">
                <a:solidFill>
                  <a:schemeClr val="bg2"/>
                </a:solidFill>
                <a:latin typeface="Times New Roman" panose="02020603050405020304" pitchFamily="18" charset="0"/>
              </a:rPr>
              <a:t>Con riflesso condizionato agiscono la vista, l’attesa o l’evocazione mnemonica del cibo e questo implica l’intervento di processi psichici di memorizzazione e di riconoscimento di esperienze pregresse. Successivamente gli stimoli olfattori, gustativi e tattili che accompagnano l’assunzione di cibo, evocano la secrezione gastrica per riflesso innato.</a:t>
            </a:r>
          </a:p>
        </p:txBody>
      </p:sp>
      <p:sp>
        <p:nvSpPr>
          <p:cNvPr id="67589" name="Text Box 9"/>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5415">
                                            <p:txEl>
                                              <p:pRg st="0" end="0"/>
                                            </p:txEl>
                                          </p:spTgt>
                                        </p:tgtEl>
                                        <p:attrNameLst>
                                          <p:attrName>style.visibility</p:attrName>
                                        </p:attrNameLst>
                                      </p:cBhvr>
                                      <p:to>
                                        <p:strVal val="visible"/>
                                      </p:to>
                                    </p:set>
                                    <p:animEffect transition="in" filter="dissolve">
                                      <p:cBhvr>
                                        <p:cTn id="7" dur="500"/>
                                        <p:tgtEl>
                                          <p:spTgt spid="1454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5415">
                                            <p:txEl>
                                              <p:pRg st="1" end="1"/>
                                            </p:txEl>
                                          </p:spTgt>
                                        </p:tgtEl>
                                        <p:attrNameLst>
                                          <p:attrName>style.visibility</p:attrName>
                                        </p:attrNameLst>
                                      </p:cBhvr>
                                      <p:to>
                                        <p:strVal val="visible"/>
                                      </p:to>
                                    </p:set>
                                    <p:animEffect transition="in" filter="dissolve">
                                      <p:cBhvr>
                                        <p:cTn id="12" dur="500"/>
                                        <p:tgtEl>
                                          <p:spTgt spid="1454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WordArt 4"/>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PRANDIALE</a:t>
            </a:r>
          </a:p>
        </p:txBody>
      </p:sp>
      <p:sp>
        <p:nvSpPr>
          <p:cNvPr id="68611" name="Rectangle 5"/>
          <p:cNvSpPr>
            <a:spLocks noChangeArrowheads="1"/>
          </p:cNvSpPr>
          <p:nvPr/>
        </p:nvSpPr>
        <p:spPr bwMode="auto">
          <a:xfrm>
            <a:off x="2743200" y="1249363"/>
            <a:ext cx="3470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a:solidFill>
                  <a:srgbClr val="0000FF"/>
                </a:solidFill>
                <a:latin typeface="Times New Roman" panose="02020603050405020304" pitchFamily="18" charset="0"/>
              </a:rPr>
              <a:t>FASE GASTRICA</a:t>
            </a:r>
          </a:p>
        </p:txBody>
      </p:sp>
      <p:sp>
        <p:nvSpPr>
          <p:cNvPr id="68612" name="Rectangle 6"/>
          <p:cNvSpPr>
            <a:spLocks noChangeArrowheads="1"/>
          </p:cNvSpPr>
          <p:nvPr/>
        </p:nvSpPr>
        <p:spPr bwMode="auto">
          <a:xfrm>
            <a:off x="304800" y="1906588"/>
            <a:ext cx="8382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000" b="1">
                <a:solidFill>
                  <a:schemeClr val="bg2"/>
                </a:solidFill>
                <a:latin typeface="Times New Roman" panose="02020603050405020304" pitchFamily="18" charset="0"/>
              </a:rPr>
              <a:t>Il meccanismo nervoso riflesso diviene in questa fase totalmente di tipo innato ed è evocato dalla distensione delle pareti gastriche (quindi dalla stimolazione meccanocettiva) e dalla stimolazione chemiocettiva dei recettori della mucosa gastrica ad opera delle sostanze alimentari e dei prodotti della loro digestione. Nella fase gastrica la secrezione è fortemente rafforzata dalla liberazione di gastrina da parte delle cellule G.</a:t>
            </a:r>
          </a:p>
        </p:txBody>
      </p:sp>
      <p:sp>
        <p:nvSpPr>
          <p:cNvPr id="68613"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WordArt 4"/>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PRANDIALE</a:t>
            </a:r>
          </a:p>
        </p:txBody>
      </p:sp>
      <p:sp>
        <p:nvSpPr>
          <p:cNvPr id="69635" name="Rectangle 5"/>
          <p:cNvSpPr>
            <a:spLocks noChangeArrowheads="1"/>
          </p:cNvSpPr>
          <p:nvPr/>
        </p:nvSpPr>
        <p:spPr bwMode="auto">
          <a:xfrm>
            <a:off x="2743200" y="1249363"/>
            <a:ext cx="4102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a:solidFill>
                  <a:srgbClr val="0000FF"/>
                </a:solidFill>
                <a:latin typeface="Times New Roman" panose="02020603050405020304" pitchFamily="18" charset="0"/>
              </a:rPr>
              <a:t>FASE INTESTINALE</a:t>
            </a:r>
          </a:p>
        </p:txBody>
      </p:sp>
      <p:sp>
        <p:nvSpPr>
          <p:cNvPr id="69636" name="Rectangle 6"/>
          <p:cNvSpPr>
            <a:spLocks noChangeArrowheads="1"/>
          </p:cNvSpPr>
          <p:nvPr/>
        </p:nvSpPr>
        <p:spPr bwMode="auto">
          <a:xfrm>
            <a:off x="152400" y="1905000"/>
            <a:ext cx="89154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400" b="1">
                <a:solidFill>
                  <a:schemeClr val="bg2"/>
                </a:solidFill>
                <a:latin typeface="Times New Roman" panose="02020603050405020304" pitchFamily="18" charset="0"/>
              </a:rPr>
              <a:t>Accompagna tutta il periodo in cui avviene la digestione nell’intestino tenue, la secrezione gastrica viene progressivamente inibita man mano che procede lo svuotamento gastrico. L’estinzione della secrezione gastrica è dovuta al fatto che gli stimoli meccanici e chimici agiscono direttamente sulle cellule G della mucosa pilorica, inibendo la produzione di gastrina e aumentando invece la liberazione di ormoni gastroenterici inibitori come la somatostatina, il GIP e gli enterogastroni. Anche due altri enzimi enterici, la secretina e la pancreozimina-colecistochinina (CCK), partecipano all’inibizione della secrezione gastrica durante lo svuotamento del viscere, mentre attivano la secrezione pancreatica ed intestinale. </a:t>
            </a:r>
          </a:p>
        </p:txBody>
      </p:sp>
      <p:sp>
        <p:nvSpPr>
          <p:cNvPr id="69637"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39140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WordArt 5"/>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FASI DELLA SECREZIONE GASTRICA</a:t>
            </a:r>
          </a:p>
        </p:txBody>
      </p:sp>
      <p:sp>
        <p:nvSpPr>
          <p:cNvPr id="70660"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WordArt 2"/>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PATOLOGIE DELLA FUNZIONE GASTRICA</a:t>
            </a:r>
          </a:p>
        </p:txBody>
      </p:sp>
      <p:sp>
        <p:nvSpPr>
          <p:cNvPr id="71683" name="Rectangle 3"/>
          <p:cNvSpPr>
            <a:spLocks noChangeArrowheads="1"/>
          </p:cNvSpPr>
          <p:nvPr/>
        </p:nvSpPr>
        <p:spPr bwMode="auto">
          <a:xfrm>
            <a:off x="2362200" y="958850"/>
            <a:ext cx="2420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00" b="1">
                <a:solidFill>
                  <a:srgbClr val="0000FF"/>
                </a:solidFill>
                <a:latin typeface="Times New Roman" panose="02020603050405020304" pitchFamily="18" charset="0"/>
              </a:rPr>
              <a:t>GASTRITI</a:t>
            </a:r>
          </a:p>
        </p:txBody>
      </p:sp>
      <p:sp>
        <p:nvSpPr>
          <p:cNvPr id="204804" name="Rectangle 4"/>
          <p:cNvSpPr>
            <a:spLocks noGrp="1" noChangeArrowheads="1"/>
          </p:cNvSpPr>
          <p:nvPr>
            <p:ph type="body" idx="1"/>
          </p:nvPr>
        </p:nvSpPr>
        <p:spPr>
          <a:xfrm>
            <a:off x="228600" y="1524000"/>
            <a:ext cx="8763000" cy="4038600"/>
          </a:xfrm>
          <a:noFill/>
        </p:spPr>
        <p:txBody>
          <a:bodyPr/>
          <a:lstStyle/>
          <a:p>
            <a:pPr marL="0" indent="0" algn="just" eaLnBrk="1" hangingPunct="1">
              <a:lnSpc>
                <a:spcPct val="90000"/>
              </a:lnSpc>
              <a:buFont typeface="Wingdings" panose="05000000000000000000" pitchFamily="2" charset="2"/>
              <a:buNone/>
            </a:pPr>
            <a:r>
              <a:rPr lang="it-IT" altLang="it-IT" sz="2000" b="1" noProof="1" smtClean="0">
                <a:solidFill>
                  <a:schemeClr val="bg2"/>
                </a:solidFill>
                <a:latin typeface="Times New Roman" panose="02020603050405020304" pitchFamily="18" charset="0"/>
              </a:rPr>
              <a:t>Processi flogistici della mucosa che diventa iperemica, edematosa e può andare incontro a fenomeni emorragici, erosivi (perforazione) e a trasformazione neoplastica. </a:t>
            </a:r>
          </a:p>
          <a:p>
            <a:pPr marL="0" indent="0" algn="just" eaLnBrk="1" hangingPunct="1">
              <a:lnSpc>
                <a:spcPct val="90000"/>
              </a:lnSpc>
              <a:buFont typeface="Wingdings" panose="05000000000000000000" pitchFamily="2" charset="2"/>
              <a:buNone/>
            </a:pPr>
            <a:r>
              <a:rPr lang="it-IT" altLang="it-IT" sz="2400" b="1" noProof="1" smtClean="0">
                <a:solidFill>
                  <a:schemeClr val="bg2"/>
                </a:solidFill>
                <a:latin typeface="Times New Roman" panose="02020603050405020304" pitchFamily="18" charset="0"/>
              </a:rPr>
              <a:t>Gastriti acute</a:t>
            </a:r>
            <a:r>
              <a:rPr lang="it-IT" altLang="it-IT" sz="2800" b="1" noProof="1" smtClean="0">
                <a:solidFill>
                  <a:schemeClr val="bg2"/>
                </a:solidFill>
                <a:latin typeface="Times New Roman" panose="02020603050405020304" pitchFamily="18" charset="0"/>
              </a:rPr>
              <a:t> </a:t>
            </a:r>
          </a:p>
          <a:p>
            <a:pPr marL="571500" lvl="3" indent="0" algn="just" eaLnBrk="1" hangingPunct="1">
              <a:lnSpc>
                <a:spcPct val="90000"/>
              </a:lnSpc>
              <a:buFont typeface="Wingdings" panose="05000000000000000000" pitchFamily="2" charset="2"/>
              <a:buNone/>
            </a:pPr>
            <a:r>
              <a:rPr lang="it-IT" altLang="it-IT" b="1" noProof="1" smtClean="0">
                <a:solidFill>
                  <a:schemeClr val="bg2"/>
                </a:solidFill>
                <a:latin typeface="Times New Roman" panose="02020603050405020304" pitchFamily="18" charset="0"/>
              </a:rPr>
              <a:t>da eccessi alimentari (indigestioni), </a:t>
            </a:r>
          </a:p>
          <a:p>
            <a:pPr marL="571500" lvl="3" indent="0" algn="just" eaLnBrk="1" hangingPunct="1">
              <a:lnSpc>
                <a:spcPct val="90000"/>
              </a:lnSpc>
              <a:buFont typeface="Wingdings" panose="05000000000000000000" pitchFamily="2" charset="2"/>
              <a:buNone/>
            </a:pPr>
            <a:r>
              <a:rPr lang="it-IT" altLang="it-IT" b="1" noProof="1" smtClean="0">
                <a:solidFill>
                  <a:schemeClr val="bg2"/>
                </a:solidFill>
                <a:latin typeface="Times New Roman" panose="02020603050405020304" pitchFamily="18" charset="0"/>
              </a:rPr>
              <a:t>da intossicazioni alimentari,</a:t>
            </a:r>
          </a:p>
          <a:p>
            <a:pPr marL="571500" lvl="3" indent="0" algn="just" eaLnBrk="1" hangingPunct="1">
              <a:lnSpc>
                <a:spcPct val="90000"/>
              </a:lnSpc>
              <a:buFont typeface="Wingdings" panose="05000000000000000000" pitchFamily="2" charset="2"/>
              <a:buNone/>
            </a:pPr>
            <a:r>
              <a:rPr lang="it-IT" altLang="it-IT" b="1" noProof="1" smtClean="0">
                <a:solidFill>
                  <a:schemeClr val="bg2"/>
                </a:solidFill>
                <a:latin typeface="Times New Roman" panose="02020603050405020304" pitchFamily="18" charset="0"/>
              </a:rPr>
              <a:t>da abuso di alcool </a:t>
            </a:r>
          </a:p>
          <a:p>
            <a:pPr marL="571500" lvl="3" indent="0" algn="just" eaLnBrk="1" hangingPunct="1">
              <a:lnSpc>
                <a:spcPct val="70000"/>
              </a:lnSpc>
              <a:buFont typeface="Wingdings" panose="05000000000000000000" pitchFamily="2" charset="2"/>
              <a:buNone/>
            </a:pPr>
            <a:r>
              <a:rPr lang="it-IT" altLang="it-IT" b="1" noProof="1" smtClean="0">
                <a:solidFill>
                  <a:schemeClr val="bg2"/>
                </a:solidFill>
                <a:latin typeface="Times New Roman" panose="02020603050405020304" pitchFamily="18" charset="0"/>
              </a:rPr>
              <a:t>da farmaci (FANS-Farmaci Antinfiammatori non steroidei) con emorragia, melena e/o ematemesi.</a:t>
            </a:r>
            <a:endParaRPr lang="it-IT" altLang="it-IT" sz="1400" b="1" noProof="1" smtClean="0">
              <a:solidFill>
                <a:schemeClr val="bg2"/>
              </a:solidFill>
              <a:latin typeface="Times New Roman" panose="02020603050405020304" pitchFamily="18" charset="0"/>
            </a:endParaRPr>
          </a:p>
          <a:p>
            <a:pPr marL="0" indent="0" algn="just" eaLnBrk="1" hangingPunct="1">
              <a:lnSpc>
                <a:spcPct val="70000"/>
              </a:lnSpc>
              <a:buFont typeface="Wingdings" panose="05000000000000000000" pitchFamily="2" charset="2"/>
              <a:buNone/>
            </a:pPr>
            <a:r>
              <a:rPr lang="it-IT" altLang="it-IT" sz="2400" b="1" noProof="1" smtClean="0">
                <a:solidFill>
                  <a:schemeClr val="bg2"/>
                </a:solidFill>
                <a:latin typeface="Times New Roman" panose="02020603050405020304" pitchFamily="18" charset="0"/>
              </a:rPr>
              <a:t>Gastriti croniche</a:t>
            </a:r>
            <a:r>
              <a:rPr lang="it-IT" altLang="it-IT" b="1" noProof="1" smtClean="0">
                <a:solidFill>
                  <a:schemeClr val="bg2"/>
                </a:solidFill>
                <a:latin typeface="Times New Roman" panose="02020603050405020304" pitchFamily="18" charset="0"/>
              </a:rPr>
              <a:t> </a:t>
            </a:r>
            <a:r>
              <a:rPr lang="it-IT" altLang="it-IT" sz="2000" b="1" noProof="1" smtClean="0">
                <a:solidFill>
                  <a:schemeClr val="bg2"/>
                </a:solidFill>
                <a:latin typeface="Times New Roman" panose="02020603050405020304" pitchFamily="18" charset="0"/>
              </a:rPr>
              <a:t>(precorritrici o associate ad ulcera o cancro)</a:t>
            </a:r>
            <a:endParaRPr lang="it-IT" altLang="it-IT" b="1" noProof="1" smtClean="0">
              <a:solidFill>
                <a:schemeClr val="bg2"/>
              </a:solidFill>
              <a:latin typeface="Times New Roman" panose="02020603050405020304" pitchFamily="18" charset="0"/>
            </a:endParaRPr>
          </a:p>
          <a:p>
            <a:pPr marL="571500" lvl="3" indent="0" algn="just" eaLnBrk="1" hangingPunct="1">
              <a:lnSpc>
                <a:spcPct val="90000"/>
              </a:lnSpc>
              <a:buFont typeface="Wingdings" panose="05000000000000000000" pitchFamily="2" charset="2"/>
              <a:buNone/>
            </a:pPr>
            <a:r>
              <a:rPr lang="it-IT" altLang="it-IT" b="1" noProof="1" smtClean="0">
                <a:solidFill>
                  <a:schemeClr val="bg2"/>
                </a:solidFill>
                <a:latin typeface="Times New Roman" panose="02020603050405020304" pitchFamily="18" charset="0"/>
              </a:rPr>
              <a:t>superficiale </a:t>
            </a:r>
          </a:p>
          <a:p>
            <a:pPr marL="571500" lvl="3" indent="0" algn="just" eaLnBrk="1" hangingPunct="1">
              <a:lnSpc>
                <a:spcPct val="90000"/>
              </a:lnSpc>
              <a:buFont typeface="Wingdings" panose="05000000000000000000" pitchFamily="2" charset="2"/>
              <a:buNone/>
            </a:pPr>
            <a:r>
              <a:rPr lang="it-IT" altLang="it-IT" b="1" noProof="1" smtClean="0">
                <a:solidFill>
                  <a:schemeClr val="bg2"/>
                </a:solidFill>
                <a:latin typeface="Times New Roman" panose="02020603050405020304" pitchFamily="18" charset="0"/>
              </a:rPr>
              <a:t>atrofica </a:t>
            </a:r>
            <a:endParaRPr lang="it-IT" altLang="it-IT" b="1" i="1" noProof="1" smtClean="0">
              <a:solidFill>
                <a:schemeClr val="bg2"/>
              </a:solidFill>
              <a:latin typeface="Times New Roman" panose="02020603050405020304" pitchFamily="18" charset="0"/>
            </a:endParaRPr>
          </a:p>
          <a:p>
            <a:pPr marL="0" indent="0" algn="just" eaLnBrk="1" hangingPunct="1">
              <a:lnSpc>
                <a:spcPct val="90000"/>
              </a:lnSpc>
              <a:buFont typeface="Wingdings" panose="05000000000000000000" pitchFamily="2" charset="2"/>
              <a:buNone/>
            </a:pPr>
            <a:r>
              <a:rPr lang="it-IT" altLang="it-IT" sz="2000" b="1" noProof="1" smtClean="0">
                <a:solidFill>
                  <a:schemeClr val="bg2"/>
                </a:solidFill>
                <a:latin typeface="Times New Roman" panose="02020603050405020304" pitchFamily="18" charset="0"/>
              </a:rPr>
              <a:t>Causano aumento della secrezione gastrica (ipercloridria) e, in alcuni casi, atrofia gastrica (riduzione dello spessore della mucosa con le ghiandole che non secernono più (ipocloridria).</a:t>
            </a:r>
            <a:endParaRPr lang="it-IT" altLang="it-IT" sz="2000" b="1" smtClean="0">
              <a:solidFill>
                <a:schemeClr val="bg2"/>
              </a:solidFill>
              <a:latin typeface="Times New Roman" panose="02020603050405020304" pitchFamily="18" charset="0"/>
            </a:endParaRPr>
          </a:p>
        </p:txBody>
      </p:sp>
      <p:sp>
        <p:nvSpPr>
          <p:cNvPr id="71685"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4804">
                                            <p:txEl>
                                              <p:pRg st="0" end="0"/>
                                            </p:txEl>
                                          </p:spTgt>
                                        </p:tgtEl>
                                        <p:attrNameLst>
                                          <p:attrName>style.visibility</p:attrName>
                                        </p:attrNameLst>
                                      </p:cBhvr>
                                      <p:to>
                                        <p:strVal val="visible"/>
                                      </p:to>
                                    </p:set>
                                    <p:animEffect transition="in" filter="dissolve">
                                      <p:cBhvr>
                                        <p:cTn id="7" dur="500"/>
                                        <p:tgtEl>
                                          <p:spTgt spid="2048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04">
                                            <p:txEl>
                                              <p:pRg st="1" end="1"/>
                                            </p:txEl>
                                          </p:spTgt>
                                        </p:tgtEl>
                                        <p:attrNameLst>
                                          <p:attrName>style.visibility</p:attrName>
                                        </p:attrNameLst>
                                      </p:cBhvr>
                                      <p:to>
                                        <p:strVal val="visible"/>
                                      </p:to>
                                    </p:set>
                                    <p:animEffect transition="in" filter="dissolve">
                                      <p:cBhvr>
                                        <p:cTn id="12" dur="500"/>
                                        <p:tgtEl>
                                          <p:spTgt spid="2048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04">
                                            <p:txEl>
                                              <p:pRg st="2" end="2"/>
                                            </p:txEl>
                                          </p:spTgt>
                                        </p:tgtEl>
                                        <p:attrNameLst>
                                          <p:attrName>style.visibility</p:attrName>
                                        </p:attrNameLst>
                                      </p:cBhvr>
                                      <p:to>
                                        <p:strVal val="visible"/>
                                      </p:to>
                                    </p:set>
                                    <p:animEffect transition="in" filter="dissolve">
                                      <p:cBhvr>
                                        <p:cTn id="17" dur="500"/>
                                        <p:tgtEl>
                                          <p:spTgt spid="2048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4804">
                                            <p:txEl>
                                              <p:pRg st="3" end="3"/>
                                            </p:txEl>
                                          </p:spTgt>
                                        </p:tgtEl>
                                        <p:attrNameLst>
                                          <p:attrName>style.visibility</p:attrName>
                                        </p:attrNameLst>
                                      </p:cBhvr>
                                      <p:to>
                                        <p:strVal val="visible"/>
                                      </p:to>
                                    </p:set>
                                    <p:animEffect transition="in" filter="dissolve">
                                      <p:cBhvr>
                                        <p:cTn id="22" dur="500"/>
                                        <p:tgtEl>
                                          <p:spTgt spid="2048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04804">
                                            <p:txEl>
                                              <p:pRg st="4" end="4"/>
                                            </p:txEl>
                                          </p:spTgt>
                                        </p:tgtEl>
                                        <p:attrNameLst>
                                          <p:attrName>style.visibility</p:attrName>
                                        </p:attrNameLst>
                                      </p:cBhvr>
                                      <p:to>
                                        <p:strVal val="visible"/>
                                      </p:to>
                                    </p:set>
                                    <p:animEffect transition="in" filter="dissolve">
                                      <p:cBhvr>
                                        <p:cTn id="27" dur="500"/>
                                        <p:tgtEl>
                                          <p:spTgt spid="2048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04804">
                                            <p:txEl>
                                              <p:pRg st="5" end="5"/>
                                            </p:txEl>
                                          </p:spTgt>
                                        </p:tgtEl>
                                        <p:attrNameLst>
                                          <p:attrName>style.visibility</p:attrName>
                                        </p:attrNameLst>
                                      </p:cBhvr>
                                      <p:to>
                                        <p:strVal val="visible"/>
                                      </p:to>
                                    </p:set>
                                    <p:animEffect transition="in" filter="dissolve">
                                      <p:cBhvr>
                                        <p:cTn id="32" dur="500"/>
                                        <p:tgtEl>
                                          <p:spTgt spid="2048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04804">
                                            <p:txEl>
                                              <p:pRg st="6" end="6"/>
                                            </p:txEl>
                                          </p:spTgt>
                                        </p:tgtEl>
                                        <p:attrNameLst>
                                          <p:attrName>style.visibility</p:attrName>
                                        </p:attrNameLst>
                                      </p:cBhvr>
                                      <p:to>
                                        <p:strVal val="visible"/>
                                      </p:to>
                                    </p:set>
                                    <p:animEffect transition="in" filter="dissolve">
                                      <p:cBhvr>
                                        <p:cTn id="37" dur="500"/>
                                        <p:tgtEl>
                                          <p:spTgt spid="20480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04804">
                                            <p:txEl>
                                              <p:pRg st="7" end="7"/>
                                            </p:txEl>
                                          </p:spTgt>
                                        </p:tgtEl>
                                        <p:attrNameLst>
                                          <p:attrName>style.visibility</p:attrName>
                                        </p:attrNameLst>
                                      </p:cBhvr>
                                      <p:to>
                                        <p:strVal val="visible"/>
                                      </p:to>
                                    </p:set>
                                    <p:animEffect transition="in" filter="dissolve">
                                      <p:cBhvr>
                                        <p:cTn id="42" dur="500"/>
                                        <p:tgtEl>
                                          <p:spTgt spid="204804">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04804">
                                            <p:txEl>
                                              <p:pRg st="8" end="8"/>
                                            </p:txEl>
                                          </p:spTgt>
                                        </p:tgtEl>
                                        <p:attrNameLst>
                                          <p:attrName>style.visibility</p:attrName>
                                        </p:attrNameLst>
                                      </p:cBhvr>
                                      <p:to>
                                        <p:strVal val="visible"/>
                                      </p:to>
                                    </p:set>
                                    <p:animEffect transition="in" filter="dissolve">
                                      <p:cBhvr>
                                        <p:cTn id="47" dur="500"/>
                                        <p:tgtEl>
                                          <p:spTgt spid="204804">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04804">
                                            <p:txEl>
                                              <p:pRg st="9" end="9"/>
                                            </p:txEl>
                                          </p:spTgt>
                                        </p:tgtEl>
                                        <p:attrNameLst>
                                          <p:attrName>style.visibility</p:attrName>
                                        </p:attrNameLst>
                                      </p:cBhvr>
                                      <p:to>
                                        <p:strVal val="visible"/>
                                      </p:to>
                                    </p:set>
                                    <p:animEffect transition="in" filter="dissolve">
                                      <p:cBhvr>
                                        <p:cTn id="52" dur="500"/>
                                        <p:tgtEl>
                                          <p:spTgt spid="20480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WordArt 2"/>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PATOLOGIE DELLA FUNZIONE GASTRICA</a:t>
            </a:r>
          </a:p>
        </p:txBody>
      </p:sp>
      <p:pic>
        <p:nvPicPr>
          <p:cNvPr id="72707" name="Picture 3" descr="ulcera-gast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27051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2362200" y="958850"/>
            <a:ext cx="464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600" b="1">
                <a:solidFill>
                  <a:srgbClr val="0000FF"/>
                </a:solidFill>
                <a:latin typeface="Times New Roman" panose="02020603050405020304" pitchFamily="18" charset="0"/>
              </a:rPr>
              <a:t>ULCERA GASTRICA</a:t>
            </a:r>
          </a:p>
        </p:txBody>
      </p:sp>
      <p:sp>
        <p:nvSpPr>
          <p:cNvPr id="253958" name="Rectangle 6"/>
          <p:cNvSpPr>
            <a:spLocks noChangeArrowheads="1"/>
          </p:cNvSpPr>
          <p:nvPr/>
        </p:nvSpPr>
        <p:spPr bwMode="auto">
          <a:xfrm>
            <a:off x="0" y="4937125"/>
            <a:ext cx="3657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chemeClr val="bg2"/>
                </a:solidFill>
                <a:latin typeface="Times New Roman" panose="02020603050405020304" pitchFamily="18" charset="0"/>
              </a:rPr>
              <a:t>La massima incidenza dell'ulcera gastrica si verifica in pazienti maschi di età compresa tra i 50 e i 60 anni. Il rapporto maschi/femmine è di 3:1. </a:t>
            </a:r>
          </a:p>
        </p:txBody>
      </p:sp>
      <p:sp>
        <p:nvSpPr>
          <p:cNvPr id="253960" name="Rectangle 8"/>
          <p:cNvSpPr>
            <a:spLocks noChangeArrowheads="1"/>
          </p:cNvSpPr>
          <p:nvPr/>
        </p:nvSpPr>
        <p:spPr bwMode="auto">
          <a:xfrm>
            <a:off x="3733800" y="1736725"/>
            <a:ext cx="52578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latin typeface="Times New Roman" panose="02020603050405020304" pitchFamily="18" charset="0"/>
              </a:rPr>
              <a:t>La comparsa della gastrite precede sempre quella dell'ulcera e le mucose coinvolte dalla gastrite presentano una ridotta capacità di secrezione di bicarbonato nel muco; questo spiega l'insorgenza dell'ulcera. </a:t>
            </a:r>
          </a:p>
          <a:p>
            <a:pPr eaLnBrk="1" hangingPunct="1"/>
            <a:r>
              <a:rPr lang="it-IT" altLang="it-IT" sz="2000" b="1">
                <a:latin typeface="Times New Roman" panose="02020603050405020304" pitchFamily="18" charset="0"/>
              </a:rPr>
              <a:t>La </a:t>
            </a:r>
            <a:r>
              <a:rPr lang="it-IT" altLang="it-IT" sz="2000" b="1" i="1">
                <a:latin typeface="Times New Roman" panose="02020603050405020304" pitchFamily="18" charset="0"/>
              </a:rPr>
              <a:t>gastrite cronica antrale</a:t>
            </a:r>
            <a:r>
              <a:rPr lang="it-IT" altLang="it-IT" sz="2000" b="1">
                <a:latin typeface="Times New Roman" panose="02020603050405020304" pitchFamily="18" charset="0"/>
              </a:rPr>
              <a:t> (dell'antro pilorico) è forse la condizione gastritica le cui correlazioni con l'insorgenza dell'ulcera gastrica sono più note. Essa è dovuta alla presenza di un reflusso dal duodeno allo stomaco, in seguito al quale un'elevata quantità di bile (che viene secreta nel duodeno)  giunge a contatto con la mucosa gastrica. Essa, essendo un acido debole, neutralizza la secrezione di bicarbonato a livello gastrico.</a:t>
            </a:r>
          </a:p>
        </p:txBody>
      </p:sp>
      <p:sp>
        <p:nvSpPr>
          <p:cNvPr id="72711" name="Text Box 9"/>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3960">
                                            <p:txEl>
                                              <p:pRg st="0" end="0"/>
                                            </p:txEl>
                                          </p:spTgt>
                                        </p:tgtEl>
                                        <p:attrNameLst>
                                          <p:attrName>style.visibility</p:attrName>
                                        </p:attrNameLst>
                                      </p:cBhvr>
                                      <p:to>
                                        <p:strVal val="visible"/>
                                      </p:to>
                                    </p:set>
                                    <p:animEffect transition="in" filter="dissolve">
                                      <p:cBhvr>
                                        <p:cTn id="7" dur="500"/>
                                        <p:tgtEl>
                                          <p:spTgt spid="2539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3960">
                                            <p:txEl>
                                              <p:pRg st="1" end="1"/>
                                            </p:txEl>
                                          </p:spTgt>
                                        </p:tgtEl>
                                        <p:attrNameLst>
                                          <p:attrName>style.visibility</p:attrName>
                                        </p:attrNameLst>
                                      </p:cBhvr>
                                      <p:to>
                                        <p:strVal val="visible"/>
                                      </p:to>
                                    </p:set>
                                    <p:animEffect transition="in" filter="dissolve">
                                      <p:cBhvr>
                                        <p:cTn id="12" dur="500"/>
                                        <p:tgtEl>
                                          <p:spTgt spid="2539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8"/>
                                        </p:tgtEl>
                                        <p:attrNameLst>
                                          <p:attrName>style.visibility</p:attrName>
                                        </p:attrNameLst>
                                      </p:cBhvr>
                                      <p:to>
                                        <p:strVal val="visible"/>
                                      </p:to>
                                    </p:set>
                                    <p:animEffect transition="in" filter="dissolve">
                                      <p:cBhvr>
                                        <p:cTn id="17" dur="500"/>
                                        <p:tgtEl>
                                          <p:spTgt spid="253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102100" y="1219200"/>
            <a:ext cx="50419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381000" indent="-1905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dirty="0">
                <a:solidFill>
                  <a:srgbClr val="000066"/>
                </a:solidFill>
                <a:latin typeface="Times New Roman" panose="02020603050405020304" pitchFamily="18" charset="0"/>
              </a:rPr>
              <a:t>La secrezione dei succhi digestivi è affidata a numerose ghiandole, molte delle quali sono estesamente distribuite nella mucosa che ricopre la superficie interna del canale digerente, come le </a:t>
            </a:r>
            <a:r>
              <a:rPr lang="it-IT" altLang="it-IT" sz="1600" b="1" i="1" dirty="0">
                <a:solidFill>
                  <a:srgbClr val="0000FF"/>
                </a:solidFill>
                <a:latin typeface="Times New Roman" panose="02020603050405020304" pitchFamily="18" charset="0"/>
              </a:rPr>
              <a:t>ghiandole gastriche</a:t>
            </a:r>
            <a:r>
              <a:rPr lang="it-IT" altLang="it-IT" sz="1600" b="1" dirty="0">
                <a:solidFill>
                  <a:srgbClr val="000066"/>
                </a:solidFill>
                <a:latin typeface="Times New Roman" panose="02020603050405020304" pitchFamily="18" charset="0"/>
              </a:rPr>
              <a:t> e le </a:t>
            </a:r>
            <a:r>
              <a:rPr lang="it-IT" altLang="it-IT" sz="1600" b="1" i="1" dirty="0">
                <a:solidFill>
                  <a:srgbClr val="0000FF"/>
                </a:solidFill>
                <a:latin typeface="Times New Roman" panose="02020603050405020304" pitchFamily="18" charset="0"/>
              </a:rPr>
              <a:t>ghiandole intestinali</a:t>
            </a:r>
            <a:r>
              <a:rPr lang="it-IT" altLang="it-IT" sz="1600" b="1" dirty="0">
                <a:solidFill>
                  <a:srgbClr val="000066"/>
                </a:solidFill>
                <a:latin typeface="Times New Roman" panose="02020603050405020304" pitchFamily="18" charset="0"/>
              </a:rPr>
              <a:t> (cripte di </a:t>
            </a:r>
            <a:r>
              <a:rPr lang="it-IT" altLang="it-IT" sz="1600" b="1" dirty="0" err="1">
                <a:solidFill>
                  <a:srgbClr val="000066"/>
                </a:solidFill>
                <a:latin typeface="Times New Roman" panose="02020603050405020304" pitchFamily="18" charset="0"/>
              </a:rPr>
              <a:t>Lieberkühn</a:t>
            </a:r>
            <a:r>
              <a:rPr lang="it-IT" altLang="it-IT" sz="1600" b="1" dirty="0">
                <a:solidFill>
                  <a:srgbClr val="000066"/>
                </a:solidFill>
                <a:latin typeface="Times New Roman" panose="02020603050405020304" pitchFamily="18" charset="0"/>
              </a:rPr>
              <a:t>), altre configurate anatomicamente come veri e propri organi annessi come:</a:t>
            </a:r>
          </a:p>
          <a:p>
            <a:pPr lvl="1" eaLnBrk="1" hangingPunct="1">
              <a:buFontTx/>
              <a:buChar char="•"/>
            </a:pPr>
            <a:r>
              <a:rPr lang="it-IT" altLang="it-IT" sz="1600" b="1" dirty="0">
                <a:solidFill>
                  <a:srgbClr val="000066"/>
                </a:solidFill>
                <a:latin typeface="Times New Roman" panose="02020603050405020304" pitchFamily="18" charset="0"/>
              </a:rPr>
              <a:t>le </a:t>
            </a:r>
            <a:r>
              <a:rPr lang="it-IT" altLang="it-IT" sz="1600" b="1" i="1" dirty="0">
                <a:solidFill>
                  <a:srgbClr val="008080"/>
                </a:solidFill>
                <a:latin typeface="Times New Roman" panose="02020603050405020304" pitchFamily="18" charset="0"/>
              </a:rPr>
              <a:t>GHIANDOLE SALIVARI</a:t>
            </a:r>
            <a:r>
              <a:rPr lang="it-IT" altLang="it-IT" sz="1600" b="1" dirty="0">
                <a:solidFill>
                  <a:srgbClr val="000066"/>
                </a:solidFill>
                <a:latin typeface="Times New Roman" panose="02020603050405020304" pitchFamily="18" charset="0"/>
              </a:rPr>
              <a:t> (</a:t>
            </a:r>
            <a:r>
              <a:rPr lang="it-IT" altLang="it-IT" sz="1600" b="1" i="1" dirty="0">
                <a:solidFill>
                  <a:srgbClr val="008080"/>
                </a:solidFill>
                <a:latin typeface="Times New Roman" panose="02020603050405020304" pitchFamily="18" charset="0"/>
              </a:rPr>
              <a:t>parotide, sublinguale e sottomandibolare</a:t>
            </a:r>
            <a:r>
              <a:rPr lang="it-IT" altLang="it-IT" sz="1600" b="1" dirty="0">
                <a:solidFill>
                  <a:srgbClr val="000066"/>
                </a:solidFill>
                <a:latin typeface="Times New Roman" panose="02020603050405020304" pitchFamily="18" charset="0"/>
              </a:rPr>
              <a:t>):  che versano il loro secreto (la saliva) nel cavo orale;</a:t>
            </a:r>
          </a:p>
          <a:p>
            <a:pPr lvl="1" eaLnBrk="1" hangingPunct="1">
              <a:buFontTx/>
              <a:buChar char="•"/>
            </a:pPr>
            <a:r>
              <a:rPr lang="it-IT" altLang="it-IT" sz="1600" b="1" dirty="0">
                <a:solidFill>
                  <a:srgbClr val="000066"/>
                </a:solidFill>
                <a:latin typeface="Times New Roman" panose="02020603050405020304" pitchFamily="18" charset="0"/>
              </a:rPr>
              <a:t>Il </a:t>
            </a:r>
            <a:r>
              <a:rPr lang="it-IT" altLang="it-IT" sz="1600" b="1" i="1" dirty="0">
                <a:solidFill>
                  <a:srgbClr val="008080"/>
                </a:solidFill>
                <a:latin typeface="Times New Roman" panose="02020603050405020304" pitchFamily="18" charset="0"/>
              </a:rPr>
              <a:t>PANCREAS</a:t>
            </a:r>
            <a:r>
              <a:rPr lang="it-IT" altLang="it-IT" sz="1600" b="1" dirty="0">
                <a:solidFill>
                  <a:srgbClr val="000066"/>
                </a:solidFill>
                <a:latin typeface="Times New Roman" panose="02020603050405020304" pitchFamily="18" charset="0"/>
              </a:rPr>
              <a:t>, organo comprendente una parte esocrina che partecipa ai processi digestivi con il suo secreto (</a:t>
            </a:r>
            <a:r>
              <a:rPr lang="it-IT" altLang="it-IT" sz="1600" b="1" i="1" dirty="0">
                <a:solidFill>
                  <a:srgbClr val="000066"/>
                </a:solidFill>
                <a:latin typeface="Times New Roman" panose="02020603050405020304" pitchFamily="18" charset="0"/>
              </a:rPr>
              <a:t>il succo pancreatico</a:t>
            </a:r>
            <a:r>
              <a:rPr lang="it-IT" altLang="it-IT" sz="1600" b="1" dirty="0">
                <a:solidFill>
                  <a:srgbClr val="000066"/>
                </a:solidFill>
                <a:latin typeface="Times New Roman" panose="02020603050405020304" pitchFamily="18" charset="0"/>
              </a:rPr>
              <a:t>), versato nel lume duodenale e una parte endocrina (le </a:t>
            </a:r>
            <a:r>
              <a:rPr lang="it-IT" altLang="it-IT" sz="1600" b="1" i="1" dirty="0">
                <a:solidFill>
                  <a:srgbClr val="000066"/>
                </a:solidFill>
                <a:latin typeface="Times New Roman" panose="02020603050405020304" pitchFamily="18" charset="0"/>
              </a:rPr>
              <a:t>isole di </a:t>
            </a:r>
            <a:r>
              <a:rPr lang="it-IT" altLang="it-IT" sz="1600" b="1" i="1" dirty="0" err="1">
                <a:solidFill>
                  <a:srgbClr val="000066"/>
                </a:solidFill>
                <a:latin typeface="Times New Roman" panose="02020603050405020304" pitchFamily="18" charset="0"/>
              </a:rPr>
              <a:t>Langerhans</a:t>
            </a:r>
            <a:r>
              <a:rPr lang="it-IT" altLang="it-IT" sz="1600" b="1" dirty="0">
                <a:solidFill>
                  <a:srgbClr val="000066"/>
                </a:solidFill>
                <a:latin typeface="Times New Roman" panose="02020603050405020304" pitchFamily="18" charset="0"/>
              </a:rPr>
              <a:t>) produttrice di importanti ormoni (insulina e </a:t>
            </a:r>
            <a:r>
              <a:rPr lang="it-IT" altLang="it-IT" sz="1600" b="1" dirty="0" err="1">
                <a:solidFill>
                  <a:srgbClr val="000066"/>
                </a:solidFill>
                <a:latin typeface="Times New Roman" panose="02020603050405020304" pitchFamily="18" charset="0"/>
              </a:rPr>
              <a:t>glucagone</a:t>
            </a:r>
            <a:r>
              <a:rPr lang="it-IT" altLang="it-IT" sz="1600" b="1" dirty="0">
                <a:solidFill>
                  <a:srgbClr val="000066"/>
                </a:solidFill>
                <a:latin typeface="Times New Roman" panose="02020603050405020304" pitchFamily="18" charset="0"/>
              </a:rPr>
              <a:t>) regolatori del metabolismo glucidico;</a:t>
            </a:r>
          </a:p>
          <a:p>
            <a:pPr lvl="1" eaLnBrk="1" hangingPunct="1">
              <a:buFontTx/>
              <a:buChar char="•"/>
            </a:pPr>
            <a:r>
              <a:rPr lang="it-IT" altLang="it-IT" sz="1600" b="1" dirty="0">
                <a:solidFill>
                  <a:srgbClr val="000066"/>
                </a:solidFill>
                <a:latin typeface="Times New Roman" panose="02020603050405020304" pitchFamily="18" charset="0"/>
              </a:rPr>
              <a:t>Il </a:t>
            </a:r>
            <a:r>
              <a:rPr lang="it-IT" altLang="it-IT" sz="1600" b="1" i="1" dirty="0">
                <a:solidFill>
                  <a:srgbClr val="008080"/>
                </a:solidFill>
                <a:latin typeface="Times New Roman" panose="02020603050405020304" pitchFamily="18" charset="0"/>
              </a:rPr>
              <a:t>FEGATO</a:t>
            </a:r>
            <a:r>
              <a:rPr lang="it-IT" altLang="it-IT" sz="1600" b="1" dirty="0">
                <a:solidFill>
                  <a:srgbClr val="000066"/>
                </a:solidFill>
                <a:latin typeface="Times New Roman" panose="02020603050405020304" pitchFamily="18" charset="0"/>
              </a:rPr>
              <a:t>, organo in cui avvengono importanti e complesse funzioni metaboliche; esso partecipa direttamente ai processi digestivi producendo la </a:t>
            </a:r>
            <a:r>
              <a:rPr lang="it-IT" altLang="it-IT" sz="1600" b="1" i="1" dirty="0">
                <a:solidFill>
                  <a:srgbClr val="000066"/>
                </a:solidFill>
                <a:latin typeface="Times New Roman" panose="02020603050405020304" pitchFamily="18" charset="0"/>
              </a:rPr>
              <a:t>bile</a:t>
            </a:r>
            <a:r>
              <a:rPr lang="it-IT" altLang="it-IT" sz="1600" b="1" dirty="0">
                <a:solidFill>
                  <a:srgbClr val="000066"/>
                </a:solidFill>
                <a:latin typeface="Times New Roman" panose="02020603050405020304" pitchFamily="18" charset="0"/>
              </a:rPr>
              <a:t> che viene versata con il succo pancreatico nel lume duodenale.</a:t>
            </a:r>
            <a:endParaRPr lang="it-IT" altLang="it-IT" sz="1600" b="1" dirty="0">
              <a:latin typeface="Times New Roman" panose="02020603050405020304" pitchFamily="18" charset="0"/>
            </a:endParaRPr>
          </a:p>
        </p:txBody>
      </p:sp>
      <p:pic>
        <p:nvPicPr>
          <p:cNvPr id="14339" name="Picture 3"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5538"/>
            <a:ext cx="402907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WordArt 4"/>
          <p:cNvSpPr>
            <a:spLocks noChangeArrowheads="1" noChangeShapeType="1" noTextEdit="1"/>
          </p:cNvSpPr>
          <p:nvPr/>
        </p:nvSpPr>
        <p:spPr bwMode="auto">
          <a:xfrm>
            <a:off x="539750" y="476250"/>
            <a:ext cx="7993063" cy="576263"/>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ORGANIZZAZIONE ANATOMICA</a:t>
            </a:r>
          </a:p>
        </p:txBody>
      </p:sp>
      <p:sp>
        <p:nvSpPr>
          <p:cNvPr id="14341"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Anatomia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Effect transition="in" filter="dissolve">
                                      <p:cBhvr>
                                        <p:cTn id="7" dur="500"/>
                                        <p:tgtEl>
                                          <p:spTgt spid="686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8610">
                                            <p:txEl>
                                              <p:pRg st="1" end="1"/>
                                            </p:txEl>
                                          </p:spTgt>
                                        </p:tgtEl>
                                        <p:attrNameLst>
                                          <p:attrName>style.visibility</p:attrName>
                                        </p:attrNameLst>
                                      </p:cBhvr>
                                      <p:to>
                                        <p:strVal val="visible"/>
                                      </p:to>
                                    </p:set>
                                    <p:animEffect transition="in" filter="dissolve">
                                      <p:cBhvr>
                                        <p:cTn id="12" dur="500"/>
                                        <p:tgtEl>
                                          <p:spTgt spid="686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610">
                                            <p:txEl>
                                              <p:pRg st="2" end="2"/>
                                            </p:txEl>
                                          </p:spTgt>
                                        </p:tgtEl>
                                        <p:attrNameLst>
                                          <p:attrName>style.visibility</p:attrName>
                                        </p:attrNameLst>
                                      </p:cBhvr>
                                      <p:to>
                                        <p:strVal val="visible"/>
                                      </p:to>
                                    </p:set>
                                    <p:animEffect transition="in" filter="dissolve">
                                      <p:cBhvr>
                                        <p:cTn id="17" dur="500"/>
                                        <p:tgtEl>
                                          <p:spTgt spid="686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8610">
                                            <p:txEl>
                                              <p:pRg st="3" end="3"/>
                                            </p:txEl>
                                          </p:spTgt>
                                        </p:tgtEl>
                                        <p:attrNameLst>
                                          <p:attrName>style.visibility</p:attrName>
                                        </p:attrNameLst>
                                      </p:cBhvr>
                                      <p:to>
                                        <p:strVal val="visible"/>
                                      </p:to>
                                    </p:set>
                                    <p:animEffect transition="in" filter="dissolve">
                                      <p:cBhvr>
                                        <p:cTn id="22" dur="500"/>
                                        <p:tgtEl>
                                          <p:spTgt spid="686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elicobacter_pylor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8563" y="762000"/>
            <a:ext cx="15954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gastrite e H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48688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Rectangle 4"/>
          <p:cNvSpPr>
            <a:spLocks noChangeArrowheads="1"/>
          </p:cNvSpPr>
          <p:nvPr/>
        </p:nvSpPr>
        <p:spPr bwMode="auto">
          <a:xfrm>
            <a:off x="4724400" y="2057400"/>
            <a:ext cx="3668713"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262626"/>
                </a:solidFill>
                <a:latin typeface="Times New Roman" panose="02020603050405020304" pitchFamily="18" charset="0"/>
              </a:rPr>
              <a:t>Recenti studi hanno dimostrato l</a:t>
            </a:r>
            <a:r>
              <a:rPr lang="it-IT" altLang="it-IT" b="1">
                <a:solidFill>
                  <a:srgbClr val="262626"/>
                </a:solidFill>
                <a:latin typeface="Times New Roman" panose="02020603050405020304" pitchFamily="18" charset="0"/>
                <a:ea typeface="ヒラギノ角ゴ ProN W3" charset="-128"/>
              </a:rPr>
              <a:t>’e</a:t>
            </a:r>
            <a:r>
              <a:rPr lang="it-IT" altLang="it-IT" b="1">
                <a:solidFill>
                  <a:srgbClr val="262626"/>
                </a:solidFill>
                <a:latin typeface="Times New Roman" panose="02020603050405020304" pitchFamily="18" charset="0"/>
              </a:rPr>
              <a:t>sistenza di un rapporto causa effetto tra l</a:t>
            </a:r>
            <a:r>
              <a:rPr lang="it-IT" altLang="it-IT" b="1">
                <a:solidFill>
                  <a:srgbClr val="262626"/>
                </a:solidFill>
                <a:latin typeface="Times New Roman" panose="02020603050405020304" pitchFamily="18" charset="0"/>
                <a:ea typeface="ヒラギノ角ゴ ProN W6" charset="-128"/>
              </a:rPr>
              <a:t>’</a:t>
            </a:r>
            <a:r>
              <a:rPr lang="it-IT" altLang="it-IT" b="1" i="1">
                <a:solidFill>
                  <a:srgbClr val="262626"/>
                </a:solidFill>
                <a:latin typeface="Times New Roman" panose="02020603050405020304" pitchFamily="18" charset="0"/>
                <a:ea typeface="ヒラギノ角ゴ ProN W6" charset="-128"/>
              </a:rPr>
              <a:t>H</a:t>
            </a:r>
            <a:r>
              <a:rPr lang="it-IT" altLang="it-IT" b="1" i="1">
                <a:solidFill>
                  <a:srgbClr val="262626"/>
                </a:solidFill>
                <a:latin typeface="Times New Roman" panose="02020603050405020304" pitchFamily="18" charset="0"/>
              </a:rPr>
              <a:t>elicobacter pylori</a:t>
            </a:r>
            <a:r>
              <a:rPr lang="it-IT" altLang="it-IT" b="1">
                <a:solidFill>
                  <a:srgbClr val="262626"/>
                </a:solidFill>
                <a:latin typeface="Times New Roman" panose="02020603050405020304" pitchFamily="18" charset="0"/>
              </a:rPr>
              <a:t> e la gastrite, che nei casi più gravi degenera in ulcere gastriche. </a:t>
            </a:r>
          </a:p>
          <a:p>
            <a:pPr eaLnBrk="1" hangingPunct="1"/>
            <a:r>
              <a:rPr lang="it-IT" altLang="it-IT" b="1">
                <a:solidFill>
                  <a:srgbClr val="262626"/>
                </a:solidFill>
                <a:latin typeface="Times New Roman" panose="02020603050405020304" pitchFamily="18" charset="0"/>
              </a:rPr>
              <a:t>L’</a:t>
            </a:r>
            <a:r>
              <a:rPr lang="it-IT" altLang="it-IT" b="1" i="1">
                <a:solidFill>
                  <a:srgbClr val="262626"/>
                </a:solidFill>
                <a:latin typeface="Times New Roman" panose="02020603050405020304" pitchFamily="18" charset="0"/>
              </a:rPr>
              <a:t>H. pylori</a:t>
            </a:r>
            <a:r>
              <a:rPr lang="it-IT" altLang="it-IT" b="1">
                <a:solidFill>
                  <a:srgbClr val="262626"/>
                </a:solidFill>
                <a:latin typeface="Times New Roman" panose="02020603050405020304" pitchFamily="18" charset="0"/>
              </a:rPr>
              <a:t> è un batterio a forma di spirale, trasmissibile da uomo a uomo per via orale o oro-fecale, pare che abbia il suo habitat ideale nello stomaco umano e la sua presenza non è ancora stata accertata nell’</a:t>
            </a:r>
            <a:r>
              <a:rPr lang="it-IT" altLang="it-IT" b="1">
                <a:solidFill>
                  <a:srgbClr val="262626"/>
                </a:solidFill>
                <a:latin typeface="Times New Roman" panose="02020603050405020304" pitchFamily="18" charset="0"/>
                <a:ea typeface="ヒラギノ角ゴ ProN W3" charset="-128"/>
              </a:rPr>
              <a:t>a</a:t>
            </a:r>
            <a:r>
              <a:rPr lang="it-IT" altLang="it-IT" b="1">
                <a:solidFill>
                  <a:srgbClr val="262626"/>
                </a:solidFill>
                <a:latin typeface="Times New Roman" panose="02020603050405020304" pitchFamily="18" charset="0"/>
              </a:rPr>
              <a:t>pparato digerente di altri animali.</a:t>
            </a:r>
          </a:p>
        </p:txBody>
      </p:sp>
      <p:sp>
        <p:nvSpPr>
          <p:cNvPr id="73733" name="Rectangle 5"/>
          <p:cNvSpPr>
            <a:spLocks noChangeArrowheads="1"/>
          </p:cNvSpPr>
          <p:nvPr/>
        </p:nvSpPr>
        <p:spPr bwMode="auto">
          <a:xfrm>
            <a:off x="457200" y="638175"/>
            <a:ext cx="63246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600" b="1" i="1">
                <a:solidFill>
                  <a:srgbClr val="0000FF"/>
                </a:solidFill>
                <a:latin typeface="Times New Roman" panose="02020603050405020304" pitchFamily="18" charset="0"/>
              </a:rPr>
              <a:t>Helicobacter pylori</a:t>
            </a:r>
            <a:r>
              <a:rPr lang="it-IT" altLang="it-IT" sz="3600" b="1">
                <a:solidFill>
                  <a:srgbClr val="0000FF"/>
                </a:solidFill>
                <a:latin typeface="Times New Roman" panose="02020603050405020304" pitchFamily="18" charset="0"/>
              </a:rPr>
              <a:t>, gastrite e ulcera gastrica</a:t>
            </a:r>
          </a:p>
        </p:txBody>
      </p:sp>
      <p:sp>
        <p:nvSpPr>
          <p:cNvPr id="73734"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56004">
                                            <p:txEl>
                                              <p:pRg st="0" end="0"/>
                                            </p:txEl>
                                          </p:spTgt>
                                        </p:tgtEl>
                                        <p:attrNameLst>
                                          <p:attrName>style.visibility</p:attrName>
                                        </p:attrNameLst>
                                      </p:cBhvr>
                                      <p:to>
                                        <p:strVal val="visible"/>
                                      </p:to>
                                    </p:set>
                                    <p:animEffect transition="in" filter="dissolve">
                                      <p:cBhvr>
                                        <p:cTn id="7" dur="500"/>
                                        <p:tgtEl>
                                          <p:spTgt spid="256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6004">
                                            <p:txEl>
                                              <p:pRg st="1" end="1"/>
                                            </p:txEl>
                                          </p:spTgt>
                                        </p:tgtEl>
                                        <p:attrNameLst>
                                          <p:attrName>style.visibility</p:attrName>
                                        </p:attrNameLst>
                                      </p:cBhvr>
                                      <p:to>
                                        <p:strVal val="visible"/>
                                      </p:to>
                                    </p:set>
                                    <p:animEffect transition="in" filter="dissolve">
                                      <p:cBhvr>
                                        <p:cTn id="12" dur="500"/>
                                        <p:tgtEl>
                                          <p:spTgt spid="2560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elicobacter_pylor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8563" y="460375"/>
            <a:ext cx="15954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gastrite e H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48688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Rectangle 4"/>
          <p:cNvSpPr>
            <a:spLocks noChangeArrowheads="1"/>
          </p:cNvSpPr>
          <p:nvPr/>
        </p:nvSpPr>
        <p:spPr bwMode="auto">
          <a:xfrm>
            <a:off x="4724400" y="1889125"/>
            <a:ext cx="4419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rgbClr val="262626"/>
                </a:solidFill>
                <a:latin typeface="Times New Roman" panose="02020603050405020304" pitchFamily="18" charset="0"/>
              </a:rPr>
              <a:t>È presente nel 50% della popolazione umana e il 10% di questa sviluppa con il tempo una forma più grave di ulcera duodenale o gastrica.</a:t>
            </a:r>
          </a:p>
          <a:p>
            <a:pPr eaLnBrk="1" hangingPunct="1"/>
            <a:r>
              <a:rPr lang="it-IT" altLang="it-IT" sz="2000" b="1">
                <a:solidFill>
                  <a:srgbClr val="262626"/>
                </a:solidFill>
                <a:latin typeface="Times New Roman" panose="02020603050405020304" pitchFamily="18" charset="0"/>
              </a:rPr>
              <a:t>Questo organismo attacca la mucosa dello stomaco, un rivestimento che protegge la parete dell’organo dall’</a:t>
            </a:r>
            <a:r>
              <a:rPr lang="it-IT" altLang="it-IT" sz="2000" b="1">
                <a:solidFill>
                  <a:srgbClr val="262626"/>
                </a:solidFill>
                <a:latin typeface="Times New Roman" panose="02020603050405020304" pitchFamily="18" charset="0"/>
                <a:ea typeface="ヒラギノ角ゴ ProN W3" charset="-128"/>
              </a:rPr>
              <a:t>a</a:t>
            </a:r>
            <a:r>
              <a:rPr lang="it-IT" altLang="it-IT" sz="2000" b="1">
                <a:solidFill>
                  <a:srgbClr val="262626"/>
                </a:solidFill>
                <a:latin typeface="Times New Roman" panose="02020603050405020304" pitchFamily="18" charset="0"/>
              </a:rPr>
              <a:t>zione corrosiva dei succhi gastrici.</a:t>
            </a:r>
          </a:p>
          <a:p>
            <a:pPr eaLnBrk="1" hangingPunct="1"/>
            <a:r>
              <a:rPr lang="it-IT" altLang="it-IT" sz="2000" b="1">
                <a:solidFill>
                  <a:srgbClr val="262626"/>
                </a:solidFill>
                <a:latin typeface="Times New Roman" panose="02020603050405020304" pitchFamily="18" charset="0"/>
              </a:rPr>
              <a:t>Inizialmente non vi sono sintomi di alcun tipo, con il tempo, la perforazione della mucosa porta a provare bruciore intenso, senso di pesantezza e gonfiore, dolore intenso.</a:t>
            </a:r>
          </a:p>
        </p:txBody>
      </p:sp>
      <p:sp>
        <p:nvSpPr>
          <p:cNvPr id="74757" name="Rectangle 5"/>
          <p:cNvSpPr>
            <a:spLocks noChangeArrowheads="1"/>
          </p:cNvSpPr>
          <p:nvPr/>
        </p:nvSpPr>
        <p:spPr bwMode="auto">
          <a:xfrm>
            <a:off x="457200" y="561975"/>
            <a:ext cx="63246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600" b="1" i="1">
                <a:solidFill>
                  <a:srgbClr val="0000FF"/>
                </a:solidFill>
                <a:latin typeface="Times New Roman" panose="02020603050405020304" pitchFamily="18" charset="0"/>
              </a:rPr>
              <a:t>Helicobacter pylori</a:t>
            </a:r>
            <a:r>
              <a:rPr lang="it-IT" altLang="it-IT" sz="3600" b="1">
                <a:solidFill>
                  <a:srgbClr val="0000FF"/>
                </a:solidFill>
                <a:latin typeface="Times New Roman" panose="02020603050405020304" pitchFamily="18" charset="0"/>
              </a:rPr>
              <a:t>, gastrite e ulcera gastrica</a:t>
            </a:r>
          </a:p>
        </p:txBody>
      </p:sp>
      <p:sp>
        <p:nvSpPr>
          <p:cNvPr id="74758"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58052">
                                            <p:txEl>
                                              <p:pRg st="0" end="0"/>
                                            </p:txEl>
                                          </p:spTgt>
                                        </p:tgtEl>
                                        <p:attrNameLst>
                                          <p:attrName>style.visibility</p:attrName>
                                        </p:attrNameLst>
                                      </p:cBhvr>
                                      <p:to>
                                        <p:strVal val="visible"/>
                                      </p:to>
                                    </p:set>
                                    <p:animEffect transition="in" filter="dissolve">
                                      <p:cBhvr>
                                        <p:cTn id="7" dur="500"/>
                                        <p:tgtEl>
                                          <p:spTgt spid="2580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8052">
                                            <p:txEl>
                                              <p:pRg st="1" end="1"/>
                                            </p:txEl>
                                          </p:spTgt>
                                        </p:tgtEl>
                                        <p:attrNameLst>
                                          <p:attrName>style.visibility</p:attrName>
                                        </p:attrNameLst>
                                      </p:cBhvr>
                                      <p:to>
                                        <p:strVal val="visible"/>
                                      </p:to>
                                    </p:set>
                                    <p:animEffect transition="in" filter="dissolve">
                                      <p:cBhvr>
                                        <p:cTn id="12" dur="500"/>
                                        <p:tgtEl>
                                          <p:spTgt spid="2580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58052">
                                            <p:txEl>
                                              <p:pRg st="2" end="2"/>
                                            </p:txEl>
                                          </p:spTgt>
                                        </p:tgtEl>
                                        <p:attrNameLst>
                                          <p:attrName>style.visibility</p:attrName>
                                        </p:attrNameLst>
                                      </p:cBhvr>
                                      <p:to>
                                        <p:strVal val="visible"/>
                                      </p:to>
                                    </p:set>
                                    <p:animEffect transition="in" filter="dissolve">
                                      <p:cBhvr>
                                        <p:cTn id="17" dur="500"/>
                                        <p:tgtEl>
                                          <p:spTgt spid="2580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elicobacter_pylor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8563" y="460375"/>
            <a:ext cx="15954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gastrite e H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39179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Rectangle 4"/>
          <p:cNvSpPr>
            <a:spLocks noChangeArrowheads="1"/>
          </p:cNvSpPr>
          <p:nvPr/>
        </p:nvSpPr>
        <p:spPr bwMode="auto">
          <a:xfrm>
            <a:off x="3657600" y="1600200"/>
            <a:ext cx="54864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474663" indent="-187325"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it-IT" altLang="it-IT" sz="1400" b="1">
                <a:solidFill>
                  <a:srgbClr val="262626"/>
                </a:solidFill>
                <a:latin typeface="Times New Roman" panose="02020603050405020304" pitchFamily="18" charset="0"/>
              </a:rPr>
              <a:t>Diagnosticare la presenza del microrganismo all’</a:t>
            </a:r>
            <a:r>
              <a:rPr lang="it-IT" altLang="it-IT" sz="1400" b="1">
                <a:solidFill>
                  <a:srgbClr val="262626"/>
                </a:solidFill>
                <a:latin typeface="Times New Roman" panose="02020603050405020304" pitchFamily="18" charset="0"/>
                <a:ea typeface="ヒラギノ角ゴ ProN W3" charset="-128"/>
              </a:rPr>
              <a:t>i</a:t>
            </a:r>
            <a:r>
              <a:rPr lang="it-IT" altLang="it-IT" sz="1400" b="1">
                <a:solidFill>
                  <a:srgbClr val="262626"/>
                </a:solidFill>
                <a:latin typeface="Times New Roman" panose="02020603050405020304" pitchFamily="18" charset="0"/>
              </a:rPr>
              <a:t>nterno del corpo umano è possibile grazie a tre esami diversi:</a:t>
            </a:r>
          </a:p>
          <a:p>
            <a:pPr lvl="1" eaLnBrk="1" hangingPunct="1">
              <a:spcBef>
                <a:spcPct val="30000"/>
              </a:spcBef>
              <a:buFont typeface="Arial" panose="020B0604020202020204" pitchFamily="34" charset="0"/>
              <a:buAutoNum type="arabicPeriod"/>
            </a:pPr>
            <a:r>
              <a:rPr lang="it-IT" altLang="it-IT" sz="1400" b="1" i="1">
                <a:solidFill>
                  <a:srgbClr val="0000FF"/>
                </a:solidFill>
                <a:latin typeface="Times New Roman" panose="02020603050405020304" pitchFamily="18" charset="0"/>
              </a:rPr>
              <a:t>Breath test</a:t>
            </a:r>
            <a:r>
              <a:rPr lang="it-IT" altLang="it-IT" sz="1400" b="1">
                <a:solidFill>
                  <a:srgbClr val="262626"/>
                </a:solidFill>
                <a:latin typeface="Times New Roman" panose="02020603050405020304" pitchFamily="18" charset="0"/>
              </a:rPr>
              <a:t>: dopo aver ingerito un mezzo di contrasto, solitamente citrato di sodio e UreaC-14 a stomaco vuoto, s’attende mezz’</a:t>
            </a:r>
            <a:r>
              <a:rPr lang="it-IT" altLang="it-IT" sz="1400" b="1">
                <a:solidFill>
                  <a:srgbClr val="262626"/>
                </a:solidFill>
                <a:latin typeface="Times New Roman" panose="02020603050405020304" pitchFamily="18" charset="0"/>
                <a:ea typeface="ヒラギノ角ゴ ProN W3" charset="-128"/>
              </a:rPr>
              <a:t>o</a:t>
            </a:r>
            <a:r>
              <a:rPr lang="it-IT" altLang="it-IT" sz="1400" b="1">
                <a:solidFill>
                  <a:srgbClr val="262626"/>
                </a:solidFill>
                <a:latin typeface="Times New Roman" panose="02020603050405020304" pitchFamily="18" charset="0"/>
              </a:rPr>
              <a:t>ra per poi soffiare all’</a:t>
            </a:r>
            <a:r>
              <a:rPr lang="it-IT" altLang="it-IT" sz="1400" b="1">
                <a:solidFill>
                  <a:srgbClr val="262626"/>
                </a:solidFill>
                <a:latin typeface="Times New Roman" panose="02020603050405020304" pitchFamily="18" charset="0"/>
                <a:ea typeface="ヒラギノ角ゴ ProN W3" charset="-128"/>
              </a:rPr>
              <a:t>i</a:t>
            </a:r>
            <a:r>
              <a:rPr lang="it-IT" altLang="it-IT" sz="1400" b="1">
                <a:solidFill>
                  <a:srgbClr val="262626"/>
                </a:solidFill>
                <a:latin typeface="Times New Roman" panose="02020603050405020304" pitchFamily="18" charset="0"/>
              </a:rPr>
              <a:t>nterno di una cannuccia. L’anidride carbonica rilevata in un paziente portatore di H.P. è maggiore rispetto a chi non ha contratto il batterio.</a:t>
            </a:r>
          </a:p>
          <a:p>
            <a:pPr lvl="1" eaLnBrk="1" hangingPunct="1">
              <a:spcBef>
                <a:spcPct val="30000"/>
              </a:spcBef>
              <a:buFont typeface="Arial" panose="020B0604020202020204" pitchFamily="34" charset="0"/>
              <a:buAutoNum type="arabicPeriod"/>
            </a:pPr>
            <a:r>
              <a:rPr lang="it-IT" altLang="it-IT" sz="1400" b="1" i="1">
                <a:solidFill>
                  <a:srgbClr val="0000FF"/>
                </a:solidFill>
                <a:latin typeface="Times New Roman" panose="02020603050405020304" pitchFamily="18" charset="0"/>
              </a:rPr>
              <a:t>Biopsia di stomaco e duodeno</a:t>
            </a:r>
            <a:r>
              <a:rPr lang="it-IT" altLang="it-IT" sz="1400" b="1">
                <a:solidFill>
                  <a:srgbClr val="262626"/>
                </a:solidFill>
                <a:latin typeface="Times New Roman" panose="02020603050405020304" pitchFamily="18" charset="0"/>
              </a:rPr>
              <a:t> e conseguente ricerca in laboratorio dell</a:t>
            </a:r>
            <a:r>
              <a:rPr lang="it-IT" altLang="it-IT" sz="1400" b="1">
                <a:solidFill>
                  <a:srgbClr val="262626"/>
                </a:solidFill>
                <a:latin typeface="Times New Roman" panose="02020603050405020304" pitchFamily="18" charset="0"/>
                <a:ea typeface="ヒラギノ角ゴ ProN W3" charset="-128"/>
              </a:rPr>
              <a:t>’o</a:t>
            </a:r>
            <a:r>
              <a:rPr lang="it-IT" altLang="it-IT" sz="1400" b="1">
                <a:solidFill>
                  <a:srgbClr val="262626"/>
                </a:solidFill>
                <a:latin typeface="Times New Roman" panose="02020603050405020304" pitchFamily="18" charset="0"/>
              </a:rPr>
              <a:t>rganismo. </a:t>
            </a:r>
          </a:p>
          <a:p>
            <a:pPr lvl="1" eaLnBrk="1" hangingPunct="1">
              <a:spcBef>
                <a:spcPct val="30000"/>
              </a:spcBef>
              <a:buFont typeface="Arial" panose="020B0604020202020204" pitchFamily="34" charset="0"/>
              <a:buAutoNum type="arabicPeriod"/>
            </a:pPr>
            <a:r>
              <a:rPr lang="it-IT" altLang="it-IT" sz="1400" b="1" i="1">
                <a:solidFill>
                  <a:srgbClr val="0000FF"/>
                </a:solidFill>
                <a:latin typeface="Times New Roman" panose="02020603050405020304" pitchFamily="18" charset="0"/>
              </a:rPr>
              <a:t>Tramite prelievo di sangue e conseguente conta delle IgG</a:t>
            </a:r>
            <a:r>
              <a:rPr lang="it-IT" altLang="it-IT" sz="1400" b="1">
                <a:solidFill>
                  <a:srgbClr val="262626"/>
                </a:solidFill>
                <a:latin typeface="Times New Roman" panose="02020603050405020304" pitchFamily="18" charset="0"/>
              </a:rPr>
              <a:t>, anticorpi prodotti dall’organismo umano per combattere in maniera specifica l’</a:t>
            </a:r>
            <a:r>
              <a:rPr lang="it-IT" altLang="it-IT" sz="1400" b="1" i="1">
                <a:solidFill>
                  <a:srgbClr val="262626"/>
                </a:solidFill>
                <a:latin typeface="Times New Roman" panose="02020603050405020304" pitchFamily="18" charset="0"/>
              </a:rPr>
              <a:t>H. pylori</a:t>
            </a:r>
            <a:r>
              <a:rPr lang="it-IT" altLang="it-IT" sz="1400" b="1">
                <a:solidFill>
                  <a:srgbClr val="262626"/>
                </a:solidFill>
                <a:latin typeface="Times New Roman" panose="02020603050405020304" pitchFamily="18" charset="0"/>
              </a:rPr>
              <a:t>. </a:t>
            </a:r>
          </a:p>
          <a:p>
            <a:pPr eaLnBrk="1" hangingPunct="1">
              <a:spcBef>
                <a:spcPct val="30000"/>
              </a:spcBef>
              <a:buFont typeface="Arial" panose="020B0604020202020204" pitchFamily="34" charset="0"/>
              <a:buNone/>
            </a:pPr>
            <a:r>
              <a:rPr lang="it-IT" altLang="it-IT" sz="1400" b="1">
                <a:solidFill>
                  <a:srgbClr val="262626"/>
                </a:solidFill>
                <a:latin typeface="Times New Roman" panose="02020603050405020304" pitchFamily="18" charset="0"/>
              </a:rPr>
              <a:t>L</a:t>
            </a:r>
            <a:r>
              <a:rPr lang="it-IT" altLang="it-IT" sz="1400" b="1">
                <a:solidFill>
                  <a:srgbClr val="262626"/>
                </a:solidFill>
                <a:latin typeface="Times New Roman" panose="02020603050405020304" pitchFamily="18" charset="0"/>
                <a:ea typeface="ヒラギノ角ゴ ProN W3" charset="-128"/>
              </a:rPr>
              <a:t>’e</a:t>
            </a:r>
            <a:r>
              <a:rPr lang="it-IT" altLang="it-IT" sz="1400" b="1">
                <a:solidFill>
                  <a:srgbClr val="262626"/>
                </a:solidFill>
                <a:latin typeface="Times New Roman" panose="02020603050405020304" pitchFamily="18" charset="0"/>
              </a:rPr>
              <a:t>sito positivo delle analisi è seguito da una terapia d’urto a base di antibiotici, specialmente del gruppo delle penicilline e di farmaci che riducono l</a:t>
            </a:r>
            <a:r>
              <a:rPr lang="it-IT" altLang="it-IT" sz="1400" b="1">
                <a:solidFill>
                  <a:srgbClr val="262626"/>
                </a:solidFill>
                <a:latin typeface="Times New Roman" panose="02020603050405020304" pitchFamily="18" charset="0"/>
                <a:ea typeface="ヒラギノ角ゴ ProN W3" charset="-128"/>
              </a:rPr>
              <a:t>’a</a:t>
            </a:r>
            <a:r>
              <a:rPr lang="it-IT" altLang="it-IT" sz="1400" b="1">
                <a:solidFill>
                  <a:srgbClr val="262626"/>
                </a:solidFill>
                <a:latin typeface="Times New Roman" panose="02020603050405020304" pitchFamily="18" charset="0"/>
              </a:rPr>
              <a:t>cidità di stomaco.  I farmaci antiacido sono necessari per evitare l</a:t>
            </a:r>
            <a:r>
              <a:rPr lang="it-IT" altLang="it-IT" sz="1400" b="1">
                <a:solidFill>
                  <a:srgbClr val="262626"/>
                </a:solidFill>
                <a:latin typeface="Times New Roman" panose="02020603050405020304" pitchFamily="18" charset="0"/>
                <a:ea typeface="ヒラギノ角ゴ ProN W3" charset="-128"/>
              </a:rPr>
              <a:t>’i</a:t>
            </a:r>
            <a:r>
              <a:rPr lang="it-IT" altLang="it-IT" sz="1400" b="1">
                <a:solidFill>
                  <a:srgbClr val="262626"/>
                </a:solidFill>
                <a:latin typeface="Times New Roman" panose="02020603050405020304" pitchFamily="18" charset="0"/>
              </a:rPr>
              <a:t>nsorgenza dell’ulcera duodenale, nel primo tratto dell</a:t>
            </a:r>
            <a:r>
              <a:rPr lang="it-IT" altLang="it-IT" sz="1400" b="1">
                <a:solidFill>
                  <a:srgbClr val="262626"/>
                </a:solidFill>
                <a:latin typeface="Times New Roman" panose="02020603050405020304" pitchFamily="18" charset="0"/>
                <a:ea typeface="ヒラギノ角ゴ ProN W3" charset="-128"/>
              </a:rPr>
              <a:t>’i</a:t>
            </a:r>
            <a:r>
              <a:rPr lang="it-IT" altLang="it-IT" sz="1400" b="1">
                <a:solidFill>
                  <a:srgbClr val="262626"/>
                </a:solidFill>
                <a:latin typeface="Times New Roman" panose="02020603050405020304" pitchFamily="18" charset="0"/>
              </a:rPr>
              <a:t>ntestino, infatti, assieme al cibo defluisce una piccola quantità di succhi gastrici. </a:t>
            </a:r>
          </a:p>
          <a:p>
            <a:pPr eaLnBrk="1" hangingPunct="1">
              <a:spcBef>
                <a:spcPct val="30000"/>
              </a:spcBef>
              <a:buFont typeface="Arial" panose="020B0604020202020204" pitchFamily="34" charset="0"/>
              <a:buNone/>
            </a:pPr>
            <a:r>
              <a:rPr lang="it-IT" altLang="it-IT" sz="1400" b="1">
                <a:solidFill>
                  <a:srgbClr val="262626"/>
                </a:solidFill>
                <a:latin typeface="Times New Roman" panose="02020603050405020304" pitchFamily="18" charset="0"/>
              </a:rPr>
              <a:t>La scoperta di questa interconnessione tra </a:t>
            </a:r>
            <a:r>
              <a:rPr lang="it-IT" altLang="it-IT" sz="1400" b="1" i="1">
                <a:solidFill>
                  <a:srgbClr val="262626"/>
                </a:solidFill>
                <a:latin typeface="Times New Roman" panose="02020603050405020304" pitchFamily="18" charset="0"/>
              </a:rPr>
              <a:t>H. pylori</a:t>
            </a:r>
            <a:r>
              <a:rPr lang="it-IT" altLang="it-IT" sz="1400" b="1">
                <a:solidFill>
                  <a:srgbClr val="262626"/>
                </a:solidFill>
                <a:latin typeface="Times New Roman" panose="02020603050405020304" pitchFamily="18" charset="0"/>
              </a:rPr>
              <a:t> e ulcere ha aperto nuove frontiere sullo studio di tali disturbi troppo spesso minimizzati in banali conseguenze da stress.</a:t>
            </a:r>
          </a:p>
          <a:p>
            <a:pPr eaLnBrk="1" hangingPunct="1">
              <a:spcBef>
                <a:spcPct val="30000"/>
              </a:spcBef>
            </a:pPr>
            <a:endParaRPr lang="it-IT" altLang="it-IT" sz="1400" b="1">
              <a:solidFill>
                <a:srgbClr val="262626"/>
              </a:solidFill>
              <a:latin typeface="Times New Roman" panose="02020603050405020304" pitchFamily="18" charset="0"/>
            </a:endParaRPr>
          </a:p>
        </p:txBody>
      </p:sp>
      <p:sp>
        <p:nvSpPr>
          <p:cNvPr id="75781" name="Rectangle 5"/>
          <p:cNvSpPr>
            <a:spLocks noChangeArrowheads="1"/>
          </p:cNvSpPr>
          <p:nvPr/>
        </p:nvSpPr>
        <p:spPr bwMode="auto">
          <a:xfrm>
            <a:off x="76200" y="485775"/>
            <a:ext cx="63246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600" b="1" i="1">
                <a:solidFill>
                  <a:srgbClr val="0000FF"/>
                </a:solidFill>
                <a:latin typeface="Times New Roman" panose="02020603050405020304" pitchFamily="18" charset="0"/>
              </a:rPr>
              <a:t>Helicobacter pylori</a:t>
            </a:r>
            <a:r>
              <a:rPr lang="it-IT" altLang="it-IT" sz="3600" b="1">
                <a:solidFill>
                  <a:srgbClr val="0000FF"/>
                </a:solidFill>
                <a:latin typeface="Times New Roman" panose="02020603050405020304" pitchFamily="18" charset="0"/>
              </a:rPr>
              <a:t>, gastrite e ulcera gastrica</a:t>
            </a:r>
          </a:p>
        </p:txBody>
      </p:sp>
      <p:sp>
        <p:nvSpPr>
          <p:cNvPr id="75782"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0100">
                                            <p:txEl>
                                              <p:pRg st="0" end="0"/>
                                            </p:txEl>
                                          </p:spTgt>
                                        </p:tgtEl>
                                        <p:attrNameLst>
                                          <p:attrName>style.visibility</p:attrName>
                                        </p:attrNameLst>
                                      </p:cBhvr>
                                      <p:to>
                                        <p:strVal val="visible"/>
                                      </p:to>
                                    </p:set>
                                    <p:animEffect transition="in" filter="dissolve">
                                      <p:cBhvr>
                                        <p:cTn id="7" dur="500"/>
                                        <p:tgtEl>
                                          <p:spTgt spid="260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0100">
                                            <p:txEl>
                                              <p:pRg st="1" end="1"/>
                                            </p:txEl>
                                          </p:spTgt>
                                        </p:tgtEl>
                                        <p:attrNameLst>
                                          <p:attrName>style.visibility</p:attrName>
                                        </p:attrNameLst>
                                      </p:cBhvr>
                                      <p:to>
                                        <p:strVal val="visible"/>
                                      </p:to>
                                    </p:set>
                                    <p:animEffect transition="in" filter="dissolve">
                                      <p:cBhvr>
                                        <p:cTn id="12" dur="500"/>
                                        <p:tgtEl>
                                          <p:spTgt spid="2601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0100">
                                            <p:txEl>
                                              <p:pRg st="2" end="2"/>
                                            </p:txEl>
                                          </p:spTgt>
                                        </p:tgtEl>
                                        <p:attrNameLst>
                                          <p:attrName>style.visibility</p:attrName>
                                        </p:attrNameLst>
                                      </p:cBhvr>
                                      <p:to>
                                        <p:strVal val="visible"/>
                                      </p:to>
                                    </p:set>
                                    <p:animEffect transition="in" filter="dissolve">
                                      <p:cBhvr>
                                        <p:cTn id="17" dur="500"/>
                                        <p:tgtEl>
                                          <p:spTgt spid="26010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0100">
                                            <p:txEl>
                                              <p:pRg st="3" end="3"/>
                                            </p:txEl>
                                          </p:spTgt>
                                        </p:tgtEl>
                                        <p:attrNameLst>
                                          <p:attrName>style.visibility</p:attrName>
                                        </p:attrNameLst>
                                      </p:cBhvr>
                                      <p:to>
                                        <p:strVal val="visible"/>
                                      </p:to>
                                    </p:set>
                                    <p:animEffect transition="in" filter="dissolve">
                                      <p:cBhvr>
                                        <p:cTn id="22" dur="500"/>
                                        <p:tgtEl>
                                          <p:spTgt spid="26010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60100">
                                            <p:txEl>
                                              <p:pRg st="4" end="4"/>
                                            </p:txEl>
                                          </p:spTgt>
                                        </p:tgtEl>
                                        <p:attrNameLst>
                                          <p:attrName>style.visibility</p:attrName>
                                        </p:attrNameLst>
                                      </p:cBhvr>
                                      <p:to>
                                        <p:strVal val="visible"/>
                                      </p:to>
                                    </p:set>
                                    <p:animEffect transition="in" filter="dissolve">
                                      <p:cBhvr>
                                        <p:cTn id="27" dur="500"/>
                                        <p:tgtEl>
                                          <p:spTgt spid="26010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60100">
                                            <p:txEl>
                                              <p:pRg st="5" end="5"/>
                                            </p:txEl>
                                          </p:spTgt>
                                        </p:tgtEl>
                                        <p:attrNameLst>
                                          <p:attrName>style.visibility</p:attrName>
                                        </p:attrNameLst>
                                      </p:cBhvr>
                                      <p:to>
                                        <p:strVal val="visible"/>
                                      </p:to>
                                    </p:set>
                                    <p:animEffect transition="in" filter="dissolve">
                                      <p:cBhvr>
                                        <p:cTn id="32" dur="500"/>
                                        <p:tgtEl>
                                          <p:spTgt spid="260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Rectangle 4"/>
          <p:cNvSpPr>
            <a:spLocks noChangeArrowheads="1"/>
          </p:cNvSpPr>
          <p:nvPr/>
        </p:nvSpPr>
        <p:spPr bwMode="auto">
          <a:xfrm>
            <a:off x="152400" y="1295400"/>
            <a:ext cx="8910638"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81013" indent="-48101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I </a:t>
            </a:r>
            <a:r>
              <a:rPr lang="it-IT" altLang="it-IT" b="1" i="1">
                <a:solidFill>
                  <a:srgbClr val="0000FF"/>
                </a:solidFill>
                <a:latin typeface="Times New Roman" panose="02020603050405020304" pitchFamily="18" charset="0"/>
              </a:rPr>
              <a:t>farmaci antinfiammatori non steroidei (FANS)</a:t>
            </a:r>
            <a:r>
              <a:rPr lang="it-IT" altLang="it-IT" b="1">
                <a:solidFill>
                  <a:srgbClr val="262626"/>
                </a:solidFill>
                <a:latin typeface="Times New Roman" panose="02020603050405020304" pitchFamily="18" charset="0"/>
              </a:rPr>
              <a:t> riducono la concentrazione di bicarbonato nel muco ed inibiscono la sintesi delle prostaglandine, molecole che esercitano un'azione protettiva sulla mucosa gastrica.</a:t>
            </a:r>
          </a:p>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Il </a:t>
            </a:r>
            <a:r>
              <a:rPr lang="it-IT" altLang="it-IT" b="1" i="1">
                <a:solidFill>
                  <a:srgbClr val="0000FF"/>
                </a:solidFill>
                <a:latin typeface="Times New Roman" panose="02020603050405020304" pitchFamily="18" charset="0"/>
              </a:rPr>
              <a:t>cortisone</a:t>
            </a:r>
            <a:r>
              <a:rPr lang="it-IT" altLang="it-IT" b="1">
                <a:solidFill>
                  <a:srgbClr val="262626"/>
                </a:solidFill>
                <a:latin typeface="Times New Roman" panose="02020603050405020304" pitchFamily="18" charset="0"/>
              </a:rPr>
              <a:t> esercita azione lesiva sulla mucosa, probabilmente alterando il flusso sanguigno mucoso. </a:t>
            </a:r>
          </a:p>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L'</a:t>
            </a:r>
            <a:r>
              <a:rPr lang="it-IT" altLang="it-IT" b="1" i="1">
                <a:solidFill>
                  <a:srgbClr val="0000FF"/>
                </a:solidFill>
                <a:latin typeface="Times New Roman" panose="02020603050405020304" pitchFamily="18" charset="0"/>
              </a:rPr>
              <a:t>alcool</a:t>
            </a:r>
            <a:r>
              <a:rPr lang="it-IT" altLang="it-IT" b="1">
                <a:solidFill>
                  <a:srgbClr val="262626"/>
                </a:solidFill>
                <a:latin typeface="Times New Roman" panose="02020603050405020304" pitchFamily="18" charset="0"/>
              </a:rPr>
              <a:t>, ingerito in quantità elevata, riduce il contenuto di bicarbonati nel muco, anche se non esistono prove sicure di aumentata incidenza di ulcera gastrica negli alcolisti. </a:t>
            </a:r>
          </a:p>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La </a:t>
            </a:r>
            <a:r>
              <a:rPr lang="it-IT" altLang="it-IT" b="1" i="1">
                <a:solidFill>
                  <a:srgbClr val="0000FF"/>
                </a:solidFill>
                <a:latin typeface="Times New Roman" panose="02020603050405020304" pitchFamily="18" charset="0"/>
              </a:rPr>
              <a:t>caffeina</a:t>
            </a:r>
            <a:r>
              <a:rPr lang="it-IT" altLang="it-IT" b="1">
                <a:solidFill>
                  <a:srgbClr val="262626"/>
                </a:solidFill>
                <a:latin typeface="Times New Roman" panose="02020603050405020304" pitchFamily="18" charset="0"/>
              </a:rPr>
              <a:t> può incrementare drasticamente la produzione acida gastrica.</a:t>
            </a:r>
          </a:p>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I </a:t>
            </a:r>
            <a:r>
              <a:rPr lang="it-IT" altLang="it-IT" b="1" i="1">
                <a:solidFill>
                  <a:srgbClr val="0000FF"/>
                </a:solidFill>
                <a:latin typeface="Times New Roman" panose="02020603050405020304" pitchFamily="18" charset="0"/>
              </a:rPr>
              <a:t>grassi</a:t>
            </a:r>
            <a:r>
              <a:rPr lang="it-IT" altLang="it-IT" b="1">
                <a:solidFill>
                  <a:srgbClr val="262626"/>
                </a:solidFill>
                <a:latin typeface="Times New Roman" panose="02020603050405020304" pitchFamily="18" charset="0"/>
              </a:rPr>
              <a:t> della dieta sono in grado di diminuire la resistenza della mucosa all'aggressione acida, probabilmente deprimendo la secrezione di bicarbonato nel muco. </a:t>
            </a:r>
          </a:p>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Il </a:t>
            </a:r>
            <a:r>
              <a:rPr lang="it-IT" altLang="it-IT" b="1" i="1">
                <a:solidFill>
                  <a:srgbClr val="0000FF"/>
                </a:solidFill>
                <a:latin typeface="Times New Roman" panose="02020603050405020304" pitchFamily="18" charset="0"/>
              </a:rPr>
              <a:t>fumo di sigaretta</a:t>
            </a:r>
            <a:r>
              <a:rPr lang="it-IT" altLang="it-IT" b="1">
                <a:solidFill>
                  <a:srgbClr val="262626"/>
                </a:solidFill>
                <a:latin typeface="Times New Roman" panose="02020603050405020304" pitchFamily="18" charset="0"/>
              </a:rPr>
              <a:t> rallenta lo svuotamento gastrico ed aumenta il reflusso dal duodeno allo stomaco, oltre a ridurre la secrezione di bicarbonato.</a:t>
            </a:r>
          </a:p>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Esiste anche una </a:t>
            </a:r>
            <a:r>
              <a:rPr lang="it-IT" altLang="it-IT" b="1" i="1">
                <a:solidFill>
                  <a:srgbClr val="0000FF"/>
                </a:solidFill>
                <a:latin typeface="Times New Roman" panose="02020603050405020304" pitchFamily="18" charset="0"/>
              </a:rPr>
              <a:t>predisposizione genetica</a:t>
            </a:r>
            <a:r>
              <a:rPr lang="it-IT" altLang="it-IT" b="1">
                <a:solidFill>
                  <a:srgbClr val="262626"/>
                </a:solidFill>
                <a:latin typeface="Times New Roman" panose="02020603050405020304" pitchFamily="18" charset="0"/>
              </a:rPr>
              <a:t> per lo sviluppo dell'ulcera gastrica: una maggiore incidenza della malattia si riscontra nei soggetti di gruppo sanguigno 0. </a:t>
            </a:r>
          </a:p>
          <a:p>
            <a:pPr eaLnBrk="1" hangingPunct="1">
              <a:buClr>
                <a:srgbClr val="0000FF"/>
              </a:buClr>
              <a:buSzPct val="120000"/>
              <a:buFont typeface="Wingdings" panose="05000000000000000000" pitchFamily="2" charset="2"/>
              <a:buChar char="v"/>
            </a:pPr>
            <a:r>
              <a:rPr lang="it-IT" altLang="it-IT" b="1">
                <a:solidFill>
                  <a:srgbClr val="262626"/>
                </a:solidFill>
                <a:latin typeface="Times New Roman" panose="02020603050405020304" pitchFamily="18" charset="0"/>
              </a:rPr>
              <a:t>Anche i </a:t>
            </a:r>
            <a:r>
              <a:rPr lang="it-IT" altLang="it-IT" b="1" i="1">
                <a:solidFill>
                  <a:srgbClr val="0000FF"/>
                </a:solidFill>
                <a:latin typeface="Times New Roman" panose="02020603050405020304" pitchFamily="18" charset="0"/>
              </a:rPr>
              <a:t>fattori psicologici</a:t>
            </a:r>
            <a:r>
              <a:rPr lang="it-IT" altLang="it-IT" b="1">
                <a:solidFill>
                  <a:srgbClr val="262626"/>
                </a:solidFill>
                <a:latin typeface="Times New Roman" panose="02020603050405020304" pitchFamily="18" charset="0"/>
              </a:rPr>
              <a:t> sembrano giocare un ruolo significativo nella comparsa di ulcera gastrica: individui con personalità fragile e dipendente, o esposti a situazioni di elevata conflittualità o competizione, sviluppano l'ulcera gastrica con frequenza più elevata. </a:t>
            </a:r>
            <a:endParaRPr lang="it-IT" altLang="it-IT">
              <a:solidFill>
                <a:srgbClr val="262626"/>
              </a:solidFill>
              <a:latin typeface="Verdana" panose="020B0604030504040204" pitchFamily="34" charset="0"/>
            </a:endParaRPr>
          </a:p>
        </p:txBody>
      </p:sp>
      <p:sp>
        <p:nvSpPr>
          <p:cNvPr id="76803" name="Rectangle 5"/>
          <p:cNvSpPr>
            <a:spLocks noChangeArrowheads="1"/>
          </p:cNvSpPr>
          <p:nvPr/>
        </p:nvSpPr>
        <p:spPr bwMode="auto">
          <a:xfrm>
            <a:off x="0" y="3048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3200" b="1">
                <a:solidFill>
                  <a:srgbClr val="0000FF"/>
                </a:solidFill>
                <a:latin typeface="Times New Roman" panose="02020603050405020304" pitchFamily="18" charset="0"/>
              </a:rPr>
              <a:t>FATTORI CHE FACILITANO L’INSORGENZA DELL’ULCERA GASTRICA</a:t>
            </a:r>
          </a:p>
        </p:txBody>
      </p:sp>
      <p:sp>
        <p:nvSpPr>
          <p:cNvPr id="76804"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44">
                                            <p:txEl>
                                              <p:pRg st="0" end="0"/>
                                            </p:txEl>
                                          </p:spTgt>
                                        </p:tgtEl>
                                        <p:attrNameLst>
                                          <p:attrName>style.visibility</p:attrName>
                                        </p:attrNameLst>
                                      </p:cBhvr>
                                      <p:to>
                                        <p:strVal val="visible"/>
                                      </p:to>
                                    </p:set>
                                    <p:animEffect transition="in" filter="dissolve">
                                      <p:cBhvr>
                                        <p:cTn id="7" dur="500"/>
                                        <p:tgtEl>
                                          <p:spTgt spid="2662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244">
                                            <p:txEl>
                                              <p:pRg st="1" end="1"/>
                                            </p:txEl>
                                          </p:spTgt>
                                        </p:tgtEl>
                                        <p:attrNameLst>
                                          <p:attrName>style.visibility</p:attrName>
                                        </p:attrNameLst>
                                      </p:cBhvr>
                                      <p:to>
                                        <p:strVal val="visible"/>
                                      </p:to>
                                    </p:set>
                                    <p:animEffect transition="in" filter="dissolve">
                                      <p:cBhvr>
                                        <p:cTn id="12" dur="500"/>
                                        <p:tgtEl>
                                          <p:spTgt spid="2662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6244">
                                            <p:txEl>
                                              <p:pRg st="2" end="2"/>
                                            </p:txEl>
                                          </p:spTgt>
                                        </p:tgtEl>
                                        <p:attrNameLst>
                                          <p:attrName>style.visibility</p:attrName>
                                        </p:attrNameLst>
                                      </p:cBhvr>
                                      <p:to>
                                        <p:strVal val="visible"/>
                                      </p:to>
                                    </p:set>
                                    <p:animEffect transition="in" filter="dissolve">
                                      <p:cBhvr>
                                        <p:cTn id="17" dur="500"/>
                                        <p:tgtEl>
                                          <p:spTgt spid="2662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6244">
                                            <p:txEl>
                                              <p:pRg st="3" end="3"/>
                                            </p:txEl>
                                          </p:spTgt>
                                        </p:tgtEl>
                                        <p:attrNameLst>
                                          <p:attrName>style.visibility</p:attrName>
                                        </p:attrNameLst>
                                      </p:cBhvr>
                                      <p:to>
                                        <p:strVal val="visible"/>
                                      </p:to>
                                    </p:set>
                                    <p:animEffect transition="in" filter="dissolve">
                                      <p:cBhvr>
                                        <p:cTn id="22" dur="500"/>
                                        <p:tgtEl>
                                          <p:spTgt spid="26624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66244">
                                            <p:txEl>
                                              <p:pRg st="4" end="4"/>
                                            </p:txEl>
                                          </p:spTgt>
                                        </p:tgtEl>
                                        <p:attrNameLst>
                                          <p:attrName>style.visibility</p:attrName>
                                        </p:attrNameLst>
                                      </p:cBhvr>
                                      <p:to>
                                        <p:strVal val="visible"/>
                                      </p:to>
                                    </p:set>
                                    <p:animEffect transition="in" filter="dissolve">
                                      <p:cBhvr>
                                        <p:cTn id="27" dur="500"/>
                                        <p:tgtEl>
                                          <p:spTgt spid="26624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66244">
                                            <p:txEl>
                                              <p:pRg st="5" end="5"/>
                                            </p:txEl>
                                          </p:spTgt>
                                        </p:tgtEl>
                                        <p:attrNameLst>
                                          <p:attrName>style.visibility</p:attrName>
                                        </p:attrNameLst>
                                      </p:cBhvr>
                                      <p:to>
                                        <p:strVal val="visible"/>
                                      </p:to>
                                    </p:set>
                                    <p:animEffect transition="in" filter="dissolve">
                                      <p:cBhvr>
                                        <p:cTn id="32" dur="500"/>
                                        <p:tgtEl>
                                          <p:spTgt spid="26624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66244">
                                            <p:txEl>
                                              <p:pRg st="6" end="6"/>
                                            </p:txEl>
                                          </p:spTgt>
                                        </p:tgtEl>
                                        <p:attrNameLst>
                                          <p:attrName>style.visibility</p:attrName>
                                        </p:attrNameLst>
                                      </p:cBhvr>
                                      <p:to>
                                        <p:strVal val="visible"/>
                                      </p:to>
                                    </p:set>
                                    <p:animEffect transition="in" filter="dissolve">
                                      <p:cBhvr>
                                        <p:cTn id="37" dur="500"/>
                                        <p:tgtEl>
                                          <p:spTgt spid="26624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66244">
                                            <p:txEl>
                                              <p:pRg st="7" end="7"/>
                                            </p:txEl>
                                          </p:spTgt>
                                        </p:tgtEl>
                                        <p:attrNameLst>
                                          <p:attrName>style.visibility</p:attrName>
                                        </p:attrNameLst>
                                      </p:cBhvr>
                                      <p:to>
                                        <p:strVal val="visible"/>
                                      </p:to>
                                    </p:set>
                                    <p:animEffect transition="in" filter="dissolve">
                                      <p:cBhvr>
                                        <p:cTn id="42" dur="500"/>
                                        <p:tgtEl>
                                          <p:spTgt spid="26624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WordArt 2"/>
          <p:cNvSpPr>
            <a:spLocks noChangeArrowheads="1" noChangeShapeType="1" noTextEdit="1"/>
          </p:cNvSpPr>
          <p:nvPr/>
        </p:nvSpPr>
        <p:spPr bwMode="auto">
          <a:xfrm>
            <a:off x="457200" y="533400"/>
            <a:ext cx="8382000" cy="1143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DIGESTIONE </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NELL'INTESTINO TENUE</a:t>
            </a:r>
          </a:p>
        </p:txBody>
      </p:sp>
      <p:pic>
        <p:nvPicPr>
          <p:cNvPr id="78851" name="Picture 3" descr="co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45720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Rectangle 4"/>
          <p:cNvSpPr>
            <a:spLocks noChangeArrowheads="1"/>
          </p:cNvSpPr>
          <p:nvPr/>
        </p:nvSpPr>
        <p:spPr bwMode="auto">
          <a:xfrm>
            <a:off x="5478463" y="1898650"/>
            <a:ext cx="3436937"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chemeClr val="bg2"/>
                </a:solidFill>
                <a:latin typeface="Times New Roman" panose="02020603050405020304" pitchFamily="18" charset="0"/>
              </a:rPr>
              <a:t>L’intestino tenue è sede di una intensa </a:t>
            </a:r>
            <a:r>
              <a:rPr lang="it-IT" altLang="it-IT" b="1">
                <a:solidFill>
                  <a:srgbClr val="0000FF"/>
                </a:solidFill>
                <a:latin typeface="Times New Roman" panose="02020603050405020304" pitchFamily="18" charset="0"/>
              </a:rPr>
              <a:t>attività motoria e secretoria</a:t>
            </a:r>
            <a:r>
              <a:rPr lang="it-IT" altLang="it-IT" b="1">
                <a:solidFill>
                  <a:schemeClr val="bg2"/>
                </a:solidFill>
                <a:latin typeface="Times New Roman" panose="02020603050405020304" pitchFamily="18" charset="0"/>
              </a:rPr>
              <a:t> che consente di completare la fluidificazione e la scissione enzimatica delle sostanze alimentari.</a:t>
            </a:r>
          </a:p>
          <a:p>
            <a:pPr eaLnBrk="1" hangingPunct="1"/>
            <a:r>
              <a:rPr lang="it-IT" altLang="it-IT" b="1">
                <a:solidFill>
                  <a:schemeClr val="bg2"/>
                </a:solidFill>
                <a:latin typeface="Times New Roman" panose="02020603050405020304" pitchFamily="18" charset="0"/>
              </a:rPr>
              <a:t>A questi due processi segue quello altrettanto fondamentale dell’</a:t>
            </a:r>
            <a:r>
              <a:rPr lang="it-IT" altLang="it-IT" b="1">
                <a:solidFill>
                  <a:srgbClr val="0000FF"/>
                </a:solidFill>
                <a:latin typeface="Times New Roman" panose="02020603050405020304" pitchFamily="18" charset="0"/>
              </a:rPr>
              <a:t>assorbimento</a:t>
            </a:r>
            <a:r>
              <a:rPr lang="it-IT" altLang="it-IT" b="1">
                <a:solidFill>
                  <a:schemeClr val="bg2"/>
                </a:solidFill>
                <a:latin typeface="Times New Roman" panose="02020603050405020304" pitchFamily="18" charset="0"/>
              </a:rPr>
              <a:t>, che porta all’assimilazione dei principi nutritivi degli alimenti. </a:t>
            </a:r>
          </a:p>
          <a:p>
            <a:pPr eaLnBrk="1" hangingPunct="1"/>
            <a:r>
              <a:rPr lang="it-IT" altLang="it-IT" b="1">
                <a:solidFill>
                  <a:schemeClr val="bg2"/>
                </a:solidFill>
                <a:latin typeface="Times New Roman" panose="02020603050405020304" pitchFamily="18" charset="0"/>
              </a:rPr>
              <a:t>Anche nel tenue è presente una intensa </a:t>
            </a:r>
            <a:r>
              <a:rPr lang="it-IT" altLang="it-IT" b="1">
                <a:solidFill>
                  <a:srgbClr val="0000FF"/>
                </a:solidFill>
                <a:latin typeface="Times New Roman" panose="02020603050405020304" pitchFamily="18" charset="0"/>
              </a:rPr>
              <a:t>funzione endocrina</a:t>
            </a:r>
            <a:r>
              <a:rPr lang="it-IT" altLang="it-IT" b="1">
                <a:solidFill>
                  <a:schemeClr val="bg2"/>
                </a:solidFill>
                <a:latin typeface="Times New Roman" panose="02020603050405020304" pitchFamily="18" charset="0"/>
              </a:rPr>
              <a:t> dovuta all’attività di vari tipi di cellule produttrici di ormoni gastroenterici, presenti nella sua mucosa</a:t>
            </a:r>
          </a:p>
        </p:txBody>
      </p:sp>
      <p:sp>
        <p:nvSpPr>
          <p:cNvPr id="78853"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44">
                                            <p:txEl>
                                              <p:pRg st="0" end="0"/>
                                            </p:txEl>
                                          </p:spTgt>
                                        </p:tgtEl>
                                        <p:attrNameLst>
                                          <p:attrName>style.visibility</p:attrName>
                                        </p:attrNameLst>
                                      </p:cBhvr>
                                      <p:to>
                                        <p:strVal val="visible"/>
                                      </p:to>
                                    </p:set>
                                    <p:animEffect transition="in" filter="dissolve">
                                      <p:cBhvr>
                                        <p:cTn id="7" dur="500"/>
                                        <p:tgtEl>
                                          <p:spTgt spid="2150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5044">
                                            <p:txEl>
                                              <p:pRg st="1" end="1"/>
                                            </p:txEl>
                                          </p:spTgt>
                                        </p:tgtEl>
                                        <p:attrNameLst>
                                          <p:attrName>style.visibility</p:attrName>
                                        </p:attrNameLst>
                                      </p:cBhvr>
                                      <p:to>
                                        <p:strVal val="visible"/>
                                      </p:to>
                                    </p:set>
                                    <p:animEffect transition="in" filter="dissolve">
                                      <p:cBhvr>
                                        <p:cTn id="12" dur="500"/>
                                        <p:tgtEl>
                                          <p:spTgt spid="2150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5044">
                                            <p:txEl>
                                              <p:pRg st="2" end="2"/>
                                            </p:txEl>
                                          </p:spTgt>
                                        </p:tgtEl>
                                        <p:attrNameLst>
                                          <p:attrName>style.visibility</p:attrName>
                                        </p:attrNameLst>
                                      </p:cBhvr>
                                      <p:to>
                                        <p:strVal val="visible"/>
                                      </p:to>
                                    </p:set>
                                    <p:animEffect transition="in" filter="dissolve">
                                      <p:cBhvr>
                                        <p:cTn id="17" dur="500"/>
                                        <p:tgtEl>
                                          <p:spTgt spid="2150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uoden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457200"/>
            <a:ext cx="19653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WordArt 3"/>
          <p:cNvSpPr>
            <a:spLocks noChangeArrowheads="1" noChangeShapeType="1" noTextEdit="1"/>
          </p:cNvSpPr>
          <p:nvPr/>
        </p:nvSpPr>
        <p:spPr bwMode="auto">
          <a:xfrm>
            <a:off x="2743200" y="457200"/>
            <a:ext cx="3429000" cy="685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DUODENO</a:t>
            </a:r>
          </a:p>
        </p:txBody>
      </p:sp>
      <p:pic>
        <p:nvPicPr>
          <p:cNvPr id="217092" name="Picture 4" descr="duod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4254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Rectangle 5"/>
          <p:cNvSpPr>
            <a:spLocks noChangeArrowheads="1"/>
          </p:cNvSpPr>
          <p:nvPr/>
        </p:nvSpPr>
        <p:spPr bwMode="auto">
          <a:xfrm>
            <a:off x="4572000" y="3717925"/>
            <a:ext cx="4114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2"/>
                </a:solidFill>
                <a:latin typeface="Times New Roman" panose="02020603050405020304" pitchFamily="18" charset="0"/>
              </a:rPr>
              <a:t>Il dotto di Wirsung ed il coledoco si riuniscono e sboccano con una apertura comune alla sommità della </a:t>
            </a:r>
            <a:r>
              <a:rPr lang="it-IT" altLang="it-IT" sz="2000" b="1" i="1">
                <a:solidFill>
                  <a:srgbClr val="0000FF"/>
                </a:solidFill>
                <a:latin typeface="Times New Roman" panose="02020603050405020304" pitchFamily="18" charset="0"/>
              </a:rPr>
              <a:t>papilla di Vater</a:t>
            </a:r>
            <a:r>
              <a:rPr lang="it-IT" altLang="it-IT" sz="2000" b="1">
                <a:solidFill>
                  <a:schemeClr val="bg2"/>
                </a:solidFill>
                <a:latin typeface="Times New Roman" panose="02020603050405020304" pitchFamily="18" charset="0"/>
              </a:rPr>
              <a:t>, formazione che sporge nella cavità duodenale, provvista di un anello muscolare: lo </a:t>
            </a:r>
            <a:r>
              <a:rPr lang="it-IT" altLang="it-IT" sz="2000" b="1" i="1">
                <a:solidFill>
                  <a:srgbClr val="0000FF"/>
                </a:solidFill>
                <a:latin typeface="Times New Roman" panose="02020603050405020304" pitchFamily="18" charset="0"/>
              </a:rPr>
              <a:t>sfintere di Oddi</a:t>
            </a:r>
            <a:r>
              <a:rPr lang="it-IT" altLang="it-IT" sz="2000" b="1">
                <a:solidFill>
                  <a:schemeClr val="bg2"/>
                </a:solidFill>
                <a:latin typeface="Times New Roman" panose="02020603050405020304" pitchFamily="18" charset="0"/>
              </a:rPr>
              <a:t> che ne controlla l’apertura </a:t>
            </a:r>
          </a:p>
        </p:txBody>
      </p:sp>
      <p:sp>
        <p:nvSpPr>
          <p:cNvPr id="79878" name="Rectangle 6"/>
          <p:cNvSpPr>
            <a:spLocks noChangeArrowheads="1"/>
          </p:cNvSpPr>
          <p:nvPr/>
        </p:nvSpPr>
        <p:spPr bwMode="auto">
          <a:xfrm>
            <a:off x="2667000" y="1295400"/>
            <a:ext cx="62134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2"/>
                </a:solidFill>
                <a:latin typeface="Times New Roman" panose="02020603050405020304" pitchFamily="18" charset="0"/>
              </a:rPr>
              <a:t>Il primo tratto del tenue è il </a:t>
            </a:r>
            <a:r>
              <a:rPr lang="it-IT" altLang="it-IT" sz="2000" b="1">
                <a:solidFill>
                  <a:srgbClr val="0000FF"/>
                </a:solidFill>
                <a:latin typeface="Times New Roman" panose="02020603050405020304" pitchFamily="18" charset="0"/>
              </a:rPr>
              <a:t>duodeno</a:t>
            </a:r>
            <a:r>
              <a:rPr lang="it-IT" altLang="it-IT" sz="2000" b="1">
                <a:solidFill>
                  <a:schemeClr val="bg2"/>
                </a:solidFill>
                <a:latin typeface="Times New Roman" panose="02020603050405020304" pitchFamily="18" charset="0"/>
              </a:rPr>
              <a:t> situato immediatamente a valle del piloro e disposto ad ansa attorno alla testa del pancreas. In esso sboccano i </a:t>
            </a:r>
            <a:r>
              <a:rPr lang="it-IT" altLang="it-IT" sz="2000" b="1" i="1">
                <a:solidFill>
                  <a:srgbClr val="0000FF"/>
                </a:solidFill>
                <a:latin typeface="Times New Roman" panose="02020603050405020304" pitchFamily="18" charset="0"/>
              </a:rPr>
              <a:t>dotti pancreatici di Wirsung e di Santorini</a:t>
            </a:r>
            <a:r>
              <a:rPr lang="it-IT" altLang="it-IT" sz="2000" b="1">
                <a:solidFill>
                  <a:schemeClr val="bg2"/>
                </a:solidFill>
                <a:latin typeface="Times New Roman" panose="02020603050405020304" pitchFamily="18" charset="0"/>
              </a:rPr>
              <a:t>, che versano nel lume duodenale il succo pancreatico secreto dal pancreas esocrino ed il </a:t>
            </a:r>
            <a:r>
              <a:rPr lang="it-IT" altLang="it-IT" sz="2000" b="1">
                <a:solidFill>
                  <a:srgbClr val="0000FF"/>
                </a:solidFill>
                <a:latin typeface="Times New Roman" panose="02020603050405020304" pitchFamily="18" charset="0"/>
              </a:rPr>
              <a:t>coledoco</a:t>
            </a:r>
            <a:r>
              <a:rPr lang="it-IT" altLang="it-IT" sz="2000" b="1">
                <a:solidFill>
                  <a:schemeClr val="bg2"/>
                </a:solidFill>
                <a:latin typeface="Times New Roman" panose="02020603050405020304" pitchFamily="18" charset="0"/>
              </a:rPr>
              <a:t>, che vi versa la bile secreta dal fegato. </a:t>
            </a:r>
          </a:p>
        </p:txBody>
      </p:sp>
      <p:sp>
        <p:nvSpPr>
          <p:cNvPr id="79879"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7092"/>
                                        </p:tgtEl>
                                        <p:attrNameLst>
                                          <p:attrName>style.visibility</p:attrName>
                                        </p:attrNameLst>
                                      </p:cBhvr>
                                      <p:to>
                                        <p:strVal val="visible"/>
                                      </p:to>
                                    </p:set>
                                    <p:animEffect transition="in" filter="dissolve">
                                      <p:cBhvr>
                                        <p:cTn id="7" dur="500"/>
                                        <p:tgtEl>
                                          <p:spTgt spid="217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3"/>
                                        </p:tgtEl>
                                        <p:attrNameLst>
                                          <p:attrName>style.visibility</p:attrName>
                                        </p:attrNameLst>
                                      </p:cBhvr>
                                      <p:to>
                                        <p:strVal val="visible"/>
                                      </p:to>
                                    </p:set>
                                    <p:animEffect transition="in" filter="dissolve">
                                      <p:cBhvr>
                                        <p:cTn id="12" dur="500"/>
                                        <p:tgtEl>
                                          <p:spTgt spid="21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WordArt 2"/>
          <p:cNvSpPr>
            <a:spLocks noChangeArrowheads="1" noChangeShapeType="1" noTextEdit="1"/>
          </p:cNvSpPr>
          <p:nvPr/>
        </p:nvSpPr>
        <p:spPr bwMode="auto">
          <a:xfrm>
            <a:off x="1447800" y="457200"/>
            <a:ext cx="6172200" cy="7620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DIGIUNO ED ILEO</a:t>
            </a:r>
          </a:p>
        </p:txBody>
      </p:sp>
      <p:sp>
        <p:nvSpPr>
          <p:cNvPr id="80899" name="Rectangle 3"/>
          <p:cNvSpPr>
            <a:spLocks noChangeArrowheads="1"/>
          </p:cNvSpPr>
          <p:nvPr/>
        </p:nvSpPr>
        <p:spPr bwMode="auto">
          <a:xfrm>
            <a:off x="5486400" y="1752600"/>
            <a:ext cx="3429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2"/>
                </a:solidFill>
                <a:latin typeface="Times New Roman" panose="02020603050405020304" pitchFamily="18" charset="0"/>
              </a:rPr>
              <a:t>Il tratto successivo è il </a:t>
            </a:r>
            <a:r>
              <a:rPr lang="it-IT" altLang="it-IT" sz="2000" b="1" i="1">
                <a:solidFill>
                  <a:srgbClr val="0000FF"/>
                </a:solidFill>
                <a:latin typeface="Times New Roman" panose="02020603050405020304" pitchFamily="18" charset="0"/>
              </a:rPr>
              <a:t>digiuno</a:t>
            </a:r>
            <a:r>
              <a:rPr lang="it-IT" altLang="it-IT" sz="2000" b="1">
                <a:solidFill>
                  <a:schemeClr val="bg2"/>
                </a:solidFill>
                <a:latin typeface="Times New Roman" panose="02020603050405020304" pitchFamily="18" charset="0"/>
              </a:rPr>
              <a:t>, il cui inizio è anatomicamente riconoscibile per la presenza del meso nella sua prima ansa che fa seguito al duodeno. Più difficile è invece la distinzione tra digiuno ed </a:t>
            </a:r>
            <a:r>
              <a:rPr lang="it-IT" altLang="it-IT" sz="2000" b="1" i="1">
                <a:solidFill>
                  <a:srgbClr val="0000FF"/>
                </a:solidFill>
                <a:latin typeface="Times New Roman" panose="02020603050405020304" pitchFamily="18" charset="0"/>
              </a:rPr>
              <a:t>ileo</a:t>
            </a:r>
            <a:r>
              <a:rPr lang="it-IT" altLang="it-IT" sz="2000" b="1">
                <a:solidFill>
                  <a:schemeClr val="bg2"/>
                </a:solidFill>
                <a:latin typeface="Times New Roman" panose="02020603050405020304" pitchFamily="18" charset="0"/>
              </a:rPr>
              <a:t>, l’ultima porzione del tenue. </a:t>
            </a:r>
          </a:p>
        </p:txBody>
      </p:sp>
      <p:sp>
        <p:nvSpPr>
          <p:cNvPr id="80900" name="Rectangle 5"/>
          <p:cNvSpPr>
            <a:spLocks noChangeArrowheads="1"/>
          </p:cNvSpPr>
          <p:nvPr/>
        </p:nvSpPr>
        <p:spPr bwMode="auto">
          <a:xfrm>
            <a:off x="11253788" y="8826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0901"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pic>
        <p:nvPicPr>
          <p:cNvPr id="80902" name="Picture 7" descr="co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45720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7924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WordArt 3"/>
          <p:cNvSpPr>
            <a:spLocks noChangeArrowheads="1" noChangeShapeType="1" noTextEdit="1"/>
          </p:cNvSpPr>
          <p:nvPr/>
        </p:nvSpPr>
        <p:spPr bwMode="auto">
          <a:xfrm>
            <a:off x="1447800" y="457200"/>
            <a:ext cx="6172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INTESTINO TENUE</a:t>
            </a:r>
          </a:p>
        </p:txBody>
      </p:sp>
      <p:grpSp>
        <p:nvGrpSpPr>
          <p:cNvPr id="81924" name="Group 4"/>
          <p:cNvGrpSpPr>
            <a:grpSpLocks/>
          </p:cNvGrpSpPr>
          <p:nvPr/>
        </p:nvGrpSpPr>
        <p:grpSpPr bwMode="auto">
          <a:xfrm>
            <a:off x="3429000" y="1066800"/>
            <a:ext cx="5257800" cy="4648200"/>
            <a:chOff x="2160" y="720"/>
            <a:chExt cx="3312" cy="2832"/>
          </a:xfrm>
        </p:grpSpPr>
        <p:sp>
          <p:nvSpPr>
            <p:cNvPr id="81928" name="Rectangle 5"/>
            <p:cNvSpPr>
              <a:spLocks noChangeArrowheads="1"/>
            </p:cNvSpPr>
            <p:nvPr/>
          </p:nvSpPr>
          <p:spPr bwMode="auto">
            <a:xfrm>
              <a:off x="2592" y="720"/>
              <a:ext cx="2880"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1929" name="Rectangle 6"/>
            <p:cNvSpPr>
              <a:spLocks noChangeArrowheads="1"/>
            </p:cNvSpPr>
            <p:nvPr/>
          </p:nvSpPr>
          <p:spPr bwMode="auto">
            <a:xfrm>
              <a:off x="2160" y="2256"/>
              <a:ext cx="1056" cy="7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1930" name="Rectangle 7"/>
            <p:cNvSpPr>
              <a:spLocks noChangeArrowheads="1"/>
            </p:cNvSpPr>
            <p:nvPr/>
          </p:nvSpPr>
          <p:spPr bwMode="auto">
            <a:xfrm>
              <a:off x="2160" y="1536"/>
              <a:ext cx="528" cy="288"/>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221192" name="Rectangle 8"/>
          <p:cNvSpPr>
            <a:spLocks noChangeArrowheads="1"/>
          </p:cNvSpPr>
          <p:nvPr/>
        </p:nvSpPr>
        <p:spPr bwMode="auto">
          <a:xfrm>
            <a:off x="4356100" y="3860800"/>
            <a:ext cx="4191000" cy="2778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chemeClr val="bg2"/>
                </a:solidFill>
                <a:latin typeface="Times New Roman" panose="02020603050405020304" pitchFamily="18" charset="0"/>
              </a:rPr>
              <a:t>La parete del tenue presenta i caratteristici strati (sieroso, muscolare, sottomucoso e mucoso) del tubo gastroenterico. </a:t>
            </a:r>
          </a:p>
          <a:p>
            <a:pPr eaLnBrk="1" hangingPunct="1"/>
            <a:r>
              <a:rPr lang="it-IT" altLang="it-IT" b="1">
                <a:solidFill>
                  <a:schemeClr val="bg2"/>
                </a:solidFill>
                <a:latin typeface="Times New Roman" panose="02020603050405020304" pitchFamily="18" charset="0"/>
              </a:rPr>
              <a:t>Particolare interesse assume la mucosa del tenue, perché coinvolta nella secrezione del </a:t>
            </a:r>
            <a:r>
              <a:rPr lang="it-IT" altLang="it-IT" b="1" i="1">
                <a:solidFill>
                  <a:srgbClr val="0000FF"/>
                </a:solidFill>
                <a:latin typeface="Times New Roman" panose="02020603050405020304" pitchFamily="18" charset="0"/>
              </a:rPr>
              <a:t>succo enterico</a:t>
            </a:r>
            <a:r>
              <a:rPr lang="it-IT" altLang="it-IT" b="1">
                <a:solidFill>
                  <a:schemeClr val="bg2"/>
                </a:solidFill>
                <a:latin typeface="Times New Roman" panose="02020603050405020304" pitchFamily="18" charset="0"/>
              </a:rPr>
              <a:t> e nell’assorbimento. </a:t>
            </a:r>
            <a:r>
              <a:rPr lang="it-IT" altLang="it-IT" sz="1600" b="1">
                <a:solidFill>
                  <a:schemeClr val="bg2"/>
                </a:solidFill>
                <a:latin typeface="Times New Roman" panose="02020603050405020304" pitchFamily="18" charset="0"/>
              </a:rPr>
              <a:t>La mucosa è ripiegata in ampie pliche (valvole conniventi) grazie alle contrazioni della muscolaris mucosae. </a:t>
            </a:r>
          </a:p>
        </p:txBody>
      </p:sp>
      <p:sp>
        <p:nvSpPr>
          <p:cNvPr id="81926" name="Text Box 9"/>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pic>
        <p:nvPicPr>
          <p:cNvPr id="81927" name="Picture 10" descr="FIG0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981075"/>
            <a:ext cx="282575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21192">
                                            <p:txEl>
                                              <p:pRg st="0" end="0"/>
                                            </p:txEl>
                                          </p:spTgt>
                                        </p:tgtEl>
                                        <p:attrNameLst>
                                          <p:attrName>style.visibility</p:attrName>
                                        </p:attrNameLst>
                                      </p:cBhvr>
                                      <p:to>
                                        <p:strVal val="visible"/>
                                      </p:to>
                                    </p:set>
                                    <p:animEffect transition="in" filter="dissolve">
                                      <p:cBhvr>
                                        <p:cTn id="7" dur="500"/>
                                        <p:tgtEl>
                                          <p:spTgt spid="2211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1192">
                                            <p:txEl>
                                              <p:pRg st="1" end="1"/>
                                            </p:txEl>
                                          </p:spTgt>
                                        </p:tgtEl>
                                        <p:attrNameLst>
                                          <p:attrName>style.visibility</p:attrName>
                                        </p:attrNameLst>
                                      </p:cBhvr>
                                      <p:to>
                                        <p:strVal val="visible"/>
                                      </p:to>
                                    </p:set>
                                    <p:animEffect transition="in" filter="dissolve">
                                      <p:cBhvr>
                                        <p:cTn id="12" dur="500"/>
                                        <p:tgtEl>
                                          <p:spTgt spid="2211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70104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WordArt 3"/>
          <p:cNvSpPr>
            <a:spLocks noChangeArrowheads="1" noChangeShapeType="1" noTextEdit="1"/>
          </p:cNvSpPr>
          <p:nvPr/>
        </p:nvSpPr>
        <p:spPr bwMode="auto">
          <a:xfrm>
            <a:off x="1447800" y="457200"/>
            <a:ext cx="6172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INTESTINO TENUE</a:t>
            </a:r>
          </a:p>
        </p:txBody>
      </p:sp>
      <p:sp>
        <p:nvSpPr>
          <p:cNvPr id="82948" name="Rectangle 4"/>
          <p:cNvSpPr>
            <a:spLocks noChangeArrowheads="1"/>
          </p:cNvSpPr>
          <p:nvPr/>
        </p:nvSpPr>
        <p:spPr bwMode="auto">
          <a:xfrm>
            <a:off x="5638800" y="1219200"/>
            <a:ext cx="1981200" cy="350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949" name="Rectangle 5"/>
          <p:cNvSpPr>
            <a:spLocks noChangeArrowheads="1"/>
          </p:cNvSpPr>
          <p:nvPr/>
        </p:nvSpPr>
        <p:spPr bwMode="auto">
          <a:xfrm>
            <a:off x="5638800" y="1411288"/>
            <a:ext cx="3581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solidFill>
                  <a:schemeClr val="bg2"/>
                </a:solidFill>
                <a:latin typeface="Times New Roman" panose="02020603050405020304" pitchFamily="18" charset="0"/>
              </a:rPr>
              <a:t>La superficie mucosale del tenue è a sua volta interamente ricoperta da sporgenze digitiformi della lunghezza di circa 1 mm: i </a:t>
            </a:r>
            <a:r>
              <a:rPr lang="it-IT" altLang="it-IT" sz="2400" b="1" i="1">
                <a:solidFill>
                  <a:srgbClr val="0000FF"/>
                </a:solidFill>
                <a:latin typeface="Times New Roman" panose="02020603050405020304" pitchFamily="18" charset="0"/>
              </a:rPr>
              <a:t>villi intestinali</a:t>
            </a:r>
            <a:r>
              <a:rPr lang="it-IT" altLang="it-IT" sz="2400" b="1">
                <a:solidFill>
                  <a:schemeClr val="bg2"/>
                </a:solidFill>
                <a:latin typeface="Times New Roman" panose="02020603050405020304" pitchFamily="18" charset="0"/>
              </a:rPr>
              <a:t> (10-40/mm</a:t>
            </a:r>
            <a:r>
              <a:rPr lang="it-IT" altLang="it-IT" sz="2400" b="1" baseline="30000">
                <a:solidFill>
                  <a:schemeClr val="bg2"/>
                </a:solidFill>
                <a:latin typeface="Times New Roman" panose="02020603050405020304" pitchFamily="18" charset="0"/>
              </a:rPr>
              <a:t>2</a:t>
            </a:r>
            <a:r>
              <a:rPr lang="it-IT" altLang="it-IT" sz="2400" b="1">
                <a:solidFill>
                  <a:schemeClr val="bg2"/>
                </a:solidFill>
                <a:latin typeface="Times New Roman" panose="02020603050405020304" pitchFamily="18" charset="0"/>
              </a:rPr>
              <a:t>) che aumentano di circa 8 volte la superficie mucosale. </a:t>
            </a:r>
          </a:p>
        </p:txBody>
      </p:sp>
      <p:sp>
        <p:nvSpPr>
          <p:cNvPr id="82950" name="Text Box 6"/>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villi-intestin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3902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3"/>
          <p:cNvSpPr>
            <a:spLocks noChangeArrowheads="1"/>
          </p:cNvSpPr>
          <p:nvPr/>
        </p:nvSpPr>
        <p:spPr bwMode="auto">
          <a:xfrm>
            <a:off x="4648200" y="1409700"/>
            <a:ext cx="38862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solidFill>
                  <a:schemeClr val="bg2"/>
                </a:solidFill>
                <a:latin typeface="Times New Roman" panose="02020603050405020304" pitchFamily="18" charset="0"/>
              </a:rPr>
              <a:t>Tra i villi sono disposte introflessioni dell’epitelio mucosale che si approfondano nella sottomucosa, le </a:t>
            </a:r>
            <a:r>
              <a:rPr lang="it-IT" altLang="it-IT" sz="2400" b="1" i="1">
                <a:solidFill>
                  <a:srgbClr val="0000FF"/>
                </a:solidFill>
                <a:latin typeface="Times New Roman" panose="02020603050405020304" pitchFamily="18" charset="0"/>
              </a:rPr>
              <a:t>cripte di Lieberkühn</a:t>
            </a:r>
            <a:r>
              <a:rPr lang="it-IT" altLang="it-IT" sz="2400" b="1">
                <a:solidFill>
                  <a:schemeClr val="bg2"/>
                </a:solidFill>
                <a:latin typeface="Times New Roman" panose="02020603050405020304" pitchFamily="18" charset="0"/>
              </a:rPr>
              <a:t>, che hanno carattere di ghiandole tubulari secretorie. </a:t>
            </a:r>
          </a:p>
          <a:p>
            <a:pPr eaLnBrk="1" hangingPunct="1"/>
            <a:r>
              <a:rPr lang="it-IT" altLang="it-IT" sz="2400" b="1">
                <a:solidFill>
                  <a:schemeClr val="bg2"/>
                </a:solidFill>
                <a:latin typeface="Times New Roman" panose="02020603050405020304" pitchFamily="18" charset="0"/>
              </a:rPr>
              <a:t>Nel duodeno oltre alle cripte sono presenti ghiandole tubulo acinose più complesse, le </a:t>
            </a:r>
            <a:r>
              <a:rPr lang="it-IT" altLang="it-IT" sz="2400" b="1" i="1">
                <a:solidFill>
                  <a:srgbClr val="0000FF"/>
                </a:solidFill>
                <a:latin typeface="Times New Roman" panose="02020603050405020304" pitchFamily="18" charset="0"/>
              </a:rPr>
              <a:t>ghiandole di Brunner</a:t>
            </a:r>
            <a:r>
              <a:rPr lang="it-IT" altLang="it-IT" sz="2400" b="1">
                <a:solidFill>
                  <a:schemeClr val="bg2"/>
                </a:solidFill>
                <a:latin typeface="Times New Roman" panose="02020603050405020304" pitchFamily="18" charset="0"/>
              </a:rPr>
              <a:t>, di tipo mucoso.</a:t>
            </a:r>
          </a:p>
        </p:txBody>
      </p:sp>
      <p:sp>
        <p:nvSpPr>
          <p:cNvPr id="83972" name="WordArt 4"/>
          <p:cNvSpPr>
            <a:spLocks noChangeArrowheads="1" noChangeShapeType="1" noTextEdit="1"/>
          </p:cNvSpPr>
          <p:nvPr/>
        </p:nvSpPr>
        <p:spPr bwMode="auto">
          <a:xfrm>
            <a:off x="1447800" y="457200"/>
            <a:ext cx="6172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INTESTINO TENUE</a:t>
            </a:r>
          </a:p>
        </p:txBody>
      </p:sp>
      <p:sp>
        <p:nvSpPr>
          <p:cNvPr id="83973"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animEffect transition="in" filter="fade">
                                      <p:cBhvr>
                                        <p:cTn id="7" dur="2000"/>
                                        <p:tgtEl>
                                          <p:spTgt spid="2252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283">
                                            <p:txEl>
                                              <p:pRg st="1" end="1"/>
                                            </p:txEl>
                                          </p:spTgt>
                                        </p:tgtEl>
                                        <p:attrNameLst>
                                          <p:attrName>style.visibility</p:attrName>
                                        </p:attrNameLst>
                                      </p:cBhvr>
                                      <p:to>
                                        <p:strVal val="visible"/>
                                      </p:to>
                                    </p:set>
                                    <p:animEffect transition="in" filter="fade">
                                      <p:cBhvr>
                                        <p:cTn id="12" dur="500"/>
                                        <p:tgtEl>
                                          <p:spTgt spid="2252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838200"/>
            <a:ext cx="4244975"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8"/>
          <p:cNvSpPr>
            <a:spLocks noChangeArrowheads="1" noChangeShapeType="1" noTextEdit="1"/>
          </p:cNvSpPr>
          <p:nvPr/>
        </p:nvSpPr>
        <p:spPr bwMode="auto">
          <a:xfrm>
            <a:off x="2895600" y="457200"/>
            <a:ext cx="3505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a:t>
            </a:r>
          </a:p>
        </p:txBody>
      </p:sp>
      <p:sp>
        <p:nvSpPr>
          <p:cNvPr id="24589" name="Rectangle 13"/>
          <p:cNvSpPr>
            <a:spLocks noChangeArrowheads="1"/>
          </p:cNvSpPr>
          <p:nvPr/>
        </p:nvSpPr>
        <p:spPr bwMode="auto">
          <a:xfrm>
            <a:off x="5254625" y="1395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4592" name="AutoShape 16"/>
          <p:cNvSpPr>
            <a:spLocks noChangeArrowheads="1"/>
          </p:cNvSpPr>
          <p:nvPr/>
        </p:nvSpPr>
        <p:spPr bwMode="auto">
          <a:xfrm>
            <a:off x="4114800" y="1828800"/>
            <a:ext cx="3581400" cy="762000"/>
          </a:xfrm>
          <a:prstGeom prst="leftArrowCallout">
            <a:avLst>
              <a:gd name="adj1" fmla="val 25000"/>
              <a:gd name="adj2" fmla="val 25000"/>
              <a:gd name="adj3" fmla="val 78333"/>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Masticazione </a:t>
            </a:r>
          </a:p>
          <a:p>
            <a:pPr algn="ctr" eaLnBrk="1" hangingPunct="1"/>
            <a:r>
              <a:rPr lang="it-IT" altLang="it-IT" b="1">
                <a:latin typeface="Times New Roman" panose="02020603050405020304" pitchFamily="18" charset="0"/>
              </a:rPr>
              <a:t>ed insalivazione</a:t>
            </a:r>
          </a:p>
        </p:txBody>
      </p:sp>
      <p:sp>
        <p:nvSpPr>
          <p:cNvPr id="24597" name="Rectangle 21"/>
          <p:cNvSpPr>
            <a:spLocks noChangeArrowheads="1"/>
          </p:cNvSpPr>
          <p:nvPr/>
        </p:nvSpPr>
        <p:spPr bwMode="auto">
          <a:xfrm>
            <a:off x="7924800" y="2057400"/>
            <a:ext cx="838200" cy="381000"/>
          </a:xfrm>
          <a:prstGeom prst="rect">
            <a:avLst/>
          </a:prstGeom>
          <a:gradFill rotWithShape="0">
            <a:gsLst>
              <a:gs pos="0">
                <a:srgbClr val="FFFF66"/>
              </a:gs>
              <a:gs pos="100000">
                <a:srgbClr val="98BD4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6-7</a:t>
            </a:r>
          </a:p>
        </p:txBody>
      </p:sp>
      <p:sp>
        <p:nvSpPr>
          <p:cNvPr id="24604" name="Rectangle 28"/>
          <p:cNvSpPr>
            <a:spLocks noChangeArrowheads="1"/>
          </p:cNvSpPr>
          <p:nvPr/>
        </p:nvSpPr>
        <p:spPr bwMode="auto">
          <a:xfrm>
            <a:off x="4495800" y="3048000"/>
            <a:ext cx="4572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it-IT" altLang="it-IT" sz="3200" b="1">
                <a:latin typeface="Times New Roman" panose="02020603050405020304" pitchFamily="18" charset="0"/>
              </a:rPr>
              <a:t>Si trasforma il cibo in </a:t>
            </a:r>
            <a:r>
              <a:rPr lang="it-IT" altLang="it-IT" sz="3200" b="1">
                <a:solidFill>
                  <a:schemeClr val="bg2"/>
                </a:solidFill>
                <a:latin typeface="Times New Roman" panose="02020603050405020304" pitchFamily="18" charset="0"/>
              </a:rPr>
              <a:t>bolo</a:t>
            </a:r>
            <a:r>
              <a:rPr lang="it-IT" altLang="it-IT" sz="3200" b="1">
                <a:latin typeface="Times New Roman" panose="02020603050405020304" pitchFamily="18" charset="0"/>
              </a:rPr>
              <a:t>.</a:t>
            </a:r>
          </a:p>
        </p:txBody>
      </p:sp>
      <p:sp>
        <p:nvSpPr>
          <p:cNvPr id="15368" name="Text Box 3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FUNZIONI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24589"/>
                                        </p:tgtEl>
                                        <p:attrNameLst>
                                          <p:attrName>style.visibility</p:attrName>
                                        </p:attrNameLst>
                                      </p:cBhvr>
                                      <p:to>
                                        <p:strVal val="visible"/>
                                      </p:to>
                                    </p:set>
                                    <p:animEffect transition="in" filter="dissolve">
                                      <p:cBhvr>
                                        <p:cTn id="7" dur="500"/>
                                        <p:tgtEl>
                                          <p:spTgt spid="2458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592"/>
                                        </p:tgtEl>
                                        <p:attrNameLst>
                                          <p:attrName>style.visibility</p:attrName>
                                        </p:attrNameLst>
                                      </p:cBhvr>
                                      <p:to>
                                        <p:strVal val="visible"/>
                                      </p:to>
                                    </p:set>
                                    <p:animEffect transition="in" filter="dissolve">
                                      <p:cBhvr>
                                        <p:cTn id="11" dur="500"/>
                                        <p:tgtEl>
                                          <p:spTgt spid="2459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4597"/>
                                        </p:tgtEl>
                                        <p:attrNameLst>
                                          <p:attrName>style.visibility</p:attrName>
                                        </p:attrNameLst>
                                      </p:cBhvr>
                                      <p:to>
                                        <p:strVal val="visible"/>
                                      </p:to>
                                    </p:set>
                                    <p:animEffect transition="in" filter="dissolve">
                                      <p:cBhvr>
                                        <p:cTn id="15" dur="500"/>
                                        <p:tgtEl>
                                          <p:spTgt spid="2459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604"/>
                                        </p:tgtEl>
                                        <p:attrNameLst>
                                          <p:attrName>style.visibility</p:attrName>
                                        </p:attrNameLst>
                                      </p:cBhvr>
                                      <p:to>
                                        <p:strVal val="visible"/>
                                      </p:to>
                                    </p:set>
                                    <p:animEffect transition="in" filter="dissolve">
                                      <p:cBhvr>
                                        <p:cTn id="18" dur="500"/>
                                        <p:tgtEl>
                                          <p:spTgt spid="24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9" grpId="0"/>
      <p:bldP spid="24592" grpId="0" animBg="1"/>
      <p:bldP spid="24597" grpId="0" animBg="1"/>
      <p:bldP spid="2460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60960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WordArt 3"/>
          <p:cNvSpPr>
            <a:spLocks noChangeArrowheads="1" noChangeShapeType="1" noTextEdit="1"/>
          </p:cNvSpPr>
          <p:nvPr/>
        </p:nvSpPr>
        <p:spPr bwMode="auto">
          <a:xfrm>
            <a:off x="1447800" y="457200"/>
            <a:ext cx="6172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INTESTINO TENUE</a:t>
            </a:r>
          </a:p>
        </p:txBody>
      </p:sp>
      <p:sp>
        <p:nvSpPr>
          <p:cNvPr id="227332" name="Rectangle 4"/>
          <p:cNvSpPr>
            <a:spLocks noChangeArrowheads="1"/>
          </p:cNvSpPr>
          <p:nvPr/>
        </p:nvSpPr>
        <p:spPr bwMode="auto">
          <a:xfrm>
            <a:off x="5029200" y="1219200"/>
            <a:ext cx="2895600" cy="4211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chemeClr val="bg2"/>
                </a:solidFill>
                <a:latin typeface="Times New Roman" panose="02020603050405020304" pitchFamily="18" charset="0"/>
              </a:rPr>
              <a:t>Particolarmente sviluppata è la microcircolazione dei villi all’interno dei quali si trovano 1 o 2 capillari linfatici disposti assialmente ed una rete di capillari sanguigni sotto l’epitelio che ricopre il villo. </a:t>
            </a:r>
          </a:p>
          <a:p>
            <a:pPr eaLnBrk="1" hangingPunct="1"/>
            <a:r>
              <a:rPr lang="it-IT" altLang="it-IT" b="1">
                <a:solidFill>
                  <a:schemeClr val="bg2"/>
                </a:solidFill>
                <a:latin typeface="Times New Roman" panose="02020603050405020304" pitchFamily="18" charset="0"/>
              </a:rPr>
              <a:t>I capillari linfatici sfociano nei vasi chiliferi mentre il sangue refluo dei capillari sanguigni segue la via del circolo portale.</a:t>
            </a:r>
          </a:p>
        </p:txBody>
      </p:sp>
      <p:sp>
        <p:nvSpPr>
          <p:cNvPr id="84997"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7332">
                                            <p:txEl>
                                              <p:pRg st="1" end="1"/>
                                            </p:txEl>
                                          </p:spTgt>
                                        </p:tgtEl>
                                        <p:attrNameLst>
                                          <p:attrName>style.visibility</p:attrName>
                                        </p:attrNameLst>
                                      </p:cBhvr>
                                      <p:to>
                                        <p:strVal val="visible"/>
                                      </p:to>
                                    </p:set>
                                    <p:animEffect transition="in" filter="fade">
                                      <p:cBhvr>
                                        <p:cTn id="7" dur="500"/>
                                        <p:tgtEl>
                                          <p:spTgt spid="2273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09688"/>
            <a:ext cx="8229600"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3"/>
          <p:cNvSpPr>
            <a:spLocks noChangeArrowheads="1" noChangeShapeType="1" noTextEdit="1"/>
          </p:cNvSpPr>
          <p:nvPr/>
        </p:nvSpPr>
        <p:spPr bwMode="auto">
          <a:xfrm>
            <a:off x="1447800" y="457200"/>
            <a:ext cx="6172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INTESTINO TENUE</a:t>
            </a:r>
          </a:p>
        </p:txBody>
      </p:sp>
      <p:sp>
        <p:nvSpPr>
          <p:cNvPr id="86020" name="Rectangle 4"/>
          <p:cNvSpPr>
            <a:spLocks noChangeArrowheads="1"/>
          </p:cNvSpPr>
          <p:nvPr/>
        </p:nvSpPr>
        <p:spPr bwMode="auto">
          <a:xfrm>
            <a:off x="304800" y="5607050"/>
            <a:ext cx="8763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800" b="1">
                <a:solidFill>
                  <a:schemeClr val="bg2"/>
                </a:solidFill>
                <a:latin typeface="Times New Roman" panose="02020603050405020304" pitchFamily="18" charset="0"/>
              </a:rPr>
              <a:t>L’epitelio che ricopre i villi è monostratificato e composto da cellule cilindriche: gli </a:t>
            </a:r>
            <a:r>
              <a:rPr lang="it-IT" altLang="it-IT" sz="2800" b="1" i="1">
                <a:solidFill>
                  <a:srgbClr val="0000FF"/>
                </a:solidFill>
                <a:latin typeface="Times New Roman" panose="02020603050405020304" pitchFamily="18" charset="0"/>
              </a:rPr>
              <a:t>enterociti</a:t>
            </a:r>
          </a:p>
        </p:txBody>
      </p:sp>
      <p:sp>
        <p:nvSpPr>
          <p:cNvPr id="86021"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WordArt 2"/>
          <p:cNvSpPr>
            <a:spLocks noChangeArrowheads="1" noChangeShapeType="1" noTextEdit="1"/>
          </p:cNvSpPr>
          <p:nvPr/>
        </p:nvSpPr>
        <p:spPr bwMode="auto">
          <a:xfrm>
            <a:off x="1447800" y="457200"/>
            <a:ext cx="6172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ENTEROCITA</a:t>
            </a:r>
          </a:p>
        </p:txBody>
      </p:sp>
      <p:sp>
        <p:nvSpPr>
          <p:cNvPr id="87043" name="Rectangle 3"/>
          <p:cNvSpPr>
            <a:spLocks noChangeArrowheads="1"/>
          </p:cNvSpPr>
          <p:nvPr/>
        </p:nvSpPr>
        <p:spPr bwMode="auto">
          <a:xfrm>
            <a:off x="4038600" y="1295400"/>
            <a:ext cx="51816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2"/>
                </a:solidFill>
                <a:latin typeface="Times New Roman" panose="02020603050405020304" pitchFamily="18" charset="0"/>
              </a:rPr>
              <a:t>La membrana luminale degli enterociti è caratterizzata da un tipico orletto a spazzola per la presenza di numerose digitazioni ultramicroscopiche, i microvilli il cui apice è ricoperto da un glicocalice particolarmente sviluppato. La presenza dei microvilli accresce di altre 20 volte la superficie della membrana luminale degli enterociti. Nella membrana dei microvilli si trovano numerosi enzimi idrolitici capaci di scindere in particolare gli oligosaccaridi e i peptidi.</a:t>
            </a:r>
          </a:p>
        </p:txBody>
      </p:sp>
      <p:pic>
        <p:nvPicPr>
          <p:cNvPr id="231428"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737100"/>
            <a:ext cx="2971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Cell_enter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143000"/>
            <a:ext cx="3963988"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0" name="Rectangle 6"/>
          <p:cNvSpPr>
            <a:spLocks noChangeArrowheads="1"/>
          </p:cNvSpPr>
          <p:nvPr/>
        </p:nvSpPr>
        <p:spPr bwMode="auto">
          <a:xfrm>
            <a:off x="228600" y="5486400"/>
            <a:ext cx="4495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solidFill>
                  <a:schemeClr val="bg2"/>
                </a:solidFill>
                <a:latin typeface="Times New Roman" panose="02020603050405020304" pitchFamily="18" charset="0"/>
              </a:rPr>
              <a:t>Tra gli enterociti sono disposte frequenti cellule caliciformi, a secrezione mucosa.</a:t>
            </a:r>
          </a:p>
        </p:txBody>
      </p:sp>
      <p:sp>
        <p:nvSpPr>
          <p:cNvPr id="87047"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1430"/>
                                        </p:tgtEl>
                                        <p:attrNameLst>
                                          <p:attrName>style.visibility</p:attrName>
                                        </p:attrNameLst>
                                      </p:cBhvr>
                                      <p:to>
                                        <p:strVal val="visible"/>
                                      </p:to>
                                    </p:set>
                                    <p:animEffect transition="in" filter="dissolve">
                                      <p:cBhvr>
                                        <p:cTn id="7" dur="500"/>
                                        <p:tgtEl>
                                          <p:spTgt spid="231430"/>
                                        </p:tgtEl>
                                      </p:cBhvr>
                                    </p:animEffect>
                                  </p:childTnLst>
                                </p:cTn>
                              </p:par>
                              <p:par>
                                <p:cTn id="8" presetID="9" presetClass="entr" presetSubtype="0" fill="hold" nodeType="withEffect">
                                  <p:stCondLst>
                                    <p:cond delay="0"/>
                                  </p:stCondLst>
                                  <p:childTnLst>
                                    <p:set>
                                      <p:cBhvr>
                                        <p:cTn id="9" dur="1" fill="hold">
                                          <p:stCondLst>
                                            <p:cond delay="0"/>
                                          </p:stCondLst>
                                        </p:cTn>
                                        <p:tgtEl>
                                          <p:spTgt spid="231428"/>
                                        </p:tgtEl>
                                        <p:attrNameLst>
                                          <p:attrName>style.visibility</p:attrName>
                                        </p:attrNameLst>
                                      </p:cBhvr>
                                      <p:to>
                                        <p:strVal val="visible"/>
                                      </p:to>
                                    </p:set>
                                    <p:animEffect transition="in" filter="dissolve">
                                      <p:cBhvr>
                                        <p:cTn id="10" dur="500"/>
                                        <p:tgtEl>
                                          <p:spTgt spid="231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72390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WordArt 3"/>
          <p:cNvSpPr>
            <a:spLocks noChangeArrowheads="1" noChangeShapeType="1" noTextEdit="1"/>
          </p:cNvSpPr>
          <p:nvPr/>
        </p:nvSpPr>
        <p:spPr bwMode="auto">
          <a:xfrm>
            <a:off x="1447800" y="457200"/>
            <a:ext cx="6172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ENTEROCITA</a:t>
            </a:r>
          </a:p>
        </p:txBody>
      </p:sp>
      <p:sp>
        <p:nvSpPr>
          <p:cNvPr id="88068" name="Rectangle 4"/>
          <p:cNvSpPr>
            <a:spLocks noChangeArrowheads="1"/>
          </p:cNvSpPr>
          <p:nvPr/>
        </p:nvSpPr>
        <p:spPr bwMode="auto">
          <a:xfrm>
            <a:off x="228600" y="5486400"/>
            <a:ext cx="670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2"/>
                </a:solidFill>
                <a:latin typeface="Times New Roman" panose="02020603050405020304" pitchFamily="18" charset="0"/>
              </a:rPr>
              <a:t>Cellule enterocromaffini: produttrici di serotonina</a:t>
            </a:r>
          </a:p>
          <a:p>
            <a:pPr eaLnBrk="1" hangingPunct="1"/>
            <a:r>
              <a:rPr lang="it-IT" altLang="it-IT" sz="2000" b="1">
                <a:solidFill>
                  <a:schemeClr val="bg2"/>
                </a:solidFill>
                <a:latin typeface="Times New Roman" panose="02020603050405020304" pitchFamily="18" charset="0"/>
              </a:rPr>
              <a:t>Cellule di Paneth, che sono di tipo zimogeno</a:t>
            </a:r>
          </a:p>
        </p:txBody>
      </p:sp>
      <p:sp>
        <p:nvSpPr>
          <p:cNvPr id="88069"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88070" name="Text Box 6"/>
          <p:cNvSpPr txBox="1">
            <a:spLocks noChangeArrowheads="1"/>
          </p:cNvSpPr>
          <p:nvPr/>
        </p:nvSpPr>
        <p:spPr bwMode="auto">
          <a:xfrm>
            <a:off x="6781800" y="2514600"/>
            <a:ext cx="2305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Cellula assorbente di superficie</a:t>
            </a:r>
          </a:p>
        </p:txBody>
      </p:sp>
      <p:sp>
        <p:nvSpPr>
          <p:cNvPr id="88071" name="Text Box 7"/>
          <p:cNvSpPr txBox="1">
            <a:spLocks noChangeArrowheads="1"/>
          </p:cNvSpPr>
          <p:nvPr/>
        </p:nvSpPr>
        <p:spPr bwMode="auto">
          <a:xfrm>
            <a:off x="7359650" y="3429000"/>
            <a:ext cx="1479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Cellula caliciforme</a:t>
            </a:r>
          </a:p>
        </p:txBody>
      </p:sp>
      <p:sp>
        <p:nvSpPr>
          <p:cNvPr id="88072" name="Text Box 8"/>
          <p:cNvSpPr txBox="1">
            <a:spLocks noChangeArrowheads="1"/>
          </p:cNvSpPr>
          <p:nvPr/>
        </p:nvSpPr>
        <p:spPr bwMode="auto">
          <a:xfrm>
            <a:off x="7086600" y="4114800"/>
            <a:ext cx="1822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Cellula enteroendocrina</a:t>
            </a:r>
          </a:p>
        </p:txBody>
      </p:sp>
      <p:sp>
        <p:nvSpPr>
          <p:cNvPr id="88073" name="Text Box 9"/>
          <p:cNvSpPr txBox="1">
            <a:spLocks noChangeArrowheads="1"/>
          </p:cNvSpPr>
          <p:nvPr/>
        </p:nvSpPr>
        <p:spPr bwMode="auto">
          <a:xfrm>
            <a:off x="7315200" y="4953000"/>
            <a:ext cx="1543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Cellula rigenerativa</a:t>
            </a:r>
          </a:p>
        </p:txBody>
      </p:sp>
      <p:sp>
        <p:nvSpPr>
          <p:cNvPr id="88074" name="Text Box 10"/>
          <p:cNvSpPr txBox="1">
            <a:spLocks noChangeArrowheads="1"/>
          </p:cNvSpPr>
          <p:nvPr/>
        </p:nvSpPr>
        <p:spPr bwMode="auto">
          <a:xfrm>
            <a:off x="6172200" y="5715000"/>
            <a:ext cx="1365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Cellula di Paneth</a:t>
            </a:r>
          </a:p>
        </p:txBody>
      </p:sp>
      <p:sp>
        <p:nvSpPr>
          <p:cNvPr id="88075" name="Text Box 11"/>
          <p:cNvSpPr txBox="1">
            <a:spLocks noChangeArrowheads="1"/>
          </p:cNvSpPr>
          <p:nvPr/>
        </p:nvSpPr>
        <p:spPr bwMode="auto">
          <a:xfrm>
            <a:off x="5181600" y="5181600"/>
            <a:ext cx="160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Cripta di Lieberkuhn</a:t>
            </a:r>
          </a:p>
        </p:txBody>
      </p:sp>
      <p:sp>
        <p:nvSpPr>
          <p:cNvPr id="88076" name="Text Box 12"/>
          <p:cNvSpPr txBox="1">
            <a:spLocks noChangeArrowheads="1"/>
          </p:cNvSpPr>
          <p:nvPr/>
        </p:nvSpPr>
        <p:spPr bwMode="auto">
          <a:xfrm>
            <a:off x="6858000" y="2087563"/>
            <a:ext cx="514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Villo</a:t>
            </a:r>
          </a:p>
        </p:txBody>
      </p:sp>
      <p:sp>
        <p:nvSpPr>
          <p:cNvPr id="88077" name="Text Box 13"/>
          <p:cNvSpPr txBox="1">
            <a:spLocks noChangeArrowheads="1"/>
          </p:cNvSpPr>
          <p:nvPr/>
        </p:nvSpPr>
        <p:spPr bwMode="auto">
          <a:xfrm>
            <a:off x="5048250" y="2087563"/>
            <a:ext cx="514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Villo</a:t>
            </a:r>
          </a:p>
        </p:txBody>
      </p:sp>
      <p:sp>
        <p:nvSpPr>
          <p:cNvPr id="88078" name="Text Box 14"/>
          <p:cNvSpPr txBox="1">
            <a:spLocks noChangeArrowheads="1"/>
          </p:cNvSpPr>
          <p:nvPr/>
        </p:nvSpPr>
        <p:spPr bwMode="auto">
          <a:xfrm>
            <a:off x="1784350" y="4449763"/>
            <a:ext cx="1111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Vaso chilifero</a:t>
            </a:r>
          </a:p>
        </p:txBody>
      </p:sp>
      <p:sp>
        <p:nvSpPr>
          <p:cNvPr id="88079" name="Text Box 15"/>
          <p:cNvSpPr txBox="1">
            <a:spLocks noChangeArrowheads="1"/>
          </p:cNvSpPr>
          <p:nvPr/>
        </p:nvSpPr>
        <p:spPr bwMode="auto">
          <a:xfrm>
            <a:off x="1676400" y="3810000"/>
            <a:ext cx="97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Cripta di </a:t>
            </a:r>
          </a:p>
          <a:p>
            <a:pPr eaLnBrk="1" hangingPunct="1"/>
            <a:r>
              <a:rPr lang="it-IT" altLang="it-IT" sz="1200" b="1">
                <a:latin typeface="Times New Roman" panose="02020603050405020304" pitchFamily="18" charset="0"/>
              </a:rPr>
              <a:t>Lieberkuhn</a:t>
            </a:r>
          </a:p>
        </p:txBody>
      </p:sp>
      <p:sp>
        <p:nvSpPr>
          <p:cNvPr id="88080" name="Text Box 16"/>
          <p:cNvSpPr txBox="1">
            <a:spLocks noChangeArrowheads="1"/>
          </p:cNvSpPr>
          <p:nvPr/>
        </p:nvSpPr>
        <p:spPr bwMode="auto">
          <a:xfrm>
            <a:off x="2005013" y="4703763"/>
            <a:ext cx="1212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Lamina propria</a:t>
            </a:r>
          </a:p>
        </p:txBody>
      </p:sp>
      <p:sp>
        <p:nvSpPr>
          <p:cNvPr id="88081" name="Text Box 17"/>
          <p:cNvSpPr txBox="1">
            <a:spLocks noChangeArrowheads="1"/>
          </p:cNvSpPr>
          <p:nvPr/>
        </p:nvSpPr>
        <p:spPr bwMode="auto">
          <a:xfrm>
            <a:off x="2241550" y="4906963"/>
            <a:ext cx="1263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Nodulo linfatico</a:t>
            </a:r>
          </a:p>
        </p:txBody>
      </p:sp>
      <p:sp>
        <p:nvSpPr>
          <p:cNvPr id="88082" name="Text Box 18"/>
          <p:cNvSpPr txBox="1">
            <a:spLocks noChangeArrowheads="1"/>
          </p:cNvSpPr>
          <p:nvPr/>
        </p:nvSpPr>
        <p:spPr bwMode="auto">
          <a:xfrm>
            <a:off x="2203450" y="5105400"/>
            <a:ext cx="153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rPr>
              <a:t>Muscolaris mucosae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4"/>
          <p:cNvSpPr>
            <a:spLocks noChangeArrowheads="1" noChangeShapeType="1" noTextEdit="1"/>
          </p:cNvSpPr>
          <p:nvPr/>
        </p:nvSpPr>
        <p:spPr bwMode="auto">
          <a:xfrm>
            <a:off x="228600" y="533400"/>
            <a:ext cx="8686800" cy="685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LE SECREZIONI NELL'INTESTINO TENUE</a:t>
            </a:r>
          </a:p>
        </p:txBody>
      </p:sp>
      <p:pic>
        <p:nvPicPr>
          <p:cNvPr id="89091" name="Picture 11"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098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1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268295" name="Rectangle 7"/>
          <p:cNvSpPr>
            <a:spLocks noChangeArrowheads="1"/>
          </p:cNvSpPr>
          <p:nvPr/>
        </p:nvSpPr>
        <p:spPr bwMode="auto">
          <a:xfrm>
            <a:off x="76200" y="1581150"/>
            <a:ext cx="824071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indent="-168275"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solidFill>
                  <a:schemeClr val="bg2"/>
                </a:solidFill>
                <a:latin typeface="Times New Roman" panose="02020603050405020304" pitchFamily="18" charset="0"/>
              </a:rPr>
              <a:t>La digestione chimica degli alimenti avviene per l’azione di:</a:t>
            </a:r>
          </a:p>
          <a:p>
            <a:pPr lvl="1" eaLnBrk="1" hangingPunct="1">
              <a:buFontTx/>
              <a:buChar char="•"/>
            </a:pPr>
            <a:r>
              <a:rPr lang="it-IT" altLang="it-IT" sz="2400" b="1">
                <a:solidFill>
                  <a:schemeClr val="bg2"/>
                </a:solidFill>
                <a:latin typeface="Times New Roman" panose="02020603050405020304" pitchFamily="18" charset="0"/>
              </a:rPr>
              <a:t>Succo pancreatico (pancreas esocrino)</a:t>
            </a:r>
          </a:p>
          <a:p>
            <a:pPr lvl="1" eaLnBrk="1" hangingPunct="1"/>
            <a:endParaRPr lang="it-IT" altLang="it-IT" sz="2400" b="1">
              <a:solidFill>
                <a:schemeClr val="bg2"/>
              </a:solidFill>
              <a:latin typeface="Times New Roman" panose="02020603050405020304" pitchFamily="18" charset="0"/>
            </a:endParaRPr>
          </a:p>
          <a:p>
            <a:pPr lvl="1" eaLnBrk="1" hangingPunct="1"/>
            <a:endParaRPr lang="it-IT" altLang="it-IT" sz="2400" b="1">
              <a:solidFill>
                <a:schemeClr val="bg2"/>
              </a:solidFill>
              <a:latin typeface="Times New Roman" panose="02020603050405020304" pitchFamily="18" charset="0"/>
            </a:endParaRPr>
          </a:p>
          <a:p>
            <a:pPr lvl="1" eaLnBrk="1" hangingPunct="1">
              <a:buFontTx/>
              <a:buChar char="•"/>
            </a:pPr>
            <a:r>
              <a:rPr lang="it-IT" altLang="it-IT" sz="2400" b="1">
                <a:solidFill>
                  <a:schemeClr val="bg2"/>
                </a:solidFill>
                <a:latin typeface="Times New Roman" panose="02020603050405020304" pitchFamily="18" charset="0"/>
              </a:rPr>
              <a:t>Bile (fegato)</a:t>
            </a:r>
          </a:p>
          <a:p>
            <a:pPr lvl="1" eaLnBrk="1" hangingPunct="1"/>
            <a:endParaRPr lang="it-IT" altLang="it-IT" sz="2400" b="1">
              <a:solidFill>
                <a:schemeClr val="bg2"/>
              </a:solidFill>
              <a:latin typeface="Times New Roman" panose="02020603050405020304" pitchFamily="18" charset="0"/>
            </a:endParaRPr>
          </a:p>
          <a:p>
            <a:pPr lvl="1" eaLnBrk="1" hangingPunct="1"/>
            <a:endParaRPr lang="it-IT" altLang="it-IT" sz="2400" b="1">
              <a:solidFill>
                <a:schemeClr val="bg2"/>
              </a:solidFill>
              <a:latin typeface="Times New Roman" panose="02020603050405020304" pitchFamily="18" charset="0"/>
            </a:endParaRPr>
          </a:p>
          <a:p>
            <a:pPr lvl="1" eaLnBrk="1" hangingPunct="1">
              <a:buFontTx/>
              <a:buChar char="•"/>
            </a:pPr>
            <a:r>
              <a:rPr lang="it-IT" altLang="it-IT" sz="2400" b="1">
                <a:solidFill>
                  <a:schemeClr val="bg2"/>
                </a:solidFill>
                <a:latin typeface="Times New Roman" panose="02020603050405020304" pitchFamily="18" charset="0"/>
              </a:rPr>
              <a:t>Succo enterico</a:t>
            </a:r>
          </a:p>
          <a:p>
            <a:pPr lvl="1" eaLnBrk="1" hangingPunct="1"/>
            <a:r>
              <a:rPr lang="it-IT" altLang="it-IT" sz="2400" b="1">
                <a:solidFill>
                  <a:schemeClr val="bg2"/>
                </a:solidFill>
                <a:latin typeface="Times New Roman" panose="02020603050405020304" pitchFamily="18" charset="0"/>
              </a:rPr>
              <a:t>		(Cripte di Lieberkühn, </a:t>
            </a:r>
          </a:p>
          <a:p>
            <a:pPr lvl="1" eaLnBrk="1" hangingPunct="1"/>
            <a:r>
              <a:rPr lang="it-IT" altLang="it-IT" sz="2400" b="1">
                <a:solidFill>
                  <a:schemeClr val="bg2"/>
                </a:solidFill>
                <a:latin typeface="Times New Roman" panose="02020603050405020304" pitchFamily="18" charset="0"/>
              </a:rPr>
              <a:t>		Ghiandole di Brunner)</a:t>
            </a:r>
          </a:p>
          <a:p>
            <a:pPr eaLnBrk="1" hangingPunct="1"/>
            <a:endParaRPr lang="it-IT" altLang="it-IT" sz="2400" b="1">
              <a:solidFill>
                <a:schemeClr val="bg2"/>
              </a:solidFill>
              <a:latin typeface="Times New Roman" panose="02020603050405020304" pitchFamily="18" charset="0"/>
            </a:endParaRPr>
          </a:p>
          <a:p>
            <a:pPr lvl="1" eaLnBrk="1" hangingPunct="1"/>
            <a:endParaRPr lang="it-IT" altLang="it-IT" sz="2400" b="1">
              <a:solidFill>
                <a:schemeClr val="bg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8295">
                                            <p:txEl>
                                              <p:pRg st="0" end="0"/>
                                            </p:txEl>
                                          </p:spTgt>
                                        </p:tgtEl>
                                        <p:attrNameLst>
                                          <p:attrName>style.visibility</p:attrName>
                                        </p:attrNameLst>
                                      </p:cBhvr>
                                      <p:to>
                                        <p:strVal val="visible"/>
                                      </p:to>
                                    </p:set>
                                    <p:animEffect transition="in" filter="dissolve">
                                      <p:cBhvr>
                                        <p:cTn id="7" dur="500"/>
                                        <p:tgtEl>
                                          <p:spTgt spid="2682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8295">
                                            <p:txEl>
                                              <p:pRg st="1" end="1"/>
                                            </p:txEl>
                                          </p:spTgt>
                                        </p:tgtEl>
                                        <p:attrNameLst>
                                          <p:attrName>style.visibility</p:attrName>
                                        </p:attrNameLst>
                                      </p:cBhvr>
                                      <p:to>
                                        <p:strVal val="visible"/>
                                      </p:to>
                                    </p:set>
                                    <p:animEffect transition="in" filter="dissolve">
                                      <p:cBhvr>
                                        <p:cTn id="12" dur="500"/>
                                        <p:tgtEl>
                                          <p:spTgt spid="2682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8295">
                                            <p:txEl>
                                              <p:pRg st="4" end="4"/>
                                            </p:txEl>
                                          </p:spTgt>
                                        </p:tgtEl>
                                        <p:attrNameLst>
                                          <p:attrName>style.visibility</p:attrName>
                                        </p:attrNameLst>
                                      </p:cBhvr>
                                      <p:to>
                                        <p:strVal val="visible"/>
                                      </p:to>
                                    </p:set>
                                    <p:animEffect transition="in" filter="dissolve">
                                      <p:cBhvr>
                                        <p:cTn id="17" dur="500"/>
                                        <p:tgtEl>
                                          <p:spTgt spid="2682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8295">
                                            <p:txEl>
                                              <p:pRg st="7" end="7"/>
                                            </p:txEl>
                                          </p:spTgt>
                                        </p:tgtEl>
                                        <p:attrNameLst>
                                          <p:attrName>style.visibility</p:attrName>
                                        </p:attrNameLst>
                                      </p:cBhvr>
                                      <p:to>
                                        <p:strVal val="visible"/>
                                      </p:to>
                                    </p:set>
                                    <p:animEffect transition="in" filter="dissolve">
                                      <p:cBhvr>
                                        <p:cTn id="22" dur="500"/>
                                        <p:tgtEl>
                                          <p:spTgt spid="268295">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68295">
                                            <p:txEl>
                                              <p:pRg st="8" end="8"/>
                                            </p:txEl>
                                          </p:spTgt>
                                        </p:tgtEl>
                                        <p:attrNameLst>
                                          <p:attrName>style.visibility</p:attrName>
                                        </p:attrNameLst>
                                      </p:cBhvr>
                                      <p:to>
                                        <p:strVal val="visible"/>
                                      </p:to>
                                    </p:set>
                                    <p:animEffect transition="in" filter="dissolve">
                                      <p:cBhvr>
                                        <p:cTn id="25" dur="500"/>
                                        <p:tgtEl>
                                          <p:spTgt spid="268295">
                                            <p:txEl>
                                              <p:pRg st="8" end="8"/>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68295">
                                            <p:txEl>
                                              <p:pRg st="9" end="9"/>
                                            </p:txEl>
                                          </p:spTgt>
                                        </p:tgtEl>
                                        <p:attrNameLst>
                                          <p:attrName>style.visibility</p:attrName>
                                        </p:attrNameLst>
                                      </p:cBhvr>
                                      <p:to>
                                        <p:strVal val="visible"/>
                                      </p:to>
                                    </p:set>
                                    <p:animEffect transition="in" filter="dissolve">
                                      <p:cBhvr>
                                        <p:cTn id="28" dur="500"/>
                                        <p:tgtEl>
                                          <p:spTgt spid="2682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WordArt 4"/>
          <p:cNvSpPr>
            <a:spLocks noChangeArrowheads="1" noChangeShapeType="1" noTextEdit="1"/>
          </p:cNvSpPr>
          <p:nvPr/>
        </p:nvSpPr>
        <p:spPr bwMode="auto">
          <a:xfrm>
            <a:off x="228600" y="533400"/>
            <a:ext cx="8686800" cy="685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DEL PANCREAS</a:t>
            </a:r>
          </a:p>
        </p:txBody>
      </p:sp>
      <p:sp>
        <p:nvSpPr>
          <p:cNvPr id="90115" name="Rectangle 6"/>
          <p:cNvSpPr>
            <a:spLocks noChangeArrowheads="1"/>
          </p:cNvSpPr>
          <p:nvPr/>
        </p:nvSpPr>
        <p:spPr bwMode="auto">
          <a:xfrm>
            <a:off x="5257800" y="1600200"/>
            <a:ext cx="3886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latin typeface="Times New Roman" panose="02020603050405020304" pitchFamily="18" charset="0"/>
              </a:rPr>
              <a:t>Ghiandola tubulo-acinosa composta, simile alle ghiandole salivari.</a:t>
            </a:r>
          </a:p>
          <a:p>
            <a:pPr eaLnBrk="1" hangingPunct="1"/>
            <a:r>
              <a:rPr lang="it-IT" altLang="it-IT" b="1">
                <a:latin typeface="Times New Roman" panose="02020603050405020304" pitchFamily="18" charset="0"/>
              </a:rPr>
              <a:t>Le cellule che compongono gli acini sono di forma piramidale tronca e presentano la tipica struttura delle cellule secernenti.</a:t>
            </a:r>
          </a:p>
        </p:txBody>
      </p:sp>
      <p:pic>
        <p:nvPicPr>
          <p:cNvPr id="90116" name="Picture 7" descr="pancrea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42672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2" name="Rectangle 10"/>
          <p:cNvSpPr>
            <a:spLocks noChangeArrowheads="1"/>
          </p:cNvSpPr>
          <p:nvPr/>
        </p:nvSpPr>
        <p:spPr bwMode="auto">
          <a:xfrm>
            <a:off x="2686844" y="5350641"/>
            <a:ext cx="441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dirty="0">
                <a:latin typeface="Times New Roman" panose="02020603050405020304" pitchFamily="18" charset="0"/>
              </a:rPr>
              <a:t>Sono ricchissime di reticolo endoplasmatico ruvido e hanno numerosissimi granuli di zimogeni che si addensano all’apice della cellula e si aprono per esocitosi versando il loro contenuto nello spazio centrale dell’acino  </a:t>
            </a:r>
          </a:p>
        </p:txBody>
      </p:sp>
      <p:sp>
        <p:nvSpPr>
          <p:cNvPr id="90118" name="Text Box 11"/>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9322"/>
                                        </p:tgtEl>
                                        <p:attrNameLst>
                                          <p:attrName>style.visibility</p:attrName>
                                        </p:attrNameLst>
                                      </p:cBhvr>
                                      <p:to>
                                        <p:strVal val="visible"/>
                                      </p:to>
                                    </p:set>
                                    <p:animEffect transition="in" filter="dissolve">
                                      <p:cBhvr>
                                        <p:cTn id="7" dur="500"/>
                                        <p:tgtEl>
                                          <p:spTgt spid="269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PANCREASACINI3 WITH LA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95458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WordArt 5"/>
          <p:cNvSpPr>
            <a:spLocks noChangeArrowheads="1" noChangeShapeType="1" noTextEdit="1"/>
          </p:cNvSpPr>
          <p:nvPr/>
        </p:nvSpPr>
        <p:spPr bwMode="auto">
          <a:xfrm>
            <a:off x="223838" y="525463"/>
            <a:ext cx="8686800" cy="685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DEL PANCREAS</a:t>
            </a:r>
          </a:p>
        </p:txBody>
      </p:sp>
      <p:sp>
        <p:nvSpPr>
          <p:cNvPr id="271366" name="Rectangle 6"/>
          <p:cNvSpPr>
            <a:spLocks noChangeArrowheads="1"/>
          </p:cNvSpPr>
          <p:nvPr/>
        </p:nvSpPr>
        <p:spPr bwMode="auto">
          <a:xfrm>
            <a:off x="4876800" y="1300163"/>
            <a:ext cx="42672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200" b="1">
                <a:latin typeface="Times New Roman" panose="02020603050405020304" pitchFamily="18" charset="0"/>
              </a:rPr>
              <a:t>Dagli acini si dipartono piccoli dotti anastomizzati tra loro, i </a:t>
            </a:r>
            <a:r>
              <a:rPr lang="it-IT" altLang="it-IT" sz="2200" b="1" i="1">
                <a:solidFill>
                  <a:srgbClr val="0000FF"/>
                </a:solidFill>
                <a:latin typeface="Times New Roman" panose="02020603050405020304" pitchFamily="18" charset="0"/>
              </a:rPr>
              <a:t>dotti intercalari</a:t>
            </a:r>
            <a:r>
              <a:rPr lang="it-IT" altLang="it-IT" sz="2200" b="1">
                <a:latin typeface="Times New Roman" panose="02020603050405020304" pitchFamily="18" charset="0"/>
              </a:rPr>
              <a:t> che prendono origine, in ogni acino, con alcune </a:t>
            </a:r>
            <a:r>
              <a:rPr lang="it-IT" altLang="it-IT" sz="2200" b="1" i="1">
                <a:solidFill>
                  <a:srgbClr val="0000FF"/>
                </a:solidFill>
                <a:latin typeface="Times New Roman" panose="02020603050405020304" pitchFamily="18" charset="0"/>
              </a:rPr>
              <a:t>cellule centroacinali</a:t>
            </a:r>
            <a:r>
              <a:rPr lang="it-IT" altLang="it-IT" sz="2200" b="1">
                <a:latin typeface="Times New Roman" panose="02020603050405020304" pitchFamily="18" charset="0"/>
              </a:rPr>
              <a:t> che costituiscono l’epitelio dei dotti e che sono sprovviste di reticolo endoplasmatico e di granuli zimogeni. </a:t>
            </a:r>
          </a:p>
          <a:p>
            <a:pPr eaLnBrk="1" hangingPunct="1"/>
            <a:r>
              <a:rPr lang="it-IT" altLang="it-IT" sz="2200" b="1">
                <a:latin typeface="Times New Roman" panose="02020603050405020304" pitchFamily="18" charset="0"/>
              </a:rPr>
              <a:t>Alla secrezione del succo pancreatico partecipano primariamente le cellule degli acini ma anche quelle dei dotti, le prime elaborano gli enzimi, le seconde elaborano i costituenti organici.</a:t>
            </a:r>
          </a:p>
          <a:p>
            <a:pPr eaLnBrk="1" hangingPunct="1"/>
            <a:endParaRPr lang="it-IT" altLang="it-IT" sz="2200" b="1" i="1">
              <a:solidFill>
                <a:srgbClr val="0000FF"/>
              </a:solidFill>
              <a:latin typeface="Times New Roman" panose="02020603050405020304" pitchFamily="18" charset="0"/>
            </a:endParaRPr>
          </a:p>
        </p:txBody>
      </p:sp>
      <p:sp>
        <p:nvSpPr>
          <p:cNvPr id="271369" name="Text Box 13"/>
          <p:cNvSpPr txBox="1">
            <a:spLocks noChangeArrowheads="1"/>
          </p:cNvSpPr>
          <p:nvPr/>
        </p:nvSpPr>
        <p:spPr bwMode="auto">
          <a:xfrm>
            <a:off x="152400" y="4724400"/>
            <a:ext cx="4495800" cy="19335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35000"/>
              </a:spcBef>
            </a:pPr>
            <a:r>
              <a:rPr lang="it-IT" altLang="it-IT" b="1" i="1">
                <a:latin typeface="Times New Roman" panose="02020603050405020304" pitchFamily="18" charset="0"/>
              </a:rPr>
              <a:t>Cell. acinose</a:t>
            </a:r>
            <a:r>
              <a:rPr lang="it-IT" altLang="it-IT">
                <a:latin typeface="Times New Roman" panose="02020603050405020304" pitchFamily="18" charset="0"/>
              </a:rPr>
              <a:t>: secernono enzimi, ricche di granuli zimogeno, RE sviluppato</a:t>
            </a:r>
          </a:p>
          <a:p>
            <a:pPr algn="just" eaLnBrk="1" hangingPunct="1">
              <a:spcBef>
                <a:spcPct val="35000"/>
              </a:spcBef>
            </a:pPr>
            <a:r>
              <a:rPr lang="it-IT" altLang="it-IT" b="1" i="1">
                <a:latin typeface="Times New Roman" panose="02020603050405020304" pitchFamily="18" charset="0"/>
              </a:rPr>
              <a:t>Cell. centroacinose:</a:t>
            </a:r>
            <a:r>
              <a:rPr lang="it-IT" altLang="it-IT">
                <a:latin typeface="Times New Roman" panose="02020603050405020304" pitchFamily="18" charset="0"/>
              </a:rPr>
              <a:t> producono H</a:t>
            </a:r>
            <a:r>
              <a:rPr lang="it-IT" altLang="it-IT" baseline="-25000">
                <a:latin typeface="Times New Roman" panose="02020603050405020304" pitchFamily="18" charset="0"/>
              </a:rPr>
              <a:t>2</a:t>
            </a:r>
            <a:r>
              <a:rPr lang="it-IT" altLang="it-IT">
                <a:latin typeface="Times New Roman" panose="02020603050405020304" pitchFamily="18" charset="0"/>
              </a:rPr>
              <a:t>O ed elettroliti</a:t>
            </a:r>
          </a:p>
          <a:p>
            <a:pPr algn="just" eaLnBrk="1" hangingPunct="1">
              <a:spcBef>
                <a:spcPct val="35000"/>
              </a:spcBef>
            </a:pPr>
            <a:r>
              <a:rPr lang="it-IT" altLang="it-IT" b="1" i="1">
                <a:latin typeface="Times New Roman" panose="02020603050405020304" pitchFamily="18" charset="0"/>
              </a:rPr>
              <a:t>Cell. dei dotti</a:t>
            </a:r>
            <a:r>
              <a:rPr lang="it-IT" altLang="it-IT">
                <a:latin typeface="Times New Roman" panose="02020603050405020304" pitchFamily="18" charset="0"/>
              </a:rPr>
              <a:t>: H</a:t>
            </a:r>
            <a:r>
              <a:rPr lang="it-IT" altLang="it-IT" baseline="-25000">
                <a:latin typeface="Times New Roman" panose="02020603050405020304" pitchFamily="18" charset="0"/>
              </a:rPr>
              <a:t>2</a:t>
            </a:r>
            <a:r>
              <a:rPr lang="it-IT" altLang="it-IT">
                <a:latin typeface="Times New Roman" panose="02020603050405020304" pitchFamily="18" charset="0"/>
              </a:rPr>
              <a:t>O, elettroliti, HCO</a:t>
            </a:r>
            <a:r>
              <a:rPr lang="it-IT" altLang="it-IT" baseline="-25000">
                <a:latin typeface="Times New Roman" panose="02020603050405020304" pitchFamily="18" charset="0"/>
              </a:rPr>
              <a:t>3</a:t>
            </a:r>
            <a:r>
              <a:rPr lang="it-IT" altLang="it-IT" baseline="30000">
                <a:latin typeface="Times New Roman" panose="02020603050405020304" pitchFamily="18" charset="0"/>
              </a:rPr>
              <a:t>– </a:t>
            </a:r>
            <a:r>
              <a:rPr lang="it-IT" altLang="it-IT">
                <a:latin typeface="Times New Roman" panose="02020603050405020304" pitchFamily="18" charset="0"/>
              </a:rPr>
              <a:t>, ricche  di mitocondri</a:t>
            </a:r>
          </a:p>
        </p:txBody>
      </p:sp>
      <p:sp>
        <p:nvSpPr>
          <p:cNvPr id="91142"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1366">
                                            <p:txEl>
                                              <p:pRg st="1" end="1"/>
                                            </p:txEl>
                                          </p:spTgt>
                                        </p:tgtEl>
                                        <p:attrNameLst>
                                          <p:attrName>style.visibility</p:attrName>
                                        </p:attrNameLst>
                                      </p:cBhvr>
                                      <p:to>
                                        <p:strVal val="visible"/>
                                      </p:to>
                                    </p:set>
                                    <p:animEffect transition="in" filter="fade">
                                      <p:cBhvr>
                                        <p:cTn id="7" dur="500"/>
                                        <p:tgtEl>
                                          <p:spTgt spid="27136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1369"/>
                                        </p:tgtEl>
                                        <p:attrNameLst>
                                          <p:attrName>style.visibility</p:attrName>
                                        </p:attrNameLst>
                                      </p:cBhvr>
                                      <p:to>
                                        <p:strVal val="visible"/>
                                      </p:to>
                                    </p:set>
                                    <p:animEffect transition="in" filter="dissolve">
                                      <p:cBhvr>
                                        <p:cTn id="12" dur="500"/>
                                        <p:tgtEl>
                                          <p:spTgt spid="271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6" descr="C:\A_TESTI\Didattica 1 (lezioni)\Lezioni di Fisiologia Generale per Farmacia\Farmacia 11- Gastrointestinale\Gastro Int 4 (secrezione pancreatica e biliare)\Tubuli e dotti pancreatici.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40862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WordArt 4"/>
          <p:cNvSpPr>
            <a:spLocks noChangeArrowheads="1" noChangeShapeType="1" noTextEdit="1"/>
          </p:cNvSpPr>
          <p:nvPr/>
        </p:nvSpPr>
        <p:spPr bwMode="auto">
          <a:xfrm>
            <a:off x="219075" y="565150"/>
            <a:ext cx="8686800" cy="685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DEL PANCREAS</a:t>
            </a:r>
          </a:p>
        </p:txBody>
      </p:sp>
      <p:sp>
        <p:nvSpPr>
          <p:cNvPr id="92164" name="Rectangle 5"/>
          <p:cNvSpPr>
            <a:spLocks noChangeArrowheads="1"/>
          </p:cNvSpPr>
          <p:nvPr/>
        </p:nvSpPr>
        <p:spPr bwMode="auto">
          <a:xfrm>
            <a:off x="5105400" y="1905000"/>
            <a:ext cx="3352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latin typeface="Times New Roman" panose="02020603050405020304" pitchFamily="18" charset="0"/>
              </a:rPr>
              <a:t>I dotti intercalari sfociano in dotti di maggiore diametro: i </a:t>
            </a:r>
            <a:r>
              <a:rPr lang="it-IT" altLang="it-IT" sz="2400" b="1" i="1">
                <a:solidFill>
                  <a:srgbClr val="0000FF"/>
                </a:solidFill>
                <a:latin typeface="Times New Roman" panose="02020603050405020304" pitchFamily="18" charset="0"/>
              </a:rPr>
              <a:t>dotti intralobulari </a:t>
            </a:r>
            <a:r>
              <a:rPr lang="it-IT" altLang="it-IT" sz="2400" b="1">
                <a:latin typeface="Times New Roman" panose="02020603050405020304" pitchFamily="18" charset="0"/>
              </a:rPr>
              <a:t>e poi</a:t>
            </a:r>
            <a:r>
              <a:rPr lang="it-IT" altLang="it-IT" sz="2400" b="1" i="1">
                <a:solidFill>
                  <a:srgbClr val="0000FF"/>
                </a:solidFill>
                <a:latin typeface="Times New Roman" panose="02020603050405020304" pitchFamily="18" charset="0"/>
              </a:rPr>
              <a:t> extralobulari</a:t>
            </a:r>
            <a:r>
              <a:rPr lang="it-IT" altLang="it-IT" sz="2400" b="1">
                <a:latin typeface="Times New Roman" panose="02020603050405020304" pitchFamily="18" charset="0"/>
              </a:rPr>
              <a:t> e questi nei </a:t>
            </a:r>
            <a:r>
              <a:rPr lang="it-IT" altLang="it-IT" sz="2400" b="1" i="1">
                <a:solidFill>
                  <a:srgbClr val="0000FF"/>
                </a:solidFill>
                <a:latin typeface="Times New Roman" panose="02020603050405020304" pitchFamily="18" charset="0"/>
              </a:rPr>
              <a:t>dotti principali</a:t>
            </a:r>
            <a:r>
              <a:rPr lang="it-IT" altLang="it-IT" sz="2400" b="1">
                <a:latin typeface="Times New Roman" panose="02020603050405020304" pitchFamily="18" charset="0"/>
              </a:rPr>
              <a:t>.</a:t>
            </a:r>
          </a:p>
        </p:txBody>
      </p:sp>
      <p:sp>
        <p:nvSpPr>
          <p:cNvPr id="92165" name="Text Box 11"/>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74317-004-9B143D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3550"/>
            <a:ext cx="60023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WordArt 4"/>
          <p:cNvSpPr>
            <a:spLocks noChangeArrowheads="1" noChangeShapeType="1" noTextEdit="1"/>
          </p:cNvSpPr>
          <p:nvPr/>
        </p:nvSpPr>
        <p:spPr bwMode="auto">
          <a:xfrm>
            <a:off x="214313" y="565150"/>
            <a:ext cx="8686800" cy="685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DEL PANCREAS</a:t>
            </a:r>
          </a:p>
        </p:txBody>
      </p:sp>
      <p:sp>
        <p:nvSpPr>
          <p:cNvPr id="93188" name="Rectangle 5"/>
          <p:cNvSpPr>
            <a:spLocks noChangeArrowheads="1"/>
          </p:cNvSpPr>
          <p:nvPr/>
        </p:nvSpPr>
        <p:spPr bwMode="auto">
          <a:xfrm>
            <a:off x="5867400" y="1905000"/>
            <a:ext cx="33528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400" b="1">
                <a:latin typeface="Times New Roman" panose="02020603050405020304" pitchFamily="18" charset="0"/>
              </a:rPr>
              <a:t>Il dotto principale maggiore (</a:t>
            </a:r>
            <a:r>
              <a:rPr lang="it-IT" altLang="it-IT" sz="2400" b="1" i="1">
                <a:solidFill>
                  <a:srgbClr val="0000FF"/>
                </a:solidFill>
                <a:latin typeface="Times New Roman" panose="02020603050405020304" pitchFamily="18" charset="0"/>
              </a:rPr>
              <a:t>dotto di Wirsung</a:t>
            </a:r>
            <a:r>
              <a:rPr lang="it-IT" altLang="it-IT" sz="2400" b="1">
                <a:latin typeface="Times New Roman" panose="02020603050405020304" pitchFamily="18" charset="0"/>
              </a:rPr>
              <a:t>) sbocca insieme con il coledoco in corrispondenza della papilla di Vater nel duodeno, il dotto minore (</a:t>
            </a:r>
            <a:r>
              <a:rPr lang="it-IT" altLang="it-IT" sz="2400" b="1" i="1">
                <a:solidFill>
                  <a:srgbClr val="0000FF"/>
                </a:solidFill>
                <a:latin typeface="Times New Roman" panose="02020603050405020304" pitchFamily="18" charset="0"/>
              </a:rPr>
              <a:t>dotto di Santorini</a:t>
            </a:r>
            <a:r>
              <a:rPr lang="it-IT" altLang="it-IT" sz="2400" b="1">
                <a:latin typeface="Times New Roman" panose="02020603050405020304" pitchFamily="18" charset="0"/>
              </a:rPr>
              <a:t>), isolatamente poco più a monte</a:t>
            </a:r>
          </a:p>
        </p:txBody>
      </p:sp>
      <p:sp>
        <p:nvSpPr>
          <p:cNvPr id="93189"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WordArt 4"/>
          <p:cNvSpPr>
            <a:spLocks noChangeArrowheads="1" noChangeShapeType="1" noTextEdit="1"/>
          </p:cNvSpPr>
          <p:nvPr/>
        </p:nvSpPr>
        <p:spPr bwMode="auto">
          <a:xfrm>
            <a:off x="214313" y="565150"/>
            <a:ext cx="8686800" cy="6858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IL SUCCO PANCREATICO</a:t>
            </a:r>
          </a:p>
        </p:txBody>
      </p:sp>
      <p:sp>
        <p:nvSpPr>
          <p:cNvPr id="279557" name="Rectangle 5"/>
          <p:cNvSpPr>
            <a:spLocks noChangeArrowheads="1"/>
          </p:cNvSpPr>
          <p:nvPr/>
        </p:nvSpPr>
        <p:spPr bwMode="auto">
          <a:xfrm>
            <a:off x="609600" y="1676400"/>
            <a:ext cx="7707313"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eaLnBrk="0" hangingPunct="0">
              <a:tabLst>
                <a:tab pos="192088" algn="l"/>
              </a:tabLst>
              <a:defRPr>
                <a:solidFill>
                  <a:schemeClr val="tx1"/>
                </a:solidFill>
                <a:latin typeface="Arial" panose="020B0604020202020204" pitchFamily="34" charset="0"/>
              </a:defRPr>
            </a:lvl1pPr>
            <a:lvl2pPr marL="742950" indent="-285750" eaLnBrk="0" hangingPunct="0">
              <a:tabLst>
                <a:tab pos="192088" algn="l"/>
              </a:tabLst>
              <a:defRPr>
                <a:solidFill>
                  <a:schemeClr val="tx1"/>
                </a:solidFill>
                <a:latin typeface="Arial" panose="020B0604020202020204" pitchFamily="34" charset="0"/>
              </a:defRPr>
            </a:lvl2pPr>
            <a:lvl3pPr marL="1143000" indent="-228600" eaLnBrk="0" hangingPunct="0">
              <a:tabLst>
                <a:tab pos="192088" algn="l"/>
              </a:tabLst>
              <a:defRPr>
                <a:solidFill>
                  <a:schemeClr val="tx1"/>
                </a:solidFill>
                <a:latin typeface="Arial" panose="020B0604020202020204" pitchFamily="34" charset="0"/>
              </a:defRPr>
            </a:lvl3pPr>
            <a:lvl4pPr marL="1600200" indent="-228600" eaLnBrk="0" hangingPunct="0">
              <a:tabLst>
                <a:tab pos="192088" algn="l"/>
              </a:tabLst>
              <a:defRPr>
                <a:solidFill>
                  <a:schemeClr val="tx1"/>
                </a:solidFill>
                <a:latin typeface="Arial" panose="020B0604020202020204" pitchFamily="34" charset="0"/>
              </a:defRPr>
            </a:lvl4pPr>
            <a:lvl5pPr marL="2057400" indent="-228600" eaLnBrk="0" hangingPunct="0">
              <a:tabLst>
                <a:tab pos="1920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920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920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920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92088" algn="l"/>
              </a:tabLst>
              <a:defRPr>
                <a:solidFill>
                  <a:schemeClr val="tx1"/>
                </a:solidFill>
                <a:latin typeface="Arial" panose="020B0604020202020204" pitchFamily="34" charset="0"/>
              </a:defRPr>
            </a:lvl9pPr>
          </a:lstStyle>
          <a:p>
            <a:pPr eaLnBrk="1" hangingPunct="1">
              <a:buFontTx/>
              <a:buChar char="•"/>
            </a:pPr>
            <a:r>
              <a:rPr lang="it-IT" altLang="it-IT" sz="2800" b="1">
                <a:latin typeface="Times New Roman" panose="02020603050405020304" pitchFamily="18" charset="0"/>
              </a:rPr>
              <a:t>Liquido incolore</a:t>
            </a:r>
          </a:p>
          <a:p>
            <a:pPr eaLnBrk="1" hangingPunct="1">
              <a:buFontTx/>
              <a:buChar char="•"/>
            </a:pPr>
            <a:r>
              <a:rPr lang="it-IT" altLang="it-IT" sz="2800" b="1">
                <a:latin typeface="Times New Roman" panose="02020603050405020304" pitchFamily="18" charset="0"/>
              </a:rPr>
              <a:t>Contenuto di acqua del 98-99%</a:t>
            </a:r>
          </a:p>
          <a:p>
            <a:pPr eaLnBrk="1" hangingPunct="1">
              <a:buFontTx/>
              <a:buChar char="•"/>
            </a:pPr>
            <a:r>
              <a:rPr lang="it-IT" altLang="it-IT" sz="2800" b="1">
                <a:latin typeface="Times New Roman" panose="02020603050405020304" pitchFamily="18" charset="0"/>
              </a:rPr>
              <a:t>Pressione osmotica ≈ a quella dei liquidi extracellulari</a:t>
            </a:r>
          </a:p>
          <a:p>
            <a:pPr eaLnBrk="1" hangingPunct="1">
              <a:buFontTx/>
              <a:buChar char="•"/>
            </a:pPr>
            <a:r>
              <a:rPr lang="it-IT" altLang="it-IT" sz="2800" b="1">
                <a:latin typeface="Times New Roman" panose="02020603050405020304" pitchFamily="18" charset="0"/>
              </a:rPr>
              <a:t>Nettamente alcalino (pH 7.8-8) perché ricco di NaHCO</a:t>
            </a:r>
            <a:r>
              <a:rPr lang="it-IT" altLang="it-IT" sz="2800" b="1" baseline="-25000">
                <a:latin typeface="Times New Roman" panose="02020603050405020304" pitchFamily="18" charset="0"/>
              </a:rPr>
              <a:t>3</a:t>
            </a:r>
            <a:r>
              <a:rPr lang="it-IT" altLang="it-IT" sz="2800" b="1">
                <a:latin typeface="Times New Roman" panose="02020603050405020304" pitchFamily="18" charset="0"/>
              </a:rPr>
              <a:t> (4-5 volte più concentrato che nel plasma sanguigno)</a:t>
            </a:r>
          </a:p>
          <a:p>
            <a:pPr eaLnBrk="1" hangingPunct="1">
              <a:buFontTx/>
              <a:buChar char="•"/>
            </a:pPr>
            <a:r>
              <a:rPr lang="it-IT" altLang="it-IT" sz="2800" b="1">
                <a:latin typeface="Times New Roman" panose="02020603050405020304" pitchFamily="18" charset="0"/>
              </a:rPr>
              <a:t>I costituenti organici comprendono una elevata concentrazione di proteine (0.7%), costituite quasi per intero da un complesso di enzimi capace di scindere protidi, glucidi e lipidi.</a:t>
            </a:r>
          </a:p>
        </p:txBody>
      </p:sp>
      <p:sp>
        <p:nvSpPr>
          <p:cNvPr id="94212" name="Text Box 1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79557">
                                            <p:txEl>
                                              <p:pRg st="0" end="0"/>
                                            </p:txEl>
                                          </p:spTgt>
                                        </p:tgtEl>
                                        <p:attrNameLst>
                                          <p:attrName>style.visibility</p:attrName>
                                        </p:attrNameLst>
                                      </p:cBhvr>
                                      <p:to>
                                        <p:strVal val="visible"/>
                                      </p:to>
                                    </p:set>
                                    <p:animEffect transition="in" filter="dissolve">
                                      <p:cBhvr>
                                        <p:cTn id="7" dur="500"/>
                                        <p:tgtEl>
                                          <p:spTgt spid="2795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9557">
                                            <p:txEl>
                                              <p:pRg st="1" end="1"/>
                                            </p:txEl>
                                          </p:spTgt>
                                        </p:tgtEl>
                                        <p:attrNameLst>
                                          <p:attrName>style.visibility</p:attrName>
                                        </p:attrNameLst>
                                      </p:cBhvr>
                                      <p:to>
                                        <p:strVal val="visible"/>
                                      </p:to>
                                    </p:set>
                                    <p:animEffect transition="in" filter="dissolve">
                                      <p:cBhvr>
                                        <p:cTn id="12" dur="500"/>
                                        <p:tgtEl>
                                          <p:spTgt spid="2795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9557">
                                            <p:txEl>
                                              <p:pRg st="2" end="2"/>
                                            </p:txEl>
                                          </p:spTgt>
                                        </p:tgtEl>
                                        <p:attrNameLst>
                                          <p:attrName>style.visibility</p:attrName>
                                        </p:attrNameLst>
                                      </p:cBhvr>
                                      <p:to>
                                        <p:strVal val="visible"/>
                                      </p:to>
                                    </p:set>
                                    <p:animEffect transition="in" filter="dissolve">
                                      <p:cBhvr>
                                        <p:cTn id="17" dur="500"/>
                                        <p:tgtEl>
                                          <p:spTgt spid="27955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79557">
                                            <p:txEl>
                                              <p:pRg st="3" end="3"/>
                                            </p:txEl>
                                          </p:spTgt>
                                        </p:tgtEl>
                                        <p:attrNameLst>
                                          <p:attrName>style.visibility</p:attrName>
                                        </p:attrNameLst>
                                      </p:cBhvr>
                                      <p:to>
                                        <p:strVal val="visible"/>
                                      </p:to>
                                    </p:set>
                                    <p:animEffect transition="in" filter="dissolve">
                                      <p:cBhvr>
                                        <p:cTn id="22" dur="500"/>
                                        <p:tgtEl>
                                          <p:spTgt spid="27955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79557">
                                            <p:txEl>
                                              <p:pRg st="4" end="4"/>
                                            </p:txEl>
                                          </p:spTgt>
                                        </p:tgtEl>
                                        <p:attrNameLst>
                                          <p:attrName>style.visibility</p:attrName>
                                        </p:attrNameLst>
                                      </p:cBhvr>
                                      <p:to>
                                        <p:strVal val="visible"/>
                                      </p:to>
                                    </p:set>
                                    <p:animEffect transition="in" filter="dissolve">
                                      <p:cBhvr>
                                        <p:cTn id="27" dur="500"/>
                                        <p:tgtEl>
                                          <p:spTgt spid="2795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838200"/>
            <a:ext cx="4244975"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WordArt 3"/>
          <p:cNvSpPr>
            <a:spLocks noChangeArrowheads="1" noChangeShapeType="1" noTextEdit="1"/>
          </p:cNvSpPr>
          <p:nvPr/>
        </p:nvSpPr>
        <p:spPr bwMode="auto">
          <a:xfrm>
            <a:off x="2895600" y="457200"/>
            <a:ext cx="3505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a:t>
            </a:r>
          </a:p>
        </p:txBody>
      </p:sp>
      <p:sp>
        <p:nvSpPr>
          <p:cNvPr id="16388" name="Rectangle 4"/>
          <p:cNvSpPr>
            <a:spLocks noChangeArrowheads="1"/>
          </p:cNvSpPr>
          <p:nvPr/>
        </p:nvSpPr>
        <p:spPr bwMode="auto">
          <a:xfrm>
            <a:off x="5254625" y="1395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7702" name="AutoShape 6"/>
          <p:cNvSpPr>
            <a:spLocks noChangeArrowheads="1"/>
          </p:cNvSpPr>
          <p:nvPr/>
        </p:nvSpPr>
        <p:spPr bwMode="auto">
          <a:xfrm>
            <a:off x="4114800" y="2743200"/>
            <a:ext cx="3581400" cy="381000"/>
          </a:xfrm>
          <a:prstGeom prst="leftArrowCallout">
            <a:avLst>
              <a:gd name="adj1" fmla="val 25000"/>
              <a:gd name="adj2" fmla="val 25000"/>
              <a:gd name="adj3" fmla="val 15666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Deglutizione</a:t>
            </a:r>
          </a:p>
        </p:txBody>
      </p:sp>
      <p:sp>
        <p:nvSpPr>
          <p:cNvPr id="157707" name="Rectangle 11"/>
          <p:cNvSpPr>
            <a:spLocks noChangeArrowheads="1"/>
          </p:cNvSpPr>
          <p:nvPr/>
        </p:nvSpPr>
        <p:spPr bwMode="auto">
          <a:xfrm>
            <a:off x="7924800" y="2743200"/>
            <a:ext cx="838200" cy="381000"/>
          </a:xfrm>
          <a:prstGeom prst="rect">
            <a:avLst/>
          </a:prstGeom>
          <a:gradFill rotWithShape="0">
            <a:gsLst>
              <a:gs pos="0">
                <a:srgbClr val="FFFF66"/>
              </a:gs>
              <a:gs pos="100000">
                <a:srgbClr val="98BD4E"/>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6-7</a:t>
            </a:r>
          </a:p>
        </p:txBody>
      </p:sp>
      <p:sp>
        <p:nvSpPr>
          <p:cNvPr id="16391" name="Text Box 1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FUNZIONI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dissolve">
                                      <p:cBhvr>
                                        <p:cTn id="7" dur="500"/>
                                        <p:tgtEl>
                                          <p:spTgt spid="15770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7707"/>
                                        </p:tgtEl>
                                        <p:attrNameLst>
                                          <p:attrName>style.visibility</p:attrName>
                                        </p:attrNameLst>
                                      </p:cBhvr>
                                      <p:to>
                                        <p:strVal val="visible"/>
                                      </p:to>
                                    </p:set>
                                    <p:animEffect transition="in" filter="dissolve">
                                      <p:cBhvr>
                                        <p:cTn id="11" dur="500"/>
                                        <p:tgtEl>
                                          <p:spTgt spid="157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1066800"/>
            <a:ext cx="40497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WordArt 10"/>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COMPONENTE ACQUOSA DEL SUCCO PANCREATICO</a:t>
            </a:r>
          </a:p>
        </p:txBody>
      </p:sp>
      <p:sp>
        <p:nvSpPr>
          <p:cNvPr id="281611" name="Rectangle 11"/>
          <p:cNvSpPr>
            <a:spLocks noChangeArrowheads="1"/>
          </p:cNvSpPr>
          <p:nvPr/>
        </p:nvSpPr>
        <p:spPr bwMode="auto">
          <a:xfrm>
            <a:off x="4191000" y="1066800"/>
            <a:ext cx="48006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Prodotta prevalentemente dalle cellule colonnari epiteliali che rivestono i dotti di minori dimensioni. La componente acquosa del succo pancreatico ha concentrazioni di Na</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e di K</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simili a quelle del plasma. I principali anioni sono HCO</a:t>
            </a:r>
            <a:r>
              <a:rPr lang="it-IT" altLang="it-IT" sz="1600" b="1" baseline="-25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e Cl</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a:t>
            </a:r>
          </a:p>
          <a:p>
            <a:pPr eaLnBrk="1" hangingPunct="1"/>
            <a:r>
              <a:rPr lang="it-IT" altLang="it-IT" sz="1600" b="1">
                <a:latin typeface="Times New Roman" panose="02020603050405020304" pitchFamily="18" charset="0"/>
              </a:rPr>
              <a:t>[HCO</a:t>
            </a:r>
            <a:r>
              <a:rPr lang="it-IT" altLang="it-IT" sz="1600" b="1" baseline="-25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 = 70-100 mM</a:t>
            </a:r>
          </a:p>
          <a:p>
            <a:pPr eaLnBrk="1" hangingPunct="1"/>
            <a:r>
              <a:rPr lang="it-IT" altLang="it-IT" sz="1600" b="1">
                <a:latin typeface="Times New Roman" panose="02020603050405020304" pitchFamily="18" charset="0"/>
              </a:rPr>
              <a:t>La componente acquosa è, al momento della secrezione delle cellule duttali, ipertonica e presenta una elevata concentrazione di HCO</a:t>
            </a:r>
            <a:r>
              <a:rPr lang="it-IT" altLang="it-IT" sz="1600" b="1" baseline="-25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Successivamente il succo pancreatico diventa isotonico e alcuni ioni HCO</a:t>
            </a:r>
            <a:r>
              <a:rPr lang="it-IT" altLang="it-IT" sz="1600" b="1" baseline="-19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vengono scambiati con Cl</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a:t>
            </a:r>
          </a:p>
          <a:p>
            <a:pPr eaLnBrk="1" hangingPunct="1"/>
            <a:r>
              <a:rPr lang="it-IT" altLang="it-IT" sz="1600" b="1">
                <a:latin typeface="Times New Roman" panose="02020603050405020304" pitchFamily="18" charset="0"/>
              </a:rPr>
              <a:t>In condizioni di riposo, la componente acquosa viene prodotta soprattutto dai dotti intercalari e da quelli intralobulari. Viceversa, la maggior parte della quota addizionale che si ha durante la secrezione indotta da secretina origina dai dotti extralobulari. La secretina è il principale stimolo fisiologico alla secrezione della componente acquosa del succo pancreatico.</a:t>
            </a:r>
          </a:p>
          <a:p>
            <a:pPr eaLnBrk="1" hangingPunct="1"/>
            <a:r>
              <a:rPr lang="it-IT" altLang="it-IT" sz="1600" b="1">
                <a:latin typeface="Times New Roman" panose="02020603050405020304" pitchFamily="18" charset="0"/>
              </a:rPr>
              <a:t> </a:t>
            </a:r>
          </a:p>
        </p:txBody>
      </p:sp>
      <p:sp>
        <p:nvSpPr>
          <p:cNvPr id="95237" name="Text Box 1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81611">
                                            <p:txEl>
                                              <p:pRg st="0" end="0"/>
                                            </p:txEl>
                                          </p:spTgt>
                                        </p:tgtEl>
                                        <p:attrNameLst>
                                          <p:attrName>style.visibility</p:attrName>
                                        </p:attrNameLst>
                                      </p:cBhvr>
                                      <p:to>
                                        <p:strVal val="visible"/>
                                      </p:to>
                                    </p:set>
                                    <p:animEffect transition="in" filter="dissolve">
                                      <p:cBhvr>
                                        <p:cTn id="7" dur="500"/>
                                        <p:tgtEl>
                                          <p:spTgt spid="281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1611">
                                            <p:txEl>
                                              <p:pRg st="1" end="1"/>
                                            </p:txEl>
                                          </p:spTgt>
                                        </p:tgtEl>
                                        <p:attrNameLst>
                                          <p:attrName>style.visibility</p:attrName>
                                        </p:attrNameLst>
                                      </p:cBhvr>
                                      <p:to>
                                        <p:strVal val="visible"/>
                                      </p:to>
                                    </p:set>
                                    <p:animEffect transition="in" filter="dissolve">
                                      <p:cBhvr>
                                        <p:cTn id="12" dur="500"/>
                                        <p:tgtEl>
                                          <p:spTgt spid="281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1611">
                                            <p:txEl>
                                              <p:pRg st="2" end="2"/>
                                            </p:txEl>
                                          </p:spTgt>
                                        </p:tgtEl>
                                        <p:attrNameLst>
                                          <p:attrName>style.visibility</p:attrName>
                                        </p:attrNameLst>
                                      </p:cBhvr>
                                      <p:to>
                                        <p:strVal val="visible"/>
                                      </p:to>
                                    </p:set>
                                    <p:animEffect transition="in" filter="dissolve">
                                      <p:cBhvr>
                                        <p:cTn id="17" dur="500"/>
                                        <p:tgtEl>
                                          <p:spTgt spid="2816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1611">
                                            <p:txEl>
                                              <p:pRg st="3" end="3"/>
                                            </p:txEl>
                                          </p:spTgt>
                                        </p:tgtEl>
                                        <p:attrNameLst>
                                          <p:attrName>style.visibility</p:attrName>
                                        </p:attrNameLst>
                                      </p:cBhvr>
                                      <p:to>
                                        <p:strVal val="visible"/>
                                      </p:to>
                                    </p:set>
                                    <p:animEffect transition="in" filter="dissolve">
                                      <p:cBhvr>
                                        <p:cTn id="22" dur="500"/>
                                        <p:tgtEl>
                                          <p:spTgt spid="281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WordArt 3"/>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COMPONENTE ACQUOSA DEL SUCCO PANCREATICO</a:t>
            </a:r>
          </a:p>
        </p:txBody>
      </p:sp>
      <p:sp>
        <p:nvSpPr>
          <p:cNvPr id="96259" name="Rectangle 4"/>
          <p:cNvSpPr>
            <a:spLocks noChangeArrowheads="1"/>
          </p:cNvSpPr>
          <p:nvPr/>
        </p:nvSpPr>
        <p:spPr bwMode="auto">
          <a:xfrm>
            <a:off x="4191000" y="1066800"/>
            <a:ext cx="4800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600" b="1">
              <a:latin typeface="Times New Roman" panose="02020603050405020304" pitchFamily="18" charset="0"/>
            </a:endParaRPr>
          </a:p>
          <a:p>
            <a:pPr eaLnBrk="1" hangingPunct="1"/>
            <a:endParaRPr lang="it-IT" altLang="it-IT" sz="1600" b="1">
              <a:latin typeface="Times New Roman" panose="02020603050405020304" pitchFamily="18" charset="0"/>
            </a:endParaRPr>
          </a:p>
          <a:p>
            <a:pPr eaLnBrk="1" hangingPunct="1"/>
            <a:endParaRPr lang="it-IT" altLang="it-IT" sz="1600" b="1">
              <a:latin typeface="Times New Roman" panose="02020603050405020304" pitchFamily="18" charset="0"/>
            </a:endParaRPr>
          </a:p>
          <a:p>
            <a:pPr eaLnBrk="1" hangingPunct="1"/>
            <a:r>
              <a:rPr lang="it-IT" altLang="it-IT" sz="1600" b="1">
                <a:latin typeface="Times New Roman" panose="02020603050405020304" pitchFamily="18" charset="0"/>
              </a:rPr>
              <a:t> </a:t>
            </a:r>
          </a:p>
        </p:txBody>
      </p:sp>
      <p:sp>
        <p:nvSpPr>
          <p:cNvPr id="296965" name="Rectangle 5"/>
          <p:cNvSpPr>
            <a:spLocks noChangeArrowheads="1"/>
          </p:cNvSpPr>
          <p:nvPr/>
        </p:nvSpPr>
        <p:spPr bwMode="auto">
          <a:xfrm>
            <a:off x="3505200" y="1066800"/>
            <a:ext cx="54864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rgbClr val="0000FF"/>
                </a:solidFill>
                <a:latin typeface="Times New Roman" panose="02020603050405020304" pitchFamily="18" charset="0"/>
              </a:rPr>
              <a:t>MECCANISMO DI SECREZIONE di HCO</a:t>
            </a:r>
            <a:r>
              <a:rPr lang="it-IT" altLang="it-IT" sz="2000" b="1" baseline="-18000">
                <a:solidFill>
                  <a:srgbClr val="0000FF"/>
                </a:solidFill>
                <a:latin typeface="Times New Roman" panose="02020603050405020304" pitchFamily="18" charset="0"/>
              </a:rPr>
              <a:t>3</a:t>
            </a:r>
            <a:r>
              <a:rPr lang="it-IT" altLang="it-IT" sz="2000" b="1" baseline="30000">
                <a:solidFill>
                  <a:srgbClr val="0000FF"/>
                </a:solidFill>
                <a:latin typeface="Times New Roman" panose="02020603050405020304" pitchFamily="18" charset="0"/>
              </a:rPr>
              <a:t>-</a:t>
            </a:r>
          </a:p>
          <a:p>
            <a:pPr eaLnBrk="1" hangingPunct="1"/>
            <a:r>
              <a:rPr lang="it-IT" altLang="it-IT" sz="1600" b="1">
                <a:latin typeface="Times New Roman" panose="02020603050405020304" pitchFamily="18" charset="0"/>
              </a:rPr>
              <a:t>Il sangue è la principale sorgente di HCO</a:t>
            </a:r>
            <a:r>
              <a:rPr lang="it-IT" altLang="it-IT" sz="1600" b="1" baseline="-25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secreto nel lume</a:t>
            </a:r>
          </a:p>
          <a:p>
            <a:pPr eaLnBrk="1" hangingPunct="1"/>
            <a:r>
              <a:rPr lang="it-IT" altLang="it-IT" sz="1600" b="1">
                <a:latin typeface="Times New Roman" panose="02020603050405020304" pitchFamily="18" charset="0"/>
              </a:rPr>
              <a:t>Nella membrana basolaterale delle cellule duttali è presente un sistema di controtrasporto H</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/K</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(ATPasi simile a quella dello stomaco) e uno scambiatore Na</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/H</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Entrambi determinano una fuoriuscita netta di H</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a livello del sangue con formazione di H</a:t>
            </a:r>
            <a:r>
              <a:rPr lang="it-IT" altLang="it-IT" sz="1600" b="1" baseline="-16000">
                <a:latin typeface="Times New Roman" panose="02020603050405020304" pitchFamily="18" charset="0"/>
              </a:rPr>
              <a:t>2</a:t>
            </a:r>
            <a:r>
              <a:rPr lang="it-IT" altLang="it-IT" sz="1600" b="1">
                <a:latin typeface="Times New Roman" panose="02020603050405020304" pitchFamily="18" charset="0"/>
              </a:rPr>
              <a:t>CO</a:t>
            </a:r>
            <a:r>
              <a:rPr lang="it-IT" altLang="it-IT" sz="1600" b="1" baseline="-16000">
                <a:latin typeface="Times New Roman" panose="02020603050405020304" pitchFamily="18" charset="0"/>
              </a:rPr>
              <a:t>3</a:t>
            </a:r>
            <a:r>
              <a:rPr lang="it-IT" altLang="it-IT" sz="1600" b="1">
                <a:latin typeface="Times New Roman" panose="02020603050405020304" pitchFamily="18" charset="0"/>
              </a:rPr>
              <a:t> col HCO</a:t>
            </a:r>
            <a:r>
              <a:rPr lang="it-IT" altLang="it-IT" sz="1600" b="1" baseline="-16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del sangue. Si forma di conseguenza CO</a:t>
            </a:r>
            <a:r>
              <a:rPr lang="it-IT" altLang="it-IT" sz="1600" b="1" baseline="-16000">
                <a:latin typeface="Times New Roman" panose="02020603050405020304" pitchFamily="18" charset="0"/>
              </a:rPr>
              <a:t>2</a:t>
            </a:r>
            <a:r>
              <a:rPr lang="it-IT" altLang="it-IT" sz="1600" b="1">
                <a:latin typeface="Times New Roman" panose="02020603050405020304" pitchFamily="18" charset="0"/>
              </a:rPr>
              <a:t> ad opera di una anidrasi carbonica di membrana.</a:t>
            </a:r>
          </a:p>
          <a:p>
            <a:pPr eaLnBrk="1" hangingPunct="1"/>
            <a:r>
              <a:rPr lang="it-IT" altLang="it-IT" sz="1600" b="1">
                <a:latin typeface="Times New Roman" panose="02020603050405020304" pitchFamily="18" charset="0"/>
              </a:rPr>
              <a:t>La CO</a:t>
            </a:r>
            <a:r>
              <a:rPr lang="it-IT" altLang="it-IT" sz="1600" b="1" baseline="-16000">
                <a:latin typeface="Times New Roman" panose="02020603050405020304" pitchFamily="18" charset="0"/>
              </a:rPr>
              <a:t>2</a:t>
            </a:r>
            <a:r>
              <a:rPr lang="it-IT" altLang="it-IT" sz="1600" b="1">
                <a:latin typeface="Times New Roman" panose="02020603050405020304" pitchFamily="18" charset="0"/>
              </a:rPr>
              <a:t> diffonde attraverso l’epitelio e si riversa nel succo pancreatico e può riconvertirsi, reidratandosi, in H</a:t>
            </a:r>
            <a:r>
              <a:rPr lang="it-IT" altLang="it-IT" sz="1600" b="1" baseline="-16000">
                <a:latin typeface="Times New Roman" panose="02020603050405020304" pitchFamily="18" charset="0"/>
              </a:rPr>
              <a:t>2</a:t>
            </a:r>
            <a:r>
              <a:rPr lang="it-IT" altLang="it-IT" sz="1600" b="1">
                <a:latin typeface="Times New Roman" panose="02020603050405020304" pitchFamily="18" charset="0"/>
              </a:rPr>
              <a:t>CO</a:t>
            </a:r>
            <a:r>
              <a:rPr lang="it-IT" altLang="it-IT" sz="1600" b="1" baseline="-16000">
                <a:latin typeface="Times New Roman" panose="02020603050405020304" pitchFamily="18" charset="0"/>
              </a:rPr>
              <a:t>3</a:t>
            </a:r>
            <a:r>
              <a:rPr lang="it-IT" altLang="it-IT" sz="1600" b="1">
                <a:latin typeface="Times New Roman" panose="02020603050405020304" pitchFamily="18" charset="0"/>
              </a:rPr>
              <a:t>.</a:t>
            </a:r>
          </a:p>
          <a:p>
            <a:pPr eaLnBrk="1" hangingPunct="1"/>
            <a:r>
              <a:rPr lang="it-IT" altLang="it-IT" sz="1600" b="1">
                <a:latin typeface="Times New Roman" panose="02020603050405020304" pitchFamily="18" charset="0"/>
              </a:rPr>
              <a:t>L’eliminazione di H</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nella porzione basolaterale della membrana eleva la concentrazione citosolica di HCO</a:t>
            </a:r>
            <a:r>
              <a:rPr lang="it-IT" altLang="it-IT" sz="1600" b="1" baseline="-16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L’HCO</a:t>
            </a:r>
            <a:r>
              <a:rPr lang="it-IT" altLang="it-IT" sz="1600" b="1" baseline="-16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viene anche secreto nel lume attraverso uno scambiatore Cl</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/HCO</a:t>
            </a:r>
            <a:r>
              <a:rPr lang="it-IT" altLang="it-IT" sz="1600" b="1" baseline="-16000">
                <a:latin typeface="Times New Roman" panose="02020603050405020304" pitchFamily="18" charset="0"/>
              </a:rPr>
              <a:t>3</a:t>
            </a:r>
            <a:r>
              <a:rPr lang="it-IT" altLang="it-IT" sz="1600" b="1" baseline="30000">
                <a:latin typeface="Times New Roman" panose="02020603050405020304" pitchFamily="18" charset="0"/>
              </a:rPr>
              <a:t>-</a:t>
            </a:r>
            <a:r>
              <a:rPr lang="it-IT" altLang="it-IT" sz="1600" b="1">
                <a:latin typeface="Times New Roman" panose="02020603050405020304" pitchFamily="18" charset="0"/>
              </a:rPr>
              <a:t> e un canale anionico elettrogenico situato nella membrana apicale della cellula epiteliale.</a:t>
            </a:r>
          </a:p>
          <a:p>
            <a:pPr eaLnBrk="1" hangingPunct="1"/>
            <a:r>
              <a:rPr lang="it-IT" altLang="it-IT" sz="1600" b="1">
                <a:latin typeface="Times New Roman" panose="02020603050405020304" pitchFamily="18" charset="0"/>
              </a:rPr>
              <a:t>La secretina aumenta i livelli di cAMP nella cellula duttale e questo aumenta il tempo di apertura del canale anionico nella membrana apicale e provoca la fusione delle vescicole tubulari citosoliche con la membrana basolaterale e l’aumento del numero di cariche negative.</a:t>
            </a:r>
          </a:p>
        </p:txBody>
      </p:sp>
      <p:pic>
        <p:nvPicPr>
          <p:cNvPr id="96261" name="Immagine 41" descr="48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339850"/>
            <a:ext cx="314325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20"/>
          <p:cNvSpPr txBox="1">
            <a:spLocks noChangeArrowheads="1"/>
          </p:cNvSpPr>
          <p:nvPr/>
        </p:nvSpPr>
        <p:spPr bwMode="auto">
          <a:xfrm>
            <a:off x="304800" y="45720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i="1">
                <a:latin typeface="Times New Roman" panose="02020603050405020304" pitchFamily="18" charset="0"/>
              </a:rPr>
              <a:t>Cellule del dotto extralobulare</a:t>
            </a:r>
          </a:p>
        </p:txBody>
      </p:sp>
      <p:sp>
        <p:nvSpPr>
          <p:cNvPr id="296983" name="Text Box 21"/>
          <p:cNvSpPr txBox="1">
            <a:spLocks noChangeArrowheads="1"/>
          </p:cNvSpPr>
          <p:nvPr/>
        </p:nvSpPr>
        <p:spPr bwMode="auto">
          <a:xfrm>
            <a:off x="323850" y="5084763"/>
            <a:ext cx="3009900" cy="1465262"/>
          </a:xfrm>
          <a:prstGeom prst="rect">
            <a:avLst/>
          </a:prstGeom>
          <a:solidFill>
            <a:srgbClr val="FFFF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it-IT" b="1" i="1">
                <a:latin typeface="Times New Roman" panose="02020603050405020304" pitchFamily="18" charset="0"/>
              </a:rPr>
              <a:t>ACh</a:t>
            </a:r>
            <a:r>
              <a:rPr lang="it-IT" altLang="it-IT">
                <a:latin typeface="Times New Roman" panose="02020603050405020304" pitchFamily="18" charset="0"/>
              </a:rPr>
              <a:t> (recettore M3) e </a:t>
            </a:r>
            <a:r>
              <a:rPr lang="it-IT" altLang="it-IT" b="1" i="1">
                <a:latin typeface="Times New Roman" panose="02020603050405020304" pitchFamily="18" charset="0"/>
              </a:rPr>
              <a:t>CCK</a:t>
            </a:r>
            <a:r>
              <a:rPr lang="it-IT" altLang="it-IT">
                <a:latin typeface="Times New Roman" panose="02020603050405020304" pitchFamily="18" charset="0"/>
              </a:rPr>
              <a:t> determinano un aumento della secrezione e potenziano l’azione della secretina aumentando il Ca</a:t>
            </a:r>
            <a:r>
              <a:rPr lang="it-IT" altLang="it-IT" baseline="30000">
                <a:latin typeface="Times New Roman" panose="02020603050405020304" pitchFamily="18" charset="0"/>
              </a:rPr>
              <a:t>2+</a:t>
            </a:r>
            <a:r>
              <a:rPr lang="it-IT" altLang="it-IT" baseline="-25000">
                <a:latin typeface="Times New Roman" panose="02020603050405020304" pitchFamily="18" charset="0"/>
              </a:rPr>
              <a:t>i</a:t>
            </a:r>
          </a:p>
        </p:txBody>
      </p:sp>
      <p:grpSp>
        <p:nvGrpSpPr>
          <p:cNvPr id="2" name="Gruppo 45"/>
          <p:cNvGrpSpPr>
            <a:grpSpLocks/>
          </p:cNvGrpSpPr>
          <p:nvPr/>
        </p:nvGrpSpPr>
        <p:grpSpPr bwMode="auto">
          <a:xfrm>
            <a:off x="331788" y="1196975"/>
            <a:ext cx="2882900" cy="2743200"/>
            <a:chOff x="177800" y="762000"/>
            <a:chExt cx="2882900" cy="2743200"/>
          </a:xfrm>
        </p:grpSpPr>
        <p:sp>
          <p:nvSpPr>
            <p:cNvPr id="96266" name="Oval 26"/>
            <p:cNvSpPr>
              <a:spLocks noChangeArrowheads="1"/>
            </p:cNvSpPr>
            <p:nvPr/>
          </p:nvSpPr>
          <p:spPr bwMode="auto">
            <a:xfrm>
              <a:off x="2805113" y="3236913"/>
              <a:ext cx="169863" cy="169862"/>
            </a:xfrm>
            <a:prstGeom prst="ellipse">
              <a:avLst/>
            </a:prstGeom>
            <a:solidFill>
              <a:srgbClr val="FF0000"/>
            </a:solidFill>
            <a:ln w="9525">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000"/>
            </a:p>
          </p:txBody>
        </p:sp>
        <p:sp>
          <p:nvSpPr>
            <p:cNvPr id="96267" name="Oval 31"/>
            <p:cNvSpPr>
              <a:spLocks noChangeArrowheads="1"/>
            </p:cNvSpPr>
            <p:nvPr/>
          </p:nvSpPr>
          <p:spPr bwMode="auto">
            <a:xfrm>
              <a:off x="228600" y="2946400"/>
              <a:ext cx="169863" cy="169863"/>
            </a:xfrm>
            <a:prstGeom prst="ellipse">
              <a:avLst/>
            </a:prstGeom>
            <a:solidFill>
              <a:srgbClr val="FF0000"/>
            </a:solidFill>
            <a:ln w="9525">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000"/>
            </a:p>
          </p:txBody>
        </p:sp>
        <p:sp>
          <p:nvSpPr>
            <p:cNvPr id="96268" name="Line 49"/>
            <p:cNvSpPr>
              <a:spLocks noChangeShapeType="1"/>
            </p:cNvSpPr>
            <p:nvPr/>
          </p:nvSpPr>
          <p:spPr bwMode="auto">
            <a:xfrm flipH="1">
              <a:off x="1143000" y="1371600"/>
              <a:ext cx="3810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96269" name="Gruppo 44"/>
            <p:cNvGrpSpPr>
              <a:grpSpLocks/>
            </p:cNvGrpSpPr>
            <p:nvPr/>
          </p:nvGrpSpPr>
          <p:grpSpPr bwMode="auto">
            <a:xfrm>
              <a:off x="177800" y="762000"/>
              <a:ext cx="2882900" cy="2743200"/>
              <a:chOff x="177800" y="762000"/>
              <a:chExt cx="2882900" cy="2743200"/>
            </a:xfrm>
          </p:grpSpPr>
          <p:sp>
            <p:nvSpPr>
              <p:cNvPr id="96270" name="Text Box 27"/>
              <p:cNvSpPr txBox="1">
                <a:spLocks noChangeArrowheads="1"/>
              </p:cNvSpPr>
              <p:nvPr/>
            </p:nvSpPr>
            <p:spPr bwMode="auto">
              <a:xfrm>
                <a:off x="2743200" y="3138488"/>
                <a:ext cx="317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t>+</a:t>
                </a:r>
              </a:p>
            </p:txBody>
          </p:sp>
          <p:sp>
            <p:nvSpPr>
              <p:cNvPr id="96271" name="Text Box 32"/>
              <p:cNvSpPr txBox="1">
                <a:spLocks noChangeArrowheads="1"/>
              </p:cNvSpPr>
              <p:nvPr/>
            </p:nvSpPr>
            <p:spPr bwMode="auto">
              <a:xfrm>
                <a:off x="177800" y="2803525"/>
                <a:ext cx="22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t>-</a:t>
                </a:r>
              </a:p>
            </p:txBody>
          </p:sp>
          <p:grpSp>
            <p:nvGrpSpPr>
              <p:cNvPr id="96272" name="Group 51"/>
              <p:cNvGrpSpPr>
                <a:grpSpLocks/>
              </p:cNvGrpSpPr>
              <p:nvPr/>
            </p:nvGrpSpPr>
            <p:grpSpPr bwMode="auto">
              <a:xfrm>
                <a:off x="357166" y="762000"/>
                <a:ext cx="1752600" cy="2209800"/>
                <a:chOff x="240" y="480"/>
                <a:chExt cx="1104" cy="1392"/>
              </a:xfrm>
            </p:grpSpPr>
            <p:sp>
              <p:nvSpPr>
                <p:cNvPr id="96273" name="Text Box 45"/>
                <p:cNvSpPr txBox="1">
                  <a:spLocks noChangeArrowheads="1"/>
                </p:cNvSpPr>
                <p:nvPr/>
              </p:nvSpPr>
              <p:spPr bwMode="auto">
                <a:xfrm>
                  <a:off x="240" y="480"/>
                  <a:ext cx="5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latin typeface="Times New Roman" panose="02020603050405020304" pitchFamily="18" charset="0"/>
                    </a:rPr>
                    <a:t>secretina</a:t>
                  </a:r>
                </a:p>
              </p:txBody>
            </p:sp>
            <p:sp>
              <p:nvSpPr>
                <p:cNvPr id="96274" name="Text Box 46"/>
                <p:cNvSpPr txBox="1">
                  <a:spLocks noChangeArrowheads="1"/>
                </p:cNvSpPr>
                <p:nvPr/>
              </p:nvSpPr>
              <p:spPr bwMode="auto">
                <a:xfrm>
                  <a:off x="768" y="672"/>
                  <a:ext cx="4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400" b="1">
                      <a:latin typeface="Times New Roman" panose="02020603050405020304" pitchFamily="18" charset="0"/>
                    </a:rPr>
                    <a:t>cAMP</a:t>
                  </a:r>
                </a:p>
              </p:txBody>
            </p:sp>
            <p:sp>
              <p:nvSpPr>
                <p:cNvPr id="96275" name="AutoShape 47"/>
                <p:cNvSpPr>
                  <a:spLocks noChangeArrowheads="1"/>
                </p:cNvSpPr>
                <p:nvPr/>
              </p:nvSpPr>
              <p:spPr bwMode="auto">
                <a:xfrm>
                  <a:off x="1200" y="576"/>
                  <a:ext cx="96" cy="231"/>
                </a:xfrm>
                <a:prstGeom prst="upArrow">
                  <a:avLst>
                    <a:gd name="adj1" fmla="val 50000"/>
                    <a:gd name="adj2" fmla="val 60156"/>
                  </a:avLst>
                </a:prstGeom>
                <a:solidFill>
                  <a:srgbClr val="FF0066"/>
                </a:solidFill>
                <a:ln w="9525">
                  <a:solidFill>
                    <a:srgbClr val="FF0066"/>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000"/>
                </a:p>
              </p:txBody>
            </p:sp>
            <p:sp>
              <p:nvSpPr>
                <p:cNvPr id="96276" name="AutoShape 48"/>
                <p:cNvSpPr>
                  <a:spLocks noChangeArrowheads="1"/>
                </p:cNvSpPr>
                <p:nvPr/>
              </p:nvSpPr>
              <p:spPr bwMode="auto">
                <a:xfrm flipV="1">
                  <a:off x="528" y="672"/>
                  <a:ext cx="19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375 w 21600"/>
                    <a:gd name="T13" fmla="*/ 2925 h 21600"/>
                    <a:gd name="T14" fmla="*/ 18225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66"/>
                </a:solidFill>
                <a:ln w="9525">
                  <a:solidFill>
                    <a:srgbClr val="FF0066"/>
                  </a:solidFill>
                  <a:miter lim="800000"/>
                  <a:headEnd/>
                  <a:tailEnd/>
                </a:ln>
              </p:spPr>
              <p:txBody>
                <a:bodyPr wrap="none" anchor="ctr"/>
                <a:lstStyle/>
                <a:p>
                  <a:endParaRPr lang="it-IT"/>
                </a:p>
              </p:txBody>
            </p:sp>
            <p:sp>
              <p:nvSpPr>
                <p:cNvPr id="96277" name="Line 50"/>
                <p:cNvSpPr>
                  <a:spLocks noChangeShapeType="1"/>
                </p:cNvSpPr>
                <p:nvPr/>
              </p:nvSpPr>
              <p:spPr bwMode="auto">
                <a:xfrm>
                  <a:off x="1008" y="864"/>
                  <a:ext cx="336" cy="100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grpSp>
      <p:sp>
        <p:nvSpPr>
          <p:cNvPr id="96265" name="Text Box 3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6965">
                                            <p:txEl>
                                              <p:pRg st="1" end="1"/>
                                            </p:txEl>
                                          </p:spTgt>
                                        </p:tgtEl>
                                        <p:attrNameLst>
                                          <p:attrName>style.visibility</p:attrName>
                                        </p:attrNameLst>
                                      </p:cBhvr>
                                      <p:to>
                                        <p:strVal val="visible"/>
                                      </p:to>
                                    </p:set>
                                    <p:animEffect transition="in" filter="dissolve">
                                      <p:cBhvr>
                                        <p:cTn id="7" dur="500"/>
                                        <p:tgtEl>
                                          <p:spTgt spid="29696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6965">
                                            <p:txEl>
                                              <p:pRg st="2" end="2"/>
                                            </p:txEl>
                                          </p:spTgt>
                                        </p:tgtEl>
                                        <p:attrNameLst>
                                          <p:attrName>style.visibility</p:attrName>
                                        </p:attrNameLst>
                                      </p:cBhvr>
                                      <p:to>
                                        <p:strVal val="visible"/>
                                      </p:to>
                                    </p:set>
                                    <p:animEffect transition="in" filter="dissolve">
                                      <p:cBhvr>
                                        <p:cTn id="12" dur="500"/>
                                        <p:tgtEl>
                                          <p:spTgt spid="29696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6965">
                                            <p:txEl>
                                              <p:pRg st="3" end="3"/>
                                            </p:txEl>
                                          </p:spTgt>
                                        </p:tgtEl>
                                        <p:attrNameLst>
                                          <p:attrName>style.visibility</p:attrName>
                                        </p:attrNameLst>
                                      </p:cBhvr>
                                      <p:to>
                                        <p:strVal val="visible"/>
                                      </p:to>
                                    </p:set>
                                    <p:animEffect transition="in" filter="dissolve">
                                      <p:cBhvr>
                                        <p:cTn id="17" dur="500"/>
                                        <p:tgtEl>
                                          <p:spTgt spid="29696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6965">
                                            <p:txEl>
                                              <p:pRg st="4" end="4"/>
                                            </p:txEl>
                                          </p:spTgt>
                                        </p:tgtEl>
                                        <p:attrNameLst>
                                          <p:attrName>style.visibility</p:attrName>
                                        </p:attrNameLst>
                                      </p:cBhvr>
                                      <p:to>
                                        <p:strVal val="visible"/>
                                      </p:to>
                                    </p:set>
                                    <p:animEffect transition="in" filter="dissolve">
                                      <p:cBhvr>
                                        <p:cTn id="22" dur="500"/>
                                        <p:tgtEl>
                                          <p:spTgt spid="29696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96965">
                                            <p:txEl>
                                              <p:pRg st="5" end="5"/>
                                            </p:txEl>
                                          </p:spTgt>
                                        </p:tgtEl>
                                        <p:attrNameLst>
                                          <p:attrName>style.visibility</p:attrName>
                                        </p:attrNameLst>
                                      </p:cBhvr>
                                      <p:to>
                                        <p:strVal val="visible"/>
                                      </p:to>
                                    </p:set>
                                    <p:animEffect transition="in" filter="dissolve">
                                      <p:cBhvr>
                                        <p:cTn id="27" dur="500"/>
                                        <p:tgtEl>
                                          <p:spTgt spid="296965">
                                            <p:txEl>
                                              <p:pRg st="5" end="5"/>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96983"/>
                                        </p:tgtEl>
                                        <p:attrNameLst>
                                          <p:attrName>style.visibility</p:attrName>
                                        </p:attrNameLst>
                                      </p:cBhvr>
                                      <p:to>
                                        <p:strVal val="visible"/>
                                      </p:to>
                                    </p:set>
                                    <p:animEffect transition="in" filter="dissolve">
                                      <p:cBhvr>
                                        <p:cTn id="37" dur="500"/>
                                        <p:tgtEl>
                                          <p:spTgt spid="296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3"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Rettangolo 40"/>
          <p:cNvSpPr/>
          <p:nvPr/>
        </p:nvSpPr>
        <p:spPr>
          <a:xfrm>
            <a:off x="3048000" y="5106988"/>
            <a:ext cx="2071688" cy="64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00"/>
          </a:p>
        </p:txBody>
      </p:sp>
      <p:sp>
        <p:nvSpPr>
          <p:cNvPr id="97283" name="Text Box 23"/>
          <p:cNvSpPr txBox="1">
            <a:spLocks noChangeArrowheads="1"/>
          </p:cNvSpPr>
          <p:nvPr/>
        </p:nvSpPr>
        <p:spPr bwMode="auto">
          <a:xfrm>
            <a:off x="1676400" y="990600"/>
            <a:ext cx="525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a:solidFill>
                  <a:srgbClr val="0000FF"/>
                </a:solidFill>
                <a:latin typeface="Times New Roman" panose="02020603050405020304" pitchFamily="18" charset="0"/>
              </a:rPr>
              <a:t>Secrezione di NaCl nelle cellule acinose</a:t>
            </a:r>
          </a:p>
        </p:txBody>
      </p:sp>
      <p:sp>
        <p:nvSpPr>
          <p:cNvPr id="295953" name="Text Box 29"/>
          <p:cNvSpPr txBox="1">
            <a:spLocks noChangeArrowheads="1"/>
          </p:cNvSpPr>
          <p:nvPr/>
        </p:nvSpPr>
        <p:spPr bwMode="auto">
          <a:xfrm>
            <a:off x="4343400" y="1447800"/>
            <a:ext cx="4267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it-IT" sz="2000" b="1" i="1">
                <a:latin typeface="Times New Roman" panose="02020603050405020304" pitchFamily="18" charset="0"/>
              </a:rPr>
              <a:t>M. basolaterale</a:t>
            </a:r>
          </a:p>
          <a:p>
            <a:pPr algn="just" eaLnBrk="1" hangingPunct="1">
              <a:buFontTx/>
              <a:buChar char="•"/>
            </a:pPr>
            <a:r>
              <a:rPr lang="it-IT" altLang="it-IT" sz="2000">
                <a:latin typeface="Times New Roman" panose="02020603050405020304" pitchFamily="18" charset="0"/>
              </a:rPr>
              <a:t> trasportatore Na</a:t>
            </a:r>
            <a:r>
              <a:rPr lang="it-IT" altLang="it-IT" sz="2000" baseline="30000">
                <a:latin typeface="Times New Roman" panose="02020603050405020304" pitchFamily="18" charset="0"/>
              </a:rPr>
              <a:t>+</a:t>
            </a:r>
            <a:r>
              <a:rPr lang="it-IT" altLang="it-IT" sz="2000">
                <a:latin typeface="Times New Roman" panose="02020603050405020304" pitchFamily="18" charset="0"/>
              </a:rPr>
              <a:t>/K</a:t>
            </a:r>
            <a:r>
              <a:rPr lang="it-IT" altLang="it-IT" sz="2000" baseline="30000">
                <a:latin typeface="Times New Roman" panose="02020603050405020304" pitchFamily="18" charset="0"/>
              </a:rPr>
              <a:t>+</a:t>
            </a:r>
            <a:r>
              <a:rPr lang="it-IT" altLang="it-IT" sz="2000">
                <a:latin typeface="Times New Roman" panose="02020603050405020304" pitchFamily="18" charset="0"/>
              </a:rPr>
              <a:t>/2Cl</a:t>
            </a:r>
            <a:r>
              <a:rPr lang="it-IT" altLang="it-IT" sz="2000" baseline="30000">
                <a:latin typeface="Times New Roman" panose="02020603050405020304" pitchFamily="18" charset="0"/>
              </a:rPr>
              <a:t>–</a:t>
            </a:r>
            <a:r>
              <a:rPr lang="it-IT" altLang="it-IT" sz="2000">
                <a:latin typeface="Times New Roman" panose="02020603050405020304" pitchFamily="18" charset="0"/>
              </a:rPr>
              <a:t>.</a:t>
            </a:r>
          </a:p>
          <a:p>
            <a:pPr algn="just" eaLnBrk="1" hangingPunct="1">
              <a:buFontTx/>
              <a:buChar char="•"/>
            </a:pPr>
            <a:r>
              <a:rPr lang="it-IT" altLang="it-IT" sz="2000">
                <a:latin typeface="Times New Roman" panose="02020603050405020304" pitchFamily="18" charset="0"/>
              </a:rPr>
              <a:t> canale del K</a:t>
            </a:r>
            <a:r>
              <a:rPr lang="it-IT" altLang="it-IT" sz="2000" baseline="30000">
                <a:latin typeface="Times New Roman" panose="02020603050405020304" pitchFamily="18" charset="0"/>
              </a:rPr>
              <a:t>+</a:t>
            </a:r>
            <a:r>
              <a:rPr lang="it-IT" altLang="it-IT" sz="2000">
                <a:latin typeface="Times New Roman" panose="02020603050405020304" pitchFamily="18" charset="0"/>
              </a:rPr>
              <a:t> Ca</a:t>
            </a:r>
            <a:r>
              <a:rPr lang="it-IT" altLang="it-IT" sz="2000" baseline="30000">
                <a:latin typeface="Times New Roman" panose="02020603050405020304" pitchFamily="18" charset="0"/>
              </a:rPr>
              <a:t>2+</a:t>
            </a:r>
            <a:r>
              <a:rPr lang="it-IT" altLang="it-IT" sz="2000">
                <a:latin typeface="Times New Roman" panose="02020603050405020304" pitchFamily="18" charset="0"/>
              </a:rPr>
              <a:t>-dipendente</a:t>
            </a:r>
          </a:p>
          <a:p>
            <a:pPr algn="just" eaLnBrk="1" hangingPunct="1">
              <a:buFontTx/>
              <a:buChar char="•"/>
            </a:pPr>
            <a:r>
              <a:rPr lang="it-IT" altLang="it-IT" sz="2000">
                <a:latin typeface="Times New Roman" panose="02020603050405020304" pitchFamily="18" charset="0"/>
              </a:rPr>
              <a:t> pompa Na</a:t>
            </a:r>
            <a:r>
              <a:rPr lang="it-IT" altLang="it-IT" sz="2000" baseline="30000">
                <a:latin typeface="Times New Roman" panose="02020603050405020304" pitchFamily="18" charset="0"/>
              </a:rPr>
              <a:t>+</a:t>
            </a:r>
            <a:r>
              <a:rPr lang="it-IT" altLang="it-IT" sz="2000">
                <a:latin typeface="Times New Roman" panose="02020603050405020304" pitchFamily="18" charset="0"/>
              </a:rPr>
              <a:t>/K</a:t>
            </a:r>
            <a:r>
              <a:rPr lang="it-IT" altLang="it-IT" sz="2000" baseline="30000">
                <a:latin typeface="Times New Roman" panose="02020603050405020304" pitchFamily="18" charset="0"/>
              </a:rPr>
              <a:t>+</a:t>
            </a:r>
            <a:r>
              <a:rPr lang="it-IT" altLang="it-IT" sz="2000">
                <a:latin typeface="Times New Roman" panose="02020603050405020304" pitchFamily="18" charset="0"/>
              </a:rPr>
              <a:t>-ATPasi</a:t>
            </a:r>
          </a:p>
          <a:p>
            <a:pPr algn="just" eaLnBrk="1" hangingPunct="1">
              <a:lnSpc>
                <a:spcPct val="50000"/>
              </a:lnSpc>
            </a:pPr>
            <a:endParaRPr lang="it-IT" altLang="it-IT" sz="2000" b="1" i="1">
              <a:latin typeface="Times New Roman" panose="02020603050405020304" pitchFamily="18" charset="0"/>
            </a:endParaRPr>
          </a:p>
          <a:p>
            <a:pPr algn="just" eaLnBrk="1" hangingPunct="1"/>
            <a:endParaRPr lang="it-IT" altLang="it-IT" sz="2000" b="1" i="1">
              <a:latin typeface="Times New Roman" panose="02020603050405020304" pitchFamily="18" charset="0"/>
            </a:endParaRPr>
          </a:p>
          <a:p>
            <a:pPr algn="just" eaLnBrk="1" hangingPunct="1"/>
            <a:r>
              <a:rPr lang="it-IT" altLang="it-IT" sz="2000" b="1" i="1">
                <a:latin typeface="Times New Roman" panose="02020603050405020304" pitchFamily="18" charset="0"/>
              </a:rPr>
              <a:t>M. apicale</a:t>
            </a:r>
          </a:p>
          <a:p>
            <a:pPr algn="just" eaLnBrk="1" hangingPunct="1">
              <a:buFontTx/>
              <a:buChar char="•"/>
            </a:pPr>
            <a:r>
              <a:rPr lang="it-IT" altLang="it-IT" sz="2000" b="1" i="1">
                <a:latin typeface="Times New Roman" panose="02020603050405020304" pitchFamily="18" charset="0"/>
              </a:rPr>
              <a:t> </a:t>
            </a:r>
            <a:r>
              <a:rPr lang="it-IT" altLang="it-IT" sz="2000">
                <a:latin typeface="Times New Roman" panose="02020603050405020304" pitchFamily="18" charset="0"/>
              </a:rPr>
              <a:t>canale del Cl</a:t>
            </a:r>
            <a:r>
              <a:rPr lang="it-IT" altLang="it-IT" sz="2000" baseline="30000">
                <a:latin typeface="Times New Roman" panose="02020603050405020304" pitchFamily="18" charset="0"/>
              </a:rPr>
              <a:t>–</a:t>
            </a:r>
            <a:r>
              <a:rPr lang="it-IT" altLang="it-IT" sz="2000">
                <a:latin typeface="Times New Roman" panose="02020603050405020304" pitchFamily="18" charset="0"/>
              </a:rPr>
              <a:t> attivato da Ca</a:t>
            </a:r>
            <a:r>
              <a:rPr lang="it-IT" altLang="it-IT" sz="2000" baseline="30000">
                <a:latin typeface="Times New Roman" panose="02020603050405020304" pitchFamily="18" charset="0"/>
              </a:rPr>
              <a:t>2+</a:t>
            </a:r>
            <a:r>
              <a:rPr lang="it-IT" altLang="it-IT" sz="2000">
                <a:latin typeface="Times New Roman" panose="02020603050405020304" pitchFamily="18" charset="0"/>
              </a:rPr>
              <a:t> e cAMP.</a:t>
            </a:r>
          </a:p>
          <a:p>
            <a:pPr algn="just" eaLnBrk="1" hangingPunct="1">
              <a:buFontTx/>
              <a:buChar char="•"/>
            </a:pPr>
            <a:r>
              <a:rPr lang="it-IT" altLang="it-IT" sz="2000">
                <a:latin typeface="Times New Roman" panose="02020603050405020304" pitchFamily="18" charset="0"/>
              </a:rPr>
              <a:t> il Na</a:t>
            </a:r>
            <a:r>
              <a:rPr lang="it-IT" altLang="it-IT" sz="2000" baseline="30000">
                <a:latin typeface="Times New Roman" panose="02020603050405020304" pitchFamily="18" charset="0"/>
              </a:rPr>
              <a:t>+</a:t>
            </a:r>
            <a:r>
              <a:rPr lang="it-IT" altLang="it-IT" sz="2000">
                <a:latin typeface="Times New Roman" panose="02020603050405020304" pitchFamily="18" charset="0"/>
              </a:rPr>
              <a:t> entra attraverso le </a:t>
            </a:r>
            <a:r>
              <a:rPr lang="it-IT" altLang="it-IT" sz="2000" b="1" i="1">
                <a:latin typeface="Times New Roman" panose="02020603050405020304" pitchFamily="18" charset="0"/>
              </a:rPr>
              <a:t>t.j.</a:t>
            </a:r>
            <a:r>
              <a:rPr lang="it-IT" altLang="it-IT" sz="2000">
                <a:latin typeface="Times New Roman" panose="02020603050405020304" pitchFamily="18" charset="0"/>
              </a:rPr>
              <a:t> per elettronegatività del lume.</a:t>
            </a:r>
          </a:p>
        </p:txBody>
      </p:sp>
      <p:grpSp>
        <p:nvGrpSpPr>
          <p:cNvPr id="97285" name="Group 31"/>
          <p:cNvGrpSpPr>
            <a:grpSpLocks/>
          </p:cNvGrpSpPr>
          <p:nvPr/>
        </p:nvGrpSpPr>
        <p:grpSpPr bwMode="auto">
          <a:xfrm>
            <a:off x="152400" y="1600200"/>
            <a:ext cx="3798888" cy="3441700"/>
            <a:chOff x="384" y="1008"/>
            <a:chExt cx="2393" cy="2168"/>
          </a:xfrm>
        </p:grpSpPr>
        <p:pic>
          <p:nvPicPr>
            <p:cNvPr id="97288" name="Picture 28" descr="C:\A_TESTI\Didattica 1 (lezioni)\Lezioni di Fisiologia Generale per Farmacia\Farmacia 11- Gastrointestinale\Gastro Int 4 (secrezione pancreatica e biliare)\Secrezione pancreatica di NaC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 y="1008"/>
              <a:ext cx="2209"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33"/>
            <p:cNvSpPr txBox="1">
              <a:spLocks noChangeArrowheads="1"/>
            </p:cNvSpPr>
            <p:nvPr/>
          </p:nvSpPr>
          <p:spPr bwMode="auto">
            <a:xfrm>
              <a:off x="482" y="2307"/>
              <a:ext cx="33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800" b="1"/>
                <a:t>Lume dell’acino</a:t>
              </a:r>
            </a:p>
          </p:txBody>
        </p:sp>
        <p:sp>
          <p:nvSpPr>
            <p:cNvPr id="97290" name="Rectangle 35"/>
            <p:cNvSpPr>
              <a:spLocks noChangeArrowheads="1"/>
            </p:cNvSpPr>
            <p:nvPr/>
          </p:nvSpPr>
          <p:spPr bwMode="auto">
            <a:xfrm>
              <a:off x="961" y="2735"/>
              <a:ext cx="2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i="1"/>
                <a:t>t.j.</a:t>
              </a:r>
            </a:p>
          </p:txBody>
        </p:sp>
        <p:sp>
          <p:nvSpPr>
            <p:cNvPr id="97291" name="Rectangle 36"/>
            <p:cNvSpPr>
              <a:spLocks noChangeArrowheads="1"/>
            </p:cNvSpPr>
            <p:nvPr/>
          </p:nvSpPr>
          <p:spPr bwMode="auto">
            <a:xfrm>
              <a:off x="715" y="1532"/>
              <a:ext cx="2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i="1"/>
                <a:t>t.j.</a:t>
              </a:r>
            </a:p>
          </p:txBody>
        </p:sp>
        <p:grpSp>
          <p:nvGrpSpPr>
            <p:cNvPr id="97292" name="Group 38"/>
            <p:cNvGrpSpPr>
              <a:grpSpLocks/>
            </p:cNvGrpSpPr>
            <p:nvPr/>
          </p:nvGrpSpPr>
          <p:grpSpPr bwMode="auto">
            <a:xfrm>
              <a:off x="2348" y="2840"/>
              <a:ext cx="200" cy="231"/>
              <a:chOff x="1818" y="1967"/>
              <a:chExt cx="196" cy="218"/>
            </a:xfrm>
          </p:grpSpPr>
          <p:sp>
            <p:nvSpPr>
              <p:cNvPr id="97297" name="Oval 39"/>
              <p:cNvSpPr>
                <a:spLocks noChangeArrowheads="1"/>
              </p:cNvSpPr>
              <p:nvPr/>
            </p:nvSpPr>
            <p:spPr bwMode="auto">
              <a:xfrm>
                <a:off x="1857" y="2029"/>
                <a:ext cx="107" cy="107"/>
              </a:xfrm>
              <a:prstGeom prst="ellipse">
                <a:avLst/>
              </a:prstGeom>
              <a:solidFill>
                <a:srgbClr val="FF0000"/>
              </a:solidFill>
              <a:ln w="9525">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000"/>
              </a:p>
            </p:txBody>
          </p:sp>
          <p:sp>
            <p:nvSpPr>
              <p:cNvPr id="97298" name="Text Box 40"/>
              <p:cNvSpPr txBox="1">
                <a:spLocks noChangeArrowheads="1"/>
              </p:cNvSpPr>
              <p:nvPr/>
            </p:nvSpPr>
            <p:spPr bwMode="auto">
              <a:xfrm>
                <a:off x="1818" y="1967"/>
                <a:ext cx="19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t>+</a:t>
                </a:r>
              </a:p>
            </p:txBody>
          </p:sp>
        </p:grpSp>
        <p:grpSp>
          <p:nvGrpSpPr>
            <p:cNvPr id="97293" name="Group 41"/>
            <p:cNvGrpSpPr>
              <a:grpSpLocks/>
            </p:cNvGrpSpPr>
            <p:nvPr/>
          </p:nvGrpSpPr>
          <p:grpSpPr bwMode="auto">
            <a:xfrm>
              <a:off x="384" y="2636"/>
              <a:ext cx="147" cy="250"/>
              <a:chOff x="112" y="1638"/>
              <a:chExt cx="144" cy="236"/>
            </a:xfrm>
          </p:grpSpPr>
          <p:sp>
            <p:nvSpPr>
              <p:cNvPr id="97295" name="Oval 42"/>
              <p:cNvSpPr>
                <a:spLocks noChangeArrowheads="1"/>
              </p:cNvSpPr>
              <p:nvPr/>
            </p:nvSpPr>
            <p:spPr bwMode="auto">
              <a:xfrm>
                <a:off x="144" y="1728"/>
                <a:ext cx="107" cy="107"/>
              </a:xfrm>
              <a:prstGeom prst="ellipse">
                <a:avLst/>
              </a:prstGeom>
              <a:solidFill>
                <a:srgbClr val="FF0000"/>
              </a:solidFill>
              <a:ln w="9525">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000"/>
              </a:p>
            </p:txBody>
          </p:sp>
          <p:sp>
            <p:nvSpPr>
              <p:cNvPr id="97296" name="Text Box 43"/>
              <p:cNvSpPr txBox="1">
                <a:spLocks noChangeArrowheads="1"/>
              </p:cNvSpPr>
              <p:nvPr/>
            </p:nvSpPr>
            <p:spPr bwMode="auto">
              <a:xfrm>
                <a:off x="112" y="1638"/>
                <a:ext cx="14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t>-</a:t>
                </a:r>
              </a:p>
            </p:txBody>
          </p:sp>
        </p:grpSp>
        <p:sp>
          <p:nvSpPr>
            <p:cNvPr id="97294" name="Text Box 55"/>
            <p:cNvSpPr txBox="1">
              <a:spLocks noChangeArrowheads="1"/>
            </p:cNvSpPr>
            <p:nvPr/>
          </p:nvSpPr>
          <p:spPr bwMode="auto">
            <a:xfrm>
              <a:off x="777" y="1975"/>
              <a:ext cx="31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000" b="1"/>
                <a:t>CFTR</a:t>
              </a:r>
            </a:p>
          </p:txBody>
        </p:sp>
      </p:grpSp>
      <p:sp>
        <p:nvSpPr>
          <p:cNvPr id="97286" name="WordArt 29"/>
          <p:cNvSpPr>
            <a:spLocks noChangeArrowheads="1" noChangeShapeType="1" noTextEdit="1"/>
          </p:cNvSpPr>
          <p:nvPr/>
        </p:nvSpPr>
        <p:spPr bwMode="auto">
          <a:xfrm>
            <a:off x="4572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COMPONENTE ACQUOSA DEL SUCCO PANCREATICO</a:t>
            </a:r>
          </a:p>
        </p:txBody>
      </p:sp>
      <p:sp>
        <p:nvSpPr>
          <p:cNvPr id="97287" name="Text Box 32"/>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95953">
                                            <p:txEl>
                                              <p:pRg st="0" end="0"/>
                                            </p:txEl>
                                          </p:spTgt>
                                        </p:tgtEl>
                                        <p:attrNameLst>
                                          <p:attrName>style.visibility</p:attrName>
                                        </p:attrNameLst>
                                      </p:cBhvr>
                                      <p:to>
                                        <p:strVal val="visible"/>
                                      </p:to>
                                    </p:set>
                                    <p:animEffect transition="in" filter="dissolve">
                                      <p:cBhvr>
                                        <p:cTn id="7" dur="500"/>
                                        <p:tgtEl>
                                          <p:spTgt spid="2959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5953">
                                            <p:txEl>
                                              <p:pRg st="1" end="1"/>
                                            </p:txEl>
                                          </p:spTgt>
                                        </p:tgtEl>
                                        <p:attrNameLst>
                                          <p:attrName>style.visibility</p:attrName>
                                        </p:attrNameLst>
                                      </p:cBhvr>
                                      <p:to>
                                        <p:strVal val="visible"/>
                                      </p:to>
                                    </p:set>
                                    <p:animEffect transition="in" filter="dissolve">
                                      <p:cBhvr>
                                        <p:cTn id="12" dur="500"/>
                                        <p:tgtEl>
                                          <p:spTgt spid="29595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5953">
                                            <p:txEl>
                                              <p:pRg st="2" end="2"/>
                                            </p:txEl>
                                          </p:spTgt>
                                        </p:tgtEl>
                                        <p:attrNameLst>
                                          <p:attrName>style.visibility</p:attrName>
                                        </p:attrNameLst>
                                      </p:cBhvr>
                                      <p:to>
                                        <p:strVal val="visible"/>
                                      </p:to>
                                    </p:set>
                                    <p:animEffect transition="in" filter="dissolve">
                                      <p:cBhvr>
                                        <p:cTn id="17" dur="500"/>
                                        <p:tgtEl>
                                          <p:spTgt spid="29595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5953">
                                            <p:txEl>
                                              <p:pRg st="3" end="3"/>
                                            </p:txEl>
                                          </p:spTgt>
                                        </p:tgtEl>
                                        <p:attrNameLst>
                                          <p:attrName>style.visibility</p:attrName>
                                        </p:attrNameLst>
                                      </p:cBhvr>
                                      <p:to>
                                        <p:strVal val="visible"/>
                                      </p:to>
                                    </p:set>
                                    <p:animEffect transition="in" filter="dissolve">
                                      <p:cBhvr>
                                        <p:cTn id="22" dur="500"/>
                                        <p:tgtEl>
                                          <p:spTgt spid="29595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95953">
                                            <p:txEl>
                                              <p:pRg st="7" end="7"/>
                                            </p:txEl>
                                          </p:spTgt>
                                        </p:tgtEl>
                                        <p:attrNameLst>
                                          <p:attrName>style.visibility</p:attrName>
                                        </p:attrNameLst>
                                      </p:cBhvr>
                                      <p:to>
                                        <p:strVal val="visible"/>
                                      </p:to>
                                    </p:set>
                                    <p:animEffect transition="in" filter="dissolve">
                                      <p:cBhvr>
                                        <p:cTn id="27" dur="500"/>
                                        <p:tgtEl>
                                          <p:spTgt spid="295953">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95953">
                                            <p:txEl>
                                              <p:pRg st="8" end="8"/>
                                            </p:txEl>
                                          </p:spTgt>
                                        </p:tgtEl>
                                        <p:attrNameLst>
                                          <p:attrName>style.visibility</p:attrName>
                                        </p:attrNameLst>
                                      </p:cBhvr>
                                      <p:to>
                                        <p:strVal val="visible"/>
                                      </p:to>
                                    </p:set>
                                    <p:animEffect transition="in" filter="dissolve">
                                      <p:cBhvr>
                                        <p:cTn id="32" dur="500"/>
                                        <p:tgtEl>
                                          <p:spTgt spid="29595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WordArt 2"/>
          <p:cNvSpPr>
            <a:spLocks noChangeArrowheads="1" noChangeShapeType="1" noTextEdit="1"/>
          </p:cNvSpPr>
          <p:nvPr/>
        </p:nvSpPr>
        <p:spPr bwMode="auto">
          <a:xfrm>
            <a:off x="381000" y="457200"/>
            <a:ext cx="8458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COMPONENTE ENZIMATICA DEL SUCCO PANCREATICO</a:t>
            </a:r>
          </a:p>
        </p:txBody>
      </p:sp>
      <p:graphicFrame>
        <p:nvGraphicFramePr>
          <p:cNvPr id="1026" name="Object 24"/>
          <p:cNvGraphicFramePr>
            <a:graphicFrameLocks noChangeAspect="1"/>
          </p:cNvGraphicFramePr>
          <p:nvPr/>
        </p:nvGraphicFramePr>
        <p:xfrm>
          <a:off x="1752600" y="2103438"/>
          <a:ext cx="6248400" cy="4678362"/>
        </p:xfrm>
        <a:graphic>
          <a:graphicData uri="http://schemas.openxmlformats.org/presentationml/2006/ole">
            <mc:AlternateContent xmlns:mc="http://schemas.openxmlformats.org/markup-compatibility/2006">
              <mc:Choice xmlns:v="urn:schemas-microsoft-com:vml" Requires="v">
                <p:oleObj spid="_x0000_s1043" name="CorelPhotoPaint.Image.8" r:id="rId4" imgW="2916695" imgH="2182372" progId="CorelPhotoPaint.Image.8">
                  <p:embed/>
                </p:oleObj>
              </mc:Choice>
              <mc:Fallback>
                <p:oleObj name="CorelPhotoPaint.Image.8" r:id="rId4" imgW="2916695" imgH="2182372" progId="CorelPhotoPaint.Image.8">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103438"/>
                        <a:ext cx="6248400" cy="467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21"/>
          <p:cNvSpPr txBox="1">
            <a:spLocks noChangeArrowheads="1"/>
          </p:cNvSpPr>
          <p:nvPr/>
        </p:nvSpPr>
        <p:spPr bwMode="auto">
          <a:xfrm>
            <a:off x="228600" y="1066800"/>
            <a:ext cx="8915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latin typeface="Times New Roman" panose="02020603050405020304" pitchFamily="18" charset="0"/>
              </a:rPr>
              <a:t>Nel succo enzimatico sono stati identificati almeno 18 enzimi, elaborati e secreti dalle cellule degli acini pancreatici, alcune in forma attiva, altre in forma di proenzimi immagazzinati in granuli secretori di </a:t>
            </a:r>
            <a:r>
              <a:rPr lang="it-IT" altLang="it-IT" b="1" i="1">
                <a:latin typeface="Times New Roman" panose="02020603050405020304" pitchFamily="18" charset="0"/>
              </a:rPr>
              <a:t>zimogeno</a:t>
            </a:r>
            <a:r>
              <a:rPr lang="it-IT" altLang="it-IT">
                <a:latin typeface="Times New Roman" panose="02020603050405020304" pitchFamily="18" charset="0"/>
              </a:rPr>
              <a:t> nella regione apicale delle cellule </a:t>
            </a:r>
            <a:r>
              <a:rPr lang="it-IT" altLang="it-IT" b="1" i="1">
                <a:latin typeface="Times New Roman" panose="02020603050405020304" pitchFamily="18" charset="0"/>
              </a:rPr>
              <a:t>acinose </a:t>
            </a:r>
            <a:r>
              <a:rPr lang="it-IT" altLang="it-IT">
                <a:latin typeface="Times New Roman" panose="02020603050405020304" pitchFamily="18" charset="0"/>
              </a:rPr>
              <a:t>e che</a:t>
            </a:r>
            <a:r>
              <a:rPr lang="it-IT" altLang="it-IT" b="1" i="1">
                <a:latin typeface="Times New Roman" panose="02020603050405020304" pitchFamily="18" charset="0"/>
              </a:rPr>
              <a:t> </a:t>
            </a:r>
            <a:r>
              <a:rPr lang="it-IT" altLang="it-IT">
                <a:latin typeface="Times New Roman" panose="02020603050405020304" pitchFamily="18" charset="0"/>
              </a:rPr>
              <a:t>che vengono attivati nel lume intestinale</a:t>
            </a:r>
          </a:p>
        </p:txBody>
      </p:sp>
      <p:sp>
        <p:nvSpPr>
          <p:cNvPr id="1029" name="Text Box 11"/>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2"/>
          <p:cNvSpPr txBox="1">
            <a:spLocks noChangeArrowheads="1"/>
          </p:cNvSpPr>
          <p:nvPr/>
        </p:nvSpPr>
        <p:spPr bwMode="auto">
          <a:xfrm>
            <a:off x="76200" y="1196975"/>
            <a:ext cx="89154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tabLst>
                <a:tab pos="292100" algn="l"/>
              </a:tabLst>
              <a:defRPr>
                <a:solidFill>
                  <a:schemeClr val="tx1"/>
                </a:solidFill>
                <a:latin typeface="Arial" panose="020B0604020202020204" pitchFamily="34" charset="0"/>
              </a:defRPr>
            </a:lvl1pPr>
            <a:lvl2pPr marL="742950" indent="-285750" eaLnBrk="0" hangingPunct="0">
              <a:tabLst>
                <a:tab pos="292100" algn="l"/>
              </a:tabLst>
              <a:defRPr>
                <a:solidFill>
                  <a:schemeClr val="tx1"/>
                </a:solidFill>
                <a:latin typeface="Arial" panose="020B0604020202020204" pitchFamily="34" charset="0"/>
              </a:defRPr>
            </a:lvl2pPr>
            <a:lvl3pPr marL="1143000" indent="-228600" eaLnBrk="0" hangingPunct="0">
              <a:tabLst>
                <a:tab pos="292100" algn="l"/>
              </a:tabLst>
              <a:defRPr>
                <a:solidFill>
                  <a:schemeClr val="tx1"/>
                </a:solidFill>
                <a:latin typeface="Arial" panose="020B0604020202020204" pitchFamily="34" charset="0"/>
              </a:defRPr>
            </a:lvl3pPr>
            <a:lvl4pPr marL="1600200" indent="-228600" eaLnBrk="0" hangingPunct="0">
              <a:tabLst>
                <a:tab pos="292100" algn="l"/>
              </a:tabLst>
              <a:defRPr>
                <a:solidFill>
                  <a:schemeClr val="tx1"/>
                </a:solidFill>
                <a:latin typeface="Arial" panose="020B0604020202020204" pitchFamily="34" charset="0"/>
              </a:defRPr>
            </a:lvl4pPr>
            <a:lvl5pPr marL="2057400" indent="-228600" eaLnBrk="0" hangingPunct="0">
              <a:tabLst>
                <a:tab pos="2921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defRPr>
            </a:lvl9pPr>
          </a:lstStyle>
          <a:p>
            <a:pPr algn="just" eaLnBrk="1" hangingPunct="1"/>
            <a:r>
              <a:rPr lang="it-IT" altLang="it-IT" sz="2400">
                <a:latin typeface="Times New Roman" panose="02020603050405020304" pitchFamily="18" charset="0"/>
              </a:rPr>
              <a:t>Sono tutte secrete come proenzimi e sono:</a:t>
            </a:r>
            <a:endParaRPr lang="it-IT" altLang="it-IT" sz="2400" b="1">
              <a:solidFill>
                <a:schemeClr val="accent1"/>
              </a:solidFill>
              <a:latin typeface="Times New Roman" panose="02020603050405020304" pitchFamily="18" charset="0"/>
            </a:endParaRPr>
          </a:p>
          <a:p>
            <a:pPr algn="just" eaLnBrk="1" hangingPunct="1">
              <a:buFontTx/>
              <a:buChar char="•"/>
            </a:pPr>
            <a:r>
              <a:rPr lang="it-IT" altLang="it-IT" sz="2400" b="1" i="1">
                <a:solidFill>
                  <a:srgbClr val="0000FF"/>
                </a:solidFill>
                <a:latin typeface="Times New Roman" panose="02020603050405020304" pitchFamily="18" charset="0"/>
              </a:rPr>
              <a:t>tripsinogeno</a:t>
            </a:r>
            <a:r>
              <a:rPr lang="it-IT" altLang="it-IT" sz="2400" b="1" i="1">
                <a:latin typeface="Times New Roman" panose="02020603050405020304" pitchFamily="18" charset="0"/>
              </a:rPr>
              <a:t> </a:t>
            </a:r>
            <a:r>
              <a:rPr lang="it-IT" altLang="it-IT" sz="2400" b="1" i="1">
                <a:latin typeface="Times New Roman" panose="02020603050405020304" pitchFamily="18" charset="0"/>
                <a:sym typeface="Symbol" panose="05050102010706020507" pitchFamily="18" charset="2"/>
              </a:rPr>
              <a:t></a:t>
            </a:r>
            <a:r>
              <a:rPr lang="it-IT" altLang="it-IT" sz="2400" b="1" i="1">
                <a:latin typeface="Times New Roman" panose="02020603050405020304" pitchFamily="18" charset="0"/>
              </a:rPr>
              <a:t> </a:t>
            </a:r>
            <a:r>
              <a:rPr lang="it-IT" altLang="it-IT" sz="2400" b="1" i="1">
                <a:solidFill>
                  <a:srgbClr val="0000FF"/>
                </a:solidFill>
                <a:latin typeface="Times New Roman" panose="02020603050405020304" pitchFamily="18" charset="0"/>
              </a:rPr>
              <a:t>tripsina</a:t>
            </a:r>
            <a:r>
              <a:rPr lang="it-IT" altLang="it-IT" sz="2400" b="1" i="1">
                <a:latin typeface="Times New Roman" panose="02020603050405020304" pitchFamily="18" charset="0"/>
              </a:rPr>
              <a:t> </a:t>
            </a:r>
            <a:r>
              <a:rPr lang="it-IT" altLang="it-IT" sz="2400">
                <a:latin typeface="Times New Roman" panose="02020603050405020304" pitchFamily="18" charset="0"/>
              </a:rPr>
              <a:t>(l’enterochinasi presente nel succo enterico determina un distacco di un esapeptide dal tripsinogeno convertendolo nella forma attiva) tripsina scinde i legami peptidici con l’arginina o la lisina (aa basici) all’interno della molecola proteica (endopeptidasi) e forma peptoni e polipeptidi e non singoli aa.</a:t>
            </a:r>
            <a:endParaRPr lang="it-IT" altLang="it-IT" sz="2400" b="1" i="1">
              <a:latin typeface="Times New Roman" panose="02020603050405020304" pitchFamily="18" charset="0"/>
            </a:endParaRPr>
          </a:p>
          <a:p>
            <a:pPr algn="just" eaLnBrk="1" hangingPunct="1">
              <a:buFontTx/>
              <a:buChar char="•"/>
            </a:pPr>
            <a:r>
              <a:rPr lang="it-IT" altLang="it-IT" sz="2400" b="1" i="1">
                <a:solidFill>
                  <a:srgbClr val="0000FF"/>
                </a:solidFill>
                <a:latin typeface="Times New Roman" panose="02020603050405020304" pitchFamily="18" charset="0"/>
              </a:rPr>
              <a:t>chimotripsinogeno</a:t>
            </a:r>
            <a:r>
              <a:rPr lang="it-IT" altLang="it-IT" sz="2400" b="1" i="1">
                <a:latin typeface="Times New Roman" panose="02020603050405020304" pitchFamily="18" charset="0"/>
              </a:rPr>
              <a:t> </a:t>
            </a:r>
            <a:r>
              <a:rPr lang="it-IT" altLang="it-IT" sz="2400" b="1" i="1">
                <a:latin typeface="Times New Roman" panose="02020603050405020304" pitchFamily="18" charset="0"/>
                <a:sym typeface="Symbol" panose="05050102010706020507" pitchFamily="18" charset="2"/>
              </a:rPr>
              <a:t></a:t>
            </a:r>
            <a:r>
              <a:rPr lang="it-IT" altLang="it-IT" sz="2400" b="1" i="1">
                <a:latin typeface="Times New Roman" panose="02020603050405020304" pitchFamily="18" charset="0"/>
              </a:rPr>
              <a:t> </a:t>
            </a:r>
            <a:r>
              <a:rPr lang="it-IT" altLang="it-IT" sz="2400" b="1" i="1">
                <a:solidFill>
                  <a:srgbClr val="0000FF"/>
                </a:solidFill>
                <a:latin typeface="Times New Roman" panose="02020603050405020304" pitchFamily="18" charset="0"/>
              </a:rPr>
              <a:t>chimotripsina</a:t>
            </a:r>
            <a:r>
              <a:rPr lang="it-IT" altLang="it-IT" sz="2400" b="1" i="1">
                <a:latin typeface="Times New Roman" panose="02020603050405020304" pitchFamily="18" charset="0"/>
              </a:rPr>
              <a:t> </a:t>
            </a:r>
            <a:r>
              <a:rPr lang="it-IT" altLang="it-IT" sz="2400">
                <a:latin typeface="Times New Roman" panose="02020603050405020304" pitchFamily="18" charset="0"/>
              </a:rPr>
              <a:t>(la tripsina opera la conversione nella forma attiva) endopeptidasi analoga alla tripsina che scinde i legami peptidici tra aminoacidi aromatici. </a:t>
            </a:r>
            <a:r>
              <a:rPr lang="it-IT" altLang="it-IT" sz="2400" b="1">
                <a:latin typeface="Times New Roman" panose="02020603050405020304" pitchFamily="18" charset="0"/>
              </a:rPr>
              <a:t> </a:t>
            </a:r>
            <a:endParaRPr lang="it-IT" altLang="it-IT" sz="2400" b="1" i="1">
              <a:latin typeface="Times New Roman" panose="02020603050405020304" pitchFamily="18" charset="0"/>
            </a:endParaRPr>
          </a:p>
          <a:p>
            <a:pPr algn="just" eaLnBrk="1" hangingPunct="1">
              <a:buFontTx/>
              <a:buChar char="•"/>
            </a:pPr>
            <a:r>
              <a:rPr lang="it-IT" altLang="it-IT" sz="2400" b="1" i="1">
                <a:solidFill>
                  <a:srgbClr val="0000FF"/>
                </a:solidFill>
                <a:latin typeface="Times New Roman" panose="02020603050405020304" pitchFamily="18" charset="0"/>
              </a:rPr>
              <a:t>pro-carbossipeptidasi</a:t>
            </a:r>
            <a:r>
              <a:rPr lang="it-IT" altLang="it-IT" sz="2400" b="1" i="1">
                <a:latin typeface="Times New Roman" panose="02020603050405020304" pitchFamily="18" charset="0"/>
              </a:rPr>
              <a:t> </a:t>
            </a:r>
            <a:r>
              <a:rPr lang="it-IT" altLang="it-IT" sz="2400" b="1" i="1">
                <a:latin typeface="Times New Roman" panose="02020603050405020304" pitchFamily="18" charset="0"/>
                <a:sym typeface="Symbol" panose="05050102010706020507" pitchFamily="18" charset="2"/>
              </a:rPr>
              <a:t></a:t>
            </a:r>
            <a:r>
              <a:rPr lang="it-IT" altLang="it-IT" sz="2400" b="1" i="1">
                <a:latin typeface="Times New Roman" panose="02020603050405020304" pitchFamily="18" charset="0"/>
              </a:rPr>
              <a:t> </a:t>
            </a:r>
            <a:r>
              <a:rPr lang="it-IT" altLang="it-IT" sz="2400" b="1" i="1">
                <a:solidFill>
                  <a:srgbClr val="0000FF"/>
                </a:solidFill>
                <a:latin typeface="Times New Roman" panose="02020603050405020304" pitchFamily="18" charset="0"/>
              </a:rPr>
              <a:t>carbossipeptidasi (A e B)</a:t>
            </a:r>
            <a:r>
              <a:rPr lang="it-IT" altLang="it-IT" sz="2400" b="1" i="1">
                <a:latin typeface="Times New Roman" panose="02020603050405020304" pitchFamily="18" charset="0"/>
              </a:rPr>
              <a:t> </a:t>
            </a:r>
            <a:r>
              <a:rPr lang="it-IT" altLang="it-IT" sz="2400">
                <a:latin typeface="Times New Roman" panose="02020603050405020304" pitchFamily="18" charset="0"/>
              </a:rPr>
              <a:t>(la tripsina opera la conversione nella forma attiva) esopeptidasi che scindono i legami peptidici esterni liberando aminoacidi.</a:t>
            </a:r>
            <a:endParaRPr lang="it-IT" altLang="it-IT" sz="2400" b="1" i="1">
              <a:latin typeface="Times New Roman" panose="02020603050405020304" pitchFamily="18" charset="0"/>
            </a:endParaRPr>
          </a:p>
          <a:p>
            <a:pPr algn="just" eaLnBrk="1" hangingPunct="1"/>
            <a:endParaRPr lang="it-IT" altLang="it-IT" sz="2400">
              <a:latin typeface="Times New Roman" panose="02020603050405020304" pitchFamily="18" charset="0"/>
            </a:endParaRPr>
          </a:p>
        </p:txBody>
      </p:sp>
      <p:sp>
        <p:nvSpPr>
          <p:cNvPr id="98307" name="WordArt 3"/>
          <p:cNvSpPr>
            <a:spLocks noChangeArrowheads="1" noChangeShapeType="1" noTextEdit="1"/>
          </p:cNvSpPr>
          <p:nvPr/>
        </p:nvSpPr>
        <p:spPr bwMode="auto">
          <a:xfrm>
            <a:off x="13716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PROTEASI PANCREATICHE</a:t>
            </a:r>
          </a:p>
        </p:txBody>
      </p:sp>
      <p:sp>
        <p:nvSpPr>
          <p:cNvPr id="98308"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99010">
                                            <p:txEl>
                                              <p:pRg st="0" end="0"/>
                                            </p:txEl>
                                          </p:spTgt>
                                        </p:tgtEl>
                                        <p:attrNameLst>
                                          <p:attrName>style.visibility</p:attrName>
                                        </p:attrNameLst>
                                      </p:cBhvr>
                                      <p:to>
                                        <p:strVal val="visible"/>
                                      </p:to>
                                    </p:set>
                                    <p:animEffect transition="in" filter="dissolve">
                                      <p:cBhvr>
                                        <p:cTn id="7" dur="500"/>
                                        <p:tgtEl>
                                          <p:spTgt spid="2990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9010">
                                            <p:txEl>
                                              <p:pRg st="1" end="1"/>
                                            </p:txEl>
                                          </p:spTgt>
                                        </p:tgtEl>
                                        <p:attrNameLst>
                                          <p:attrName>style.visibility</p:attrName>
                                        </p:attrNameLst>
                                      </p:cBhvr>
                                      <p:to>
                                        <p:strVal val="visible"/>
                                      </p:to>
                                    </p:set>
                                    <p:animEffect transition="in" filter="dissolve">
                                      <p:cBhvr>
                                        <p:cTn id="12" dur="500"/>
                                        <p:tgtEl>
                                          <p:spTgt spid="2990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9010">
                                            <p:txEl>
                                              <p:pRg st="2" end="2"/>
                                            </p:txEl>
                                          </p:spTgt>
                                        </p:tgtEl>
                                        <p:attrNameLst>
                                          <p:attrName>style.visibility</p:attrName>
                                        </p:attrNameLst>
                                      </p:cBhvr>
                                      <p:to>
                                        <p:strVal val="visible"/>
                                      </p:to>
                                    </p:set>
                                    <p:animEffect transition="in" filter="dissolve">
                                      <p:cBhvr>
                                        <p:cTn id="17" dur="500"/>
                                        <p:tgtEl>
                                          <p:spTgt spid="2990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9010">
                                            <p:txEl>
                                              <p:pRg st="3" end="3"/>
                                            </p:txEl>
                                          </p:spTgt>
                                        </p:tgtEl>
                                        <p:attrNameLst>
                                          <p:attrName>style.visibility</p:attrName>
                                        </p:attrNameLst>
                                      </p:cBhvr>
                                      <p:to>
                                        <p:strVal val="visible"/>
                                      </p:to>
                                    </p:set>
                                    <p:animEffect transition="in" filter="dissolve">
                                      <p:cBhvr>
                                        <p:cTn id="22" dur="500"/>
                                        <p:tgtEl>
                                          <p:spTgt spid="2990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ext Box 22"/>
          <p:cNvSpPr txBox="1">
            <a:spLocks noChangeArrowheads="1"/>
          </p:cNvSpPr>
          <p:nvPr/>
        </p:nvSpPr>
        <p:spPr bwMode="auto">
          <a:xfrm>
            <a:off x="685800" y="1295400"/>
            <a:ext cx="80010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92100" algn="l"/>
              </a:tabLst>
              <a:defRPr>
                <a:solidFill>
                  <a:schemeClr val="tx1"/>
                </a:solidFill>
                <a:latin typeface="Arial" panose="020B0604020202020204" pitchFamily="34" charset="0"/>
              </a:defRPr>
            </a:lvl1pPr>
            <a:lvl2pPr marL="742950" indent="-285750" eaLnBrk="0" hangingPunct="0">
              <a:tabLst>
                <a:tab pos="292100" algn="l"/>
              </a:tabLst>
              <a:defRPr>
                <a:solidFill>
                  <a:schemeClr val="tx1"/>
                </a:solidFill>
                <a:latin typeface="Arial" panose="020B0604020202020204" pitchFamily="34" charset="0"/>
              </a:defRPr>
            </a:lvl2pPr>
            <a:lvl3pPr marL="1143000" indent="-228600" eaLnBrk="0" hangingPunct="0">
              <a:tabLst>
                <a:tab pos="292100" algn="l"/>
              </a:tabLst>
              <a:defRPr>
                <a:solidFill>
                  <a:schemeClr val="tx1"/>
                </a:solidFill>
                <a:latin typeface="Arial" panose="020B0604020202020204" pitchFamily="34" charset="0"/>
              </a:defRPr>
            </a:lvl3pPr>
            <a:lvl4pPr marL="1600200" indent="-228600" eaLnBrk="0" hangingPunct="0">
              <a:tabLst>
                <a:tab pos="292100" algn="l"/>
              </a:tabLst>
              <a:defRPr>
                <a:solidFill>
                  <a:schemeClr val="tx1"/>
                </a:solidFill>
                <a:latin typeface="Arial" panose="020B0604020202020204" pitchFamily="34" charset="0"/>
              </a:defRPr>
            </a:lvl4pPr>
            <a:lvl5pPr marL="2057400" indent="-228600" eaLnBrk="0" hangingPunct="0">
              <a:tabLst>
                <a:tab pos="2921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defRPr>
            </a:lvl9pPr>
          </a:lstStyle>
          <a:p>
            <a:pPr algn="ctr" eaLnBrk="1" hangingPunct="1"/>
            <a:r>
              <a:rPr lang="it-IT" altLang="it-IT" sz="3200">
                <a:latin typeface="Times New Roman" panose="02020603050405020304" pitchFamily="18" charset="0"/>
              </a:rPr>
              <a:t>Viene secreta in forma attiva ed agisce sull’amido scindendolo in composti più semplici sino al disaccaride maltosio.</a:t>
            </a:r>
          </a:p>
          <a:p>
            <a:pPr algn="ctr" eaLnBrk="1" hangingPunct="1"/>
            <a:r>
              <a:rPr lang="it-IT" altLang="it-IT" sz="3200">
                <a:latin typeface="Times New Roman" panose="02020603050405020304" pitchFamily="18" charset="0"/>
              </a:rPr>
              <a:t>L’amilasi pancreatica è una </a:t>
            </a:r>
            <a:r>
              <a:rPr lang="it-IT" altLang="it-IT" sz="3200" b="1">
                <a:solidFill>
                  <a:srgbClr val="0000FF"/>
                </a:solidFill>
                <a:latin typeface="Times New Roman" panose="02020603050405020304" pitchFamily="18" charset="0"/>
                <a:sym typeface="Symbol" panose="05050102010706020507" pitchFamily="18" charset="2"/>
              </a:rPr>
              <a:t>-amilasi</a:t>
            </a:r>
            <a:r>
              <a:rPr lang="it-IT" altLang="it-IT" sz="3200">
                <a:latin typeface="Times New Roman" panose="02020603050405020304" pitchFamily="18" charset="0"/>
                <a:sym typeface="Symbol" panose="05050102010706020507" pitchFamily="18" charset="2"/>
              </a:rPr>
              <a:t> </a:t>
            </a:r>
            <a:r>
              <a:rPr lang="it-IT" altLang="it-IT" sz="3200">
                <a:latin typeface="Times New Roman" panose="02020603050405020304" pitchFamily="18" charset="0"/>
              </a:rPr>
              <a:t>molto simile a quella salivare (ptialina), ma la sua azione è più profonda tanto che può attaccare l’amido crudo presente negli alimenti.</a:t>
            </a:r>
          </a:p>
          <a:p>
            <a:pPr algn="ctr" eaLnBrk="1" hangingPunct="1"/>
            <a:r>
              <a:rPr lang="it-IT" altLang="it-IT" sz="3200">
                <a:latin typeface="Times New Roman" panose="02020603050405020304" pitchFamily="18" charset="0"/>
              </a:rPr>
              <a:t>La sua azione è facilitata dal fatto che i granuli di amido giungono nel duodeno già idratati dalla digestione orale e gastrica.</a:t>
            </a:r>
            <a:endParaRPr lang="it-IT" altLang="it-IT" sz="4400"/>
          </a:p>
          <a:p>
            <a:pPr algn="just" eaLnBrk="1" hangingPunct="1"/>
            <a:endParaRPr lang="it-IT" altLang="it-IT" sz="3200">
              <a:latin typeface="Times New Roman" panose="02020603050405020304" pitchFamily="18" charset="0"/>
            </a:endParaRPr>
          </a:p>
        </p:txBody>
      </p:sp>
      <p:sp>
        <p:nvSpPr>
          <p:cNvPr id="99331" name="WordArt 3"/>
          <p:cNvSpPr>
            <a:spLocks noChangeArrowheads="1" noChangeShapeType="1" noTextEdit="1"/>
          </p:cNvSpPr>
          <p:nvPr/>
        </p:nvSpPr>
        <p:spPr bwMode="auto">
          <a:xfrm>
            <a:off x="2743200" y="609600"/>
            <a:ext cx="34290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AMILASI</a:t>
            </a:r>
          </a:p>
        </p:txBody>
      </p:sp>
      <p:sp>
        <p:nvSpPr>
          <p:cNvPr id="99332"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97986">
                                            <p:txEl>
                                              <p:pRg st="0" end="0"/>
                                            </p:txEl>
                                          </p:spTgt>
                                        </p:tgtEl>
                                        <p:attrNameLst>
                                          <p:attrName>style.visibility</p:attrName>
                                        </p:attrNameLst>
                                      </p:cBhvr>
                                      <p:to>
                                        <p:strVal val="visible"/>
                                      </p:to>
                                    </p:set>
                                    <p:animEffect transition="in" filter="dissolve">
                                      <p:cBhvr>
                                        <p:cTn id="7" dur="500"/>
                                        <p:tgtEl>
                                          <p:spTgt spid="2979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7986">
                                            <p:txEl>
                                              <p:pRg st="1" end="1"/>
                                            </p:txEl>
                                          </p:spTgt>
                                        </p:tgtEl>
                                        <p:attrNameLst>
                                          <p:attrName>style.visibility</p:attrName>
                                        </p:attrNameLst>
                                      </p:cBhvr>
                                      <p:to>
                                        <p:strVal val="visible"/>
                                      </p:to>
                                    </p:set>
                                    <p:animEffect transition="in" filter="dissolve">
                                      <p:cBhvr>
                                        <p:cTn id="12" dur="500"/>
                                        <p:tgtEl>
                                          <p:spTgt spid="2979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7986">
                                            <p:txEl>
                                              <p:pRg st="2" end="2"/>
                                            </p:txEl>
                                          </p:spTgt>
                                        </p:tgtEl>
                                        <p:attrNameLst>
                                          <p:attrName>style.visibility</p:attrName>
                                        </p:attrNameLst>
                                      </p:cBhvr>
                                      <p:to>
                                        <p:strVal val="visible"/>
                                      </p:to>
                                    </p:set>
                                    <p:animEffect transition="in" filter="dissolve">
                                      <p:cBhvr>
                                        <p:cTn id="17" dur="500"/>
                                        <p:tgtEl>
                                          <p:spTgt spid="2979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22"/>
          <p:cNvSpPr txBox="1">
            <a:spLocks noChangeArrowheads="1"/>
          </p:cNvSpPr>
          <p:nvPr/>
        </p:nvSpPr>
        <p:spPr bwMode="auto">
          <a:xfrm>
            <a:off x="304800" y="1196975"/>
            <a:ext cx="8382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tabLst>
                <a:tab pos="292100" algn="l"/>
              </a:tabLst>
              <a:defRPr>
                <a:solidFill>
                  <a:schemeClr val="tx1"/>
                </a:solidFill>
                <a:latin typeface="Arial" panose="020B0604020202020204" pitchFamily="34" charset="0"/>
              </a:defRPr>
            </a:lvl1pPr>
            <a:lvl2pPr marL="742950" indent="-285750" eaLnBrk="0" hangingPunct="0">
              <a:tabLst>
                <a:tab pos="292100" algn="l"/>
              </a:tabLst>
              <a:defRPr>
                <a:solidFill>
                  <a:schemeClr val="tx1"/>
                </a:solidFill>
                <a:latin typeface="Arial" panose="020B0604020202020204" pitchFamily="34" charset="0"/>
              </a:defRPr>
            </a:lvl2pPr>
            <a:lvl3pPr marL="1143000" indent="-228600" eaLnBrk="0" hangingPunct="0">
              <a:tabLst>
                <a:tab pos="292100" algn="l"/>
              </a:tabLst>
              <a:defRPr>
                <a:solidFill>
                  <a:schemeClr val="tx1"/>
                </a:solidFill>
                <a:latin typeface="Arial" panose="020B0604020202020204" pitchFamily="34" charset="0"/>
              </a:defRPr>
            </a:lvl3pPr>
            <a:lvl4pPr marL="1600200" indent="-228600" eaLnBrk="0" hangingPunct="0">
              <a:tabLst>
                <a:tab pos="292100" algn="l"/>
              </a:tabLst>
              <a:defRPr>
                <a:solidFill>
                  <a:schemeClr val="tx1"/>
                </a:solidFill>
                <a:latin typeface="Arial" panose="020B0604020202020204" pitchFamily="34" charset="0"/>
              </a:defRPr>
            </a:lvl4pPr>
            <a:lvl5pPr marL="2057400" indent="-228600" eaLnBrk="0" hangingPunct="0">
              <a:tabLst>
                <a:tab pos="2921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defRPr>
            </a:lvl9pPr>
          </a:lstStyle>
          <a:p>
            <a:pPr algn="just" eaLnBrk="1" hangingPunct="1"/>
            <a:r>
              <a:rPr lang="it-IT" altLang="it-IT" sz="2400">
                <a:latin typeface="Times New Roman" panose="02020603050405020304" pitchFamily="18" charset="0"/>
              </a:rPr>
              <a:t>Comprendono almeno due diversi enzimi capaci di scindere il legame esterico dei trigliceridi (lipasi) e dei fosfolipidi (fosfolipasi):</a:t>
            </a:r>
            <a:endParaRPr lang="it-IT" altLang="it-IT" sz="2400" b="1">
              <a:solidFill>
                <a:schemeClr val="accent1"/>
              </a:solidFill>
              <a:latin typeface="Times New Roman" panose="02020603050405020304" pitchFamily="18" charset="0"/>
            </a:endParaRPr>
          </a:p>
          <a:p>
            <a:pPr algn="just" eaLnBrk="1" hangingPunct="1">
              <a:buFontTx/>
              <a:buChar char="•"/>
            </a:pPr>
            <a:r>
              <a:rPr lang="it-IT" altLang="it-IT" sz="2400" b="1" i="1">
                <a:solidFill>
                  <a:srgbClr val="0000FF"/>
                </a:solidFill>
                <a:latin typeface="Times New Roman" panose="02020603050405020304" pitchFamily="18" charset="0"/>
              </a:rPr>
              <a:t>Lipasi pancreatica</a:t>
            </a:r>
            <a:r>
              <a:rPr lang="it-IT" altLang="it-IT" sz="2400" b="1" i="1">
                <a:latin typeface="Times New Roman" panose="02020603050405020304" pitchFamily="18" charset="0"/>
              </a:rPr>
              <a:t> </a:t>
            </a:r>
            <a:r>
              <a:rPr lang="it-IT" altLang="it-IT" sz="2400">
                <a:latin typeface="Times New Roman" panose="02020603050405020304" pitchFamily="18" charset="0"/>
              </a:rPr>
              <a:t>viene secreta in forma attiva, scinde i trigliceridi in di- e mono-gliceridi ed in parte in acidi grassi e glicerolo. Questa sua azione può avvenire solo se i lipidi si trovano sotto forma di fine emulsione perché l’enzima opera solo all’interfaccia tra le goccioline lipidiche e il mezzo acquoso in cui sono disperse. La </a:t>
            </a:r>
            <a:r>
              <a:rPr lang="it-IT" altLang="it-IT" sz="2400" i="1">
                <a:latin typeface="Times New Roman" panose="02020603050405020304" pitchFamily="18" charset="0"/>
              </a:rPr>
              <a:t>colipasi</a:t>
            </a:r>
            <a:r>
              <a:rPr lang="it-IT" altLang="it-IT" sz="2400">
                <a:latin typeface="Times New Roman" panose="02020603050405020304" pitchFamily="18" charset="0"/>
              </a:rPr>
              <a:t>, un fattore proteico secreto anche esso dal pancreas, facilita l’attacco enzimatico della lipasi.</a:t>
            </a:r>
          </a:p>
          <a:p>
            <a:pPr algn="just" eaLnBrk="1" hangingPunct="1">
              <a:buFontTx/>
              <a:buChar char="•"/>
            </a:pPr>
            <a:r>
              <a:rPr lang="it-IT" altLang="it-IT" sz="2400" b="1" i="1">
                <a:solidFill>
                  <a:srgbClr val="0000FF"/>
                </a:solidFill>
                <a:latin typeface="Times New Roman" panose="02020603050405020304" pitchFamily="18" charset="0"/>
              </a:rPr>
              <a:t>Fosfolipasi pancreatica</a:t>
            </a:r>
            <a:r>
              <a:rPr lang="it-IT" altLang="it-IT" sz="2400" b="1" i="1">
                <a:latin typeface="Times New Roman" panose="02020603050405020304" pitchFamily="18" charset="0"/>
              </a:rPr>
              <a:t> </a:t>
            </a:r>
            <a:r>
              <a:rPr lang="it-IT" altLang="it-IT" sz="2400">
                <a:latin typeface="Times New Roman" panose="02020603050405020304" pitchFamily="18" charset="0"/>
              </a:rPr>
              <a:t>secreta in forma inattiva, viene attivata dalla tripsina ed agisce staccando dalla molecola dei fosfolipidi l’acido grasso in posizione 2 (fosfolipasi A)</a:t>
            </a:r>
            <a:endParaRPr lang="it-IT" altLang="it-IT" sz="2400" b="1" i="1">
              <a:latin typeface="Times New Roman" panose="02020603050405020304" pitchFamily="18" charset="0"/>
            </a:endParaRPr>
          </a:p>
          <a:p>
            <a:pPr algn="just" eaLnBrk="1" hangingPunct="1"/>
            <a:endParaRPr lang="it-IT" altLang="it-IT" sz="2400">
              <a:latin typeface="Times New Roman" panose="02020603050405020304" pitchFamily="18" charset="0"/>
            </a:endParaRPr>
          </a:p>
        </p:txBody>
      </p:sp>
      <p:sp>
        <p:nvSpPr>
          <p:cNvPr id="100355" name="WordArt 3"/>
          <p:cNvSpPr>
            <a:spLocks noChangeArrowheads="1" noChangeShapeType="1" noTextEdit="1"/>
          </p:cNvSpPr>
          <p:nvPr/>
        </p:nvSpPr>
        <p:spPr bwMode="auto">
          <a:xfrm>
            <a:off x="1371600" y="4572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LIPASI PANCREATICHE</a:t>
            </a:r>
          </a:p>
        </p:txBody>
      </p:sp>
      <p:sp>
        <p:nvSpPr>
          <p:cNvPr id="100356"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00034">
                                            <p:txEl>
                                              <p:pRg st="0" end="0"/>
                                            </p:txEl>
                                          </p:spTgt>
                                        </p:tgtEl>
                                        <p:attrNameLst>
                                          <p:attrName>style.visibility</p:attrName>
                                        </p:attrNameLst>
                                      </p:cBhvr>
                                      <p:to>
                                        <p:strVal val="visible"/>
                                      </p:to>
                                    </p:set>
                                    <p:animEffect transition="in" filter="dissolve">
                                      <p:cBhvr>
                                        <p:cTn id="7" dur="500"/>
                                        <p:tgtEl>
                                          <p:spTgt spid="3000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0034">
                                            <p:txEl>
                                              <p:pRg st="1" end="1"/>
                                            </p:txEl>
                                          </p:spTgt>
                                        </p:tgtEl>
                                        <p:attrNameLst>
                                          <p:attrName>style.visibility</p:attrName>
                                        </p:attrNameLst>
                                      </p:cBhvr>
                                      <p:to>
                                        <p:strVal val="visible"/>
                                      </p:to>
                                    </p:set>
                                    <p:animEffect transition="in" filter="dissolve">
                                      <p:cBhvr>
                                        <p:cTn id="12" dur="500"/>
                                        <p:tgtEl>
                                          <p:spTgt spid="3000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0034">
                                            <p:txEl>
                                              <p:pRg st="2" end="2"/>
                                            </p:txEl>
                                          </p:spTgt>
                                        </p:tgtEl>
                                        <p:attrNameLst>
                                          <p:attrName>style.visibility</p:attrName>
                                        </p:attrNameLst>
                                      </p:cBhvr>
                                      <p:to>
                                        <p:strVal val="visible"/>
                                      </p:to>
                                    </p:set>
                                    <p:animEffect transition="in" filter="dissolve">
                                      <p:cBhvr>
                                        <p:cTn id="17" dur="500"/>
                                        <p:tgtEl>
                                          <p:spTgt spid="3000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2"/>
          <p:cNvSpPr txBox="1">
            <a:spLocks noChangeArrowheads="1"/>
          </p:cNvSpPr>
          <p:nvPr/>
        </p:nvSpPr>
        <p:spPr bwMode="auto">
          <a:xfrm>
            <a:off x="304800" y="1662113"/>
            <a:ext cx="83820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tabLst>
                <a:tab pos="292100" algn="l"/>
              </a:tabLst>
              <a:defRPr>
                <a:solidFill>
                  <a:schemeClr val="tx1"/>
                </a:solidFill>
                <a:latin typeface="Arial" panose="020B0604020202020204" pitchFamily="34" charset="0"/>
              </a:defRPr>
            </a:lvl1pPr>
            <a:lvl2pPr marL="742950" indent="-285750" eaLnBrk="0" hangingPunct="0">
              <a:tabLst>
                <a:tab pos="292100" algn="l"/>
              </a:tabLst>
              <a:defRPr>
                <a:solidFill>
                  <a:schemeClr val="tx1"/>
                </a:solidFill>
                <a:latin typeface="Arial" panose="020B0604020202020204" pitchFamily="34" charset="0"/>
              </a:defRPr>
            </a:lvl2pPr>
            <a:lvl3pPr marL="1143000" indent="-228600" eaLnBrk="0" hangingPunct="0">
              <a:tabLst>
                <a:tab pos="292100" algn="l"/>
              </a:tabLst>
              <a:defRPr>
                <a:solidFill>
                  <a:schemeClr val="tx1"/>
                </a:solidFill>
                <a:latin typeface="Arial" panose="020B0604020202020204" pitchFamily="34" charset="0"/>
              </a:defRPr>
            </a:lvl3pPr>
            <a:lvl4pPr marL="1600200" indent="-228600" eaLnBrk="0" hangingPunct="0">
              <a:tabLst>
                <a:tab pos="292100" algn="l"/>
              </a:tabLst>
              <a:defRPr>
                <a:solidFill>
                  <a:schemeClr val="tx1"/>
                </a:solidFill>
                <a:latin typeface="Arial" panose="020B0604020202020204" pitchFamily="34" charset="0"/>
              </a:defRPr>
            </a:lvl4pPr>
            <a:lvl5pPr marL="2057400" indent="-228600" eaLnBrk="0" hangingPunct="0">
              <a:tabLst>
                <a:tab pos="2921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921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921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921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92100" algn="l"/>
              </a:tabLst>
              <a:defRPr>
                <a:solidFill>
                  <a:schemeClr val="tx1"/>
                </a:solidFill>
                <a:latin typeface="Arial" panose="020B0604020202020204" pitchFamily="34" charset="0"/>
              </a:defRPr>
            </a:lvl9pPr>
          </a:lstStyle>
          <a:p>
            <a:pPr algn="just" eaLnBrk="1" hangingPunct="1"/>
            <a:r>
              <a:rPr lang="it-IT" altLang="it-IT" sz="3200">
                <a:latin typeface="Times New Roman" panose="02020603050405020304" pitchFamily="18" charset="0"/>
              </a:rPr>
              <a:t>Enzimi capaci di scindere gli acidi nucleici scindendoli in nucleotidi. L’ulteriore scissione in nucleosidi, in pentosi e in basi azotate, viene attuato dagli enzimi presenti nel succo enterico. </a:t>
            </a:r>
            <a:endParaRPr lang="it-IT" altLang="it-IT" sz="3200" b="1" i="1">
              <a:latin typeface="Times New Roman" panose="02020603050405020304" pitchFamily="18" charset="0"/>
            </a:endParaRPr>
          </a:p>
          <a:p>
            <a:pPr algn="just" eaLnBrk="1" hangingPunct="1"/>
            <a:endParaRPr lang="it-IT" altLang="it-IT" sz="3200">
              <a:latin typeface="Times New Roman" panose="02020603050405020304" pitchFamily="18" charset="0"/>
            </a:endParaRPr>
          </a:p>
        </p:txBody>
      </p:sp>
      <p:sp>
        <p:nvSpPr>
          <p:cNvPr id="101379" name="WordArt 3"/>
          <p:cNvSpPr>
            <a:spLocks noChangeArrowheads="1" noChangeShapeType="1" noTextEdit="1"/>
          </p:cNvSpPr>
          <p:nvPr/>
        </p:nvSpPr>
        <p:spPr bwMode="auto">
          <a:xfrm>
            <a:off x="1219200" y="609600"/>
            <a:ext cx="69342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NUCLEASI PANCREATICHE</a:t>
            </a:r>
          </a:p>
        </p:txBody>
      </p:sp>
      <p:sp>
        <p:nvSpPr>
          <p:cNvPr id="101380"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71"/>
          <p:cNvGrpSpPr>
            <a:grpSpLocks/>
          </p:cNvGrpSpPr>
          <p:nvPr/>
        </p:nvGrpSpPr>
        <p:grpSpPr bwMode="auto">
          <a:xfrm>
            <a:off x="228600" y="1676400"/>
            <a:ext cx="5424488" cy="4244975"/>
            <a:chOff x="720" y="1630"/>
            <a:chExt cx="3132" cy="2196"/>
          </a:xfrm>
        </p:grpSpPr>
        <p:pic>
          <p:nvPicPr>
            <p:cNvPr id="102407" name="Picture 48" descr="C:\A_TESTI\Didattica 1 (lezioni)\Lezioni di Fisiologia Generale per Farmacia\Farmacia 11- Gastrointestinale\Gastro Int 4 (secrezione pancreatica e biliare)\Controllo ormonale del panc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630"/>
              <a:ext cx="2611"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Rectangle 49"/>
            <p:cNvSpPr>
              <a:spLocks noChangeArrowheads="1"/>
            </p:cNvSpPr>
            <p:nvPr/>
          </p:nvSpPr>
          <p:spPr bwMode="auto">
            <a:xfrm>
              <a:off x="2776" y="2814"/>
              <a:ext cx="344"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000"/>
            </a:p>
          </p:txBody>
        </p:sp>
        <p:grpSp>
          <p:nvGrpSpPr>
            <p:cNvPr id="102409" name="Group 50"/>
            <p:cNvGrpSpPr>
              <a:grpSpLocks/>
            </p:cNvGrpSpPr>
            <p:nvPr/>
          </p:nvGrpSpPr>
          <p:grpSpPr bwMode="auto">
            <a:xfrm>
              <a:off x="2424" y="1774"/>
              <a:ext cx="1056" cy="1387"/>
              <a:chOff x="2596" y="1488"/>
              <a:chExt cx="1056" cy="1387"/>
            </a:xfrm>
          </p:grpSpPr>
          <p:grpSp>
            <p:nvGrpSpPr>
              <p:cNvPr id="102420" name="Group 51"/>
              <p:cNvGrpSpPr>
                <a:grpSpLocks/>
              </p:cNvGrpSpPr>
              <p:nvPr/>
            </p:nvGrpSpPr>
            <p:grpSpPr bwMode="auto">
              <a:xfrm>
                <a:off x="3012" y="1488"/>
                <a:ext cx="640" cy="1208"/>
                <a:chOff x="3056" y="1584"/>
                <a:chExt cx="640" cy="1208"/>
              </a:xfrm>
            </p:grpSpPr>
            <p:sp>
              <p:nvSpPr>
                <p:cNvPr id="102425" name="Arc 52"/>
                <p:cNvSpPr>
                  <a:spLocks/>
                </p:cNvSpPr>
                <p:nvPr/>
              </p:nvSpPr>
              <p:spPr bwMode="auto">
                <a:xfrm flipV="1">
                  <a:off x="3072" y="1584"/>
                  <a:ext cx="624" cy="1105"/>
                </a:xfrm>
                <a:custGeom>
                  <a:avLst/>
                  <a:gdLst>
                    <a:gd name="T0" fmla="*/ 0 w 20845"/>
                    <a:gd name="T1" fmla="*/ 0 h 20977"/>
                    <a:gd name="T2" fmla="*/ 0 w 20845"/>
                    <a:gd name="T3" fmla="*/ 0 h 20977"/>
                    <a:gd name="T4" fmla="*/ 0 w 20845"/>
                    <a:gd name="T5" fmla="*/ 0 h 20977"/>
                    <a:gd name="T6" fmla="*/ 0 60000 65536"/>
                    <a:gd name="T7" fmla="*/ 0 60000 65536"/>
                    <a:gd name="T8" fmla="*/ 0 60000 65536"/>
                    <a:gd name="T9" fmla="*/ 0 w 20845"/>
                    <a:gd name="T10" fmla="*/ 0 h 20977"/>
                    <a:gd name="T11" fmla="*/ 20845 w 20845"/>
                    <a:gd name="T12" fmla="*/ 20977 h 20977"/>
                  </a:gdLst>
                  <a:ahLst/>
                  <a:cxnLst>
                    <a:cxn ang="T6">
                      <a:pos x="T0" y="T1"/>
                    </a:cxn>
                    <a:cxn ang="T7">
                      <a:pos x="T2" y="T3"/>
                    </a:cxn>
                    <a:cxn ang="T8">
                      <a:pos x="T4" y="T5"/>
                    </a:cxn>
                  </a:cxnLst>
                  <a:rect l="T9" t="T10" r="T11" b="T12"/>
                  <a:pathLst>
                    <a:path w="20845" h="20977" fill="none" extrusionOk="0">
                      <a:moveTo>
                        <a:pt x="5150" y="0"/>
                      </a:moveTo>
                      <a:cubicBezTo>
                        <a:pt x="12777" y="1872"/>
                        <a:pt x="18786" y="7737"/>
                        <a:pt x="20844" y="15316"/>
                      </a:cubicBezTo>
                    </a:path>
                    <a:path w="20845" h="20977" stroke="0" extrusionOk="0">
                      <a:moveTo>
                        <a:pt x="5150" y="0"/>
                      </a:moveTo>
                      <a:cubicBezTo>
                        <a:pt x="12777" y="1872"/>
                        <a:pt x="18786" y="7737"/>
                        <a:pt x="20844" y="15316"/>
                      </a:cubicBezTo>
                      <a:lnTo>
                        <a:pt x="0" y="20977"/>
                      </a:lnTo>
                      <a:close/>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2426" name="Line 53"/>
                <p:cNvSpPr>
                  <a:spLocks noChangeShapeType="1"/>
                </p:cNvSpPr>
                <p:nvPr/>
              </p:nvSpPr>
              <p:spPr bwMode="auto">
                <a:xfrm flipH="1" flipV="1">
                  <a:off x="3080" y="2644"/>
                  <a:ext cx="144" cy="4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2427" name="Line 54"/>
                <p:cNvSpPr>
                  <a:spLocks noChangeShapeType="1"/>
                </p:cNvSpPr>
                <p:nvPr/>
              </p:nvSpPr>
              <p:spPr bwMode="auto">
                <a:xfrm rot="18920463" flipH="1">
                  <a:off x="3120" y="2736"/>
                  <a:ext cx="144" cy="4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2428" name="Oval 55"/>
                <p:cNvSpPr>
                  <a:spLocks noChangeArrowheads="1"/>
                </p:cNvSpPr>
                <p:nvPr/>
              </p:nvSpPr>
              <p:spPr bwMode="auto">
                <a:xfrm>
                  <a:off x="3056" y="2696"/>
                  <a:ext cx="96" cy="96"/>
                </a:xfrm>
                <a:prstGeom prst="ellipse">
                  <a:avLst/>
                </a:prstGeom>
                <a:solidFill>
                  <a:schemeClr val="bg1"/>
                </a:solidFill>
                <a:ln w="28575">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1000"/>
                </a:p>
              </p:txBody>
            </p:sp>
          </p:grpSp>
          <p:sp>
            <p:nvSpPr>
              <p:cNvPr id="102421" name="Arc 56"/>
              <p:cNvSpPr>
                <a:spLocks/>
              </p:cNvSpPr>
              <p:nvPr/>
            </p:nvSpPr>
            <p:spPr bwMode="auto">
              <a:xfrm rot="1379393" flipV="1">
                <a:off x="2703" y="1773"/>
                <a:ext cx="437" cy="1102"/>
              </a:xfrm>
              <a:custGeom>
                <a:avLst/>
                <a:gdLst>
                  <a:gd name="T0" fmla="*/ 0 w 14581"/>
                  <a:gd name="T1" fmla="*/ 0 h 20925"/>
                  <a:gd name="T2" fmla="*/ 0 w 14581"/>
                  <a:gd name="T3" fmla="*/ 0 h 20925"/>
                  <a:gd name="T4" fmla="*/ 0 w 14581"/>
                  <a:gd name="T5" fmla="*/ 0 h 20925"/>
                  <a:gd name="T6" fmla="*/ 0 60000 65536"/>
                  <a:gd name="T7" fmla="*/ 0 60000 65536"/>
                  <a:gd name="T8" fmla="*/ 0 60000 65536"/>
                  <a:gd name="T9" fmla="*/ 0 w 14581"/>
                  <a:gd name="T10" fmla="*/ 0 h 20925"/>
                  <a:gd name="T11" fmla="*/ 14581 w 14581"/>
                  <a:gd name="T12" fmla="*/ 20925 h 20925"/>
                </a:gdLst>
                <a:ahLst/>
                <a:cxnLst>
                  <a:cxn ang="T6">
                    <a:pos x="T0" y="T1"/>
                  </a:cxn>
                  <a:cxn ang="T7">
                    <a:pos x="T2" y="T3"/>
                  </a:cxn>
                  <a:cxn ang="T8">
                    <a:pos x="T4" y="T5"/>
                  </a:cxn>
                </a:cxnLst>
                <a:rect l="T9" t="T10" r="T11" b="T12"/>
                <a:pathLst>
                  <a:path w="14581" h="20925" fill="none" extrusionOk="0">
                    <a:moveTo>
                      <a:pt x="5357" y="0"/>
                    </a:moveTo>
                    <a:cubicBezTo>
                      <a:pt x="8795" y="880"/>
                      <a:pt x="11963" y="2593"/>
                      <a:pt x="14580" y="4989"/>
                    </a:cubicBezTo>
                  </a:path>
                  <a:path w="14581" h="20925" stroke="0" extrusionOk="0">
                    <a:moveTo>
                      <a:pt x="5357" y="0"/>
                    </a:moveTo>
                    <a:cubicBezTo>
                      <a:pt x="8795" y="880"/>
                      <a:pt x="11963" y="2593"/>
                      <a:pt x="14580" y="4989"/>
                    </a:cubicBezTo>
                    <a:lnTo>
                      <a:pt x="0" y="20925"/>
                    </a:lnTo>
                    <a:close/>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nvGrpSpPr>
              <p:cNvPr id="102422" name="Group 57"/>
              <p:cNvGrpSpPr>
                <a:grpSpLocks/>
              </p:cNvGrpSpPr>
              <p:nvPr/>
            </p:nvGrpSpPr>
            <p:grpSpPr bwMode="auto">
              <a:xfrm>
                <a:off x="2596" y="2772"/>
                <a:ext cx="96" cy="96"/>
                <a:chOff x="2592" y="2740"/>
                <a:chExt cx="184" cy="140"/>
              </a:xfrm>
            </p:grpSpPr>
            <p:sp>
              <p:nvSpPr>
                <p:cNvPr id="102423" name="Line 58"/>
                <p:cNvSpPr>
                  <a:spLocks noChangeShapeType="1"/>
                </p:cNvSpPr>
                <p:nvPr/>
              </p:nvSpPr>
              <p:spPr bwMode="auto">
                <a:xfrm flipH="1" flipV="1">
                  <a:off x="2592" y="2740"/>
                  <a:ext cx="144" cy="4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2424" name="Line 59"/>
                <p:cNvSpPr>
                  <a:spLocks noChangeShapeType="1"/>
                </p:cNvSpPr>
                <p:nvPr/>
              </p:nvSpPr>
              <p:spPr bwMode="auto">
                <a:xfrm rot="18920463" flipH="1">
                  <a:off x="2632" y="2832"/>
                  <a:ext cx="144" cy="4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102410" name="Text Box 60"/>
            <p:cNvSpPr txBox="1">
              <a:spLocks noChangeArrowheads="1"/>
            </p:cNvSpPr>
            <p:nvPr/>
          </p:nvSpPr>
          <p:spPr bwMode="auto">
            <a:xfrm>
              <a:off x="3504" y="2158"/>
              <a:ext cx="348" cy="6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0" rIns="3600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800" b="1">
                  <a:solidFill>
                    <a:schemeClr val="accent2"/>
                  </a:solidFill>
                </a:rPr>
                <a:t>nervo</a:t>
              </a:r>
              <a:r>
                <a:rPr lang="it-IT" altLang="it-IT" sz="800" b="1"/>
                <a:t> </a:t>
              </a:r>
              <a:r>
                <a:rPr lang="it-IT" altLang="it-IT" sz="800" b="1">
                  <a:solidFill>
                    <a:schemeClr val="accent2"/>
                  </a:solidFill>
                </a:rPr>
                <a:t>vago</a:t>
              </a:r>
            </a:p>
          </p:txBody>
        </p:sp>
        <p:sp>
          <p:nvSpPr>
            <p:cNvPr id="102411" name="Text Box 61"/>
            <p:cNvSpPr txBox="1">
              <a:spLocks noChangeArrowheads="1"/>
            </p:cNvSpPr>
            <p:nvPr/>
          </p:nvSpPr>
          <p:spPr bwMode="auto">
            <a:xfrm>
              <a:off x="1680" y="2256"/>
              <a:ext cx="41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000" b="1"/>
                <a:t>stomaco</a:t>
              </a:r>
            </a:p>
          </p:txBody>
        </p:sp>
        <p:sp>
          <p:nvSpPr>
            <p:cNvPr id="102412" name="Text Box 63"/>
            <p:cNvSpPr txBox="1">
              <a:spLocks noChangeArrowheads="1"/>
            </p:cNvSpPr>
            <p:nvPr/>
          </p:nvSpPr>
          <p:spPr bwMode="auto">
            <a:xfrm>
              <a:off x="2562" y="3118"/>
              <a:ext cx="173" cy="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0" rIns="3600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800" b="1"/>
                <a:t>ACh</a:t>
              </a:r>
            </a:p>
          </p:txBody>
        </p:sp>
        <p:sp>
          <p:nvSpPr>
            <p:cNvPr id="102413" name="Text Box 64"/>
            <p:cNvSpPr txBox="1">
              <a:spLocks noChangeArrowheads="1"/>
            </p:cNvSpPr>
            <p:nvPr/>
          </p:nvSpPr>
          <p:spPr bwMode="auto">
            <a:xfrm>
              <a:off x="966" y="3010"/>
              <a:ext cx="21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800" b="1"/>
                <a:t>enzimi</a:t>
              </a:r>
            </a:p>
          </p:txBody>
        </p:sp>
        <p:sp>
          <p:nvSpPr>
            <p:cNvPr id="102414" name="Text Box 65"/>
            <p:cNvSpPr txBox="1">
              <a:spLocks noChangeArrowheads="1"/>
            </p:cNvSpPr>
            <p:nvPr/>
          </p:nvSpPr>
          <p:spPr bwMode="auto">
            <a:xfrm>
              <a:off x="1550" y="3190"/>
              <a:ext cx="1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100" b="1"/>
                <a:t>+</a:t>
              </a:r>
            </a:p>
          </p:txBody>
        </p:sp>
        <p:sp>
          <p:nvSpPr>
            <p:cNvPr id="102415" name="Text Box 66"/>
            <p:cNvSpPr txBox="1">
              <a:spLocks noChangeArrowheads="1"/>
            </p:cNvSpPr>
            <p:nvPr/>
          </p:nvSpPr>
          <p:spPr bwMode="auto">
            <a:xfrm>
              <a:off x="1897" y="3130"/>
              <a:ext cx="1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100" b="1"/>
                <a:t>+</a:t>
              </a:r>
            </a:p>
          </p:txBody>
        </p:sp>
        <p:sp>
          <p:nvSpPr>
            <p:cNvPr id="102416" name="Arc 67"/>
            <p:cNvSpPr>
              <a:spLocks/>
            </p:cNvSpPr>
            <p:nvPr/>
          </p:nvSpPr>
          <p:spPr bwMode="auto">
            <a:xfrm rot="20227852" flipH="1">
              <a:off x="1712" y="2830"/>
              <a:ext cx="268" cy="237"/>
            </a:xfrm>
            <a:custGeom>
              <a:avLst/>
              <a:gdLst>
                <a:gd name="T0" fmla="*/ 0 w 20085"/>
                <a:gd name="T1" fmla="*/ 0 h 21313"/>
                <a:gd name="T2" fmla="*/ 0 w 20085"/>
                <a:gd name="T3" fmla="*/ 0 h 21313"/>
                <a:gd name="T4" fmla="*/ 0 w 20085"/>
                <a:gd name="T5" fmla="*/ 0 h 21313"/>
                <a:gd name="T6" fmla="*/ 0 60000 65536"/>
                <a:gd name="T7" fmla="*/ 0 60000 65536"/>
                <a:gd name="T8" fmla="*/ 0 60000 65536"/>
                <a:gd name="T9" fmla="*/ 0 w 20085"/>
                <a:gd name="T10" fmla="*/ 0 h 21313"/>
                <a:gd name="T11" fmla="*/ 20085 w 20085"/>
                <a:gd name="T12" fmla="*/ 21313 h 21313"/>
              </a:gdLst>
              <a:ahLst/>
              <a:cxnLst>
                <a:cxn ang="T6">
                  <a:pos x="T0" y="T1"/>
                </a:cxn>
                <a:cxn ang="T7">
                  <a:pos x="T2" y="T3"/>
                </a:cxn>
                <a:cxn ang="T8">
                  <a:pos x="T4" y="T5"/>
                </a:cxn>
              </a:cxnLst>
              <a:rect l="T9" t="T10" r="T11" b="T12"/>
              <a:pathLst>
                <a:path w="20085" h="21313" fill="none" extrusionOk="0">
                  <a:moveTo>
                    <a:pt x="3507" y="-1"/>
                  </a:moveTo>
                  <a:cubicBezTo>
                    <a:pt x="10997" y="1232"/>
                    <a:pt x="17291" y="6306"/>
                    <a:pt x="20084" y="13365"/>
                  </a:cubicBezTo>
                </a:path>
                <a:path w="20085" h="21313" stroke="0" extrusionOk="0">
                  <a:moveTo>
                    <a:pt x="3507" y="-1"/>
                  </a:moveTo>
                  <a:cubicBezTo>
                    <a:pt x="10997" y="1232"/>
                    <a:pt x="17291" y="6306"/>
                    <a:pt x="20084" y="13365"/>
                  </a:cubicBezTo>
                  <a:lnTo>
                    <a:pt x="0" y="21313"/>
                  </a:lnTo>
                  <a:close/>
                </a:path>
              </a:pathLst>
            </a:custGeom>
            <a:noFill/>
            <a:ln w="190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2417" name="Text Box 68"/>
            <p:cNvSpPr txBox="1">
              <a:spLocks noChangeArrowheads="1"/>
            </p:cNvSpPr>
            <p:nvPr/>
          </p:nvSpPr>
          <p:spPr bwMode="auto">
            <a:xfrm>
              <a:off x="1584" y="2926"/>
              <a:ext cx="1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100" b="1"/>
                <a:t>+</a:t>
              </a:r>
            </a:p>
          </p:txBody>
        </p:sp>
        <p:sp>
          <p:nvSpPr>
            <p:cNvPr id="102418" name="Text Box 69"/>
            <p:cNvSpPr txBox="1">
              <a:spLocks noChangeArrowheads="1"/>
            </p:cNvSpPr>
            <p:nvPr/>
          </p:nvSpPr>
          <p:spPr bwMode="auto">
            <a:xfrm>
              <a:off x="1442" y="3178"/>
              <a:ext cx="1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100" b="1"/>
                <a:t>+</a:t>
              </a:r>
            </a:p>
          </p:txBody>
        </p:sp>
        <p:sp>
          <p:nvSpPr>
            <p:cNvPr id="102419" name="Text Box 70"/>
            <p:cNvSpPr txBox="1">
              <a:spLocks noChangeArrowheads="1"/>
            </p:cNvSpPr>
            <p:nvPr/>
          </p:nvSpPr>
          <p:spPr bwMode="auto">
            <a:xfrm>
              <a:off x="1800" y="3122"/>
              <a:ext cx="1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100" b="1"/>
                <a:t>+</a:t>
              </a:r>
            </a:p>
          </p:txBody>
        </p:sp>
      </p:grpSp>
      <p:sp>
        <p:nvSpPr>
          <p:cNvPr id="102403" name="WordArt 25"/>
          <p:cNvSpPr>
            <a:spLocks noChangeArrowheads="1" noChangeShapeType="1" noTextEdit="1"/>
          </p:cNvSpPr>
          <p:nvPr/>
        </p:nvSpPr>
        <p:spPr bwMode="auto">
          <a:xfrm>
            <a:off x="1371600" y="457200"/>
            <a:ext cx="6934200" cy="914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REGOLAZIONE DELLA SECREZIONE</a:t>
            </a:r>
          </a:p>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DEL SUCCO PANCREATICO</a:t>
            </a:r>
          </a:p>
        </p:txBody>
      </p:sp>
      <p:sp>
        <p:nvSpPr>
          <p:cNvPr id="284698" name="Text Box 46"/>
          <p:cNvSpPr txBox="1">
            <a:spLocks noChangeArrowheads="1"/>
          </p:cNvSpPr>
          <p:nvPr/>
        </p:nvSpPr>
        <p:spPr bwMode="auto">
          <a:xfrm>
            <a:off x="5943600" y="1524000"/>
            <a:ext cx="29718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5000"/>
              </a:lnSpc>
              <a:buFontTx/>
              <a:buChar char="•"/>
            </a:pPr>
            <a:r>
              <a:rPr lang="it-IT" altLang="it-IT" sz="1600">
                <a:latin typeface="Times New Roman" panose="02020603050405020304" pitchFamily="18" charset="0"/>
              </a:rPr>
              <a:t> la secrezione è regolata dagli ormoni gastrointestinali:  </a:t>
            </a:r>
            <a:r>
              <a:rPr lang="it-IT" altLang="it-IT" sz="1600" b="1" i="1">
                <a:latin typeface="Times New Roman" panose="02020603050405020304" pitchFamily="18" charset="0"/>
              </a:rPr>
              <a:t>secretina</a:t>
            </a:r>
            <a:r>
              <a:rPr lang="it-IT" altLang="it-IT" sz="1600">
                <a:latin typeface="Times New Roman" panose="02020603050405020304" pitchFamily="18" charset="0"/>
              </a:rPr>
              <a:t>, </a:t>
            </a:r>
            <a:r>
              <a:rPr lang="it-IT" altLang="it-IT" sz="1600" b="1" i="1">
                <a:latin typeface="Times New Roman" panose="02020603050405020304" pitchFamily="18" charset="0"/>
              </a:rPr>
              <a:t>pancreozimina-colecistochinina (CCK)</a:t>
            </a:r>
            <a:r>
              <a:rPr lang="it-IT" altLang="it-IT" sz="1600">
                <a:latin typeface="Times New Roman" panose="02020603050405020304" pitchFamily="18" charset="0"/>
              </a:rPr>
              <a:t>, </a:t>
            </a:r>
            <a:r>
              <a:rPr lang="it-IT" altLang="it-IT" sz="1600" b="1" i="1">
                <a:latin typeface="Times New Roman" panose="02020603050405020304" pitchFamily="18" charset="0"/>
              </a:rPr>
              <a:t>VIP,</a:t>
            </a:r>
            <a:r>
              <a:rPr lang="it-IT" altLang="it-IT" sz="1600">
                <a:latin typeface="Times New Roman" panose="02020603050405020304" pitchFamily="18" charset="0"/>
              </a:rPr>
              <a:t> </a:t>
            </a:r>
            <a:r>
              <a:rPr lang="it-IT" altLang="it-IT" sz="1600" b="1" i="1">
                <a:latin typeface="Times New Roman" panose="02020603050405020304" pitchFamily="18" charset="0"/>
              </a:rPr>
              <a:t>gastrina</a:t>
            </a:r>
            <a:r>
              <a:rPr lang="it-IT" altLang="it-IT" sz="1600">
                <a:latin typeface="Times New Roman" panose="02020603050405020304" pitchFamily="18" charset="0"/>
              </a:rPr>
              <a:t>, </a:t>
            </a:r>
            <a:r>
              <a:rPr lang="it-IT" altLang="it-IT" sz="1600" b="1" i="1">
                <a:latin typeface="Times New Roman" panose="02020603050405020304" pitchFamily="18" charset="0"/>
              </a:rPr>
              <a:t>sostanza P</a:t>
            </a:r>
            <a:r>
              <a:rPr lang="it-IT" altLang="it-IT" sz="1600">
                <a:latin typeface="Times New Roman" panose="02020603050405020304" pitchFamily="18" charset="0"/>
              </a:rPr>
              <a:t> e dal </a:t>
            </a:r>
            <a:r>
              <a:rPr lang="it-IT" altLang="it-IT" sz="1600" b="1" i="1">
                <a:latin typeface="Times New Roman" panose="02020603050405020304" pitchFamily="18" charset="0"/>
              </a:rPr>
              <a:t>SNA</a:t>
            </a:r>
            <a:r>
              <a:rPr lang="it-IT" altLang="it-IT" sz="1600">
                <a:latin typeface="Times New Roman" panose="02020603050405020304" pitchFamily="18" charset="0"/>
              </a:rPr>
              <a:t> (stimolata dal parasimpatico, inibita dal simpatico)</a:t>
            </a:r>
          </a:p>
        </p:txBody>
      </p:sp>
      <p:sp>
        <p:nvSpPr>
          <p:cNvPr id="284699" name="Text Box 45"/>
          <p:cNvSpPr txBox="1">
            <a:spLocks noChangeArrowheads="1"/>
          </p:cNvSpPr>
          <p:nvPr/>
        </p:nvSpPr>
        <p:spPr bwMode="auto">
          <a:xfrm>
            <a:off x="4876800" y="3629025"/>
            <a:ext cx="42672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it-IT" altLang="it-IT" b="1" i="1">
                <a:latin typeface="Times New Roman" panose="02020603050405020304" pitchFamily="18" charset="0"/>
              </a:rPr>
              <a:t> stimolazione parasimpatica</a:t>
            </a:r>
            <a:r>
              <a:rPr lang="it-IT" altLang="it-IT">
                <a:latin typeface="Times New Roman" panose="02020603050405020304" pitchFamily="18" charset="0"/>
              </a:rPr>
              <a:t> (nervo vago) aumenta la secrezione soprattutto quella enzimatica</a:t>
            </a:r>
          </a:p>
          <a:p>
            <a:pPr algn="just" eaLnBrk="1" hangingPunct="1">
              <a:buFontTx/>
              <a:buChar char="•"/>
            </a:pPr>
            <a:r>
              <a:rPr lang="it-IT" altLang="it-IT" b="1" i="1">
                <a:latin typeface="Times New Roman" panose="02020603050405020304" pitchFamily="18" charset="0"/>
              </a:rPr>
              <a:t> stimolazione simpatica</a:t>
            </a:r>
            <a:r>
              <a:rPr lang="it-IT" altLang="it-IT">
                <a:latin typeface="Times New Roman" panose="02020603050405020304" pitchFamily="18" charset="0"/>
              </a:rPr>
              <a:t> inibisce la secrezione (principalmente per riduzione del flusso sanguigno)</a:t>
            </a:r>
          </a:p>
          <a:p>
            <a:pPr algn="just" eaLnBrk="1" hangingPunct="1">
              <a:buFontTx/>
              <a:buChar char="•"/>
            </a:pPr>
            <a:r>
              <a:rPr lang="it-IT" altLang="it-IT">
                <a:latin typeface="Times New Roman" panose="02020603050405020304" pitchFamily="18" charset="0"/>
              </a:rPr>
              <a:t> ++secretina (duodeno) e +VIP (neuroni mienterici) stimolano la secrezione di HCO</a:t>
            </a:r>
            <a:r>
              <a:rPr lang="it-IT" altLang="it-IT" baseline="-25000">
                <a:latin typeface="Times New Roman" panose="02020603050405020304" pitchFamily="18" charset="0"/>
              </a:rPr>
              <a:t>3</a:t>
            </a:r>
            <a:r>
              <a:rPr lang="it-IT" altLang="it-IT" baseline="30000">
                <a:latin typeface="Times New Roman" panose="02020603050405020304" pitchFamily="18" charset="0"/>
              </a:rPr>
              <a:t>–</a:t>
            </a:r>
            <a:r>
              <a:rPr lang="it-IT" altLang="it-IT">
                <a:latin typeface="Times New Roman" panose="02020603050405020304" pitchFamily="18" charset="0"/>
              </a:rPr>
              <a:t> </a:t>
            </a:r>
          </a:p>
          <a:p>
            <a:pPr algn="just" eaLnBrk="1" hangingPunct="1">
              <a:buFontTx/>
              <a:buChar char="•"/>
            </a:pPr>
            <a:r>
              <a:rPr lang="it-IT" altLang="it-IT">
                <a:latin typeface="Times New Roman" panose="02020603050405020304" pitchFamily="18" charset="0"/>
              </a:rPr>
              <a:t> ++CCK (duodeno) e +gastrina (stomaco) stimolano la secrezione enzimatica</a:t>
            </a:r>
          </a:p>
        </p:txBody>
      </p:sp>
      <p:sp>
        <p:nvSpPr>
          <p:cNvPr id="102406" name="Text Box 2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4698"/>
                                        </p:tgtEl>
                                        <p:attrNameLst>
                                          <p:attrName>style.visibility</p:attrName>
                                        </p:attrNameLst>
                                      </p:cBhvr>
                                      <p:to>
                                        <p:strVal val="visible"/>
                                      </p:to>
                                    </p:set>
                                    <p:animEffect transition="in" filter="dissolve">
                                      <p:cBhvr>
                                        <p:cTn id="7" dur="500"/>
                                        <p:tgtEl>
                                          <p:spTgt spid="284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4699"/>
                                        </p:tgtEl>
                                        <p:attrNameLst>
                                          <p:attrName>style.visibility</p:attrName>
                                        </p:attrNameLst>
                                      </p:cBhvr>
                                      <p:to>
                                        <p:strVal val="visible"/>
                                      </p:to>
                                    </p:set>
                                    <p:animEffect transition="in" filter="dissolve">
                                      <p:cBhvr>
                                        <p:cTn id="12" dur="500"/>
                                        <p:tgtEl>
                                          <p:spTgt spid="284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98" grpId="0"/>
      <p:bldP spid="28469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WordArt 2"/>
          <p:cNvSpPr>
            <a:spLocks noChangeArrowheads="1" noChangeShapeType="1" noTextEdit="1"/>
          </p:cNvSpPr>
          <p:nvPr/>
        </p:nvSpPr>
        <p:spPr bwMode="auto">
          <a:xfrm>
            <a:off x="1371600" y="4572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BILIARE</a:t>
            </a:r>
          </a:p>
        </p:txBody>
      </p:sp>
      <p:pic>
        <p:nvPicPr>
          <p:cNvPr id="103427" name="Picture 4"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5"/>
          <p:cNvSpPr>
            <a:spLocks noChangeArrowheads="1"/>
          </p:cNvSpPr>
          <p:nvPr/>
        </p:nvSpPr>
        <p:spPr bwMode="auto">
          <a:xfrm>
            <a:off x="4953000" y="1752600"/>
            <a:ext cx="4191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b="1">
                <a:latin typeface="Times New Roman" panose="02020603050405020304" pitchFamily="18" charset="0"/>
              </a:rPr>
              <a:t>La bile è un secreto prodotto dall’attività esocrina delle cellule epatiche che la secernono nei </a:t>
            </a:r>
            <a:r>
              <a:rPr lang="it-IT" altLang="it-IT" sz="2800" b="1" i="1">
                <a:solidFill>
                  <a:srgbClr val="0000FF"/>
                </a:solidFill>
                <a:latin typeface="Times New Roman" panose="02020603050405020304" pitchFamily="18" charset="0"/>
              </a:rPr>
              <a:t>capillari biliari</a:t>
            </a:r>
            <a:r>
              <a:rPr lang="it-IT" altLang="it-IT" sz="2800" b="1">
                <a:latin typeface="Times New Roman" panose="02020603050405020304" pitchFamily="18" charset="0"/>
              </a:rPr>
              <a:t>: microscopici canalicoli interposti tra gli epatociti stessi.</a:t>
            </a:r>
          </a:p>
        </p:txBody>
      </p:sp>
      <p:sp>
        <p:nvSpPr>
          <p:cNvPr id="103429" name="Text Box 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Digestive system diagram i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838200"/>
            <a:ext cx="4244975"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WordArt 3"/>
          <p:cNvSpPr>
            <a:spLocks noChangeArrowheads="1" noChangeShapeType="1" noTextEdit="1"/>
          </p:cNvSpPr>
          <p:nvPr/>
        </p:nvSpPr>
        <p:spPr bwMode="auto">
          <a:xfrm>
            <a:off x="2895600" y="457200"/>
            <a:ext cx="3505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FUNZIONI</a:t>
            </a:r>
          </a:p>
        </p:txBody>
      </p:sp>
      <p:sp>
        <p:nvSpPr>
          <p:cNvPr id="161796" name="Rectangle 4"/>
          <p:cNvSpPr>
            <a:spLocks noChangeArrowheads="1"/>
          </p:cNvSpPr>
          <p:nvPr/>
        </p:nvSpPr>
        <p:spPr bwMode="auto">
          <a:xfrm>
            <a:off x="5254625" y="1395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61800" name="AutoShape 8"/>
          <p:cNvSpPr>
            <a:spLocks noChangeArrowheads="1"/>
          </p:cNvSpPr>
          <p:nvPr/>
        </p:nvSpPr>
        <p:spPr bwMode="auto">
          <a:xfrm>
            <a:off x="4114800" y="4114800"/>
            <a:ext cx="3581400" cy="609600"/>
          </a:xfrm>
          <a:prstGeom prst="leftArrowCallout">
            <a:avLst>
              <a:gd name="adj1" fmla="val 25000"/>
              <a:gd name="adj2" fmla="val 25000"/>
              <a:gd name="adj3" fmla="val 97917"/>
              <a:gd name="adj4" fmla="val 66667"/>
            </a:avLst>
          </a:prstGeom>
          <a:solidFill>
            <a:srgbClr val="CC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Digestione chimica </a:t>
            </a:r>
          </a:p>
          <a:p>
            <a:pPr algn="ctr" eaLnBrk="1" hangingPunct="1"/>
            <a:r>
              <a:rPr lang="it-IT" altLang="it-IT" b="1">
                <a:latin typeface="Times New Roman" panose="02020603050405020304" pitchFamily="18" charset="0"/>
              </a:rPr>
              <a:t>e meccanica</a:t>
            </a:r>
          </a:p>
        </p:txBody>
      </p:sp>
      <p:sp>
        <p:nvSpPr>
          <p:cNvPr id="161804" name="Rectangle 12"/>
          <p:cNvSpPr>
            <a:spLocks noChangeArrowheads="1"/>
          </p:cNvSpPr>
          <p:nvPr/>
        </p:nvSpPr>
        <p:spPr bwMode="auto">
          <a:xfrm>
            <a:off x="7924800" y="4191000"/>
            <a:ext cx="838200" cy="381000"/>
          </a:xfrm>
          <a:prstGeom prst="rect">
            <a:avLst/>
          </a:prstGeom>
          <a:gradFill rotWithShape="0">
            <a:gsLst>
              <a:gs pos="0">
                <a:srgbClr val="FF0000"/>
              </a:gs>
              <a:gs pos="100000">
                <a:srgbClr val="FF904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latin typeface="Times New Roman" panose="02020603050405020304" pitchFamily="18" charset="0"/>
              </a:rPr>
              <a:t>pH 1-3</a:t>
            </a:r>
          </a:p>
        </p:txBody>
      </p:sp>
      <p:sp>
        <p:nvSpPr>
          <p:cNvPr id="17415" name="Text Box 1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FUNZIONI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61796"/>
                                        </p:tgtEl>
                                        <p:attrNameLst>
                                          <p:attrName>style.visibility</p:attrName>
                                        </p:attrNameLst>
                                      </p:cBhvr>
                                      <p:to>
                                        <p:strVal val="visible"/>
                                      </p:to>
                                    </p:set>
                                    <p:animEffect transition="in" filter="dissolve">
                                      <p:cBhvr>
                                        <p:cTn id="7" dur="500"/>
                                        <p:tgtEl>
                                          <p:spTgt spid="16179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1800"/>
                                        </p:tgtEl>
                                        <p:attrNameLst>
                                          <p:attrName>style.visibility</p:attrName>
                                        </p:attrNameLst>
                                      </p:cBhvr>
                                      <p:to>
                                        <p:strVal val="visible"/>
                                      </p:to>
                                    </p:set>
                                    <p:animEffect transition="in" filter="dissolve">
                                      <p:cBhvr>
                                        <p:cTn id="10" dur="500"/>
                                        <p:tgtEl>
                                          <p:spTgt spid="16180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1804"/>
                                        </p:tgtEl>
                                        <p:attrNameLst>
                                          <p:attrName>style.visibility</p:attrName>
                                        </p:attrNameLst>
                                      </p:cBhvr>
                                      <p:to>
                                        <p:strVal val="visible"/>
                                      </p:to>
                                    </p:set>
                                    <p:animEffect transition="in" filter="dissolve">
                                      <p:cBhvr>
                                        <p:cTn id="13" dur="500"/>
                                        <p:tgtEl>
                                          <p:spTgt spid="161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P spid="161800" grpId="0" animBg="1"/>
      <p:bldP spid="16180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WordArt 2"/>
          <p:cNvSpPr>
            <a:spLocks noChangeArrowheads="1" noChangeShapeType="1" noTextEdit="1"/>
          </p:cNvSpPr>
          <p:nvPr/>
        </p:nvSpPr>
        <p:spPr bwMode="auto">
          <a:xfrm>
            <a:off x="2286000" y="533400"/>
            <a:ext cx="44196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IL FEGATO</a:t>
            </a:r>
          </a:p>
        </p:txBody>
      </p:sp>
      <p:pic>
        <p:nvPicPr>
          <p:cNvPr id="10445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1524000"/>
            <a:ext cx="39465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7" name="Text Box 49"/>
          <p:cNvSpPr txBox="1">
            <a:spLocks noChangeArrowheads="1"/>
          </p:cNvSpPr>
          <p:nvPr/>
        </p:nvSpPr>
        <p:spPr bwMode="auto">
          <a:xfrm>
            <a:off x="381000" y="1447800"/>
            <a:ext cx="42672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282575" indent="-2825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90000"/>
              </a:lnSpc>
              <a:buFontTx/>
              <a:buChar char="•"/>
            </a:pPr>
            <a:r>
              <a:rPr lang="it-IT" altLang="it-IT" sz="2400">
                <a:latin typeface="Times New Roman" panose="02020603050405020304" pitchFamily="18" charset="0"/>
              </a:rPr>
              <a:t>Formato da </a:t>
            </a:r>
            <a:r>
              <a:rPr lang="it-IT" altLang="it-IT" sz="2400" b="1" i="1">
                <a:latin typeface="Times New Roman" panose="02020603050405020304" pitchFamily="18" charset="0"/>
              </a:rPr>
              <a:t>lobuli</a:t>
            </a:r>
            <a:r>
              <a:rPr lang="it-IT" altLang="it-IT" sz="2400">
                <a:latin typeface="Times New Roman" panose="02020603050405020304" pitchFamily="18" charset="0"/>
              </a:rPr>
              <a:t>, ognuno organizzato attorno ad una </a:t>
            </a:r>
            <a:r>
              <a:rPr lang="it-IT" altLang="it-IT" sz="2400" b="1" i="1">
                <a:latin typeface="Times New Roman" panose="02020603050405020304" pitchFamily="18" charset="0"/>
              </a:rPr>
              <a:t>vena centrale</a:t>
            </a:r>
            <a:r>
              <a:rPr lang="it-IT" altLang="it-IT" sz="2400">
                <a:latin typeface="Times New Roman" panose="02020603050405020304" pitchFamily="18" charset="0"/>
              </a:rPr>
              <a:t>. </a:t>
            </a:r>
          </a:p>
          <a:p>
            <a:pPr algn="just" eaLnBrk="1" hangingPunct="1">
              <a:lnSpc>
                <a:spcPct val="90000"/>
              </a:lnSpc>
              <a:buFontTx/>
              <a:buChar char="•"/>
            </a:pPr>
            <a:r>
              <a:rPr lang="it-IT" altLang="it-IT" sz="2400">
                <a:latin typeface="Times New Roman" panose="02020603050405020304" pitchFamily="18" charset="0"/>
              </a:rPr>
              <a:t>Alla periferia del lobulo il sangue proveniente dalla </a:t>
            </a:r>
            <a:r>
              <a:rPr lang="it-IT" altLang="it-IT" sz="2400" b="1" i="1">
                <a:latin typeface="Times New Roman" panose="02020603050405020304" pitchFamily="18" charset="0"/>
              </a:rPr>
              <a:t>vena porta</a:t>
            </a:r>
            <a:r>
              <a:rPr lang="it-IT" altLang="it-IT" sz="2400">
                <a:latin typeface="Times New Roman" panose="02020603050405020304" pitchFamily="18" charset="0"/>
              </a:rPr>
              <a:t> e dall’</a:t>
            </a:r>
            <a:r>
              <a:rPr lang="it-IT" altLang="it-IT" sz="2400" b="1" i="1">
                <a:latin typeface="Times New Roman" panose="02020603050405020304" pitchFamily="18" charset="0"/>
              </a:rPr>
              <a:t>arteria epatica</a:t>
            </a:r>
            <a:r>
              <a:rPr lang="it-IT" altLang="it-IT" sz="2400">
                <a:latin typeface="Times New Roman" panose="02020603050405020304" pitchFamily="18" charset="0"/>
              </a:rPr>
              <a:t> entra nei </a:t>
            </a:r>
            <a:r>
              <a:rPr lang="it-IT" altLang="it-IT" sz="2400" b="1" i="1">
                <a:latin typeface="Times New Roman" panose="02020603050405020304" pitchFamily="18" charset="0"/>
              </a:rPr>
              <a:t>sinusoidi</a:t>
            </a:r>
            <a:r>
              <a:rPr lang="it-IT" altLang="it-IT" sz="2400">
                <a:latin typeface="Times New Roman" panose="02020603050405020304" pitchFamily="18" charset="0"/>
              </a:rPr>
              <a:t> e vi scorre con direzione centripeta a diretto contatto con lamine di </a:t>
            </a:r>
            <a:r>
              <a:rPr lang="it-IT" altLang="it-IT" sz="2400" b="1" i="1">
                <a:latin typeface="Times New Roman" panose="02020603050405020304" pitchFamily="18" charset="0"/>
              </a:rPr>
              <a:t>epatociti</a:t>
            </a:r>
            <a:r>
              <a:rPr lang="it-IT" altLang="it-IT" sz="2400">
                <a:latin typeface="Times New Roman" panose="02020603050405020304" pitchFamily="18" charset="0"/>
              </a:rPr>
              <a:t>.</a:t>
            </a:r>
          </a:p>
          <a:p>
            <a:pPr algn="just" eaLnBrk="1" hangingPunct="1">
              <a:lnSpc>
                <a:spcPct val="90000"/>
              </a:lnSpc>
              <a:buFontTx/>
              <a:buChar char="•"/>
            </a:pPr>
            <a:r>
              <a:rPr lang="it-IT" altLang="it-IT" sz="2400">
                <a:latin typeface="Times New Roman" panose="02020603050405020304" pitchFamily="18" charset="0"/>
              </a:rPr>
              <a:t>La </a:t>
            </a:r>
            <a:r>
              <a:rPr lang="it-IT" altLang="it-IT" sz="2400" b="1" i="1">
                <a:latin typeface="Times New Roman" panose="02020603050405020304" pitchFamily="18" charset="0"/>
              </a:rPr>
              <a:t>bile</a:t>
            </a:r>
            <a:r>
              <a:rPr lang="it-IT" altLang="it-IT" sz="2400">
                <a:latin typeface="Times New Roman" panose="02020603050405020304" pitchFamily="18" charset="0"/>
              </a:rPr>
              <a:t> prodotta dagli epatociti è riversata in canalicoli e dotti biliari</a:t>
            </a:r>
          </a:p>
        </p:txBody>
      </p:sp>
      <p:sp>
        <p:nvSpPr>
          <p:cNvPr id="104453" name="Text Box 8"/>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104454" name="Text Box 9"/>
          <p:cNvSpPr txBox="1">
            <a:spLocks noChangeArrowheads="1"/>
          </p:cNvSpPr>
          <p:nvPr/>
        </p:nvSpPr>
        <p:spPr bwMode="auto">
          <a:xfrm>
            <a:off x="5638800" y="1270000"/>
            <a:ext cx="2455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t>LOBULO EPATICO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2087">
                                            <p:txEl>
                                              <p:pRg st="0" end="0"/>
                                            </p:txEl>
                                          </p:spTgt>
                                        </p:tgtEl>
                                        <p:attrNameLst>
                                          <p:attrName>style.visibility</p:attrName>
                                        </p:attrNameLst>
                                      </p:cBhvr>
                                      <p:to>
                                        <p:strVal val="visible"/>
                                      </p:to>
                                    </p:set>
                                    <p:animEffect transition="in" filter="dissolve">
                                      <p:cBhvr>
                                        <p:cTn id="7" dur="500"/>
                                        <p:tgtEl>
                                          <p:spTgt spid="3020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2087">
                                            <p:txEl>
                                              <p:pRg st="1" end="1"/>
                                            </p:txEl>
                                          </p:spTgt>
                                        </p:tgtEl>
                                        <p:attrNameLst>
                                          <p:attrName>style.visibility</p:attrName>
                                        </p:attrNameLst>
                                      </p:cBhvr>
                                      <p:to>
                                        <p:strVal val="visible"/>
                                      </p:to>
                                    </p:set>
                                    <p:animEffect transition="in" filter="dissolve">
                                      <p:cBhvr>
                                        <p:cTn id="12" dur="500"/>
                                        <p:tgtEl>
                                          <p:spTgt spid="3020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2087">
                                            <p:txEl>
                                              <p:pRg st="2" end="2"/>
                                            </p:txEl>
                                          </p:spTgt>
                                        </p:tgtEl>
                                        <p:attrNameLst>
                                          <p:attrName>style.visibility</p:attrName>
                                        </p:attrNameLst>
                                      </p:cBhvr>
                                      <p:to>
                                        <p:strVal val="visible"/>
                                      </p:to>
                                    </p:set>
                                    <p:animEffect transition="in" filter="dissolve">
                                      <p:cBhvr>
                                        <p:cTn id="17" dur="500"/>
                                        <p:tgtEl>
                                          <p:spTgt spid="3020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7" grpId="0" build="allAtOnce"/>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066800"/>
            <a:ext cx="34750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0" name="Text Box 50"/>
          <p:cNvSpPr txBox="1">
            <a:spLocks noChangeArrowheads="1"/>
          </p:cNvSpPr>
          <p:nvPr/>
        </p:nvSpPr>
        <p:spPr bwMode="auto">
          <a:xfrm>
            <a:off x="152400" y="1066800"/>
            <a:ext cx="54102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1600" indent="-101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pPr>
            <a:r>
              <a:rPr lang="it-IT" altLang="it-IT" sz="2500" b="1" i="1">
                <a:latin typeface="Times New Roman" panose="02020603050405020304" pitchFamily="18" charset="0"/>
              </a:rPr>
              <a:t>Funzioni degli epatociti:</a:t>
            </a:r>
          </a:p>
          <a:p>
            <a:pPr algn="just" eaLnBrk="1" hangingPunct="1">
              <a:lnSpc>
                <a:spcPct val="120000"/>
              </a:lnSpc>
            </a:pPr>
            <a:r>
              <a:rPr lang="it-IT" altLang="it-IT" sz="2100" b="1" i="1">
                <a:solidFill>
                  <a:srgbClr val="FF3399"/>
                </a:solidFill>
                <a:latin typeface="Times New Roman" panose="02020603050405020304" pitchFamily="18" charset="0"/>
              </a:rPr>
              <a:t>Carboidrati</a:t>
            </a:r>
            <a:r>
              <a:rPr lang="it-IT" altLang="it-IT" sz="1700" b="1" i="1">
                <a:latin typeface="Times New Roman" panose="02020603050405020304" pitchFamily="18" charset="0"/>
              </a:rPr>
              <a:t> </a:t>
            </a:r>
            <a:r>
              <a:rPr lang="it-IT" altLang="it-IT" sz="1700">
                <a:latin typeface="Times New Roman" panose="02020603050405020304" pitchFamily="18" charset="0"/>
              </a:rPr>
              <a:t>  </a:t>
            </a:r>
          </a:p>
          <a:p>
            <a:pPr algn="just" eaLnBrk="1" hangingPunct="1">
              <a:lnSpc>
                <a:spcPct val="120000"/>
              </a:lnSpc>
            </a:pPr>
            <a:r>
              <a:rPr lang="it-IT" altLang="it-IT" sz="1700">
                <a:latin typeface="Times New Roman" panose="02020603050405020304" pitchFamily="18" charset="0"/>
              </a:rPr>
              <a:t>- principale deposito di glicogeno</a:t>
            </a:r>
          </a:p>
          <a:p>
            <a:pPr algn="just" eaLnBrk="1" hangingPunct="1">
              <a:lnSpc>
                <a:spcPct val="105000"/>
              </a:lnSpc>
              <a:spcBef>
                <a:spcPct val="35000"/>
              </a:spcBef>
            </a:pPr>
            <a:r>
              <a:rPr lang="it-IT" altLang="it-IT" sz="2100" b="1" i="1">
                <a:solidFill>
                  <a:schemeClr val="accent2"/>
                </a:solidFill>
                <a:latin typeface="Times New Roman" panose="02020603050405020304" pitchFamily="18" charset="0"/>
              </a:rPr>
              <a:t>Lipidi</a:t>
            </a:r>
            <a:r>
              <a:rPr lang="it-IT" altLang="it-IT" sz="1700" i="1">
                <a:latin typeface="Times New Roman" panose="02020603050405020304" pitchFamily="18" charset="0"/>
              </a:rPr>
              <a:t> </a:t>
            </a:r>
            <a:r>
              <a:rPr lang="it-IT" altLang="it-IT" sz="1700">
                <a:latin typeface="Times New Roman" panose="02020603050405020304" pitchFamily="18" charset="0"/>
              </a:rPr>
              <a:t>     </a:t>
            </a:r>
          </a:p>
          <a:p>
            <a:pPr algn="just" eaLnBrk="1" hangingPunct="1">
              <a:lnSpc>
                <a:spcPct val="105000"/>
              </a:lnSpc>
              <a:spcBef>
                <a:spcPct val="35000"/>
              </a:spcBef>
              <a:buFontTx/>
              <a:buChar char="-"/>
            </a:pPr>
            <a:r>
              <a:rPr lang="it-IT" altLang="it-IT" sz="1700">
                <a:latin typeface="Times New Roman" panose="02020603050405020304" pitchFamily="18" charset="0"/>
              </a:rPr>
              <a:t>captano e degradano i chilomicroni </a:t>
            </a:r>
          </a:p>
          <a:p>
            <a:pPr algn="just" eaLnBrk="1" hangingPunct="1">
              <a:lnSpc>
                <a:spcPct val="105000"/>
              </a:lnSpc>
              <a:spcBef>
                <a:spcPct val="35000"/>
              </a:spcBef>
              <a:buFontTx/>
              <a:buChar char="-"/>
            </a:pPr>
            <a:r>
              <a:rPr lang="it-IT" altLang="it-IT" sz="1700">
                <a:latin typeface="Times New Roman" panose="02020603050405020304" pitchFamily="18" charset="0"/>
              </a:rPr>
              <a:t>sintetizzano VLDL (nucleo di triglicer. e colest. + proteine)</a:t>
            </a:r>
          </a:p>
          <a:p>
            <a:pPr algn="just" eaLnBrk="1" hangingPunct="1">
              <a:lnSpc>
                <a:spcPct val="105000"/>
              </a:lnSpc>
              <a:spcBef>
                <a:spcPct val="35000"/>
              </a:spcBef>
              <a:buFontTx/>
              <a:buChar char="-"/>
            </a:pPr>
            <a:r>
              <a:rPr lang="it-IT" altLang="it-IT" sz="1700">
                <a:latin typeface="Times New Roman" panose="02020603050405020304" pitchFamily="18" charset="0"/>
              </a:rPr>
              <a:t>producono la bile (produzione e escrezione di colesterolo)</a:t>
            </a:r>
          </a:p>
          <a:p>
            <a:pPr algn="just" eaLnBrk="1" hangingPunct="1">
              <a:lnSpc>
                <a:spcPct val="105000"/>
              </a:lnSpc>
              <a:spcBef>
                <a:spcPct val="35000"/>
              </a:spcBef>
              <a:buFontTx/>
              <a:buChar char="-"/>
            </a:pPr>
            <a:r>
              <a:rPr lang="it-IT" altLang="it-IT" sz="1700">
                <a:latin typeface="Times New Roman" panose="02020603050405020304" pitchFamily="18" charset="0"/>
              </a:rPr>
              <a:t>sede della ß-ossidazione degli acidi grassi</a:t>
            </a:r>
          </a:p>
          <a:p>
            <a:pPr algn="just" eaLnBrk="1" hangingPunct="1">
              <a:spcBef>
                <a:spcPct val="35000"/>
              </a:spcBef>
            </a:pPr>
            <a:r>
              <a:rPr lang="it-IT" altLang="it-IT" sz="2100" b="1" i="1">
                <a:solidFill>
                  <a:schemeClr val="accent1"/>
                </a:solidFill>
                <a:latin typeface="Times New Roman" panose="02020603050405020304" pitchFamily="18" charset="0"/>
              </a:rPr>
              <a:t>Proteine</a:t>
            </a:r>
            <a:r>
              <a:rPr lang="it-IT" altLang="it-IT" sz="1700">
                <a:latin typeface="Times New Roman" panose="02020603050405020304" pitchFamily="18" charset="0"/>
              </a:rPr>
              <a:t>  </a:t>
            </a:r>
          </a:p>
          <a:p>
            <a:pPr algn="just" eaLnBrk="1" hangingPunct="1">
              <a:spcBef>
                <a:spcPct val="35000"/>
              </a:spcBef>
              <a:buFontTx/>
              <a:buChar char="-"/>
            </a:pPr>
            <a:r>
              <a:rPr lang="it-IT" altLang="it-IT" sz="1700">
                <a:latin typeface="Times New Roman" panose="02020603050405020304" pitchFamily="18" charset="0"/>
              </a:rPr>
              <a:t>catabolizzano le proteine (produzione di NH</a:t>
            </a:r>
            <a:r>
              <a:rPr lang="it-IT" altLang="it-IT" sz="1700" baseline="-25000">
                <a:latin typeface="Times New Roman" panose="02020603050405020304" pitchFamily="18" charset="0"/>
              </a:rPr>
              <a:t>3</a:t>
            </a:r>
            <a:r>
              <a:rPr lang="it-IT" altLang="it-IT" sz="1700">
                <a:latin typeface="Times New Roman" panose="02020603050405020304" pitchFamily="18" charset="0"/>
              </a:rPr>
              <a:t> e urea)</a:t>
            </a:r>
          </a:p>
          <a:p>
            <a:pPr algn="just" eaLnBrk="1" hangingPunct="1">
              <a:spcBef>
                <a:spcPct val="35000"/>
              </a:spcBef>
              <a:buFontTx/>
              <a:buChar char="-"/>
            </a:pPr>
            <a:r>
              <a:rPr lang="it-IT" altLang="it-IT" sz="1700">
                <a:latin typeface="Times New Roman" panose="02020603050405020304" pitchFamily="18" charset="0"/>
              </a:rPr>
              <a:t>sintetizzano a.a. non essenziali e le proteine plasmatiche</a:t>
            </a:r>
          </a:p>
          <a:p>
            <a:pPr algn="just" eaLnBrk="1" hangingPunct="1">
              <a:spcBef>
                <a:spcPct val="35000"/>
              </a:spcBef>
              <a:buFontTx/>
              <a:buChar char="-"/>
            </a:pPr>
            <a:r>
              <a:rPr lang="it-IT" altLang="it-IT" sz="1700">
                <a:latin typeface="Times New Roman" panose="02020603050405020304" pitchFamily="18" charset="0"/>
              </a:rPr>
              <a:t>accumulano ferro e vitamine  A, D e B</a:t>
            </a:r>
            <a:r>
              <a:rPr lang="it-IT" altLang="it-IT" sz="1700" baseline="-25000">
                <a:latin typeface="Times New Roman" panose="02020603050405020304" pitchFamily="18" charset="0"/>
              </a:rPr>
              <a:t>12</a:t>
            </a:r>
            <a:r>
              <a:rPr lang="it-IT" altLang="it-IT" sz="1700">
                <a:latin typeface="Times New Roman" panose="02020603050405020304" pitchFamily="18" charset="0"/>
              </a:rPr>
              <a:t>, </a:t>
            </a:r>
          </a:p>
          <a:p>
            <a:pPr algn="just" eaLnBrk="1" hangingPunct="1">
              <a:spcBef>
                <a:spcPct val="35000"/>
              </a:spcBef>
              <a:buFontTx/>
              <a:buChar char="-"/>
            </a:pPr>
            <a:r>
              <a:rPr lang="it-IT" altLang="it-IT" sz="1700">
                <a:latin typeface="Times New Roman" panose="02020603050405020304" pitchFamily="18" charset="0"/>
              </a:rPr>
              <a:t>promuovono l’escrezione di ormoni, farmaci e tossine (rendendoli idrosolubili, più facilmente eliminabili dal rene) </a:t>
            </a:r>
          </a:p>
        </p:txBody>
      </p:sp>
      <p:sp>
        <p:nvSpPr>
          <p:cNvPr id="105476" name="WordArt 6"/>
          <p:cNvSpPr>
            <a:spLocks noChangeArrowheads="1" noChangeShapeType="1" noTextEdit="1"/>
          </p:cNvSpPr>
          <p:nvPr/>
        </p:nvSpPr>
        <p:spPr bwMode="auto">
          <a:xfrm>
            <a:off x="2286000" y="457200"/>
            <a:ext cx="4419600" cy="4572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IL FEGATO</a:t>
            </a:r>
          </a:p>
        </p:txBody>
      </p:sp>
      <p:sp>
        <p:nvSpPr>
          <p:cNvPr id="105477"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410">
                                            <p:txEl>
                                              <p:pRg st="1" end="1"/>
                                            </p:txEl>
                                          </p:spTgt>
                                        </p:tgtEl>
                                        <p:attrNameLst>
                                          <p:attrName>style.visibility</p:attrName>
                                        </p:attrNameLst>
                                      </p:cBhvr>
                                      <p:to>
                                        <p:strVal val="visible"/>
                                      </p:to>
                                    </p:set>
                                    <p:animEffect transition="in" filter="fade">
                                      <p:cBhvr>
                                        <p:cTn id="7" dur="500"/>
                                        <p:tgtEl>
                                          <p:spTgt spid="154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410">
                                            <p:txEl>
                                              <p:pRg st="2" end="2"/>
                                            </p:txEl>
                                          </p:spTgt>
                                        </p:tgtEl>
                                        <p:attrNameLst>
                                          <p:attrName>style.visibility</p:attrName>
                                        </p:attrNameLst>
                                      </p:cBhvr>
                                      <p:to>
                                        <p:strVal val="visible"/>
                                      </p:to>
                                    </p:set>
                                    <p:animEffect transition="in" filter="fade">
                                      <p:cBhvr>
                                        <p:cTn id="10" dur="500"/>
                                        <p:tgtEl>
                                          <p:spTgt spid="15410">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5410">
                                            <p:txEl>
                                              <p:pRg st="3" end="3"/>
                                            </p:txEl>
                                          </p:spTgt>
                                        </p:tgtEl>
                                        <p:attrNameLst>
                                          <p:attrName>style.visibility</p:attrName>
                                        </p:attrNameLst>
                                      </p:cBhvr>
                                      <p:to>
                                        <p:strVal val="visible"/>
                                      </p:to>
                                    </p:set>
                                    <p:animEffect transition="in" filter="dissolve">
                                      <p:cBhvr>
                                        <p:cTn id="15" dur="500"/>
                                        <p:tgtEl>
                                          <p:spTgt spid="15410">
                                            <p:txEl>
                                              <p:pRg st="3" end="3"/>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15410">
                                            <p:txEl>
                                              <p:pRg st="4" end="4"/>
                                            </p:txEl>
                                          </p:spTgt>
                                        </p:tgtEl>
                                        <p:attrNameLst>
                                          <p:attrName>style.visibility</p:attrName>
                                        </p:attrNameLst>
                                      </p:cBhvr>
                                      <p:to>
                                        <p:strVal val="visible"/>
                                      </p:to>
                                    </p:set>
                                    <p:animEffect transition="in" filter="dissolve">
                                      <p:cBhvr>
                                        <p:cTn id="19" dur="500"/>
                                        <p:tgtEl>
                                          <p:spTgt spid="15410">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15410">
                                            <p:txEl>
                                              <p:pRg st="5" end="5"/>
                                            </p:txEl>
                                          </p:spTgt>
                                        </p:tgtEl>
                                        <p:attrNameLst>
                                          <p:attrName>style.visibility</p:attrName>
                                        </p:attrNameLst>
                                      </p:cBhvr>
                                      <p:to>
                                        <p:strVal val="visible"/>
                                      </p:to>
                                    </p:set>
                                    <p:animEffect transition="in" filter="dissolve">
                                      <p:cBhvr>
                                        <p:cTn id="24" dur="500"/>
                                        <p:tgtEl>
                                          <p:spTgt spid="15410">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5410">
                                            <p:txEl>
                                              <p:pRg st="6" end="6"/>
                                            </p:txEl>
                                          </p:spTgt>
                                        </p:tgtEl>
                                        <p:attrNameLst>
                                          <p:attrName>style.visibility</p:attrName>
                                        </p:attrNameLst>
                                      </p:cBhvr>
                                      <p:to>
                                        <p:strVal val="visible"/>
                                      </p:to>
                                    </p:set>
                                    <p:animEffect transition="in" filter="dissolve">
                                      <p:cBhvr>
                                        <p:cTn id="29" dur="500"/>
                                        <p:tgtEl>
                                          <p:spTgt spid="15410">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5410">
                                            <p:txEl>
                                              <p:pRg st="7" end="7"/>
                                            </p:txEl>
                                          </p:spTgt>
                                        </p:tgtEl>
                                        <p:attrNameLst>
                                          <p:attrName>style.visibility</p:attrName>
                                        </p:attrNameLst>
                                      </p:cBhvr>
                                      <p:to>
                                        <p:strVal val="visible"/>
                                      </p:to>
                                    </p:set>
                                    <p:animEffect transition="in" filter="dissolve">
                                      <p:cBhvr>
                                        <p:cTn id="34" dur="500"/>
                                        <p:tgtEl>
                                          <p:spTgt spid="15410">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5410">
                                            <p:txEl>
                                              <p:pRg st="8" end="8"/>
                                            </p:txEl>
                                          </p:spTgt>
                                        </p:tgtEl>
                                        <p:attrNameLst>
                                          <p:attrName>style.visibility</p:attrName>
                                        </p:attrNameLst>
                                      </p:cBhvr>
                                      <p:to>
                                        <p:strVal val="visible"/>
                                      </p:to>
                                    </p:set>
                                    <p:animEffect transition="in" filter="dissolve">
                                      <p:cBhvr>
                                        <p:cTn id="39" dur="500"/>
                                        <p:tgtEl>
                                          <p:spTgt spid="15410">
                                            <p:txEl>
                                              <p:pRg st="8" end="8"/>
                                            </p:txEl>
                                          </p:spTgt>
                                        </p:tgtEl>
                                      </p:cBhvr>
                                    </p:animEffect>
                                  </p:childTnLst>
                                </p:cTn>
                              </p:par>
                            </p:childTnLst>
                          </p:cTn>
                        </p:par>
                        <p:par>
                          <p:cTn id="40" fill="hold" nodeType="afterGroup">
                            <p:stCondLst>
                              <p:cond delay="500"/>
                            </p:stCondLst>
                            <p:childTnLst>
                              <p:par>
                                <p:cTn id="41" presetID="9" presetClass="entr" presetSubtype="0" fill="hold" nodeType="afterEffect">
                                  <p:stCondLst>
                                    <p:cond delay="0"/>
                                  </p:stCondLst>
                                  <p:childTnLst>
                                    <p:set>
                                      <p:cBhvr>
                                        <p:cTn id="42" dur="1" fill="hold">
                                          <p:stCondLst>
                                            <p:cond delay="0"/>
                                          </p:stCondLst>
                                        </p:cTn>
                                        <p:tgtEl>
                                          <p:spTgt spid="15410">
                                            <p:txEl>
                                              <p:pRg st="9" end="9"/>
                                            </p:txEl>
                                          </p:spTgt>
                                        </p:tgtEl>
                                        <p:attrNameLst>
                                          <p:attrName>style.visibility</p:attrName>
                                        </p:attrNameLst>
                                      </p:cBhvr>
                                      <p:to>
                                        <p:strVal val="visible"/>
                                      </p:to>
                                    </p:set>
                                    <p:animEffect transition="in" filter="dissolve">
                                      <p:cBhvr>
                                        <p:cTn id="43" dur="500"/>
                                        <p:tgtEl>
                                          <p:spTgt spid="15410">
                                            <p:txEl>
                                              <p:pRg st="9" end="9"/>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15410">
                                            <p:txEl>
                                              <p:pRg st="10" end="10"/>
                                            </p:txEl>
                                          </p:spTgt>
                                        </p:tgtEl>
                                        <p:attrNameLst>
                                          <p:attrName>style.visibility</p:attrName>
                                        </p:attrNameLst>
                                      </p:cBhvr>
                                      <p:to>
                                        <p:strVal val="visible"/>
                                      </p:to>
                                    </p:set>
                                    <p:animEffect transition="in" filter="dissolve">
                                      <p:cBhvr>
                                        <p:cTn id="48" dur="500"/>
                                        <p:tgtEl>
                                          <p:spTgt spid="15410">
                                            <p:txEl>
                                              <p:pRg st="10" end="1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15410">
                                            <p:txEl>
                                              <p:pRg st="11" end="11"/>
                                            </p:txEl>
                                          </p:spTgt>
                                        </p:tgtEl>
                                        <p:attrNameLst>
                                          <p:attrName>style.visibility</p:attrName>
                                        </p:attrNameLst>
                                      </p:cBhvr>
                                      <p:to>
                                        <p:strVal val="visible"/>
                                      </p:to>
                                    </p:set>
                                    <p:animEffect transition="in" filter="dissolve">
                                      <p:cBhvr>
                                        <p:cTn id="53" dur="500"/>
                                        <p:tgtEl>
                                          <p:spTgt spid="15410">
                                            <p:txEl>
                                              <p:pRg st="11" end="11"/>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nodeType="clickEffect">
                                  <p:stCondLst>
                                    <p:cond delay="0"/>
                                  </p:stCondLst>
                                  <p:childTnLst>
                                    <p:set>
                                      <p:cBhvr>
                                        <p:cTn id="57" dur="1" fill="hold">
                                          <p:stCondLst>
                                            <p:cond delay="0"/>
                                          </p:stCondLst>
                                        </p:cTn>
                                        <p:tgtEl>
                                          <p:spTgt spid="15410">
                                            <p:txEl>
                                              <p:pRg st="12" end="12"/>
                                            </p:txEl>
                                          </p:spTgt>
                                        </p:tgtEl>
                                        <p:attrNameLst>
                                          <p:attrName>style.visibility</p:attrName>
                                        </p:attrNameLst>
                                      </p:cBhvr>
                                      <p:to>
                                        <p:strVal val="visible"/>
                                      </p:to>
                                    </p:set>
                                    <p:animEffect transition="in" filter="dissolve">
                                      <p:cBhvr>
                                        <p:cTn id="58" dur="500"/>
                                        <p:tgtEl>
                                          <p:spTgt spid="154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WordArt 2"/>
          <p:cNvSpPr>
            <a:spLocks noChangeArrowheads="1" noChangeShapeType="1" noTextEdit="1"/>
          </p:cNvSpPr>
          <p:nvPr/>
        </p:nvSpPr>
        <p:spPr bwMode="auto">
          <a:xfrm>
            <a:off x="1371600" y="4572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SECREZIONE BILIARE</a:t>
            </a:r>
          </a:p>
        </p:txBody>
      </p:sp>
      <p:sp>
        <p:nvSpPr>
          <p:cNvPr id="362500" name="Rectangle 4"/>
          <p:cNvSpPr>
            <a:spLocks noChangeArrowheads="1"/>
          </p:cNvSpPr>
          <p:nvPr/>
        </p:nvSpPr>
        <p:spPr bwMode="auto">
          <a:xfrm>
            <a:off x="4953000" y="1243013"/>
            <a:ext cx="4191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200" b="1">
                <a:latin typeface="Times New Roman" panose="02020603050405020304" pitchFamily="18" charset="0"/>
              </a:rPr>
              <a:t>La bile, prodotta dalle cellule epatiche, viene secreta nei </a:t>
            </a:r>
            <a:r>
              <a:rPr lang="it-IT" altLang="it-IT" sz="2200" b="1" i="1">
                <a:solidFill>
                  <a:srgbClr val="FF0000"/>
                </a:solidFill>
                <a:latin typeface="Times New Roman" panose="02020603050405020304" pitchFamily="18" charset="0"/>
              </a:rPr>
              <a:t>capillari biliari</a:t>
            </a:r>
            <a:r>
              <a:rPr lang="it-IT" altLang="it-IT" sz="2200" b="1">
                <a:latin typeface="Times New Roman" panose="02020603050405020304" pitchFamily="18" charset="0"/>
              </a:rPr>
              <a:t>. </a:t>
            </a:r>
          </a:p>
          <a:p>
            <a:pPr eaLnBrk="1" hangingPunct="1"/>
            <a:r>
              <a:rPr lang="it-IT" altLang="it-IT" sz="2200" b="1">
                <a:latin typeface="Times New Roman" panose="02020603050405020304" pitchFamily="18" charset="0"/>
              </a:rPr>
              <a:t>Dalla confluenza dei capillari biliari prendono origine i </a:t>
            </a:r>
            <a:r>
              <a:rPr lang="it-IT" altLang="it-IT" sz="2200" b="1" i="1">
                <a:solidFill>
                  <a:srgbClr val="FF0000"/>
                </a:solidFill>
                <a:latin typeface="Times New Roman" panose="02020603050405020304" pitchFamily="18" charset="0"/>
              </a:rPr>
              <a:t>dotti biliari</a:t>
            </a:r>
            <a:r>
              <a:rPr lang="it-IT" altLang="it-IT" sz="2200" b="1">
                <a:latin typeface="Times New Roman" panose="02020603050405020304" pitchFamily="18" charset="0"/>
              </a:rPr>
              <a:t> che si riuniscono a formare i due </a:t>
            </a:r>
            <a:r>
              <a:rPr lang="it-IT" altLang="it-IT" sz="2200" b="1" i="1">
                <a:solidFill>
                  <a:srgbClr val="FF0000"/>
                </a:solidFill>
                <a:latin typeface="Times New Roman" panose="02020603050405020304" pitchFamily="18" charset="0"/>
              </a:rPr>
              <a:t>dotti epatici principali</a:t>
            </a:r>
            <a:r>
              <a:rPr lang="it-IT" altLang="it-IT" sz="2200" b="1">
                <a:latin typeface="Times New Roman" panose="02020603050405020304" pitchFamily="18" charset="0"/>
              </a:rPr>
              <a:t>, i quali confluiscono a loro volta nel </a:t>
            </a:r>
            <a:r>
              <a:rPr lang="it-IT" altLang="it-IT" sz="2200" b="1" i="1">
                <a:solidFill>
                  <a:srgbClr val="FF0000"/>
                </a:solidFill>
                <a:latin typeface="Times New Roman" panose="02020603050405020304" pitchFamily="18" charset="0"/>
              </a:rPr>
              <a:t>coledoco</a:t>
            </a:r>
            <a:r>
              <a:rPr lang="it-IT" altLang="it-IT" sz="2200" b="1">
                <a:latin typeface="Times New Roman" panose="02020603050405020304" pitchFamily="18" charset="0"/>
              </a:rPr>
              <a:t>; </a:t>
            </a:r>
          </a:p>
          <a:p>
            <a:pPr eaLnBrk="1" hangingPunct="1"/>
            <a:r>
              <a:rPr lang="it-IT" altLang="it-IT" sz="2200" b="1">
                <a:latin typeface="Times New Roman" panose="02020603050405020304" pitchFamily="18" charset="0"/>
              </a:rPr>
              <a:t>questo sbocca assieme al </a:t>
            </a:r>
            <a:r>
              <a:rPr lang="it-IT" altLang="it-IT" sz="2200" b="1" i="1">
                <a:solidFill>
                  <a:srgbClr val="FF0000"/>
                </a:solidFill>
                <a:latin typeface="Times New Roman" panose="02020603050405020304" pitchFamily="18" charset="0"/>
              </a:rPr>
              <a:t>dotto pancreatico di Wirsung</a:t>
            </a:r>
            <a:r>
              <a:rPr lang="it-IT" altLang="it-IT" sz="2200" b="1">
                <a:latin typeface="Times New Roman" panose="02020603050405020304" pitchFamily="18" charset="0"/>
              </a:rPr>
              <a:t> nella </a:t>
            </a:r>
            <a:r>
              <a:rPr lang="it-IT" altLang="it-IT" sz="2200" b="1" i="1">
                <a:solidFill>
                  <a:srgbClr val="FF0000"/>
                </a:solidFill>
                <a:latin typeface="Times New Roman" panose="02020603050405020304" pitchFamily="18" charset="0"/>
              </a:rPr>
              <a:t>papilla duodenale</a:t>
            </a:r>
            <a:r>
              <a:rPr lang="it-IT" altLang="it-IT" sz="2200" b="1">
                <a:latin typeface="Times New Roman" panose="02020603050405020304" pitchFamily="18" charset="0"/>
              </a:rPr>
              <a:t> provvista dello </a:t>
            </a:r>
            <a:r>
              <a:rPr lang="it-IT" altLang="it-IT" sz="2200" b="1" i="1">
                <a:solidFill>
                  <a:srgbClr val="FF0000"/>
                </a:solidFill>
                <a:latin typeface="Times New Roman" panose="02020603050405020304" pitchFamily="18" charset="0"/>
              </a:rPr>
              <a:t>sfintere di Oddi</a:t>
            </a:r>
            <a:r>
              <a:rPr lang="it-IT" altLang="it-IT" sz="2200" b="1">
                <a:latin typeface="Times New Roman" panose="02020603050405020304" pitchFamily="18" charset="0"/>
              </a:rPr>
              <a:t>. </a:t>
            </a:r>
          </a:p>
          <a:p>
            <a:pPr eaLnBrk="1" hangingPunct="1"/>
            <a:r>
              <a:rPr lang="it-IT" altLang="it-IT" sz="2200" b="1">
                <a:latin typeface="Times New Roman" panose="02020603050405020304" pitchFamily="18" charset="0"/>
              </a:rPr>
              <a:t>Nel coledoco confluisce anche il </a:t>
            </a:r>
            <a:r>
              <a:rPr lang="it-IT" altLang="it-IT" sz="2200" b="1" i="1">
                <a:solidFill>
                  <a:srgbClr val="FF0000"/>
                </a:solidFill>
                <a:latin typeface="Times New Roman" panose="02020603050405020304" pitchFamily="18" charset="0"/>
              </a:rPr>
              <a:t>dotto cistico</a:t>
            </a:r>
            <a:r>
              <a:rPr lang="it-IT" altLang="it-IT" sz="2200" b="1">
                <a:latin typeface="Times New Roman" panose="02020603050405020304" pitchFamily="18" charset="0"/>
              </a:rPr>
              <a:t>, emissario della </a:t>
            </a:r>
            <a:r>
              <a:rPr lang="it-IT" altLang="it-IT" sz="2200" b="1" i="1">
                <a:solidFill>
                  <a:srgbClr val="FF0000"/>
                </a:solidFill>
                <a:latin typeface="Times New Roman" panose="02020603050405020304" pitchFamily="18" charset="0"/>
              </a:rPr>
              <a:t>colicisti</a:t>
            </a:r>
            <a:r>
              <a:rPr lang="it-IT" altLang="it-IT" sz="2200" b="1">
                <a:latin typeface="Times New Roman" panose="02020603050405020304" pitchFamily="18" charset="0"/>
              </a:rPr>
              <a:t>.</a:t>
            </a:r>
          </a:p>
          <a:p>
            <a:pPr eaLnBrk="1" hangingPunct="1"/>
            <a:endParaRPr lang="it-IT" altLang="it-IT" sz="2200" b="1">
              <a:latin typeface="Times New Roman" panose="02020603050405020304" pitchFamily="18" charset="0"/>
            </a:endParaRPr>
          </a:p>
        </p:txBody>
      </p:sp>
      <p:sp>
        <p:nvSpPr>
          <p:cNvPr id="106500"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pic>
        <p:nvPicPr>
          <p:cNvPr id="362503" name="Picture 7" descr="duode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4254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2503"/>
                                        </p:tgtEl>
                                        <p:attrNameLst>
                                          <p:attrName>style.visibility</p:attrName>
                                        </p:attrNameLst>
                                      </p:cBhvr>
                                      <p:to>
                                        <p:strVal val="visible"/>
                                      </p:to>
                                    </p:set>
                                    <p:animEffect transition="in" filter="dissolve">
                                      <p:cBhvr>
                                        <p:cTn id="7" dur="500"/>
                                        <p:tgtEl>
                                          <p:spTgt spid="362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2500">
                                            <p:txEl>
                                              <p:pRg st="1" end="1"/>
                                            </p:txEl>
                                          </p:spTgt>
                                        </p:tgtEl>
                                        <p:attrNameLst>
                                          <p:attrName>style.visibility</p:attrName>
                                        </p:attrNameLst>
                                      </p:cBhvr>
                                      <p:to>
                                        <p:strVal val="visible"/>
                                      </p:to>
                                    </p:set>
                                    <p:animEffect transition="in" filter="dissolve">
                                      <p:cBhvr>
                                        <p:cTn id="12" dur="500"/>
                                        <p:tgtEl>
                                          <p:spTgt spid="3625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2500">
                                            <p:txEl>
                                              <p:pRg st="2" end="2"/>
                                            </p:txEl>
                                          </p:spTgt>
                                        </p:tgtEl>
                                        <p:attrNameLst>
                                          <p:attrName>style.visibility</p:attrName>
                                        </p:attrNameLst>
                                      </p:cBhvr>
                                      <p:to>
                                        <p:strVal val="visible"/>
                                      </p:to>
                                    </p:set>
                                    <p:animEffect transition="in" filter="dissolve">
                                      <p:cBhvr>
                                        <p:cTn id="17" dur="500"/>
                                        <p:tgtEl>
                                          <p:spTgt spid="36250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62500">
                                            <p:txEl>
                                              <p:pRg st="3" end="3"/>
                                            </p:txEl>
                                          </p:spTgt>
                                        </p:tgtEl>
                                        <p:attrNameLst>
                                          <p:attrName>style.visibility</p:attrName>
                                        </p:attrNameLst>
                                      </p:cBhvr>
                                      <p:to>
                                        <p:strVal val="visible"/>
                                      </p:to>
                                    </p:set>
                                    <p:animEffect transition="in" filter="dissolve">
                                      <p:cBhvr>
                                        <p:cTn id="22" dur="500"/>
                                        <p:tgtEl>
                                          <p:spTgt spid="3625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WordArt 2"/>
          <p:cNvSpPr>
            <a:spLocks noChangeArrowheads="1" noChangeShapeType="1" noTextEdit="1"/>
          </p:cNvSpPr>
          <p:nvPr/>
        </p:nvSpPr>
        <p:spPr bwMode="auto">
          <a:xfrm>
            <a:off x="1295400" y="5334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FUNZIONE DELLA BILE</a:t>
            </a:r>
          </a:p>
        </p:txBody>
      </p:sp>
      <p:sp>
        <p:nvSpPr>
          <p:cNvPr id="286723" name="Rectangle 3"/>
          <p:cNvSpPr>
            <a:spLocks noChangeArrowheads="1"/>
          </p:cNvSpPr>
          <p:nvPr/>
        </p:nvSpPr>
        <p:spPr bwMode="auto">
          <a:xfrm>
            <a:off x="3733800" y="1260475"/>
            <a:ext cx="51054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00FF"/>
              </a:buClr>
              <a:buSzPct val="120000"/>
              <a:buFont typeface="Wingdings" panose="05000000000000000000" pitchFamily="2" charset="2"/>
              <a:buChar char="Ø"/>
            </a:pPr>
            <a:r>
              <a:rPr lang="it-IT" altLang="it-IT" sz="1900" b="1">
                <a:latin typeface="Times New Roman" panose="02020603050405020304" pitchFamily="18" charset="0"/>
              </a:rPr>
              <a:t>La bile partecipa alla </a:t>
            </a:r>
            <a:r>
              <a:rPr lang="it-IT" altLang="it-IT" sz="1900" b="1">
                <a:solidFill>
                  <a:srgbClr val="0000FF"/>
                </a:solidFill>
                <a:latin typeface="Times New Roman" panose="02020603050405020304" pitchFamily="18" charset="0"/>
              </a:rPr>
              <a:t>digestione dei lipidi</a:t>
            </a:r>
            <a:r>
              <a:rPr lang="it-IT" altLang="it-IT" sz="1900" b="1">
                <a:latin typeface="Times New Roman" panose="02020603050405020304" pitchFamily="18" charset="0"/>
              </a:rPr>
              <a:t> in quanto determina la loro fine dispersione nel mezzo acquoso e li rende disponibili all’attacco enzimatico delle lipasi. Quando la bile non giunge nell’intestino, gran parte dei grassi introdotti con la dieta passa nelle feci in forma non digerita (steatorrea).</a:t>
            </a:r>
          </a:p>
          <a:p>
            <a:pPr eaLnBrk="1" hangingPunct="1">
              <a:buClr>
                <a:srgbClr val="0000FF"/>
              </a:buClr>
              <a:buSzPct val="120000"/>
              <a:buFont typeface="Wingdings" panose="05000000000000000000" pitchFamily="2" charset="2"/>
              <a:buChar char="Ø"/>
            </a:pPr>
            <a:r>
              <a:rPr lang="it-IT" altLang="it-IT" sz="1900" b="1">
                <a:latin typeface="Times New Roman" panose="02020603050405020304" pitchFamily="18" charset="0"/>
              </a:rPr>
              <a:t>La bile ha un’</a:t>
            </a:r>
            <a:r>
              <a:rPr lang="it-IT" altLang="it-IT" sz="1900" b="1">
                <a:solidFill>
                  <a:srgbClr val="0000FF"/>
                </a:solidFill>
                <a:latin typeface="Times New Roman" panose="02020603050405020304" pitchFamily="18" charset="0"/>
              </a:rPr>
              <a:t>azione antiputrefattiva</a:t>
            </a:r>
            <a:r>
              <a:rPr lang="it-IT" altLang="it-IT" sz="1900" b="1">
                <a:latin typeface="Times New Roman" panose="02020603050405020304" pitchFamily="18" charset="0"/>
              </a:rPr>
              <a:t> sui residui alimentari che vanno a costituire le feci. Questa azione consegue però all’assorbimento dei grassi facilitato dalla bile, che impedisce ai grassi neutri di giungere come tali nell’intestino crasso e di subire quindi processi putrefattivi ad opera della flora batterica.</a:t>
            </a:r>
          </a:p>
          <a:p>
            <a:pPr eaLnBrk="1" hangingPunct="1">
              <a:buClr>
                <a:srgbClr val="0000FF"/>
              </a:buClr>
              <a:buSzPct val="120000"/>
              <a:buFont typeface="Wingdings" panose="05000000000000000000" pitchFamily="2" charset="2"/>
              <a:buChar char="Ø"/>
            </a:pPr>
            <a:r>
              <a:rPr lang="it-IT" altLang="it-IT" sz="1900" b="1">
                <a:latin typeface="Times New Roman" panose="02020603050405020304" pitchFamily="18" charset="0"/>
              </a:rPr>
              <a:t>Eliminazione nell’intestino dei prodotti ultimi del catabolismo dell’emoglobina, dell’eccesso di colesterolo e di molti farmaci.</a:t>
            </a:r>
          </a:p>
        </p:txBody>
      </p:sp>
      <p:pic>
        <p:nvPicPr>
          <p:cNvPr id="107524" name="Picture 4"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animEffect transition="in" filter="dissolve">
                                      <p:cBhvr>
                                        <p:cTn id="7" dur="500"/>
                                        <p:tgtEl>
                                          <p:spTgt spid="286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6723">
                                            <p:txEl>
                                              <p:pRg st="1" end="1"/>
                                            </p:txEl>
                                          </p:spTgt>
                                        </p:tgtEl>
                                        <p:attrNameLst>
                                          <p:attrName>style.visibility</p:attrName>
                                        </p:attrNameLst>
                                      </p:cBhvr>
                                      <p:to>
                                        <p:strVal val="visible"/>
                                      </p:to>
                                    </p:set>
                                    <p:animEffect transition="in" filter="dissolve">
                                      <p:cBhvr>
                                        <p:cTn id="12" dur="500"/>
                                        <p:tgtEl>
                                          <p:spTgt spid="286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6723">
                                            <p:txEl>
                                              <p:pRg st="2" end="2"/>
                                            </p:txEl>
                                          </p:spTgt>
                                        </p:tgtEl>
                                        <p:attrNameLst>
                                          <p:attrName>style.visibility</p:attrName>
                                        </p:attrNameLst>
                                      </p:cBhvr>
                                      <p:to>
                                        <p:strVal val="visible"/>
                                      </p:to>
                                    </p:set>
                                    <p:animEffect transition="in" filter="dissolve">
                                      <p:cBhvr>
                                        <p:cTn id="17" dur="500"/>
                                        <p:tgtEl>
                                          <p:spTgt spid="286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WordArt 2"/>
          <p:cNvSpPr>
            <a:spLocks noChangeArrowheads="1" noChangeShapeType="1" noTextEdit="1"/>
          </p:cNvSpPr>
          <p:nvPr/>
        </p:nvSpPr>
        <p:spPr bwMode="auto">
          <a:xfrm>
            <a:off x="1143000" y="5334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COMPOSIZIONE DELLA BILE</a:t>
            </a:r>
          </a:p>
        </p:txBody>
      </p:sp>
      <p:pic>
        <p:nvPicPr>
          <p:cNvPr id="108547" name="Picture 3"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8" name="Rectangle 4"/>
          <p:cNvSpPr>
            <a:spLocks noChangeArrowheads="1"/>
          </p:cNvSpPr>
          <p:nvPr/>
        </p:nvSpPr>
        <p:spPr bwMode="auto">
          <a:xfrm>
            <a:off x="3733800" y="1409700"/>
            <a:ext cx="54102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buClr>
                <a:srgbClr val="0000FF"/>
              </a:buClr>
              <a:buSzPct val="120000"/>
              <a:buFont typeface="Wingdings" panose="05000000000000000000" pitchFamily="2" charset="2"/>
              <a:buChar char="Ø"/>
            </a:pPr>
            <a:r>
              <a:rPr lang="it-IT" altLang="it-IT" sz="2400" b="1">
                <a:latin typeface="Times New Roman" panose="02020603050405020304" pitchFamily="18" charset="0"/>
              </a:rPr>
              <a:t>Acidi e sali biliari  (70% dei soluti)</a:t>
            </a:r>
          </a:p>
          <a:p>
            <a:pPr eaLnBrk="1" hangingPunct="1">
              <a:lnSpc>
                <a:spcPct val="130000"/>
              </a:lnSpc>
              <a:buClr>
                <a:srgbClr val="0000FF"/>
              </a:buClr>
              <a:buSzPct val="120000"/>
              <a:buFont typeface="Wingdings" panose="05000000000000000000" pitchFamily="2" charset="2"/>
              <a:buChar char="Ø"/>
            </a:pPr>
            <a:r>
              <a:rPr lang="it-IT" altLang="it-IT" sz="2400" b="1">
                <a:latin typeface="Times New Roman" panose="02020603050405020304" pitchFamily="18" charset="0"/>
              </a:rPr>
              <a:t>Pigmenti biliari</a:t>
            </a:r>
          </a:p>
          <a:p>
            <a:pPr eaLnBrk="1" hangingPunct="1">
              <a:lnSpc>
                <a:spcPct val="130000"/>
              </a:lnSpc>
              <a:buClr>
                <a:srgbClr val="0000FF"/>
              </a:buClr>
              <a:buSzPct val="120000"/>
              <a:buFont typeface="Wingdings" panose="05000000000000000000" pitchFamily="2" charset="2"/>
              <a:buChar char="Ø"/>
            </a:pPr>
            <a:r>
              <a:rPr lang="it-IT" altLang="it-IT" sz="2400" b="1">
                <a:latin typeface="Times New Roman" panose="02020603050405020304" pitchFamily="18" charset="0"/>
              </a:rPr>
              <a:t>Colesterolo</a:t>
            </a:r>
          </a:p>
          <a:p>
            <a:pPr eaLnBrk="1" hangingPunct="1">
              <a:lnSpc>
                <a:spcPct val="130000"/>
              </a:lnSpc>
              <a:buClr>
                <a:srgbClr val="0000FF"/>
              </a:buClr>
              <a:buSzPct val="120000"/>
              <a:buFont typeface="Wingdings" panose="05000000000000000000" pitchFamily="2" charset="2"/>
              <a:buChar char="Ø"/>
            </a:pPr>
            <a:r>
              <a:rPr lang="it-IT" altLang="it-IT" sz="2400" b="1">
                <a:latin typeface="Times New Roman" panose="02020603050405020304" pitchFamily="18" charset="0"/>
              </a:rPr>
              <a:t>Lecitine</a:t>
            </a:r>
          </a:p>
          <a:p>
            <a:pPr eaLnBrk="1" hangingPunct="1">
              <a:lnSpc>
                <a:spcPct val="130000"/>
              </a:lnSpc>
              <a:buClr>
                <a:srgbClr val="0000FF"/>
              </a:buClr>
              <a:buSzPct val="120000"/>
              <a:buFont typeface="Wingdings" panose="05000000000000000000" pitchFamily="2" charset="2"/>
              <a:buChar char="Ø"/>
            </a:pPr>
            <a:r>
              <a:rPr lang="it-IT" altLang="it-IT" sz="2400" b="1">
                <a:latin typeface="Times New Roman" panose="02020603050405020304" pitchFamily="18" charset="0"/>
              </a:rPr>
              <a:t>Mucina</a:t>
            </a:r>
          </a:p>
          <a:p>
            <a:pPr eaLnBrk="1" hangingPunct="1">
              <a:lnSpc>
                <a:spcPct val="130000"/>
              </a:lnSpc>
              <a:buClr>
                <a:srgbClr val="0000FF"/>
              </a:buClr>
              <a:buSzPct val="120000"/>
              <a:buFont typeface="Wingdings" panose="05000000000000000000" pitchFamily="2" charset="2"/>
              <a:buChar char="Ø"/>
            </a:pPr>
            <a:r>
              <a:rPr lang="it-IT" altLang="it-IT" sz="2400" b="1">
                <a:latin typeface="Times New Roman" panose="02020603050405020304" pitchFamily="18" charset="0"/>
              </a:rPr>
              <a:t>I cationi Na</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e K</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sono nelle stesse concentrazioni dei liquidi extracellulari</a:t>
            </a:r>
          </a:p>
          <a:p>
            <a:pPr eaLnBrk="1" hangingPunct="1">
              <a:lnSpc>
                <a:spcPct val="130000"/>
              </a:lnSpc>
              <a:buClr>
                <a:srgbClr val="0000FF"/>
              </a:buClr>
              <a:buSzPct val="120000"/>
              <a:buFont typeface="Wingdings" panose="05000000000000000000" pitchFamily="2" charset="2"/>
              <a:buChar char="Ø"/>
            </a:pPr>
            <a:r>
              <a:rPr lang="it-IT" altLang="it-IT" sz="2400" b="1">
                <a:latin typeface="Times New Roman" panose="02020603050405020304" pitchFamily="18" charset="0"/>
              </a:rPr>
              <a:t>L’HCO</a:t>
            </a:r>
            <a:r>
              <a:rPr lang="it-IT" altLang="it-IT" sz="2400" b="1" baseline="-25000">
                <a:latin typeface="Times New Roman" panose="02020603050405020304" pitchFamily="18" charset="0"/>
              </a:rPr>
              <a:t>3</a:t>
            </a:r>
            <a:r>
              <a:rPr lang="it-IT" altLang="it-IT" sz="2400" b="1" baseline="30000">
                <a:latin typeface="Times New Roman" panose="02020603050405020304" pitchFamily="18" charset="0"/>
              </a:rPr>
              <a:t>-</a:t>
            </a:r>
            <a:r>
              <a:rPr lang="it-IT" altLang="it-IT" sz="2400" b="1">
                <a:latin typeface="Times New Roman" panose="02020603050405020304" pitchFamily="18" charset="0"/>
              </a:rPr>
              <a:t> prevale largamente sul Cl</a:t>
            </a:r>
            <a:r>
              <a:rPr lang="it-IT" altLang="it-IT" sz="2400" b="1" baseline="30000">
                <a:latin typeface="Times New Roman" panose="02020603050405020304" pitchFamily="18" charset="0"/>
              </a:rPr>
              <a:t>-</a:t>
            </a:r>
            <a:endParaRPr lang="it-IT" altLang="it-IT" sz="2400" b="1">
              <a:latin typeface="Times New Roman" panose="02020603050405020304" pitchFamily="18" charset="0"/>
            </a:endParaRPr>
          </a:p>
        </p:txBody>
      </p:sp>
      <p:sp>
        <p:nvSpPr>
          <p:cNvPr id="108549" name="Text Box 5"/>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8">
                                            <p:txEl>
                                              <p:pRg st="0" end="0"/>
                                            </p:txEl>
                                          </p:spTgt>
                                        </p:tgtEl>
                                        <p:attrNameLst>
                                          <p:attrName>style.visibility</p:attrName>
                                        </p:attrNameLst>
                                      </p:cBhvr>
                                      <p:to>
                                        <p:strVal val="visible"/>
                                      </p:to>
                                    </p:set>
                                    <p:animEffect transition="in" filter="dissolve">
                                      <p:cBhvr>
                                        <p:cTn id="7" dur="500"/>
                                        <p:tgtEl>
                                          <p:spTgt spid="287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7748">
                                            <p:txEl>
                                              <p:pRg st="1" end="1"/>
                                            </p:txEl>
                                          </p:spTgt>
                                        </p:tgtEl>
                                        <p:attrNameLst>
                                          <p:attrName>style.visibility</p:attrName>
                                        </p:attrNameLst>
                                      </p:cBhvr>
                                      <p:to>
                                        <p:strVal val="visible"/>
                                      </p:to>
                                    </p:set>
                                    <p:animEffect transition="in" filter="dissolve">
                                      <p:cBhvr>
                                        <p:cTn id="12" dur="500"/>
                                        <p:tgtEl>
                                          <p:spTgt spid="287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7748">
                                            <p:txEl>
                                              <p:pRg st="2" end="2"/>
                                            </p:txEl>
                                          </p:spTgt>
                                        </p:tgtEl>
                                        <p:attrNameLst>
                                          <p:attrName>style.visibility</p:attrName>
                                        </p:attrNameLst>
                                      </p:cBhvr>
                                      <p:to>
                                        <p:strVal val="visible"/>
                                      </p:to>
                                    </p:set>
                                    <p:animEffect transition="in" filter="dissolve">
                                      <p:cBhvr>
                                        <p:cTn id="17" dur="500"/>
                                        <p:tgtEl>
                                          <p:spTgt spid="287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7748">
                                            <p:txEl>
                                              <p:pRg st="3" end="3"/>
                                            </p:txEl>
                                          </p:spTgt>
                                        </p:tgtEl>
                                        <p:attrNameLst>
                                          <p:attrName>style.visibility</p:attrName>
                                        </p:attrNameLst>
                                      </p:cBhvr>
                                      <p:to>
                                        <p:strVal val="visible"/>
                                      </p:to>
                                    </p:set>
                                    <p:animEffect transition="in" filter="dissolve">
                                      <p:cBhvr>
                                        <p:cTn id="22" dur="500"/>
                                        <p:tgtEl>
                                          <p:spTgt spid="28774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7748">
                                            <p:txEl>
                                              <p:pRg st="4" end="4"/>
                                            </p:txEl>
                                          </p:spTgt>
                                        </p:tgtEl>
                                        <p:attrNameLst>
                                          <p:attrName>style.visibility</p:attrName>
                                        </p:attrNameLst>
                                      </p:cBhvr>
                                      <p:to>
                                        <p:strVal val="visible"/>
                                      </p:to>
                                    </p:set>
                                    <p:animEffect transition="in" filter="dissolve">
                                      <p:cBhvr>
                                        <p:cTn id="27" dur="500"/>
                                        <p:tgtEl>
                                          <p:spTgt spid="28774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87748">
                                            <p:txEl>
                                              <p:pRg st="5" end="5"/>
                                            </p:txEl>
                                          </p:spTgt>
                                        </p:tgtEl>
                                        <p:attrNameLst>
                                          <p:attrName>style.visibility</p:attrName>
                                        </p:attrNameLst>
                                      </p:cBhvr>
                                      <p:to>
                                        <p:strVal val="visible"/>
                                      </p:to>
                                    </p:set>
                                    <p:animEffect transition="in" filter="dissolve">
                                      <p:cBhvr>
                                        <p:cTn id="32" dur="500"/>
                                        <p:tgtEl>
                                          <p:spTgt spid="28774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87748">
                                            <p:txEl>
                                              <p:pRg st="6" end="6"/>
                                            </p:txEl>
                                          </p:spTgt>
                                        </p:tgtEl>
                                        <p:attrNameLst>
                                          <p:attrName>style.visibility</p:attrName>
                                        </p:attrNameLst>
                                      </p:cBhvr>
                                      <p:to>
                                        <p:strVal val="visible"/>
                                      </p:to>
                                    </p:set>
                                    <p:animEffect transition="in" filter="dissolve">
                                      <p:cBhvr>
                                        <p:cTn id="37" dur="500"/>
                                        <p:tgtEl>
                                          <p:spTgt spid="287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WordArt 2"/>
          <p:cNvSpPr>
            <a:spLocks noChangeArrowheads="1" noChangeShapeType="1" noTextEdit="1"/>
          </p:cNvSpPr>
          <p:nvPr/>
        </p:nvSpPr>
        <p:spPr bwMode="auto">
          <a:xfrm>
            <a:off x="1371600" y="4572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GLI ACIDI BILIARI</a:t>
            </a:r>
          </a:p>
        </p:txBody>
      </p:sp>
      <p:pic>
        <p:nvPicPr>
          <p:cNvPr id="10957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9988"/>
            <a:ext cx="60198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288772" name="Text Box 15"/>
          <p:cNvSpPr txBox="1">
            <a:spLocks noChangeArrowheads="1"/>
          </p:cNvSpPr>
          <p:nvPr/>
        </p:nvSpPr>
        <p:spPr bwMode="auto">
          <a:xfrm>
            <a:off x="5715000" y="1143000"/>
            <a:ext cx="33528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Clr>
                <a:srgbClr val="0000FF"/>
              </a:buClr>
              <a:buFont typeface="Times" panose="02020603050405020304" pitchFamily="18" charset="0"/>
              <a:buChar char="•"/>
            </a:pPr>
            <a:r>
              <a:rPr lang="it-IT" altLang="it-IT" b="1">
                <a:latin typeface="Times New Roman" panose="02020603050405020304" pitchFamily="18" charset="0"/>
              </a:rPr>
              <a:t>Costituiscono circa il 65% del peso secco della bile</a:t>
            </a:r>
          </a:p>
          <a:p>
            <a:pPr algn="just" eaLnBrk="1" hangingPunct="1">
              <a:buClr>
                <a:srgbClr val="0000FF"/>
              </a:buClr>
              <a:buFont typeface="Times" panose="02020603050405020304" pitchFamily="18" charset="0"/>
              <a:buChar char="•"/>
            </a:pPr>
            <a:r>
              <a:rPr lang="it-IT" altLang="it-IT" b="1">
                <a:latin typeface="Times New Roman" panose="02020603050405020304" pitchFamily="18" charset="0"/>
              </a:rPr>
              <a:t>Derivano dal colesterolo e presentano un nucleo steroideo</a:t>
            </a:r>
          </a:p>
          <a:p>
            <a:pPr algn="just" eaLnBrk="1" hangingPunct="1">
              <a:buClr>
                <a:srgbClr val="0000FF"/>
              </a:buClr>
              <a:buFont typeface="Times" panose="02020603050405020304" pitchFamily="18" charset="0"/>
              <a:buChar char="•"/>
            </a:pPr>
            <a:r>
              <a:rPr lang="it-IT" altLang="it-IT" b="1">
                <a:latin typeface="Times New Roman" panose="02020603050405020304" pitchFamily="18" charset="0"/>
              </a:rPr>
              <a:t>Gli acidi biliari primari sono l’ac. colico e l’ac. chenodesossicolico (con due gruppi -OH)</a:t>
            </a:r>
          </a:p>
          <a:p>
            <a:pPr eaLnBrk="1" hangingPunct="1">
              <a:buClr>
                <a:srgbClr val="0000FF"/>
              </a:buClr>
              <a:buFont typeface="Times" panose="02020603050405020304" pitchFamily="18" charset="0"/>
              <a:buChar char="•"/>
            </a:pPr>
            <a:r>
              <a:rPr lang="it-IT" altLang="it-IT" b="1">
                <a:latin typeface="Times New Roman" panose="02020603050405020304" pitchFamily="18" charset="0"/>
              </a:rPr>
              <a:t>Parte di essi vengono deidrossilati dai batteri del tratto gastrointestinale (acidi biliari secondari)</a:t>
            </a:r>
          </a:p>
          <a:p>
            <a:pPr eaLnBrk="1" hangingPunct="1">
              <a:buClr>
                <a:srgbClr val="0000FF"/>
              </a:buClr>
              <a:buFont typeface="Times" panose="02020603050405020304" pitchFamily="18" charset="0"/>
              <a:buChar char="•"/>
            </a:pPr>
            <a:r>
              <a:rPr lang="it-IT" altLang="it-IT" b="1">
                <a:latin typeface="Times New Roman" panose="02020603050405020304" pitchFamily="18" charset="0"/>
              </a:rPr>
              <a:t>Vengono gran parte coniugati con la Gly e con la taurina (acidi biliari coniugati)</a:t>
            </a:r>
          </a:p>
          <a:p>
            <a:pPr eaLnBrk="1" hangingPunct="1">
              <a:buClr>
                <a:srgbClr val="0000FF"/>
              </a:buClr>
              <a:buFont typeface="Times" panose="02020603050405020304" pitchFamily="18" charset="0"/>
              <a:buChar char="•"/>
            </a:pPr>
            <a:r>
              <a:rPr lang="it-IT" altLang="it-IT" b="1">
                <a:latin typeface="Times New Roman" panose="02020603050405020304" pitchFamily="18" charset="0"/>
              </a:rPr>
              <a:t>Formano in gran parte dei sali solubili di K e di Na (</a:t>
            </a:r>
            <a:r>
              <a:rPr lang="it-IT" altLang="it-IT" b="1" i="1">
                <a:solidFill>
                  <a:srgbClr val="0000FF"/>
                </a:solidFill>
                <a:latin typeface="Times New Roman" panose="02020603050405020304" pitchFamily="18" charset="0"/>
              </a:rPr>
              <a:t>i sali biliari</a:t>
            </a:r>
            <a:r>
              <a:rPr lang="it-IT" altLang="it-IT" b="1">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8772">
                                            <p:txEl>
                                              <p:pRg st="0" end="0"/>
                                            </p:txEl>
                                          </p:spTgt>
                                        </p:tgtEl>
                                        <p:attrNameLst>
                                          <p:attrName>style.visibility</p:attrName>
                                        </p:attrNameLst>
                                      </p:cBhvr>
                                      <p:to>
                                        <p:strVal val="visible"/>
                                      </p:to>
                                    </p:set>
                                    <p:animEffect transition="in" filter="dissolve">
                                      <p:cBhvr>
                                        <p:cTn id="7" dur="500"/>
                                        <p:tgtEl>
                                          <p:spTgt spid="2887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8772">
                                            <p:txEl>
                                              <p:pRg st="1" end="1"/>
                                            </p:txEl>
                                          </p:spTgt>
                                        </p:tgtEl>
                                        <p:attrNameLst>
                                          <p:attrName>style.visibility</p:attrName>
                                        </p:attrNameLst>
                                      </p:cBhvr>
                                      <p:to>
                                        <p:strVal val="visible"/>
                                      </p:to>
                                    </p:set>
                                    <p:animEffect transition="in" filter="dissolve">
                                      <p:cBhvr>
                                        <p:cTn id="12" dur="500"/>
                                        <p:tgtEl>
                                          <p:spTgt spid="28877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8772">
                                            <p:txEl>
                                              <p:pRg st="2" end="2"/>
                                            </p:txEl>
                                          </p:spTgt>
                                        </p:tgtEl>
                                        <p:attrNameLst>
                                          <p:attrName>style.visibility</p:attrName>
                                        </p:attrNameLst>
                                      </p:cBhvr>
                                      <p:to>
                                        <p:strVal val="visible"/>
                                      </p:to>
                                    </p:set>
                                    <p:animEffect transition="in" filter="dissolve">
                                      <p:cBhvr>
                                        <p:cTn id="17" dur="500"/>
                                        <p:tgtEl>
                                          <p:spTgt spid="28877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8772">
                                            <p:txEl>
                                              <p:pRg st="3" end="3"/>
                                            </p:txEl>
                                          </p:spTgt>
                                        </p:tgtEl>
                                        <p:attrNameLst>
                                          <p:attrName>style.visibility</p:attrName>
                                        </p:attrNameLst>
                                      </p:cBhvr>
                                      <p:to>
                                        <p:strVal val="visible"/>
                                      </p:to>
                                    </p:set>
                                    <p:animEffect transition="in" filter="dissolve">
                                      <p:cBhvr>
                                        <p:cTn id="22" dur="500"/>
                                        <p:tgtEl>
                                          <p:spTgt spid="28877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8772">
                                            <p:txEl>
                                              <p:pRg st="4" end="4"/>
                                            </p:txEl>
                                          </p:spTgt>
                                        </p:tgtEl>
                                        <p:attrNameLst>
                                          <p:attrName>style.visibility</p:attrName>
                                        </p:attrNameLst>
                                      </p:cBhvr>
                                      <p:to>
                                        <p:strVal val="visible"/>
                                      </p:to>
                                    </p:set>
                                    <p:animEffect transition="in" filter="dissolve">
                                      <p:cBhvr>
                                        <p:cTn id="27" dur="500"/>
                                        <p:tgtEl>
                                          <p:spTgt spid="28877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88772">
                                            <p:txEl>
                                              <p:pRg st="5" end="5"/>
                                            </p:txEl>
                                          </p:spTgt>
                                        </p:tgtEl>
                                        <p:attrNameLst>
                                          <p:attrName>style.visibility</p:attrName>
                                        </p:attrNameLst>
                                      </p:cBhvr>
                                      <p:to>
                                        <p:strVal val="visible"/>
                                      </p:to>
                                    </p:set>
                                    <p:animEffect transition="in" filter="dissolve">
                                      <p:cBhvr>
                                        <p:cTn id="32" dur="500"/>
                                        <p:tgtEl>
                                          <p:spTgt spid="2887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990600"/>
            <a:ext cx="47085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WordArt 2"/>
          <p:cNvSpPr>
            <a:spLocks noChangeArrowheads="1" noChangeShapeType="1" noTextEdit="1"/>
          </p:cNvSpPr>
          <p:nvPr/>
        </p:nvSpPr>
        <p:spPr bwMode="auto">
          <a:xfrm>
            <a:off x="1371600" y="4572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GLI ACIDI BILIARI</a:t>
            </a:r>
          </a:p>
        </p:txBody>
      </p:sp>
      <p:sp>
        <p:nvSpPr>
          <p:cNvPr id="110596" name="Text Box 4"/>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
        <p:nvSpPr>
          <p:cNvPr id="589829" name="Text Box 15"/>
          <p:cNvSpPr txBox="1">
            <a:spLocks noChangeArrowheads="1"/>
          </p:cNvSpPr>
          <p:nvPr/>
        </p:nvSpPr>
        <p:spPr bwMode="auto">
          <a:xfrm>
            <a:off x="5715000" y="1143000"/>
            <a:ext cx="33528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Clr>
                <a:srgbClr val="0000FF"/>
              </a:buClr>
              <a:buFont typeface="Times" panose="02020603050405020304" pitchFamily="18" charset="0"/>
              <a:buChar char="•"/>
            </a:pPr>
            <a:r>
              <a:rPr lang="it-IT" altLang="it-IT" b="1">
                <a:latin typeface="Times New Roman" panose="02020603050405020304" pitchFamily="18" charset="0"/>
              </a:rPr>
              <a:t>Costituiscono circa il 65% del peso secco della bile</a:t>
            </a:r>
          </a:p>
          <a:p>
            <a:pPr algn="just" eaLnBrk="1" hangingPunct="1">
              <a:buClr>
                <a:srgbClr val="0000FF"/>
              </a:buClr>
              <a:buFont typeface="Times" panose="02020603050405020304" pitchFamily="18" charset="0"/>
              <a:buChar char="•"/>
            </a:pPr>
            <a:r>
              <a:rPr lang="it-IT" altLang="it-IT" b="1">
                <a:latin typeface="Times New Roman" panose="02020603050405020304" pitchFamily="18" charset="0"/>
              </a:rPr>
              <a:t>Derivano dal colesterolo e presentano un nucleo steroideo</a:t>
            </a:r>
          </a:p>
          <a:p>
            <a:pPr algn="just" eaLnBrk="1" hangingPunct="1">
              <a:buClr>
                <a:srgbClr val="0000FF"/>
              </a:buClr>
              <a:buFont typeface="Times" panose="02020603050405020304" pitchFamily="18" charset="0"/>
              <a:buChar char="•"/>
            </a:pPr>
            <a:r>
              <a:rPr lang="it-IT" altLang="it-IT" b="1">
                <a:latin typeface="Times New Roman" panose="02020603050405020304" pitchFamily="18" charset="0"/>
              </a:rPr>
              <a:t>Gli acidi biliari primari sono l’ac. colico e l’ac. chenodesossicolico (con due gruppi -OH)</a:t>
            </a:r>
          </a:p>
          <a:p>
            <a:pPr eaLnBrk="1" hangingPunct="1">
              <a:buClr>
                <a:srgbClr val="0000FF"/>
              </a:buClr>
              <a:buFont typeface="Times" panose="02020603050405020304" pitchFamily="18" charset="0"/>
              <a:buChar char="•"/>
            </a:pPr>
            <a:r>
              <a:rPr lang="it-IT" altLang="it-IT" b="1">
                <a:latin typeface="Times New Roman" panose="02020603050405020304" pitchFamily="18" charset="0"/>
              </a:rPr>
              <a:t>Parte di essi vengono deidrossilati dai batteri del tratto gastrointestinale (acidi biliari secondari)</a:t>
            </a:r>
          </a:p>
          <a:p>
            <a:pPr eaLnBrk="1" hangingPunct="1">
              <a:buClr>
                <a:srgbClr val="0000FF"/>
              </a:buClr>
              <a:buFont typeface="Times" panose="02020603050405020304" pitchFamily="18" charset="0"/>
              <a:buChar char="•"/>
            </a:pPr>
            <a:r>
              <a:rPr lang="it-IT" altLang="it-IT" b="1">
                <a:latin typeface="Times New Roman" panose="02020603050405020304" pitchFamily="18" charset="0"/>
              </a:rPr>
              <a:t>Vengono gran parte coniugati con la Gly e con la taurina (acidi biliari coniugati)</a:t>
            </a:r>
          </a:p>
          <a:p>
            <a:pPr eaLnBrk="1" hangingPunct="1">
              <a:buClr>
                <a:srgbClr val="0000FF"/>
              </a:buClr>
              <a:buFont typeface="Times" panose="02020603050405020304" pitchFamily="18" charset="0"/>
              <a:buChar char="•"/>
            </a:pPr>
            <a:r>
              <a:rPr lang="it-IT" altLang="it-IT" b="1">
                <a:latin typeface="Times New Roman" panose="02020603050405020304" pitchFamily="18" charset="0"/>
              </a:rPr>
              <a:t>Formano in gran parte dei sali solubili di K e di Na (</a:t>
            </a:r>
            <a:r>
              <a:rPr lang="it-IT" altLang="it-IT" b="1" i="1">
                <a:solidFill>
                  <a:srgbClr val="0000FF"/>
                </a:solidFill>
                <a:latin typeface="Times New Roman" panose="02020603050405020304" pitchFamily="18" charset="0"/>
              </a:rPr>
              <a:t>i sali biliari</a:t>
            </a:r>
            <a:r>
              <a:rPr lang="it-IT" altLang="it-IT" b="1">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Effect transition="in" filter="dissolve">
                                      <p:cBhvr>
                                        <p:cTn id="7" dur="500"/>
                                        <p:tgtEl>
                                          <p:spTgt spid="5898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9829">
                                            <p:txEl>
                                              <p:pRg st="1" end="1"/>
                                            </p:txEl>
                                          </p:spTgt>
                                        </p:tgtEl>
                                        <p:attrNameLst>
                                          <p:attrName>style.visibility</p:attrName>
                                        </p:attrNameLst>
                                      </p:cBhvr>
                                      <p:to>
                                        <p:strVal val="visible"/>
                                      </p:to>
                                    </p:set>
                                    <p:animEffect transition="in" filter="dissolve">
                                      <p:cBhvr>
                                        <p:cTn id="12" dur="500"/>
                                        <p:tgtEl>
                                          <p:spTgt spid="5898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89829">
                                            <p:txEl>
                                              <p:pRg st="2" end="2"/>
                                            </p:txEl>
                                          </p:spTgt>
                                        </p:tgtEl>
                                        <p:attrNameLst>
                                          <p:attrName>style.visibility</p:attrName>
                                        </p:attrNameLst>
                                      </p:cBhvr>
                                      <p:to>
                                        <p:strVal val="visible"/>
                                      </p:to>
                                    </p:set>
                                    <p:animEffect transition="in" filter="dissolve">
                                      <p:cBhvr>
                                        <p:cTn id="17" dur="500"/>
                                        <p:tgtEl>
                                          <p:spTgt spid="58982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89829">
                                            <p:txEl>
                                              <p:pRg st="3" end="3"/>
                                            </p:txEl>
                                          </p:spTgt>
                                        </p:tgtEl>
                                        <p:attrNameLst>
                                          <p:attrName>style.visibility</p:attrName>
                                        </p:attrNameLst>
                                      </p:cBhvr>
                                      <p:to>
                                        <p:strVal val="visible"/>
                                      </p:to>
                                    </p:set>
                                    <p:animEffect transition="in" filter="dissolve">
                                      <p:cBhvr>
                                        <p:cTn id="22" dur="500"/>
                                        <p:tgtEl>
                                          <p:spTgt spid="58982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89829">
                                            <p:txEl>
                                              <p:pRg st="4" end="4"/>
                                            </p:txEl>
                                          </p:spTgt>
                                        </p:tgtEl>
                                        <p:attrNameLst>
                                          <p:attrName>style.visibility</p:attrName>
                                        </p:attrNameLst>
                                      </p:cBhvr>
                                      <p:to>
                                        <p:strVal val="visible"/>
                                      </p:to>
                                    </p:set>
                                    <p:animEffect transition="in" filter="dissolve">
                                      <p:cBhvr>
                                        <p:cTn id="27" dur="500"/>
                                        <p:tgtEl>
                                          <p:spTgt spid="58982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89829">
                                            <p:txEl>
                                              <p:pRg st="5" end="5"/>
                                            </p:txEl>
                                          </p:spTgt>
                                        </p:tgtEl>
                                        <p:attrNameLst>
                                          <p:attrName>style.visibility</p:attrName>
                                        </p:attrNameLst>
                                      </p:cBhvr>
                                      <p:to>
                                        <p:strVal val="visible"/>
                                      </p:to>
                                    </p:set>
                                    <p:animEffect transition="in" filter="dissolve">
                                      <p:cBhvr>
                                        <p:cTn id="32" dur="500"/>
                                        <p:tgtEl>
                                          <p:spTgt spid="5898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1600200"/>
            <a:ext cx="38671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4" name="Rettangolo 25"/>
          <p:cNvSpPr>
            <a:spLocks noChangeArrowheads="1"/>
          </p:cNvSpPr>
          <p:nvPr/>
        </p:nvSpPr>
        <p:spPr bwMode="auto">
          <a:xfrm>
            <a:off x="152400" y="1371600"/>
            <a:ext cx="40386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tabLst>
                <a:tab pos="101600" algn="l"/>
              </a:tabLst>
              <a:defRPr>
                <a:solidFill>
                  <a:schemeClr val="tx1"/>
                </a:solidFill>
                <a:latin typeface="Arial" panose="020B0604020202020204" pitchFamily="34" charset="0"/>
              </a:defRPr>
            </a:lvl1pPr>
            <a:lvl2pPr marL="742950" indent="-285750" eaLnBrk="0" hangingPunct="0">
              <a:tabLst>
                <a:tab pos="101600" algn="l"/>
              </a:tabLst>
              <a:defRPr>
                <a:solidFill>
                  <a:schemeClr val="tx1"/>
                </a:solidFill>
                <a:latin typeface="Arial" panose="020B0604020202020204" pitchFamily="34" charset="0"/>
              </a:defRPr>
            </a:lvl2pPr>
            <a:lvl3pPr marL="1143000" indent="-228600" eaLnBrk="0" hangingPunct="0">
              <a:tabLst>
                <a:tab pos="101600" algn="l"/>
              </a:tabLst>
              <a:defRPr>
                <a:solidFill>
                  <a:schemeClr val="tx1"/>
                </a:solidFill>
                <a:latin typeface="Arial" panose="020B0604020202020204" pitchFamily="34" charset="0"/>
              </a:defRPr>
            </a:lvl3pPr>
            <a:lvl4pPr marL="1600200" indent="-228600" eaLnBrk="0" hangingPunct="0">
              <a:tabLst>
                <a:tab pos="101600" algn="l"/>
              </a:tabLst>
              <a:defRPr>
                <a:solidFill>
                  <a:schemeClr val="tx1"/>
                </a:solidFill>
                <a:latin typeface="Arial" panose="020B0604020202020204" pitchFamily="34" charset="0"/>
              </a:defRPr>
            </a:lvl4pPr>
            <a:lvl5pPr marL="2057400" indent="-228600" eaLnBrk="0" hangingPunct="0">
              <a:tabLst>
                <a:tab pos="101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01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01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01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01600" algn="l"/>
              </a:tabLst>
              <a:defRPr>
                <a:solidFill>
                  <a:schemeClr val="tx1"/>
                </a:solidFill>
                <a:latin typeface="Arial" panose="020B0604020202020204" pitchFamily="34" charset="0"/>
              </a:defRPr>
            </a:lvl9pPr>
          </a:lstStyle>
          <a:p>
            <a:pPr eaLnBrk="1" hangingPunct="1">
              <a:buClr>
                <a:srgbClr val="0000FF"/>
              </a:buClr>
              <a:buSzPct val="115000"/>
              <a:buFont typeface="Times" panose="02020603050405020304" pitchFamily="18" charset="0"/>
              <a:buChar char="•"/>
            </a:pPr>
            <a:r>
              <a:rPr lang="it-IT" altLang="it-IT" sz="2000" b="1">
                <a:latin typeface="Times New Roman" panose="02020603050405020304" pitchFamily="18" charset="0"/>
              </a:rPr>
              <a:t>Sono molecole  anfipatiche </a:t>
            </a:r>
          </a:p>
          <a:p>
            <a:pPr eaLnBrk="1" hangingPunct="1">
              <a:buClr>
                <a:srgbClr val="0000FF"/>
              </a:buClr>
              <a:buSzPct val="115000"/>
              <a:buFont typeface="Times" panose="02020603050405020304" pitchFamily="18" charset="0"/>
              <a:buChar char="•"/>
            </a:pPr>
            <a:r>
              <a:rPr lang="it-IT" altLang="it-IT" sz="2000" b="1">
                <a:solidFill>
                  <a:srgbClr val="000000"/>
                </a:solidFill>
                <a:latin typeface="Times New Roman" panose="02020603050405020304" pitchFamily="18" charset="0"/>
              </a:rPr>
              <a:t>Potenti tensioattivi, infatti emulsionano le gocce di lipidi in  piccole  sfere (µm) sulle quali agiscono efficacemente le lipasi</a:t>
            </a:r>
          </a:p>
          <a:p>
            <a:pPr eaLnBrk="1" hangingPunct="1">
              <a:buClr>
                <a:srgbClr val="0000FF"/>
              </a:buClr>
              <a:buSzPct val="115000"/>
              <a:buFont typeface="Times" panose="02020603050405020304" pitchFamily="18" charset="0"/>
              <a:buChar char="•"/>
            </a:pPr>
            <a:r>
              <a:rPr lang="it-IT" altLang="it-IT" sz="2000" b="1">
                <a:solidFill>
                  <a:srgbClr val="000000"/>
                </a:solidFill>
                <a:latin typeface="Times New Roman" panose="02020603050405020304" pitchFamily="18" charset="0"/>
              </a:rPr>
              <a:t>Dai prodotti dell’azione enzimatica si formano nano-micelle che facilitano  l’assorbimento dei lipidi nell’epitelio intestinale</a:t>
            </a:r>
          </a:p>
          <a:p>
            <a:pPr eaLnBrk="1" hangingPunct="1">
              <a:buClr>
                <a:srgbClr val="0000FF"/>
              </a:buClr>
              <a:buSzPct val="115000"/>
              <a:buFont typeface="Times" panose="02020603050405020304" pitchFamily="18" charset="0"/>
              <a:buChar char="•"/>
            </a:pPr>
            <a:r>
              <a:rPr lang="it-IT" altLang="it-IT" sz="2000" b="1">
                <a:solidFill>
                  <a:srgbClr val="000000"/>
                </a:solidFill>
                <a:latin typeface="Times New Roman" panose="02020603050405020304" pitchFamily="18" charset="0"/>
              </a:rPr>
              <a:t>Azione solubilizzante </a:t>
            </a:r>
          </a:p>
        </p:txBody>
      </p:sp>
      <p:sp>
        <p:nvSpPr>
          <p:cNvPr id="304135" name="Rettangolo 26"/>
          <p:cNvSpPr>
            <a:spLocks noChangeArrowheads="1"/>
          </p:cNvSpPr>
          <p:nvPr/>
        </p:nvSpPr>
        <p:spPr bwMode="auto">
          <a:xfrm>
            <a:off x="161925" y="5443538"/>
            <a:ext cx="4456113" cy="941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solidFill>
                  <a:srgbClr val="000000"/>
                </a:solidFill>
                <a:latin typeface="Times New Roman" panose="02020603050405020304" pitchFamily="18" charset="0"/>
              </a:rPr>
              <a:t>Si formano </a:t>
            </a:r>
            <a:r>
              <a:rPr lang="it-IT" altLang="it-IT" b="1" i="1">
                <a:solidFill>
                  <a:srgbClr val="000000"/>
                </a:solidFill>
                <a:latin typeface="Times New Roman" panose="02020603050405020304" pitchFamily="18" charset="0"/>
              </a:rPr>
              <a:t>calcoli biliari</a:t>
            </a:r>
            <a:r>
              <a:rPr lang="it-IT" altLang="it-IT">
                <a:solidFill>
                  <a:srgbClr val="000000"/>
                </a:solidFill>
                <a:latin typeface="Times New Roman" panose="02020603050405020304" pitchFamily="18" charset="0"/>
              </a:rPr>
              <a:t> quando la bile contiene alte concentrazioni di colesterolo o di pigmenti biliari</a:t>
            </a:r>
          </a:p>
        </p:txBody>
      </p:sp>
      <p:sp>
        <p:nvSpPr>
          <p:cNvPr id="111621" name="WordArt 8"/>
          <p:cNvSpPr>
            <a:spLocks noChangeArrowheads="1" noChangeShapeType="1" noTextEdit="1"/>
          </p:cNvSpPr>
          <p:nvPr/>
        </p:nvSpPr>
        <p:spPr bwMode="auto">
          <a:xfrm>
            <a:off x="1066800" y="5334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GLI ACIDI BILIARI</a:t>
            </a:r>
          </a:p>
        </p:txBody>
      </p:sp>
      <p:sp>
        <p:nvSpPr>
          <p:cNvPr id="111622"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4134">
                                            <p:txEl>
                                              <p:pRg st="0" end="0"/>
                                            </p:txEl>
                                          </p:spTgt>
                                        </p:tgtEl>
                                        <p:attrNameLst>
                                          <p:attrName>style.visibility</p:attrName>
                                        </p:attrNameLst>
                                      </p:cBhvr>
                                      <p:to>
                                        <p:strVal val="visible"/>
                                      </p:to>
                                    </p:set>
                                    <p:animEffect transition="in" filter="dissolve">
                                      <p:cBhvr>
                                        <p:cTn id="7" dur="500"/>
                                        <p:tgtEl>
                                          <p:spTgt spid="3041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4134">
                                            <p:txEl>
                                              <p:pRg st="1" end="1"/>
                                            </p:txEl>
                                          </p:spTgt>
                                        </p:tgtEl>
                                        <p:attrNameLst>
                                          <p:attrName>style.visibility</p:attrName>
                                        </p:attrNameLst>
                                      </p:cBhvr>
                                      <p:to>
                                        <p:strVal val="visible"/>
                                      </p:to>
                                    </p:set>
                                    <p:animEffect transition="in" filter="dissolve">
                                      <p:cBhvr>
                                        <p:cTn id="12" dur="500"/>
                                        <p:tgtEl>
                                          <p:spTgt spid="3041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4134">
                                            <p:txEl>
                                              <p:pRg st="2" end="2"/>
                                            </p:txEl>
                                          </p:spTgt>
                                        </p:tgtEl>
                                        <p:attrNameLst>
                                          <p:attrName>style.visibility</p:attrName>
                                        </p:attrNameLst>
                                      </p:cBhvr>
                                      <p:to>
                                        <p:strVal val="visible"/>
                                      </p:to>
                                    </p:set>
                                    <p:animEffect transition="in" filter="dissolve">
                                      <p:cBhvr>
                                        <p:cTn id="17" dur="500"/>
                                        <p:tgtEl>
                                          <p:spTgt spid="3041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4134">
                                            <p:txEl>
                                              <p:pRg st="3" end="3"/>
                                            </p:txEl>
                                          </p:spTgt>
                                        </p:tgtEl>
                                        <p:attrNameLst>
                                          <p:attrName>style.visibility</p:attrName>
                                        </p:attrNameLst>
                                      </p:cBhvr>
                                      <p:to>
                                        <p:strVal val="visible"/>
                                      </p:to>
                                    </p:set>
                                    <p:animEffect transition="in" filter="dissolve">
                                      <p:cBhvr>
                                        <p:cTn id="22" dur="500"/>
                                        <p:tgtEl>
                                          <p:spTgt spid="30413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4135"/>
                                        </p:tgtEl>
                                        <p:attrNameLst>
                                          <p:attrName>style.visibility</p:attrName>
                                        </p:attrNameLst>
                                      </p:cBhvr>
                                      <p:to>
                                        <p:strVal val="visible"/>
                                      </p:to>
                                    </p:set>
                                    <p:animEffect transition="in" filter="dissolve">
                                      <p:cBhvr>
                                        <p:cTn id="27" dur="500"/>
                                        <p:tgtEl>
                                          <p:spTgt spid="304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WordArt 2"/>
          <p:cNvSpPr>
            <a:spLocks noChangeArrowheads="1" noChangeShapeType="1" noTextEdit="1"/>
          </p:cNvSpPr>
          <p:nvPr/>
        </p:nvSpPr>
        <p:spPr bwMode="auto">
          <a:xfrm>
            <a:off x="1143000" y="4572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GLI ACIDI BILIARI</a:t>
            </a:r>
          </a:p>
        </p:txBody>
      </p:sp>
      <p:sp>
        <p:nvSpPr>
          <p:cNvPr id="112643" name="Rectangle 3"/>
          <p:cNvSpPr>
            <a:spLocks noChangeArrowheads="1"/>
          </p:cNvSpPr>
          <p:nvPr/>
        </p:nvSpPr>
        <p:spPr bwMode="auto">
          <a:xfrm>
            <a:off x="2362200" y="1144588"/>
            <a:ext cx="4127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0000FF"/>
                </a:solidFill>
                <a:latin typeface="Times New Roman" panose="02020603050405020304" pitchFamily="18" charset="0"/>
              </a:rPr>
              <a:t>CIRCOLAZIONE ENTERO-EPATICA</a:t>
            </a:r>
          </a:p>
        </p:txBody>
      </p:sp>
      <p:sp>
        <p:nvSpPr>
          <p:cNvPr id="289797" name="Rectangle 5"/>
          <p:cNvSpPr>
            <a:spLocks noChangeArrowheads="1"/>
          </p:cNvSpPr>
          <p:nvPr/>
        </p:nvSpPr>
        <p:spPr bwMode="auto">
          <a:xfrm>
            <a:off x="4360863" y="1600200"/>
            <a:ext cx="463073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600" b="1">
                <a:latin typeface="Times New Roman" panose="02020603050405020304" pitchFamily="18" charset="0"/>
              </a:rPr>
              <a:t>Gli acidi biliari e i loro sali sono i costituenti che conferiscono alla bile la sua fondamentale funzione nella digestione e nell’assorbimento dei grassi.</a:t>
            </a:r>
          </a:p>
          <a:p>
            <a:pPr eaLnBrk="1" hangingPunct="1"/>
            <a:r>
              <a:rPr lang="it-IT" altLang="it-IT" sz="1600" b="1">
                <a:latin typeface="Times New Roman" panose="02020603050405020304" pitchFamily="18" charset="0"/>
              </a:rPr>
              <a:t>Nel duodeno e nel digiuno essi restano legati in vario modo con i lipidi fino a che questi vengono assorbiti; poi si rendono liberi e vengono essi stessi quasi totalmente assorbiti nell’ileo. Passati nel sangue portale, gli acidi e i sali biliari ritornano al fegato ove gli epatociti li recuperano e li secernono di nuovo nella bile come acidi primari (circolo entero-epatico degli acidi biliari)</a:t>
            </a:r>
          </a:p>
        </p:txBody>
      </p:sp>
      <p:pic>
        <p:nvPicPr>
          <p:cNvPr id="11264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524000"/>
            <a:ext cx="41592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00" name="Text Box 13"/>
          <p:cNvSpPr txBox="1">
            <a:spLocks noChangeArrowheads="1"/>
          </p:cNvSpPr>
          <p:nvPr/>
        </p:nvSpPr>
        <p:spPr bwMode="auto">
          <a:xfrm>
            <a:off x="4038600" y="4876800"/>
            <a:ext cx="4800600" cy="18161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pPr>
            <a:r>
              <a:rPr lang="it-IT" altLang="it-IT">
                <a:latin typeface="Times New Roman" panose="02020603050405020304" pitchFamily="18" charset="0"/>
              </a:rPr>
              <a:t>circa il 20% viene escreto con le feci (a. biliari secondari) e questo rappresenta il più importante meccanismo di escrezione del  colesterolo</a:t>
            </a:r>
          </a:p>
          <a:p>
            <a:pPr algn="just" eaLnBrk="1" hangingPunct="1">
              <a:spcBef>
                <a:spcPts val="600"/>
              </a:spcBef>
              <a:buFontTx/>
              <a:buChar char="•"/>
            </a:pPr>
            <a:r>
              <a:rPr lang="it-IT" altLang="it-IT">
                <a:latin typeface="Times New Roman" panose="02020603050405020304" pitchFamily="18" charset="0"/>
              </a:rPr>
              <a:t> i </a:t>
            </a:r>
            <a:r>
              <a:rPr lang="it-IT" altLang="it-IT" b="1" i="1">
                <a:latin typeface="Times New Roman" panose="02020603050405020304" pitchFamily="18" charset="0"/>
              </a:rPr>
              <a:t>farmaci ipocolesterolemizzanti </a:t>
            </a:r>
            <a:r>
              <a:rPr lang="it-IT" altLang="it-IT">
                <a:latin typeface="Times New Roman" panose="02020603050405020304" pitchFamily="18" charset="0"/>
              </a:rPr>
              <a:t>aumentano l’escrezione degli a. biliari e  riducono i livelli ematici di colesterolo </a:t>
            </a:r>
          </a:p>
        </p:txBody>
      </p:sp>
      <p:sp>
        <p:nvSpPr>
          <p:cNvPr id="112647" name="Text Box 10"/>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7">
                                            <p:txEl>
                                              <p:pRg st="0" end="0"/>
                                            </p:txEl>
                                          </p:spTgt>
                                        </p:tgtEl>
                                        <p:attrNameLst>
                                          <p:attrName>style.visibility</p:attrName>
                                        </p:attrNameLst>
                                      </p:cBhvr>
                                      <p:to>
                                        <p:strVal val="visible"/>
                                      </p:to>
                                    </p:set>
                                    <p:animEffect transition="in" filter="dissolve">
                                      <p:cBhvr>
                                        <p:cTn id="7" dur="500"/>
                                        <p:tgtEl>
                                          <p:spTgt spid="289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7">
                                            <p:txEl>
                                              <p:pRg st="1" end="1"/>
                                            </p:txEl>
                                          </p:spTgt>
                                        </p:tgtEl>
                                        <p:attrNameLst>
                                          <p:attrName>style.visibility</p:attrName>
                                        </p:attrNameLst>
                                      </p:cBhvr>
                                      <p:to>
                                        <p:strVal val="visible"/>
                                      </p:to>
                                    </p:set>
                                    <p:animEffect transition="in" filter="dissolve">
                                      <p:cBhvr>
                                        <p:cTn id="12" dur="500"/>
                                        <p:tgtEl>
                                          <p:spTgt spid="289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0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WordArt 2"/>
          <p:cNvSpPr>
            <a:spLocks noChangeArrowheads="1" noChangeShapeType="1" noTextEdit="1"/>
          </p:cNvSpPr>
          <p:nvPr/>
        </p:nvSpPr>
        <p:spPr bwMode="auto">
          <a:xfrm>
            <a:off x="1143000" y="457200"/>
            <a:ext cx="6934200" cy="5334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GLI ACIDI BILIARI</a:t>
            </a:r>
          </a:p>
        </p:txBody>
      </p:sp>
      <p:sp>
        <p:nvSpPr>
          <p:cNvPr id="113667" name="Rectangle 3"/>
          <p:cNvSpPr>
            <a:spLocks noChangeArrowheads="1"/>
          </p:cNvSpPr>
          <p:nvPr/>
        </p:nvSpPr>
        <p:spPr bwMode="auto">
          <a:xfrm>
            <a:off x="2362200" y="1144588"/>
            <a:ext cx="4127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solidFill>
                  <a:srgbClr val="0000FF"/>
                </a:solidFill>
                <a:latin typeface="Times New Roman" panose="02020603050405020304" pitchFamily="18" charset="0"/>
              </a:rPr>
              <a:t>CIRCOLAZIONE ENTERO-EPATICA</a:t>
            </a: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51816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4"/>
          <p:cNvSpPr txBox="1">
            <a:spLocks noChangeArrowheads="1"/>
          </p:cNvSpPr>
          <p:nvPr/>
        </p:nvSpPr>
        <p:spPr bwMode="auto">
          <a:xfrm>
            <a:off x="5181600" y="1736725"/>
            <a:ext cx="38385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it-IT" sz="2000" b="1" i="1">
                <a:latin typeface="Times New Roman" panose="02020603050405020304" pitchFamily="18" charset="0"/>
              </a:rPr>
              <a:t>Riassorbimento intestinale e immagazzinamento interprandiale</a:t>
            </a:r>
          </a:p>
          <a:p>
            <a:pPr algn="just" eaLnBrk="1" hangingPunct="1">
              <a:buFont typeface="Arial" panose="020B0604020202020204" pitchFamily="34" charset="0"/>
              <a:buChar char="•"/>
            </a:pPr>
            <a:r>
              <a:rPr lang="it-IT" altLang="it-IT" sz="2000">
                <a:latin typeface="Times New Roman" panose="02020603050405020304" pitchFamily="18" charset="0"/>
              </a:rPr>
              <a:t> in un pasto medio il pool di acidi biliari circola due volte (c</a:t>
            </a:r>
            <a:r>
              <a:rPr lang="it-IT" altLang="it-IT" sz="2000" b="1" i="1">
                <a:latin typeface="Times New Roman" panose="02020603050405020304" pitchFamily="18" charset="0"/>
              </a:rPr>
              <a:t>ircolazione   enteroepatica)</a:t>
            </a:r>
            <a:r>
              <a:rPr lang="it-IT" altLang="it-IT" sz="2000">
                <a:latin typeface="Times New Roman" panose="02020603050405020304" pitchFamily="18" charset="0"/>
              </a:rPr>
              <a:t>.  </a:t>
            </a:r>
          </a:p>
          <a:p>
            <a:pPr algn="just" eaLnBrk="1" hangingPunct="1">
              <a:spcBef>
                <a:spcPts val="600"/>
              </a:spcBef>
              <a:buFontTx/>
              <a:buChar char="•"/>
            </a:pPr>
            <a:r>
              <a:rPr lang="it-IT" altLang="it-IT" sz="2000">
                <a:latin typeface="Times New Roman" panose="02020603050405020304" pitchFamily="18" charset="0"/>
              </a:rPr>
              <a:t> tra i pasti </a:t>
            </a:r>
            <a:r>
              <a:rPr lang="it-IT" altLang="it-IT" sz="2000" b="1" i="1">
                <a:latin typeface="Times New Roman" panose="02020603050405020304" pitchFamily="18" charset="0"/>
              </a:rPr>
              <a:t>la bile</a:t>
            </a:r>
            <a:r>
              <a:rPr lang="it-IT" altLang="it-IT" sz="2000">
                <a:latin typeface="Times New Roman" panose="02020603050405020304" pitchFamily="18" charset="0"/>
              </a:rPr>
              <a:t> è raccolta nella </a:t>
            </a:r>
            <a:r>
              <a:rPr lang="it-IT" altLang="it-IT" sz="2000" b="1" i="1">
                <a:latin typeface="Times New Roman" panose="02020603050405020304" pitchFamily="18" charset="0"/>
              </a:rPr>
              <a:t>colecisti</a:t>
            </a:r>
            <a:r>
              <a:rPr lang="it-IT" altLang="it-IT" sz="2000">
                <a:latin typeface="Times New Roman" panose="02020603050405020304" pitchFamily="18" charset="0"/>
              </a:rPr>
              <a:t> che riassorbe H</a:t>
            </a:r>
            <a:r>
              <a:rPr lang="it-IT" altLang="it-IT" sz="2000" baseline="-25000">
                <a:latin typeface="Times New Roman" panose="02020603050405020304" pitchFamily="18" charset="0"/>
              </a:rPr>
              <a:t>2</a:t>
            </a:r>
            <a:r>
              <a:rPr lang="it-IT" altLang="it-IT" sz="2000">
                <a:latin typeface="Times New Roman" panose="02020603050405020304" pitchFamily="18" charset="0"/>
              </a:rPr>
              <a:t>O e sali. </a:t>
            </a:r>
          </a:p>
          <a:p>
            <a:pPr algn="just" eaLnBrk="1" hangingPunct="1">
              <a:spcBef>
                <a:spcPts val="600"/>
              </a:spcBef>
              <a:buFontTx/>
              <a:buChar char="•"/>
            </a:pPr>
            <a:r>
              <a:rPr lang="it-IT" altLang="it-IT" sz="2000">
                <a:latin typeface="Times New Roman" panose="02020603050405020304" pitchFamily="18" charset="0"/>
              </a:rPr>
              <a:t> durante un pasto la </a:t>
            </a:r>
            <a:r>
              <a:rPr lang="it-IT" altLang="it-IT" sz="2000" b="1" i="1">
                <a:latin typeface="Times New Roman" panose="02020603050405020304" pitchFamily="18" charset="0"/>
              </a:rPr>
              <a:t>CCK</a:t>
            </a:r>
            <a:r>
              <a:rPr lang="it-IT" altLang="it-IT" sz="2000">
                <a:latin typeface="Times New Roman" panose="02020603050405020304" pitchFamily="18" charset="0"/>
              </a:rPr>
              <a:t> stimola la contrazione e lo svuotamento della  colecisti nel duodeno. </a:t>
            </a:r>
          </a:p>
        </p:txBody>
      </p:sp>
      <p:sp>
        <p:nvSpPr>
          <p:cNvPr id="113670" name="Text Box 9"/>
          <p:cNvSpPr txBox="1">
            <a:spLocks noChangeArrowheads="1"/>
          </p:cNvSpPr>
          <p:nvPr/>
        </p:nvSpPr>
        <p:spPr bwMode="auto">
          <a:xfrm>
            <a:off x="649288" y="66675"/>
            <a:ext cx="849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000" b="1">
                <a:solidFill>
                  <a:schemeClr val="bg1"/>
                </a:solidFill>
                <a:latin typeface="Times New Roman" panose="02020603050405020304" pitchFamily="18" charset="0"/>
              </a:rPr>
              <a:t>APPARATO DIGERENTE		</a:t>
            </a:r>
            <a:r>
              <a:rPr lang="it-IT" altLang="it-IT" sz="2000" b="1">
                <a:latin typeface="Times New Roman" panose="02020603050405020304" pitchFamily="18" charset="0"/>
              </a:rPr>
              <a:t>SECREZIONE</a:t>
            </a:r>
            <a:r>
              <a:rPr lang="it-IT" altLang="it-IT" sz="2000" b="1">
                <a:solidFill>
                  <a:schemeClr val="bg1"/>
                </a:solidFill>
                <a:latin typeface="Times New Roman" panose="02020603050405020304" pitchFamily="18" charset="0"/>
              </a:rPr>
              <a:t> </a:t>
            </a:r>
            <a:r>
              <a:rPr lang="it-IT" altLang="it-IT" sz="2000" b="1">
                <a:latin typeface="Times New Roman" panose="02020603050405020304" pitchFamily="18" charset="0"/>
              </a:rPr>
              <a:t>E DIGESTIONE</a:t>
            </a:r>
            <a:endParaRPr lang="it-IT" altLang="it-IT" sz="2000" b="1">
              <a:solidFill>
                <a:schemeClr val="bg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0" fill="hold" nodeType="withEffect">
                                  <p:stCondLst>
                                    <p:cond delay="0"/>
                                  </p:stCondLst>
                                  <p:childTnLst>
                                    <p:set>
                                      <p:cBhvr>
                                        <p:cTn id="11" dur="1" fill="hold">
                                          <p:stCondLst>
                                            <p:cond delay="0"/>
                                          </p:stCondLst>
                                        </p:cTn>
                                        <p:tgtEl>
                                          <p:spTgt spid="38914"/>
                                        </p:tgtEl>
                                        <p:attrNameLst>
                                          <p:attrName>style.visibility</p:attrName>
                                        </p:attrNameLst>
                                      </p:cBhvr>
                                      <p:to>
                                        <p:strVal val="visible"/>
                                      </p:to>
                                    </p:set>
                                    <p:anim calcmode="lin" valueType="num">
                                      <p:cBhvr>
                                        <p:cTn id="12" dur="500" fill="hold"/>
                                        <p:tgtEl>
                                          <p:spTgt spid="38914"/>
                                        </p:tgtEl>
                                        <p:attrNameLst>
                                          <p:attrName>ppt_w</p:attrName>
                                        </p:attrNameLst>
                                      </p:cBhvr>
                                      <p:tavLst>
                                        <p:tav tm="0">
                                          <p:val>
                                            <p:fltVal val="0"/>
                                          </p:val>
                                        </p:tav>
                                        <p:tav tm="100000">
                                          <p:val>
                                            <p:strVal val="#ppt_w"/>
                                          </p:val>
                                        </p:tav>
                                      </p:tavLst>
                                    </p:anim>
                                    <p:anim calcmode="lin" valueType="num">
                                      <p:cBhvr>
                                        <p:cTn id="13" dur="500" fill="hold"/>
                                        <p:tgtEl>
                                          <p:spTgt spid="38914"/>
                                        </p:tgtEl>
                                        <p:attrNameLst>
                                          <p:attrName>ppt_h</p:attrName>
                                        </p:attrNameLst>
                                      </p:cBhvr>
                                      <p:tavLst>
                                        <p:tav tm="0">
                                          <p:val>
                                            <p:fltVal val="0"/>
                                          </p:val>
                                        </p:tav>
                                        <p:tav tm="100000">
                                          <p:val>
                                            <p:strVal val="#ppt_h"/>
                                          </p:val>
                                        </p:tav>
                                      </p:tavLst>
                                    </p:anim>
                                    <p:animEffect transition="in" filter="fade">
                                      <p:cBhvr>
                                        <p:cTn id="14"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7950</TotalTime>
  <Words>16052</Words>
  <Application>Microsoft Office PowerPoint</Application>
  <PresentationFormat>Presentazione su schermo (4:3)</PresentationFormat>
  <Paragraphs>1755</Paragraphs>
  <Slides>184</Slides>
  <Notes>183</Notes>
  <HiddenSlides>3</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2</vt:i4>
      </vt:variant>
      <vt:variant>
        <vt:lpstr>Titoli diapositive</vt:lpstr>
      </vt:variant>
      <vt:variant>
        <vt:i4>184</vt:i4>
      </vt:variant>
    </vt:vector>
  </HeadingPairs>
  <TitlesOfParts>
    <vt:vector size="199" baseType="lpstr">
      <vt:lpstr>Arial</vt:lpstr>
      <vt:lpstr>Arial Black</vt:lpstr>
      <vt:lpstr>Arial Rounded MT Bold</vt:lpstr>
      <vt:lpstr>Georgia</vt:lpstr>
      <vt:lpstr>Lucida Grande</vt:lpstr>
      <vt:lpstr>Symbol</vt:lpstr>
      <vt:lpstr>Times</vt:lpstr>
      <vt:lpstr>Times New Roman</vt:lpstr>
      <vt:lpstr>Verdana</vt:lpstr>
      <vt:lpstr>Wingdings</vt:lpstr>
      <vt:lpstr>ヒラギノ角ゴ ProN W3</vt:lpstr>
      <vt:lpstr>ヒラギノ角ゴ ProN W6</vt:lpstr>
      <vt:lpstr>Pixel</vt:lpstr>
      <vt:lpstr>CorelPhotoPaint.Image.8</vt:lpstr>
      <vt:lpstr>Corel PHOTO-PAINT 9.0 Image</vt:lpstr>
      <vt:lpstr>ELEMENTI  DELLA FUNZIONE INTESTINALE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Mucina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Composizione delle feci di uomo adulto a dieta di tipo occidentale</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APPARATO GASTROENTERICO</dc:title>
  <dc:creator>seminari</dc:creator>
  <cp:lastModifiedBy>seminari</cp:lastModifiedBy>
  <cp:revision>189</cp:revision>
  <dcterms:created xsi:type="dcterms:W3CDTF">2009-11-23T14:12:17Z</dcterms:created>
  <dcterms:modified xsi:type="dcterms:W3CDTF">2017-05-15T16:37:26Z</dcterms:modified>
</cp:coreProperties>
</file>