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85" r:id="rId17"/>
    <p:sldId id="273" r:id="rId18"/>
    <p:sldId id="274" r:id="rId19"/>
    <p:sldId id="265" r:id="rId20"/>
    <p:sldId id="275" r:id="rId21"/>
    <p:sldId id="279" r:id="rId22"/>
    <p:sldId id="276" r:id="rId23"/>
    <p:sldId id="277" r:id="rId24"/>
    <p:sldId id="278" r:id="rId25"/>
    <p:sldId id="280" r:id="rId26"/>
    <p:sldId id="286" r:id="rId27"/>
    <p:sldId id="282" r:id="rId28"/>
    <p:sldId id="283"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5" r:id="rId58"/>
    <p:sldId id="316" r:id="rId5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4" d="100"/>
          <a:sy n="84" d="100"/>
        </p:scale>
        <p:origin x="-74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9F71B39-2BEE-414C-BD1F-F9AF1F7044CB}" type="datetimeFigureOut">
              <a:rPr lang="it-IT" smtClean="0"/>
              <a:pPr/>
              <a:t>26/02/2013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273F1AD-E784-45C0-94C1-B3C2C6583C74}"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F71B39-2BEE-414C-BD1F-F9AF1F7044CB}" type="datetimeFigureOut">
              <a:rPr lang="it-IT" smtClean="0"/>
              <a:pPr/>
              <a:t>26/02/2013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3F1AD-E784-45C0-94C1-B3C2C6583C74}"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it.wikipedia.org/wiki/File:Question_book-4.sv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APPRENDIMENTO</a:t>
            </a:r>
            <a:endParaRPr lang="it-IT" b="1" dirty="0"/>
          </a:p>
        </p:txBody>
      </p:sp>
      <p:sp>
        <p:nvSpPr>
          <p:cNvPr id="3" name="Segnaposto contenuto 2"/>
          <p:cNvSpPr>
            <a:spLocks noGrp="1"/>
          </p:cNvSpPr>
          <p:nvPr>
            <p:ph idx="1"/>
          </p:nvPr>
        </p:nvSpPr>
        <p:spPr>
          <a:xfrm>
            <a:off x="428596" y="1571612"/>
            <a:ext cx="8229600" cy="4525963"/>
          </a:xfrm>
        </p:spPr>
        <p:txBody>
          <a:bodyPr/>
          <a:lstStyle/>
          <a:p>
            <a:pPr>
              <a:buNone/>
            </a:pPr>
            <a:endParaRPr lang="it-IT" dirty="0" smtClean="0"/>
          </a:p>
          <a:p>
            <a:pPr algn="ctr">
              <a:buNone/>
            </a:pPr>
            <a:r>
              <a:rPr lang="it-IT" dirty="0" smtClean="0"/>
              <a:t>CAMBIAMENTO-MODIFICAZIONE    PERMANENTE O COMUNQUE DURATURA</a:t>
            </a:r>
          </a:p>
          <a:p>
            <a:pPr algn="ctr">
              <a:buNone/>
            </a:pPr>
            <a:r>
              <a:rPr lang="it-IT" dirty="0" smtClean="0"/>
              <a:t>DEL COMPORTAMENTO PRODOTTO DALL’ESPERIENZA.</a:t>
            </a:r>
          </a:p>
          <a:p>
            <a:pPr algn="ctr">
              <a:buNone/>
            </a:pPr>
            <a:endParaRPr lang="it-IT" dirty="0" smtClean="0"/>
          </a:p>
          <a:p>
            <a:pPr algn="ctr">
              <a:buNone/>
            </a:pPr>
            <a:r>
              <a:rPr lang="it-IT" u="sng" dirty="0" smtClean="0"/>
              <a:t>CONOSCERE L’</a:t>
            </a:r>
            <a:r>
              <a:rPr lang="it-IT" u="sng" dirty="0" err="1" smtClean="0"/>
              <a:t>APPPRENDIMENTO=</a:t>
            </a:r>
            <a:r>
              <a:rPr lang="it-IT" u="sng" dirty="0" smtClean="0"/>
              <a:t>                             CAPIRE IL MODO </a:t>
            </a:r>
            <a:r>
              <a:rPr lang="it-IT" u="sng" dirty="0" err="1" smtClean="0"/>
              <a:t>DI</a:t>
            </a:r>
            <a:r>
              <a:rPr lang="it-IT" u="sng" dirty="0" smtClean="0"/>
              <a:t> AGIRE E </a:t>
            </a:r>
            <a:r>
              <a:rPr lang="it-IT" u="sng" dirty="0" err="1" smtClean="0"/>
              <a:t>DI</a:t>
            </a:r>
            <a:r>
              <a:rPr lang="it-IT" u="sng" dirty="0" smtClean="0"/>
              <a:t> PENSARE</a:t>
            </a:r>
          </a:p>
          <a:p>
            <a:pPr algn="ctr">
              <a:buNone/>
            </a:pP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96842"/>
          </a:xfrm>
        </p:spPr>
        <p:txBody>
          <a:bodyPr>
            <a:normAutofit fontScale="90000"/>
          </a:bodyPr>
          <a:lstStyle/>
          <a:p>
            <a:endParaRPr lang="it-IT" dirty="0"/>
          </a:p>
        </p:txBody>
      </p:sp>
      <p:sp>
        <p:nvSpPr>
          <p:cNvPr id="3" name="Segnaposto contenuto 2"/>
          <p:cNvSpPr>
            <a:spLocks noGrp="1"/>
          </p:cNvSpPr>
          <p:nvPr>
            <p:ph idx="1"/>
          </p:nvPr>
        </p:nvSpPr>
        <p:spPr>
          <a:xfrm>
            <a:off x="457200" y="928670"/>
            <a:ext cx="8229600" cy="5197493"/>
          </a:xfrm>
        </p:spPr>
        <p:txBody>
          <a:bodyPr/>
          <a:lstStyle/>
          <a:p>
            <a:r>
              <a:rPr lang="it-IT" u="sng" dirty="0" smtClean="0"/>
              <a:t>FORMAZIONE  DEI CONCETTI:  </a:t>
            </a:r>
            <a:r>
              <a:rPr lang="it-IT" dirty="0" smtClean="0"/>
              <a:t>apprendimento mediante riflessioni, induzioni e paragoni che si organizzano in pensiero, opinione e giudizio</a:t>
            </a:r>
          </a:p>
          <a:p>
            <a:pPr>
              <a:buNone/>
            </a:pPr>
            <a:endParaRPr lang="it-IT" dirty="0" smtClean="0"/>
          </a:p>
          <a:p>
            <a:r>
              <a:rPr lang="it-IT" u="sng" dirty="0" smtClean="0"/>
              <a:t>PROBLEM SOLVING:  </a:t>
            </a:r>
            <a:r>
              <a:rPr lang="it-IT" dirty="0" smtClean="0"/>
              <a:t>capacità di dare risposta o soluzione ad un quesito partendo da certe premesse e seguendo un ragionamento logico. E’ la forma di apprendimento più complessa ed evoluta </a:t>
            </a:r>
            <a:endParaRPr lang="it-IT"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PROCESSI </a:t>
            </a:r>
            <a:r>
              <a:rPr lang="it-IT" dirty="0" err="1" smtClean="0"/>
              <a:t>DI</a:t>
            </a:r>
            <a:r>
              <a:rPr lang="it-IT" dirty="0" smtClean="0"/>
              <a:t> APPRENDIMENTO</a:t>
            </a:r>
            <a:endParaRPr lang="it-IT" dirty="0"/>
          </a:p>
        </p:txBody>
      </p:sp>
      <p:sp>
        <p:nvSpPr>
          <p:cNvPr id="3" name="Segnaposto contenuto 2"/>
          <p:cNvSpPr>
            <a:spLocks noGrp="1"/>
          </p:cNvSpPr>
          <p:nvPr>
            <p:ph idx="1"/>
          </p:nvPr>
        </p:nvSpPr>
        <p:spPr>
          <a:xfrm>
            <a:off x="457200" y="1643050"/>
            <a:ext cx="8229600" cy="4483113"/>
          </a:xfrm>
        </p:spPr>
        <p:txBody>
          <a:bodyPr/>
          <a:lstStyle/>
          <a:p>
            <a:pPr marL="514350" indent="-514350">
              <a:buFont typeface="+mj-lt"/>
              <a:buAutoNum type="arabicPeriod"/>
            </a:pPr>
            <a:r>
              <a:rPr lang="it-IT" u="sng" dirty="0" smtClean="0"/>
              <a:t>ESTINZIONE E RECUPERO SPONTANEO: </a:t>
            </a:r>
            <a:r>
              <a:rPr lang="it-IT" dirty="0" smtClean="0"/>
              <a:t>  processo mediante il quale uno SC (stimolo condizionato) perde la capacità di </a:t>
            </a:r>
            <a:r>
              <a:rPr lang="it-IT" dirty="0" err="1" smtClean="0"/>
              <a:t>elicitare</a:t>
            </a:r>
            <a:r>
              <a:rPr lang="it-IT" dirty="0" smtClean="0"/>
              <a:t>  RC (risposte condizionate) perché non più abbinato allo SIC (stimolo incondizionato). Con il recupero spontaneo la RC tende sistematicamente a ricomparire dopo che sarà stata instaurate l’estinzione</a:t>
            </a:r>
            <a:r>
              <a:rPr lang="it-IT" u="sng" dirty="0" smtClean="0"/>
              <a:t> </a:t>
            </a:r>
            <a:r>
              <a:rPr lang="it-IT" dirty="0" smtClean="0"/>
              <a:t>                      </a:t>
            </a:r>
            <a:endParaRPr lang="it-IT" u="sng"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439718"/>
          </a:xfrm>
        </p:spPr>
        <p:txBody>
          <a:bodyPr>
            <a:normAutofit fontScale="90000"/>
          </a:bodyPr>
          <a:lstStyle/>
          <a:p>
            <a:endParaRPr lang="it-IT" dirty="0"/>
          </a:p>
        </p:txBody>
      </p:sp>
      <p:sp>
        <p:nvSpPr>
          <p:cNvPr id="3" name="Segnaposto contenuto 2"/>
          <p:cNvSpPr>
            <a:spLocks noGrp="1"/>
          </p:cNvSpPr>
          <p:nvPr>
            <p:ph idx="1"/>
          </p:nvPr>
        </p:nvSpPr>
        <p:spPr>
          <a:xfrm>
            <a:off x="457200" y="785794"/>
            <a:ext cx="8229600" cy="5340369"/>
          </a:xfrm>
        </p:spPr>
        <p:txBody>
          <a:bodyPr/>
          <a:lstStyle/>
          <a:p>
            <a:pPr marL="514350" indent="-514350">
              <a:buFont typeface="+mj-lt"/>
              <a:buAutoNum type="arabicPeriod"/>
            </a:pPr>
            <a:r>
              <a:rPr lang="it-IT" u="sng" dirty="0" smtClean="0"/>
              <a:t>GENERALIZZAZIONE:  </a:t>
            </a:r>
            <a:r>
              <a:rPr lang="it-IT" dirty="0" smtClean="0"/>
              <a:t>processo mediante il quale la stessa risposta viene </a:t>
            </a:r>
            <a:r>
              <a:rPr lang="it-IT" dirty="0" err="1" smtClean="0"/>
              <a:t>elicitata</a:t>
            </a:r>
            <a:r>
              <a:rPr lang="it-IT" dirty="0" smtClean="0"/>
              <a:t> o emessa nei confronti di una classe o categoria composta da stimoli simili l’uno all’altro</a:t>
            </a:r>
          </a:p>
          <a:p>
            <a:pPr marL="514350" indent="-514350">
              <a:buNone/>
            </a:pPr>
            <a:endParaRPr lang="it-IT" dirty="0" smtClean="0"/>
          </a:p>
          <a:p>
            <a:pPr marL="514350" indent="-514350">
              <a:buFont typeface="+mj-lt"/>
              <a:buAutoNum type="arabicPeriod"/>
            </a:pPr>
            <a:r>
              <a:rPr lang="it-IT" u="sng" dirty="0" smtClean="0"/>
              <a:t>DISCRIMINAZIONE:  </a:t>
            </a:r>
            <a:r>
              <a:rPr lang="it-IT" dirty="0" smtClean="0"/>
              <a:t>processo comune di selezione di SIC che possono bloccare od impedire la evocazione di RC</a:t>
            </a:r>
            <a:endParaRPr lang="it-IT" u="sng"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FATTORI </a:t>
            </a:r>
            <a:r>
              <a:rPr lang="it-IT" dirty="0" err="1" smtClean="0"/>
              <a:t>DI</a:t>
            </a:r>
            <a:r>
              <a:rPr lang="it-IT" dirty="0" smtClean="0"/>
              <a:t> APPRENDIMENTO</a:t>
            </a:r>
            <a:endParaRPr lang="it-IT" dirty="0"/>
          </a:p>
        </p:txBody>
      </p:sp>
      <p:sp>
        <p:nvSpPr>
          <p:cNvPr id="3" name="Segnaposto contenuto 2"/>
          <p:cNvSpPr>
            <a:spLocks noGrp="1"/>
          </p:cNvSpPr>
          <p:nvPr>
            <p:ph idx="1"/>
          </p:nvPr>
        </p:nvSpPr>
        <p:spPr/>
        <p:txBody>
          <a:bodyPr/>
          <a:lstStyle/>
          <a:p>
            <a:pPr>
              <a:buNone/>
            </a:pPr>
            <a:r>
              <a:rPr lang="it-IT" b="1" dirty="0" smtClean="0"/>
              <a:t>      ESTERNI:   -</a:t>
            </a:r>
            <a:r>
              <a:rPr lang="it-IT" dirty="0" smtClean="0"/>
              <a:t> Caratteristiche del materiale</a:t>
            </a:r>
          </a:p>
          <a:p>
            <a:pPr>
              <a:buNone/>
            </a:pPr>
            <a:r>
              <a:rPr lang="it-IT" dirty="0" smtClean="0"/>
              <a:t>                         </a:t>
            </a:r>
            <a:r>
              <a:rPr lang="it-IT" b="1" dirty="0" smtClean="0"/>
              <a:t>-  </a:t>
            </a:r>
            <a:r>
              <a:rPr lang="it-IT" dirty="0" smtClean="0"/>
              <a:t>Rinforzo</a:t>
            </a:r>
          </a:p>
          <a:p>
            <a:pPr>
              <a:buNone/>
            </a:pPr>
            <a:r>
              <a:rPr lang="it-IT" dirty="0" smtClean="0"/>
              <a:t>                         </a:t>
            </a:r>
            <a:r>
              <a:rPr lang="it-IT" b="1" dirty="0" smtClean="0"/>
              <a:t>-  </a:t>
            </a:r>
            <a:r>
              <a:rPr lang="it-IT" dirty="0" smtClean="0"/>
              <a:t>Punizione</a:t>
            </a:r>
          </a:p>
          <a:p>
            <a:pPr>
              <a:buNone/>
            </a:pPr>
            <a:endParaRPr lang="it-IT" dirty="0" smtClean="0"/>
          </a:p>
          <a:p>
            <a:pPr>
              <a:buNone/>
            </a:pPr>
            <a:r>
              <a:rPr lang="it-IT" dirty="0" smtClean="0"/>
              <a:t>       </a:t>
            </a:r>
            <a:r>
              <a:rPr lang="it-IT" b="1" dirty="0" smtClean="0"/>
              <a:t>INTERNI:   -</a:t>
            </a:r>
            <a:r>
              <a:rPr lang="it-IT" dirty="0" smtClean="0"/>
              <a:t>  Attenzione</a:t>
            </a:r>
          </a:p>
          <a:p>
            <a:pPr>
              <a:buNone/>
            </a:pPr>
            <a:r>
              <a:rPr lang="it-IT" b="1" dirty="0" smtClean="0"/>
              <a:t>                          -   </a:t>
            </a:r>
            <a:r>
              <a:rPr lang="it-IT" dirty="0" smtClean="0"/>
              <a:t>Maturazione</a:t>
            </a:r>
          </a:p>
          <a:p>
            <a:pPr>
              <a:buNone/>
            </a:pPr>
            <a:r>
              <a:rPr lang="it-IT" b="1" dirty="0" smtClean="0"/>
              <a:t>                          -    </a:t>
            </a:r>
            <a:r>
              <a:rPr lang="it-IT" dirty="0" smtClean="0"/>
              <a:t>Età</a:t>
            </a:r>
            <a:endParaRPr lang="it-IT"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ARCHITETTURA E DINAMICA DELL’APPRENDIMENTO</a:t>
            </a:r>
            <a:endParaRPr lang="it-IT" dirty="0"/>
          </a:p>
        </p:txBody>
      </p:sp>
      <p:sp>
        <p:nvSpPr>
          <p:cNvPr id="3" name="Segnaposto contenuto 2"/>
          <p:cNvSpPr>
            <a:spLocks noGrp="1"/>
          </p:cNvSpPr>
          <p:nvPr>
            <p:ph idx="1"/>
          </p:nvPr>
        </p:nvSpPr>
        <p:spPr>
          <a:xfrm>
            <a:off x="214282" y="1600200"/>
            <a:ext cx="8643998" cy="4525963"/>
          </a:xfrm>
        </p:spPr>
        <p:txBody>
          <a:bodyPr/>
          <a:lstStyle/>
          <a:p>
            <a:pPr algn="ctr">
              <a:buNone/>
            </a:pPr>
            <a:r>
              <a:rPr lang="it-IT" dirty="0" smtClean="0"/>
              <a:t>Si definisce apprendimento ogni cambiamento e modificazione permanente o comunque persistente</a:t>
            </a:r>
          </a:p>
          <a:p>
            <a:pPr algn="ctr">
              <a:buNone/>
            </a:pPr>
            <a:endParaRPr lang="it-IT" dirty="0" smtClean="0"/>
          </a:p>
          <a:p>
            <a:pPr>
              <a:buNone/>
            </a:pPr>
            <a:r>
              <a:rPr lang="it-IT" dirty="0" smtClean="0"/>
              <a:t>Sono necessari: - Attenzione</a:t>
            </a:r>
          </a:p>
          <a:p>
            <a:pPr>
              <a:buNone/>
            </a:pPr>
            <a:r>
              <a:rPr lang="it-IT" dirty="0" smtClean="0"/>
              <a:t>                             - Memoria a breve e lungo termine</a:t>
            </a:r>
          </a:p>
          <a:p>
            <a:pPr>
              <a:buNone/>
            </a:pPr>
            <a:r>
              <a:rPr lang="it-IT" dirty="0" smtClean="0"/>
              <a:t>                             - Motivazione</a:t>
            </a:r>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68280"/>
          </a:xfrm>
        </p:spPr>
        <p:txBody>
          <a:bodyPr>
            <a:normAutofit fontScale="90000"/>
          </a:bodyPr>
          <a:lstStyle/>
          <a:p>
            <a:endParaRPr lang="it-IT" dirty="0"/>
          </a:p>
        </p:txBody>
      </p:sp>
      <p:sp>
        <p:nvSpPr>
          <p:cNvPr id="3" name="Segnaposto contenuto 2"/>
          <p:cNvSpPr>
            <a:spLocks noGrp="1"/>
          </p:cNvSpPr>
          <p:nvPr>
            <p:ph idx="1"/>
          </p:nvPr>
        </p:nvSpPr>
        <p:spPr>
          <a:xfrm>
            <a:off x="457200" y="642918"/>
            <a:ext cx="8229600" cy="5483245"/>
          </a:xfrm>
        </p:spPr>
        <p:txBody>
          <a:bodyPr/>
          <a:lstStyle/>
          <a:p>
            <a:pPr>
              <a:buNone/>
            </a:pPr>
            <a:endParaRPr lang="it-IT" dirty="0" smtClean="0"/>
          </a:p>
          <a:p>
            <a:pPr>
              <a:buNone/>
            </a:pPr>
            <a:r>
              <a:rPr lang="it-IT" dirty="0" smtClean="0"/>
              <a:t>NON SEMPRE I VARI CAMBIAMENTI DELL’ESPERIENZA ESPRIMONO PIENAMENTE CIO’  CHE ABBIAMO APPRESO SE PRIVI DEL NECESSARIO INVESTIMENTO AFFETTIVO E MOTIVAZIONALE</a:t>
            </a:r>
          </a:p>
          <a:p>
            <a:pPr>
              <a:buNone/>
            </a:pPr>
            <a:endParaRPr lang="it-IT" dirty="0" smtClean="0"/>
          </a:p>
          <a:p>
            <a:pPr algn="ctr">
              <a:buNone/>
            </a:pPr>
            <a:r>
              <a:rPr lang="it-IT" b="1" dirty="0" smtClean="0"/>
              <a:t>   </a:t>
            </a:r>
            <a:r>
              <a:rPr lang="it-IT" b="1" dirty="0" err="1" smtClean="0"/>
              <a:t>PRESTAZIONE=</a:t>
            </a:r>
            <a:r>
              <a:rPr lang="it-IT" b="1" dirty="0" smtClean="0"/>
              <a:t>                                                    APPRENDIMENTO X MOTIVAZIONE</a:t>
            </a:r>
            <a:endParaRPr lang="it-IT"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APPRENDIMENTO E STATI AFFETTIVI</a:t>
            </a:r>
            <a:endParaRPr lang="it-IT" dirty="0"/>
          </a:p>
        </p:txBody>
      </p:sp>
      <p:sp>
        <p:nvSpPr>
          <p:cNvPr id="3" name="Segnaposto contenuto 2"/>
          <p:cNvSpPr>
            <a:spLocks noGrp="1"/>
          </p:cNvSpPr>
          <p:nvPr>
            <p:ph idx="1"/>
          </p:nvPr>
        </p:nvSpPr>
        <p:spPr>
          <a:xfrm>
            <a:off x="457200" y="1600200"/>
            <a:ext cx="8258204" cy="4525963"/>
          </a:xfrm>
        </p:spPr>
        <p:txBody>
          <a:bodyPr/>
          <a:lstStyle/>
          <a:p>
            <a:pPr>
              <a:buNone/>
            </a:pPr>
            <a:r>
              <a:rPr lang="it-IT" dirty="0" smtClean="0"/>
              <a:t>Lo sviluppo delle capacità di apprendimento ha una notevole componente affettiva relativa a</a:t>
            </a:r>
          </a:p>
          <a:p>
            <a:r>
              <a:rPr lang="it-IT" b="1" dirty="0" smtClean="0"/>
              <a:t>Senso di adeguatezza</a:t>
            </a:r>
          </a:p>
          <a:p>
            <a:r>
              <a:rPr lang="it-IT" b="1" dirty="0" smtClean="0"/>
              <a:t>Stima di sé</a:t>
            </a:r>
          </a:p>
          <a:p>
            <a:r>
              <a:rPr lang="it-IT" b="1" dirty="0" smtClean="0"/>
              <a:t>Fiducia</a:t>
            </a:r>
          </a:p>
          <a:p>
            <a:r>
              <a:rPr lang="it-IT" b="1" dirty="0" smtClean="0"/>
              <a:t>Agente di cura</a:t>
            </a:r>
          </a:p>
          <a:p>
            <a:pPr>
              <a:buNone/>
            </a:pPr>
            <a:r>
              <a:rPr lang="it-IT" dirty="0" smtClean="0"/>
              <a:t>Se ci sono, possono colmare carenze; se non ci sono possono bloccare i normali processi</a:t>
            </a:r>
          </a:p>
          <a:p>
            <a:endParaRPr lang="it-IT" b="1" dirty="0" smtClean="0"/>
          </a:p>
          <a:p>
            <a:pPr>
              <a:buNone/>
            </a:pPr>
            <a:endParaRPr lang="it-IT" b="1" dirty="0" smtClean="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MODELLI </a:t>
            </a:r>
            <a:r>
              <a:rPr lang="it-IT" dirty="0" err="1" smtClean="0"/>
              <a:t>DI</a:t>
            </a:r>
            <a:r>
              <a:rPr lang="it-IT" dirty="0" smtClean="0"/>
              <a:t> FUNZIONAMENTO DELLA MEMORIA</a:t>
            </a:r>
            <a:endParaRPr lang="it-IT" dirty="0"/>
          </a:p>
        </p:txBody>
      </p:sp>
      <p:sp>
        <p:nvSpPr>
          <p:cNvPr id="3" name="Segnaposto contenuto 2"/>
          <p:cNvSpPr>
            <a:spLocks noGrp="1"/>
          </p:cNvSpPr>
          <p:nvPr>
            <p:ph idx="1"/>
          </p:nvPr>
        </p:nvSpPr>
        <p:spPr>
          <a:xfrm>
            <a:off x="457200" y="2143116"/>
            <a:ext cx="8229600" cy="3983047"/>
          </a:xfrm>
        </p:spPr>
        <p:txBody>
          <a:bodyPr/>
          <a:lstStyle/>
          <a:p>
            <a:pPr>
              <a:buNone/>
            </a:pPr>
            <a:r>
              <a:rPr lang="it-IT" b="1" dirty="0" smtClean="0"/>
              <a:t>                 MODELLO MULTISTADIALE</a:t>
            </a:r>
          </a:p>
          <a:p>
            <a:pPr>
              <a:buNone/>
            </a:pPr>
            <a:r>
              <a:rPr lang="it-IT" dirty="0" smtClean="0"/>
              <a:t>            </a:t>
            </a:r>
          </a:p>
          <a:p>
            <a:pPr>
              <a:buNone/>
            </a:pPr>
            <a:r>
              <a:rPr lang="it-IT" dirty="0" smtClean="0"/>
              <a:t>                                 INPUT                                         REGISTRO           MEMORIA                 </a:t>
            </a:r>
            <a:r>
              <a:rPr lang="it-IT" dirty="0" err="1" smtClean="0"/>
              <a:t>MEMORIA</a:t>
            </a:r>
            <a:r>
              <a:rPr lang="it-IT" dirty="0" smtClean="0"/>
              <a:t> SENSORIALE    BREVE TERMINE     LUNGO TER</a:t>
            </a:r>
          </a:p>
          <a:p>
            <a:pPr>
              <a:buNone/>
            </a:pP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00034" y="285728"/>
            <a:ext cx="8229600" cy="939784"/>
          </a:xfrm>
        </p:spPr>
        <p:txBody>
          <a:bodyPr>
            <a:normAutofit/>
          </a:bodyPr>
          <a:lstStyle/>
          <a:p>
            <a:r>
              <a:rPr lang="it-IT" dirty="0" smtClean="0"/>
              <a:t>MODELLO MULTISTADIALE</a:t>
            </a:r>
            <a:endParaRPr lang="it-IT" dirty="0"/>
          </a:p>
        </p:txBody>
      </p:sp>
      <p:sp>
        <p:nvSpPr>
          <p:cNvPr id="3" name="Segnaposto contenuto 2"/>
          <p:cNvSpPr>
            <a:spLocks noGrp="1"/>
          </p:cNvSpPr>
          <p:nvPr>
            <p:ph idx="1"/>
          </p:nvPr>
        </p:nvSpPr>
        <p:spPr>
          <a:xfrm>
            <a:off x="428596" y="1285860"/>
            <a:ext cx="8229600" cy="5072098"/>
          </a:xfrm>
        </p:spPr>
        <p:txBody>
          <a:bodyPr/>
          <a:lstStyle/>
          <a:p>
            <a:endParaRPr lang="it-IT" b="1" dirty="0" smtClean="0"/>
          </a:p>
          <a:p>
            <a:endParaRPr lang="it-IT" b="1" dirty="0" smtClean="0"/>
          </a:p>
          <a:p>
            <a:r>
              <a:rPr lang="it-IT" b="1" dirty="0" smtClean="0"/>
              <a:t>REGISTRO SENSORIALE: </a:t>
            </a:r>
            <a:r>
              <a:rPr lang="it-IT" dirty="0" smtClean="0"/>
              <a:t> Deposito momentaneo di sensazioni ancora non analizzate. Percepiscono stimoli tattili, iconici, acustici, visivi, ecc. ed immagazzinano  le informazioni</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68346"/>
          </a:xfrm>
        </p:spPr>
        <p:txBody>
          <a:bodyPr/>
          <a:lstStyle/>
          <a:p>
            <a:r>
              <a:rPr lang="it-IT" dirty="0" smtClean="0"/>
              <a:t>MODELLO MULTISTADIALE</a:t>
            </a:r>
            <a:endParaRPr lang="it-IT" dirty="0"/>
          </a:p>
        </p:txBody>
      </p:sp>
      <p:sp>
        <p:nvSpPr>
          <p:cNvPr id="3" name="Segnaposto contenuto 2"/>
          <p:cNvSpPr>
            <a:spLocks noGrp="1"/>
          </p:cNvSpPr>
          <p:nvPr>
            <p:ph idx="1"/>
          </p:nvPr>
        </p:nvSpPr>
        <p:spPr>
          <a:xfrm>
            <a:off x="457200" y="1142984"/>
            <a:ext cx="8229600" cy="4983179"/>
          </a:xfrm>
        </p:spPr>
        <p:txBody>
          <a:bodyPr>
            <a:normAutofit lnSpcReduction="10000"/>
          </a:bodyPr>
          <a:lstStyle/>
          <a:p>
            <a:r>
              <a:rPr lang="it-IT" b="1" dirty="0" smtClean="0"/>
              <a:t>MEMORIA A BREVE TERMINE: </a:t>
            </a:r>
            <a:r>
              <a:rPr lang="it-IT" dirty="0" smtClean="0"/>
              <a:t>Memoria temporanea o operativa; è caratterizzata da una labile persistenza degli stimoli e mantiene le informazioni per un tempo limitato, dai 15 ai 30 sec. Codifica i dati provenienti dai registri sensoriali, sia in forma percettiva (visiva come figure, uditiva come suoni) sia in forma semantica (come significati verbali). In essa si formano relazioni tra informazioni nuove ed altre già possedute e rievocate. Ha capacità limitate (10 bit al sec.)</a:t>
            </a:r>
            <a:endParaRPr lang="it-IT" b="1" dirty="0"/>
          </a:p>
        </p:txBody>
      </p:sp>
      <p:sp>
        <p:nvSpPr>
          <p:cNvPr id="4" name="Rettangolo 3"/>
          <p:cNvSpPr/>
          <p:nvPr/>
        </p:nvSpPr>
        <p:spPr>
          <a:xfrm>
            <a:off x="2286000" y="1571612"/>
            <a:ext cx="4572000" cy="646331"/>
          </a:xfrm>
          <a:prstGeom prst="rect">
            <a:avLst/>
          </a:prstGeom>
        </p:spPr>
        <p:txBody>
          <a:bodyPr wrap="square">
            <a:spAutoFit/>
          </a:bodyPr>
          <a:lstStyle/>
          <a:p>
            <a:endParaRPr lang="it-IT" b="1" dirty="0" smtClean="0"/>
          </a:p>
          <a:p>
            <a:endParaRPr lang="it-IT"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TEORIE DELL’APPRENDIMENTO</a:t>
            </a:r>
            <a:endParaRPr lang="it-IT" dirty="0"/>
          </a:p>
        </p:txBody>
      </p:sp>
      <p:sp>
        <p:nvSpPr>
          <p:cNvPr id="3" name="Segnaposto contenuto 2"/>
          <p:cNvSpPr>
            <a:spLocks noGrp="1"/>
          </p:cNvSpPr>
          <p:nvPr>
            <p:ph idx="1"/>
          </p:nvPr>
        </p:nvSpPr>
        <p:spPr/>
        <p:txBody>
          <a:bodyPr/>
          <a:lstStyle/>
          <a:p>
            <a:pPr>
              <a:buNone/>
            </a:pPr>
            <a:r>
              <a:rPr lang="it-IT" b="1" u="sng" dirty="0" smtClean="0"/>
              <a:t>FUNZIONALISTA:</a:t>
            </a:r>
          </a:p>
          <a:p>
            <a:pPr>
              <a:buNone/>
            </a:pPr>
            <a:r>
              <a:rPr lang="it-IT" dirty="0" smtClean="0"/>
              <a:t>  </a:t>
            </a:r>
          </a:p>
          <a:p>
            <a:pPr>
              <a:buNone/>
            </a:pPr>
            <a:r>
              <a:rPr lang="it-IT" dirty="0"/>
              <a:t> </a:t>
            </a:r>
            <a:r>
              <a:rPr lang="it-IT" dirty="0" smtClean="0"/>
              <a:t>   L’APPRENDIMENTO SI EVOLVE CON LA LENTA ACQUISIZIONE DELLE RISPOSTE CORRETTE E LA PROGRESSIVA ELIMINAZIONE DÌ QUELLE SCORRETTE:</a:t>
            </a:r>
            <a:endParaRPr lang="it-IT"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42852"/>
            <a:ext cx="8229600" cy="1571636"/>
          </a:xfrm>
        </p:spPr>
        <p:txBody>
          <a:bodyPr>
            <a:normAutofit fontScale="90000"/>
          </a:bodyPr>
          <a:lstStyle/>
          <a:p>
            <a:r>
              <a:rPr lang="it-IT" dirty="0" smtClean="0"/>
              <a:t>MEMORIA A BREVE TERMINE</a:t>
            </a:r>
            <a:br>
              <a:rPr lang="it-IT" dirty="0" smtClean="0"/>
            </a:br>
            <a:r>
              <a:rPr lang="it-IT" dirty="0" smtClean="0"/>
              <a:t>MEMORIA OPERATIVA </a:t>
            </a:r>
            <a:r>
              <a:rPr lang="it-IT" dirty="0" err="1" smtClean="0"/>
              <a:t>–WORKING</a:t>
            </a:r>
            <a:r>
              <a:rPr lang="it-IT" dirty="0" smtClean="0"/>
              <a:t> MEMORY</a:t>
            </a:r>
            <a:endParaRPr lang="it-IT" dirty="0"/>
          </a:p>
        </p:txBody>
      </p:sp>
      <p:sp>
        <p:nvSpPr>
          <p:cNvPr id="3" name="Segnaposto contenuto 2"/>
          <p:cNvSpPr>
            <a:spLocks noGrp="1"/>
          </p:cNvSpPr>
          <p:nvPr>
            <p:ph idx="1"/>
          </p:nvPr>
        </p:nvSpPr>
        <p:spPr>
          <a:xfrm>
            <a:off x="457200" y="2000240"/>
            <a:ext cx="8229600" cy="4125923"/>
          </a:xfrm>
        </p:spPr>
        <p:txBody>
          <a:bodyPr>
            <a:normAutofit fontScale="92500" lnSpcReduction="10000"/>
          </a:bodyPr>
          <a:lstStyle/>
          <a:p>
            <a:pPr>
              <a:buNone/>
            </a:pPr>
            <a:r>
              <a:rPr lang="it-IT" smtClean="0"/>
              <a:t>E’ </a:t>
            </a:r>
            <a:r>
              <a:rPr lang="it-IT" dirty="0" smtClean="0"/>
              <a:t>caratterizzata da flessibilità e capacità di monitorare ed immagazzinare gli stimoli</a:t>
            </a:r>
          </a:p>
          <a:p>
            <a:pPr>
              <a:buNone/>
            </a:pPr>
            <a:r>
              <a:rPr lang="it-IT" dirty="0" smtClean="0"/>
              <a:t>E’ deputata a:</a:t>
            </a:r>
          </a:p>
          <a:p>
            <a:r>
              <a:rPr lang="it-IT" dirty="0" smtClean="0"/>
              <a:t>Processi di controllo</a:t>
            </a:r>
          </a:p>
          <a:p>
            <a:r>
              <a:rPr lang="it-IT" dirty="0" smtClean="0"/>
              <a:t>Reiterazione</a:t>
            </a:r>
          </a:p>
          <a:p>
            <a:r>
              <a:rPr lang="it-IT" dirty="0" smtClean="0"/>
              <a:t>Codificazione</a:t>
            </a:r>
          </a:p>
          <a:p>
            <a:r>
              <a:rPr lang="it-IT" dirty="0" smtClean="0"/>
              <a:t>Assunzione di decisioni</a:t>
            </a:r>
          </a:p>
          <a:p>
            <a:r>
              <a:rPr lang="it-IT" dirty="0" smtClean="0"/>
              <a:t>Strategie mnesiche</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COME LAVORA LA MEMORIA OPERATIVA</a:t>
            </a:r>
            <a:endParaRPr lang="it-IT" dirty="0"/>
          </a:p>
        </p:txBody>
      </p:sp>
      <p:sp>
        <p:nvSpPr>
          <p:cNvPr id="3" name="Segnaposto contenuto 2"/>
          <p:cNvSpPr>
            <a:spLocks noGrp="1"/>
          </p:cNvSpPr>
          <p:nvPr>
            <p:ph idx="1"/>
          </p:nvPr>
        </p:nvSpPr>
        <p:spPr>
          <a:xfrm>
            <a:off x="457200" y="1643050"/>
            <a:ext cx="8401080" cy="4483113"/>
          </a:xfrm>
        </p:spPr>
        <p:txBody>
          <a:bodyPr/>
          <a:lstStyle/>
          <a:p>
            <a:pPr>
              <a:buNone/>
            </a:pPr>
            <a:r>
              <a:rPr lang="it-IT" dirty="0" smtClean="0"/>
              <a:t> 3 livelli di </a:t>
            </a:r>
            <a:r>
              <a:rPr lang="it-IT" b="1" dirty="0" smtClean="0"/>
              <a:t>elaborazione</a:t>
            </a:r>
            <a:r>
              <a:rPr lang="it-IT" dirty="0" smtClean="0"/>
              <a:t>:strutturale(superficiale)</a:t>
            </a:r>
          </a:p>
          <a:p>
            <a:pPr>
              <a:buNone/>
            </a:pPr>
            <a:r>
              <a:rPr lang="it-IT" dirty="0" smtClean="0"/>
              <a:t>                                           fonetico (intermedio)</a:t>
            </a:r>
          </a:p>
          <a:p>
            <a:pPr>
              <a:buNone/>
            </a:pPr>
            <a:r>
              <a:rPr lang="it-IT" dirty="0" smtClean="0"/>
              <a:t>                                           semantico (profondo)</a:t>
            </a:r>
          </a:p>
          <a:p>
            <a:pPr algn="just">
              <a:buNone/>
            </a:pPr>
            <a:r>
              <a:rPr lang="it-IT" dirty="0" smtClean="0"/>
              <a:t>    Più è profondo il livello di analisi delle      informazioni, più è probabile che queste        vengano ricordate nel tempo</a:t>
            </a:r>
          </a:p>
          <a:p>
            <a:pPr algn="just">
              <a:buNone/>
            </a:pPr>
            <a:r>
              <a:rPr lang="it-IT" dirty="0" smtClean="0"/>
              <a:t>2 tipi di </a:t>
            </a:r>
            <a:r>
              <a:rPr lang="it-IT" b="1" dirty="0" smtClean="0"/>
              <a:t>reiterazione</a:t>
            </a:r>
            <a:r>
              <a:rPr lang="it-IT" dirty="0" smtClean="0"/>
              <a:t>: mantenimento/ripetizione</a:t>
            </a:r>
          </a:p>
          <a:p>
            <a:pPr algn="just">
              <a:buNone/>
            </a:pPr>
            <a:r>
              <a:rPr lang="it-IT" dirty="0" smtClean="0"/>
              <a:t>                                       elaborativo/rielaborazione</a:t>
            </a: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39784"/>
          </a:xfrm>
        </p:spPr>
        <p:txBody>
          <a:bodyPr/>
          <a:lstStyle/>
          <a:p>
            <a:r>
              <a:rPr lang="it-IT" dirty="0" smtClean="0"/>
              <a:t>MODELLO MULTISTADIALE</a:t>
            </a:r>
            <a:endParaRPr lang="it-IT" dirty="0"/>
          </a:p>
        </p:txBody>
      </p:sp>
      <p:sp>
        <p:nvSpPr>
          <p:cNvPr id="3" name="Segnaposto contenuto 2"/>
          <p:cNvSpPr>
            <a:spLocks noGrp="1"/>
          </p:cNvSpPr>
          <p:nvPr>
            <p:ph idx="1"/>
          </p:nvPr>
        </p:nvSpPr>
        <p:spPr>
          <a:xfrm>
            <a:off x="457200" y="1000108"/>
            <a:ext cx="8229600" cy="5126055"/>
          </a:xfrm>
        </p:spPr>
        <p:txBody>
          <a:bodyPr>
            <a:normAutofit fontScale="92500"/>
          </a:bodyPr>
          <a:lstStyle/>
          <a:p>
            <a:r>
              <a:rPr lang="it-IT" b="1" dirty="0" smtClean="0"/>
              <a:t>MEMORIA A LUNGO TERMINE: </a:t>
            </a:r>
            <a:r>
              <a:rPr lang="it-IT" dirty="0" smtClean="0"/>
              <a:t>Mantiene in- formazioni per tempi consistenti. Coincide col significato corrente che si dà al termine memoria, cioè come deposito di dati da cui è possibile attingere ricordi. La sua formazione dipende dalla quantità di stimoli che arriva in MBT. La ritenzione è migliore a livello di  codificazione semantica, più debole a livello percettivo. I ricordi diventano permanenti quando il soggetto li elabora in forma verbale e li associa attraverso il maggior numero di relazioni logiche. </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725470"/>
          </a:xfrm>
        </p:spPr>
        <p:txBody>
          <a:bodyPr>
            <a:normAutofit fontScale="90000"/>
          </a:bodyPr>
          <a:lstStyle/>
          <a:p>
            <a:r>
              <a:rPr lang="it-IT" dirty="0" smtClean="0"/>
              <a:t>MEMORIA A LUNGO TERMINE</a:t>
            </a:r>
            <a:endParaRPr lang="it-IT" dirty="0"/>
          </a:p>
        </p:txBody>
      </p:sp>
      <p:sp>
        <p:nvSpPr>
          <p:cNvPr id="3" name="Segnaposto contenuto 2"/>
          <p:cNvSpPr>
            <a:spLocks noGrp="1"/>
          </p:cNvSpPr>
          <p:nvPr>
            <p:ph idx="1"/>
          </p:nvPr>
        </p:nvSpPr>
        <p:spPr>
          <a:xfrm>
            <a:off x="457200" y="1214422"/>
            <a:ext cx="8229600" cy="4911741"/>
          </a:xfrm>
        </p:spPr>
        <p:txBody>
          <a:bodyPr>
            <a:normAutofit fontScale="85000" lnSpcReduction="20000"/>
          </a:bodyPr>
          <a:lstStyle/>
          <a:p>
            <a:pPr>
              <a:buNone/>
            </a:pPr>
            <a:r>
              <a:rPr lang="it-IT" dirty="0" smtClean="0"/>
              <a:t> </a:t>
            </a:r>
            <a:r>
              <a:rPr lang="it-IT" b="1" dirty="0" smtClean="0"/>
              <a:t>RECUPERO:  </a:t>
            </a:r>
            <a:r>
              <a:rPr lang="it-IT" dirty="0" smtClean="0"/>
              <a:t>il processo mediante il quale si possono ripescare le informazioni in maniera consapevole o inconsapevole. Può avvenire come:</a:t>
            </a:r>
          </a:p>
          <a:p>
            <a:pPr marL="514350" indent="-514350">
              <a:buFont typeface="+mj-lt"/>
              <a:buAutoNum type="arabicPeriod"/>
            </a:pPr>
            <a:r>
              <a:rPr lang="it-IT" dirty="0" smtClean="0"/>
              <a:t>RICONOSCIMENTO</a:t>
            </a:r>
          </a:p>
          <a:p>
            <a:pPr marL="514350" indent="-514350">
              <a:buFont typeface="+mj-lt"/>
              <a:buAutoNum type="arabicPeriod"/>
            </a:pPr>
            <a:r>
              <a:rPr lang="it-IT" dirty="0" smtClean="0"/>
              <a:t>RIEVOCAZIONE-RICORDO</a:t>
            </a:r>
          </a:p>
          <a:p>
            <a:pPr marL="514350" indent="-514350">
              <a:buFont typeface="+mj-lt"/>
              <a:buAutoNum type="arabicPeriod"/>
            </a:pPr>
            <a:r>
              <a:rPr lang="it-IT" dirty="0" smtClean="0"/>
              <a:t>RIAPPRENDIMENTO</a:t>
            </a:r>
          </a:p>
          <a:p>
            <a:pPr marL="514350" indent="-514350">
              <a:buFont typeface="+mj-lt"/>
              <a:buAutoNum type="arabicPeriod"/>
            </a:pPr>
            <a:r>
              <a:rPr lang="it-IT" dirty="0" smtClean="0"/>
              <a:t>RICOSTRUZIONE</a:t>
            </a:r>
          </a:p>
          <a:p>
            <a:pPr marL="514350" indent="-514350">
              <a:buFont typeface="+mj-lt"/>
              <a:buAutoNum type="arabicPeriod"/>
            </a:pPr>
            <a:r>
              <a:rPr lang="it-IT" dirty="0" smtClean="0"/>
              <a:t>CONFABULAZIONE</a:t>
            </a:r>
          </a:p>
          <a:p>
            <a:pPr marL="514350" indent="-514350">
              <a:buFont typeface="+mj-lt"/>
              <a:buAutoNum type="arabicPeriod"/>
            </a:pPr>
            <a:r>
              <a:rPr lang="it-IT" dirty="0" smtClean="0"/>
              <a:t>REINTEGRAZIONE</a:t>
            </a:r>
          </a:p>
          <a:p>
            <a:pPr marL="514350" indent="-514350">
              <a:buFont typeface="+mj-lt"/>
              <a:buAutoNum type="arabicPeriod"/>
            </a:pPr>
            <a:r>
              <a:rPr lang="it-IT" dirty="0" smtClean="0"/>
              <a:t>MEMORIA DIPENDENTE DA STATO</a:t>
            </a:r>
          </a:p>
          <a:p>
            <a:pPr marL="514350" indent="-514350">
              <a:buFont typeface="+mj-lt"/>
              <a:buAutoNum type="arabicPeriod"/>
            </a:pPr>
            <a:r>
              <a:rPr lang="it-IT" dirty="0" smtClean="0"/>
              <a:t>MEMORIA DIPENDENTE DA CONTESTO</a:t>
            </a:r>
          </a:p>
          <a:p>
            <a:pPr marL="514350" indent="-514350">
              <a:buFont typeface="+mj-lt"/>
              <a:buAutoNum type="arabicPeriod"/>
            </a:pPr>
            <a:r>
              <a:rPr lang="it-IT" dirty="0" smtClean="0"/>
              <a:t>IMMAGINAZIONE</a:t>
            </a:r>
          </a:p>
          <a:p>
            <a:pPr marL="514350" indent="-514350">
              <a:buFont typeface="+mj-lt"/>
              <a:buAutoNum type="arabicPeriod"/>
            </a:pP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53966"/>
          </a:xfrm>
        </p:spPr>
        <p:txBody>
          <a:bodyPr>
            <a:normAutofit fontScale="90000"/>
          </a:bodyPr>
          <a:lstStyle/>
          <a:p>
            <a:endParaRPr lang="it-IT" dirty="0"/>
          </a:p>
        </p:txBody>
      </p:sp>
      <p:sp>
        <p:nvSpPr>
          <p:cNvPr id="3" name="Segnaposto contenuto 2"/>
          <p:cNvSpPr>
            <a:spLocks noGrp="1"/>
          </p:cNvSpPr>
          <p:nvPr>
            <p:ph idx="1"/>
          </p:nvPr>
        </p:nvSpPr>
        <p:spPr>
          <a:xfrm>
            <a:off x="428596" y="428604"/>
            <a:ext cx="8229600" cy="5786478"/>
          </a:xfrm>
        </p:spPr>
        <p:txBody>
          <a:bodyPr/>
          <a:lstStyle/>
          <a:p>
            <a:pPr marL="514350" indent="-514350">
              <a:buNone/>
            </a:pPr>
            <a:r>
              <a:rPr lang="it-IT" dirty="0" smtClean="0"/>
              <a:t>La </a:t>
            </a:r>
            <a:r>
              <a:rPr lang="it-IT" b="1" dirty="0" smtClean="0"/>
              <a:t>MLT </a:t>
            </a:r>
            <a:r>
              <a:rPr lang="it-IT" dirty="0" smtClean="0"/>
              <a:t>si distingue in:                                                                1) </a:t>
            </a:r>
            <a:r>
              <a:rPr lang="it-IT" u="sng" dirty="0" smtClean="0"/>
              <a:t>episodica</a:t>
            </a:r>
            <a:r>
              <a:rPr lang="it-IT" dirty="0" smtClean="0"/>
              <a:t>/autobiografica</a:t>
            </a:r>
          </a:p>
          <a:p>
            <a:pPr marL="514350" indent="-514350">
              <a:buNone/>
            </a:pPr>
            <a:r>
              <a:rPr lang="it-IT" dirty="0" smtClean="0"/>
              <a:t>      2) </a:t>
            </a:r>
            <a:r>
              <a:rPr lang="it-IT" u="sng" dirty="0" smtClean="0"/>
              <a:t>semantica</a:t>
            </a:r>
            <a:r>
              <a:rPr lang="it-IT" dirty="0" smtClean="0"/>
              <a:t>/conoscenza organizzata</a:t>
            </a:r>
          </a:p>
          <a:p>
            <a:pPr marL="514350" indent="-514350">
              <a:buNone/>
            </a:pPr>
            <a:r>
              <a:rPr lang="it-IT" dirty="0" smtClean="0"/>
              <a:t>      3) </a:t>
            </a:r>
            <a:r>
              <a:rPr lang="it-IT" u="sng" dirty="0" smtClean="0"/>
              <a:t>procedurale</a:t>
            </a:r>
            <a:r>
              <a:rPr lang="it-IT" dirty="0" smtClean="0"/>
              <a:t>/capacità di ricordare atti </a:t>
            </a:r>
          </a:p>
          <a:p>
            <a:pPr marL="514350" indent="-514350">
              <a:buNone/>
            </a:pPr>
            <a:r>
              <a:rPr lang="it-IT" dirty="0" smtClean="0"/>
              <a:t>           </a:t>
            </a:r>
            <a:r>
              <a:rPr lang="it-IT" dirty="0" err="1" smtClean="0"/>
              <a:t>routinari</a:t>
            </a:r>
            <a:r>
              <a:rPr lang="it-IT" dirty="0" smtClean="0"/>
              <a:t> ed eseguire compiti</a:t>
            </a:r>
          </a:p>
          <a:p>
            <a:pPr marL="514350" indent="-514350">
              <a:buNone/>
            </a:pPr>
            <a:endParaRPr lang="it-IT" dirty="0" smtClean="0"/>
          </a:p>
          <a:p>
            <a:pPr marL="514350" indent="-514350">
              <a:buNone/>
            </a:pPr>
            <a:r>
              <a:rPr lang="it-IT" dirty="0" smtClean="0"/>
              <a:t>Le memorie episodica e semantica sono strettamente connesse tra loro e producono la cosiddetta </a:t>
            </a:r>
            <a:r>
              <a:rPr lang="it-IT" b="1" dirty="0" smtClean="0"/>
              <a:t>MEMORIA DECLARATIVA</a:t>
            </a:r>
            <a:r>
              <a:rPr lang="it-IT" dirty="0" smtClean="0"/>
              <a:t>     </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7158" y="357163"/>
            <a:ext cx="8229600" cy="45719"/>
          </a:xfrm>
        </p:spPr>
        <p:txBody>
          <a:bodyPr>
            <a:normAutofit fontScale="90000"/>
          </a:bodyPr>
          <a:lstStyle/>
          <a:p>
            <a:endParaRPr lang="it-IT" dirty="0"/>
          </a:p>
        </p:txBody>
      </p:sp>
      <p:sp>
        <p:nvSpPr>
          <p:cNvPr id="3" name="Segnaposto contenuto 2"/>
          <p:cNvSpPr>
            <a:spLocks noGrp="1"/>
          </p:cNvSpPr>
          <p:nvPr>
            <p:ph idx="1"/>
          </p:nvPr>
        </p:nvSpPr>
        <p:spPr>
          <a:xfrm>
            <a:off x="457200" y="500042"/>
            <a:ext cx="8229600" cy="5929354"/>
          </a:xfrm>
        </p:spPr>
        <p:txBody>
          <a:bodyPr>
            <a:normAutofit fontScale="92500" lnSpcReduction="10000"/>
          </a:bodyPr>
          <a:lstStyle/>
          <a:p>
            <a:r>
              <a:rPr lang="it-IT" b="1" dirty="0" smtClean="0"/>
              <a:t>MEMORIA EPISODICA: </a:t>
            </a:r>
            <a:r>
              <a:rPr lang="it-IT" dirty="0" smtClean="0"/>
              <a:t>Si riferisce ad immagini percettive ed emotive di eventi vissuti e a relazioni tra questi eventi (ricordi autobiografici)</a:t>
            </a:r>
          </a:p>
          <a:p>
            <a:r>
              <a:rPr lang="it-IT" b="1" dirty="0" smtClean="0"/>
              <a:t>MEMORIA PROCEDURALE:</a:t>
            </a:r>
            <a:r>
              <a:rPr lang="it-IT" dirty="0" smtClean="0"/>
              <a:t> Si riferisce a capacità motorie, anche complesse, come saper andare in bicicletta o saper suonare il piano</a:t>
            </a:r>
          </a:p>
          <a:p>
            <a:r>
              <a:rPr lang="it-IT" b="1" dirty="0" smtClean="0"/>
              <a:t>MEMORIA SEMANTICA: </a:t>
            </a:r>
            <a:r>
              <a:rPr lang="it-IT" dirty="0" smtClean="0"/>
              <a:t>Raccoglie tutte le conoscenze individuali acquisite col linguaggio e organizzate sotto forma di concetti e regole. Non sono datate</a:t>
            </a:r>
          </a:p>
          <a:p>
            <a:pPr algn="ctr">
              <a:buNone/>
            </a:pPr>
            <a:r>
              <a:rPr lang="it-IT" dirty="0" smtClean="0"/>
              <a:t>MEM. EPISODICA + MEM </a:t>
            </a:r>
            <a:r>
              <a:rPr lang="it-IT" dirty="0" err="1" smtClean="0"/>
              <a:t>SEMANTICA=</a:t>
            </a:r>
            <a:endParaRPr lang="it-IT" dirty="0" smtClean="0"/>
          </a:p>
          <a:p>
            <a:pPr algn="ctr">
              <a:buNone/>
            </a:pPr>
            <a:r>
              <a:rPr lang="it-IT" dirty="0" smtClean="0"/>
              <a:t>MEMORIA DECLARATIVA</a:t>
            </a:r>
          </a:p>
          <a:p>
            <a:endParaRPr lang="it-IT"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MEMORIA E STATI AFFETTIVI</a:t>
            </a:r>
            <a:endParaRPr lang="it-IT" dirty="0"/>
          </a:p>
        </p:txBody>
      </p:sp>
      <p:sp>
        <p:nvSpPr>
          <p:cNvPr id="3" name="Segnaposto contenuto 2"/>
          <p:cNvSpPr>
            <a:spLocks noGrp="1"/>
          </p:cNvSpPr>
          <p:nvPr>
            <p:ph idx="1"/>
          </p:nvPr>
        </p:nvSpPr>
        <p:spPr>
          <a:xfrm>
            <a:off x="457200" y="1600200"/>
            <a:ext cx="8329642" cy="4525963"/>
          </a:xfrm>
        </p:spPr>
        <p:txBody>
          <a:bodyPr/>
          <a:lstStyle/>
          <a:p>
            <a:pPr>
              <a:buNone/>
            </a:pPr>
            <a:r>
              <a:rPr lang="it-IT" dirty="0" smtClean="0"/>
              <a:t>  L’efficacia della memoria è condizionata dalla motivazione e dall’ansia</a:t>
            </a:r>
          </a:p>
          <a:p>
            <a:pPr>
              <a:buNone/>
            </a:pPr>
            <a:r>
              <a:rPr lang="it-IT" b="1" dirty="0" smtClean="0"/>
              <a:t>MOTIVAZIONE: </a:t>
            </a:r>
            <a:r>
              <a:rPr lang="it-IT" dirty="0" smtClean="0"/>
              <a:t>stato di interesse interno alla persona caratterizzato da:</a:t>
            </a:r>
          </a:p>
          <a:p>
            <a:pPr>
              <a:buFontTx/>
              <a:buChar char="-"/>
            </a:pPr>
            <a:r>
              <a:rPr lang="it-IT" b="1" dirty="0" smtClean="0"/>
              <a:t>Stato di bisogno</a:t>
            </a:r>
          </a:p>
          <a:p>
            <a:pPr>
              <a:buFontTx/>
              <a:buChar char="-"/>
            </a:pPr>
            <a:r>
              <a:rPr lang="it-IT" b="1" dirty="0" err="1" smtClean="0"/>
              <a:t>Arousal</a:t>
            </a:r>
            <a:r>
              <a:rPr lang="it-IT" b="1" dirty="0" smtClean="0"/>
              <a:t> </a:t>
            </a:r>
            <a:r>
              <a:rPr lang="it-IT" dirty="0" smtClean="0"/>
              <a:t>(livello elevato di attivazione corticale)</a:t>
            </a:r>
          </a:p>
          <a:p>
            <a:pPr>
              <a:buFontTx/>
              <a:buChar char="-"/>
            </a:pPr>
            <a:r>
              <a:rPr lang="it-IT" b="1" dirty="0" smtClean="0"/>
              <a:t> Direzione precisa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82528"/>
          </a:xfrm>
        </p:spPr>
        <p:txBody>
          <a:bodyPr>
            <a:normAutofit fontScale="90000"/>
          </a:bodyPr>
          <a:lstStyle/>
          <a:p>
            <a:endParaRPr lang="it-IT" dirty="0"/>
          </a:p>
        </p:txBody>
      </p:sp>
      <p:sp>
        <p:nvSpPr>
          <p:cNvPr id="3" name="Segnaposto contenuto 2"/>
          <p:cNvSpPr>
            <a:spLocks noGrp="1"/>
          </p:cNvSpPr>
          <p:nvPr>
            <p:ph idx="1"/>
          </p:nvPr>
        </p:nvSpPr>
        <p:spPr>
          <a:xfrm>
            <a:off x="457200" y="428604"/>
            <a:ext cx="8229600" cy="5697559"/>
          </a:xfrm>
        </p:spPr>
        <p:txBody>
          <a:bodyPr>
            <a:normAutofit lnSpcReduction="10000"/>
          </a:bodyPr>
          <a:lstStyle/>
          <a:p>
            <a:r>
              <a:rPr lang="it-IT" dirty="0" smtClean="0"/>
              <a:t>Può andare incontro all’alterazione di               3 parametri  -</a:t>
            </a:r>
            <a:r>
              <a:rPr lang="it-IT" b="1" dirty="0" smtClean="0"/>
              <a:t>FOCUS</a:t>
            </a:r>
          </a:p>
          <a:p>
            <a:pPr>
              <a:buNone/>
            </a:pPr>
            <a:r>
              <a:rPr lang="it-IT" b="1" dirty="0" smtClean="0"/>
              <a:t>                           -DURATA</a:t>
            </a:r>
          </a:p>
          <a:p>
            <a:pPr>
              <a:buNone/>
            </a:pPr>
            <a:r>
              <a:rPr lang="it-IT" b="1" dirty="0" smtClean="0"/>
              <a:t>                           -STABILITA </a:t>
            </a:r>
          </a:p>
          <a:p>
            <a:pPr>
              <a:buNone/>
            </a:pPr>
            <a:r>
              <a:rPr lang="it-IT" dirty="0" smtClean="0"/>
              <a:t>Processi che entrano in gioco</a:t>
            </a:r>
          </a:p>
          <a:p>
            <a:r>
              <a:rPr lang="it-IT" b="1" dirty="0" smtClean="0"/>
              <a:t>REITERAZIONE IMMEDIATA ED ELABORATIVA</a:t>
            </a:r>
          </a:p>
          <a:p>
            <a:r>
              <a:rPr lang="it-IT" b="1" dirty="0" smtClean="0"/>
              <a:t>CODIFICAZIONE</a:t>
            </a:r>
          </a:p>
          <a:p>
            <a:r>
              <a:rPr lang="it-IT" b="1" dirty="0" smtClean="0"/>
              <a:t>LIVELLO MOTIVAZIONALE</a:t>
            </a:r>
          </a:p>
          <a:p>
            <a:r>
              <a:rPr lang="it-IT" b="1" dirty="0" smtClean="0"/>
              <a:t>LIVELLO </a:t>
            </a:r>
            <a:r>
              <a:rPr lang="it-IT" b="1" dirty="0" err="1" smtClean="0"/>
              <a:t>DI</a:t>
            </a:r>
            <a:r>
              <a:rPr lang="it-IT" b="1" dirty="0" smtClean="0"/>
              <a:t> AUTOSTIMA</a:t>
            </a:r>
          </a:p>
          <a:p>
            <a:r>
              <a:rPr lang="it-IT" b="1" dirty="0" smtClean="0"/>
              <a:t>ANSIA PRESTAZIONALE  </a:t>
            </a:r>
          </a:p>
          <a:p>
            <a:pPr>
              <a:buNone/>
            </a:pPr>
            <a:endParaRPr lang="it-IT"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68280"/>
          </a:xfrm>
        </p:spPr>
        <p:txBody>
          <a:bodyPr>
            <a:normAutofit fontScale="90000"/>
          </a:bodyPr>
          <a:lstStyle/>
          <a:p>
            <a:endParaRPr lang="it-IT" dirty="0"/>
          </a:p>
        </p:txBody>
      </p:sp>
      <p:sp>
        <p:nvSpPr>
          <p:cNvPr id="3" name="Segnaposto contenuto 2"/>
          <p:cNvSpPr>
            <a:spLocks noGrp="1"/>
          </p:cNvSpPr>
          <p:nvPr>
            <p:ph idx="1"/>
          </p:nvPr>
        </p:nvSpPr>
        <p:spPr>
          <a:xfrm>
            <a:off x="500034" y="1142984"/>
            <a:ext cx="8229600" cy="4811715"/>
          </a:xfrm>
        </p:spPr>
        <p:txBody>
          <a:bodyPr/>
          <a:lstStyle/>
          <a:p>
            <a:pPr algn="just">
              <a:buNone/>
            </a:pPr>
            <a:r>
              <a:rPr lang="it-IT" dirty="0" smtClean="0"/>
              <a:t>      </a:t>
            </a:r>
          </a:p>
          <a:p>
            <a:pPr algn="just">
              <a:buNone/>
            </a:pPr>
            <a:r>
              <a:rPr lang="it-IT" dirty="0" smtClean="0"/>
              <a:t>          </a:t>
            </a:r>
            <a:r>
              <a:rPr lang="it-IT" b="1" dirty="0" smtClean="0"/>
              <a:t>MOTIVAZIONE,AUTOSTIMA E ANSIA</a:t>
            </a:r>
            <a:r>
              <a:rPr lang="it-IT" dirty="0" smtClean="0"/>
              <a:t>	</a:t>
            </a:r>
          </a:p>
          <a:p>
            <a:pPr algn="just">
              <a:buNone/>
            </a:pPr>
            <a:r>
              <a:rPr lang="it-IT" dirty="0" smtClean="0"/>
              <a:t>	influenzano e condizionano la memoria tanto da arrivare ad annullare le strategie solitamente utilizzate per recuperare le informazioni presenti </a:t>
            </a:r>
            <a:r>
              <a:rPr lang="it-IT" sz="4000" dirty="0" smtClean="0"/>
              <a:t>nella</a:t>
            </a:r>
            <a:r>
              <a:rPr lang="it-IT" dirty="0" smtClean="0"/>
              <a:t> MLT</a:t>
            </a:r>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p:cNvGraphicFramePr>
            <a:graphicFrameLocks noGrp="1"/>
          </p:cNvGraphicFramePr>
          <p:nvPr/>
        </p:nvGraphicFramePr>
        <p:xfrm>
          <a:off x="1524000" y="3068955"/>
          <a:ext cx="6096000" cy="701040"/>
        </p:xfrm>
        <a:graphic>
          <a:graphicData uri="http://schemas.openxmlformats.org/drawingml/2006/table">
            <a:tbl>
              <a:tblPr/>
              <a:tblGrid>
                <a:gridCol w="6096000"/>
              </a:tblGrid>
              <a:tr h="0">
                <a:tc>
                  <a:txBody>
                    <a:bodyPr/>
                    <a:lstStyle/>
                    <a:p>
                      <a:pPr>
                        <a:lnSpc>
                          <a:spcPct val="115000"/>
                        </a:lnSpc>
                        <a:spcBef>
                          <a:spcPts val="340"/>
                        </a:spcBef>
                        <a:spcAft>
                          <a:spcPts val="340"/>
                        </a:spcAft>
                      </a:pPr>
                      <a:endParaRPr lang="it-IT" sz="4000" dirty="0">
                        <a:latin typeface="Times New Roman"/>
                        <a:ea typeface="Times New Roman"/>
                        <a:cs typeface="Times New Roman"/>
                      </a:endParaRPr>
                    </a:p>
                  </a:txBody>
                  <a:tcPr marL="0" marR="0" marT="0" marB="0" anchor="ctr">
                    <a:lnL>
                      <a:noFill/>
                    </a:lnL>
                    <a:lnR>
                      <a:noFill/>
                    </a:lnR>
                    <a:lnT>
                      <a:noFill/>
                    </a:lnT>
                    <a:lnB>
                      <a:noFill/>
                    </a:lnB>
                  </a:tcPr>
                </a:tc>
              </a:tr>
            </a:tbl>
          </a:graphicData>
        </a:graphic>
      </p:graphicFrame>
      <p:sp>
        <p:nvSpPr>
          <p:cNvPr id="1026" name="Rectangle 2"/>
          <p:cNvSpPr>
            <a:spLocks noChangeArrowheads="1"/>
          </p:cNvSpPr>
          <p:nvPr/>
        </p:nvSpPr>
        <p:spPr bwMode="auto">
          <a:xfrm>
            <a:off x="714348" y="435098"/>
            <a:ext cx="792961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40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Errori di giudizio – </a:t>
            </a:r>
            <a:r>
              <a:rPr kumimoji="0" lang="it-IT" sz="4000" b="1" i="0" u="none" strike="noStrike" cap="none" normalizeH="0" dirty="0" err="1" smtClean="0">
                <a:ln>
                  <a:noFill/>
                </a:ln>
                <a:solidFill>
                  <a:schemeClr val="tx1"/>
                </a:solidFill>
                <a:effectLst/>
                <a:latin typeface="Calibri" pitchFamily="34" charset="0"/>
                <a:ea typeface="Times New Roman" pitchFamily="18" charset="0"/>
                <a:cs typeface="Times New Roman" pitchFamily="18" charset="0"/>
              </a:rPr>
              <a:t>Bias</a:t>
            </a:r>
            <a:r>
              <a:rPr kumimoji="0" lang="it-IT" sz="4000" b="1" i="0" u="none" strike="noStrike" cap="none" normalizeH="0" dirty="0" smtClean="0">
                <a:ln>
                  <a:noFill/>
                </a:ln>
                <a:solidFill>
                  <a:schemeClr val="tx1"/>
                </a:solidFill>
                <a:effectLst/>
                <a:latin typeface="Calibri" pitchFamily="34" charset="0"/>
                <a:ea typeface="Times New Roman" pitchFamily="18" charset="0"/>
                <a:cs typeface="Times New Roman" pitchFamily="18" charset="0"/>
              </a:rPr>
              <a:t> di memoria</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AutoShape 1" descr="Niente fonti!">
            <a:hlinkClick r:id="rId2" tooltip="&quot;Niente fonti!&quot;"/>
          </p:cNvPr>
          <p:cNvSpPr>
            <a:spLocks noChangeAspect="1" noChangeArrowheads="1"/>
          </p:cNvSpPr>
          <p:nvPr/>
        </p:nvSpPr>
        <p:spPr bwMode="auto">
          <a:xfrm>
            <a:off x="142844" y="0"/>
            <a:ext cx="428625" cy="333375"/>
          </a:xfrm>
          <a:prstGeom prst="rect">
            <a:avLst/>
          </a:prstGeom>
          <a:noFill/>
        </p:spPr>
        <p:txBody>
          <a:bodyPr vert="horz" wrap="square" lIns="91440" tIns="45720" rIns="91440" bIns="45720" numCol="1" anchor="t" anchorCtr="0" compatLnSpc="1">
            <a:prstTxWarp prst="textNoShape">
              <a:avLst/>
            </a:prstTxWarp>
          </a:bodyPr>
          <a:lstStyle/>
          <a:p>
            <a:r>
              <a:rPr lang="it-IT" dirty="0" smtClean="0"/>
              <a:t>   </a:t>
            </a:r>
            <a:endParaRPr lang="it-IT" dirty="0"/>
          </a:p>
        </p:txBody>
      </p:sp>
      <p:sp>
        <p:nvSpPr>
          <p:cNvPr id="1027" name="Rectangle 3"/>
          <p:cNvSpPr>
            <a:spLocks noChangeArrowheads="1"/>
          </p:cNvSpPr>
          <p:nvPr/>
        </p:nvSpPr>
        <p:spPr bwMode="auto">
          <a:xfrm>
            <a:off x="214282" y="1214422"/>
            <a:ext cx="857256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endParaRPr lang="it-IT" sz="4000" dirty="0" smtClean="0">
              <a:latin typeface="Calibri" pitchFamily="34" charset="0"/>
              <a:ea typeface="Times New Roman" pitchFamily="18" charset="0"/>
              <a:cs typeface="Times New Roman" pitchFamily="18" charset="0"/>
            </a:endParaRPr>
          </a:p>
          <a:p>
            <a:pPr eaLnBrk="0" fontAlgn="base" hangingPunct="0">
              <a:spcBef>
                <a:spcPct val="0"/>
              </a:spcBef>
              <a:spcAft>
                <a:spcPct val="0"/>
              </a:spcAft>
            </a:pPr>
            <a:r>
              <a:rPr lang="it-IT" sz="4000" dirty="0" smtClean="0">
                <a:latin typeface="Calibri" pitchFamily="34" charset="0"/>
                <a:ea typeface="Times New Roman" pitchFamily="18" charset="0"/>
                <a:cs typeface="Times New Roman" pitchFamily="18" charset="0"/>
              </a:rPr>
              <a:t>Esistono molti tipi di </a:t>
            </a:r>
            <a:r>
              <a:rPr lang="it-IT" sz="4000" dirty="0" err="1" smtClean="0">
                <a:latin typeface="Calibri" pitchFamily="34" charset="0"/>
                <a:ea typeface="Times New Roman" pitchFamily="18" charset="0"/>
                <a:cs typeface="Times New Roman" pitchFamily="18" charset="0"/>
              </a:rPr>
              <a:t>bias</a:t>
            </a:r>
            <a:r>
              <a:rPr lang="it-IT" sz="4000" dirty="0" smtClean="0">
                <a:latin typeface="Calibri" pitchFamily="34" charset="0"/>
                <a:ea typeface="Times New Roman" pitchFamily="18" charset="0"/>
                <a:cs typeface="Times New Roman" pitchFamily="18" charset="0"/>
              </a:rPr>
              <a:t> di memoria, tra cui:</a:t>
            </a:r>
            <a:endParaRPr lang="it-IT" sz="4000" b="1" dirty="0" smtClean="0">
              <a:solidFill>
                <a:srgbClr val="000000"/>
              </a:solidFill>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err="1" smtClean="0">
                <a:ln>
                  <a:noFill/>
                </a:ln>
                <a:solidFill>
                  <a:srgbClr val="000000"/>
                </a:solidFill>
                <a:effectLst/>
                <a:latin typeface="Calibri" pitchFamily="34" charset="0"/>
                <a:ea typeface="Times New Roman" pitchFamily="18" charset="0"/>
                <a:cs typeface="Times New Roman" pitchFamily="18" charset="0"/>
              </a:rPr>
              <a:t>Bias</a:t>
            </a:r>
            <a:r>
              <a:rPr kumimoji="0" lang="it-IT" sz="40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di supporto della scelta:</a:t>
            </a:r>
            <a:r>
              <a:rPr kumimoji="0" lang="it-IT" sz="40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p>
          <a:p>
            <a:pPr lvl="0" fontAlgn="base">
              <a:spcBef>
                <a:spcPct val="0"/>
              </a:spcBef>
              <a:spcAft>
                <a:spcPct val="0"/>
              </a:spcAft>
            </a:pPr>
            <a:r>
              <a:rPr lang="it-IT" sz="4000" dirty="0" smtClean="0"/>
              <a:t>il ricordo di scelte effettuate in passato è migliore del ricordo di possibilità di scelta scartate (</a:t>
            </a:r>
            <a:r>
              <a:rPr lang="it-IT" sz="4000" dirty="0" err="1" smtClean="0"/>
              <a:t>Mother</a:t>
            </a:r>
            <a:r>
              <a:rPr lang="it-IT" sz="4000" dirty="0" smtClean="0"/>
              <a:t>, </a:t>
            </a:r>
            <a:r>
              <a:rPr lang="it-IT" sz="4000" dirty="0" err="1" smtClean="0"/>
              <a:t>Shafir</a:t>
            </a:r>
            <a:r>
              <a:rPr lang="it-IT" sz="4000" dirty="0" smtClean="0"/>
              <a:t>, </a:t>
            </a:r>
            <a:r>
              <a:rPr lang="it-IT" sz="4000" dirty="0" err="1" smtClean="0"/>
              <a:t>Johnson</a:t>
            </a:r>
            <a:r>
              <a:rPr lang="it-IT" sz="4000" dirty="0" smtClean="0"/>
              <a:t>, 2000)</a:t>
            </a:r>
            <a:endPar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endPar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TEORIE DELL’APPRENDIMENTO</a:t>
            </a:r>
            <a:endParaRPr lang="it-IT" dirty="0"/>
          </a:p>
        </p:txBody>
      </p:sp>
      <p:sp>
        <p:nvSpPr>
          <p:cNvPr id="3" name="Segnaposto contenuto 2"/>
          <p:cNvSpPr>
            <a:spLocks noGrp="1"/>
          </p:cNvSpPr>
          <p:nvPr>
            <p:ph idx="1"/>
          </p:nvPr>
        </p:nvSpPr>
        <p:spPr/>
        <p:txBody>
          <a:bodyPr/>
          <a:lstStyle/>
          <a:p>
            <a:pPr>
              <a:buNone/>
            </a:pPr>
            <a:endParaRPr lang="it-IT" dirty="0" smtClean="0"/>
          </a:p>
          <a:p>
            <a:pPr>
              <a:buNone/>
            </a:pPr>
            <a:r>
              <a:rPr lang="it-IT" b="1" u="sng" dirty="0" smtClean="0"/>
              <a:t>COMPORTAMENTISTA:</a:t>
            </a:r>
          </a:p>
          <a:p>
            <a:pPr>
              <a:buNone/>
            </a:pPr>
            <a:endParaRPr lang="it-IT" b="1" u="sng" dirty="0"/>
          </a:p>
          <a:p>
            <a:r>
              <a:rPr lang="it-IT" dirty="0" smtClean="0"/>
              <a:t>COLLEGAMENTO TRA STIMOLO E RICORDO</a:t>
            </a:r>
          </a:p>
          <a:p>
            <a:r>
              <a:rPr lang="it-IT" dirty="0" smtClean="0"/>
              <a:t>ASSOCIAZIONE STIMOLO-RISPOSTA</a:t>
            </a:r>
          </a:p>
          <a:p>
            <a:r>
              <a:rPr lang="it-IT" dirty="0" smtClean="0"/>
              <a:t>MAPPA MENTALE</a:t>
            </a:r>
            <a:endParaRPr lang="it-IT"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285720" y="0"/>
            <a:ext cx="857256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Bias</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del cambiamento:</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dopo un sforzo atto a produrre un cambiamento, il ricordo della propria azione è più difficile di quanto lo era al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momento</a:t>
            </a:r>
          </a:p>
          <a:p>
            <a:pPr marL="0" marR="0" lvl="0" indent="0" algn="l" defTabSz="914400" rtl="0" eaLnBrk="0" fontAlgn="base" latinLnBrk="0" hangingPunct="0">
              <a:lnSpc>
                <a:spcPct val="100000"/>
              </a:lnSpc>
              <a:spcBef>
                <a:spcPct val="0"/>
              </a:spcBef>
              <a:spcAft>
                <a:spcPct val="0"/>
              </a:spcAft>
              <a:buClrTx/>
              <a:buSzTx/>
              <a:tabLst/>
            </a:pP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it-IT"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85000"/>
                    <a:lumOff val="15000"/>
                  </a:schemeClr>
                </a:solidFill>
                <a:effectLst/>
                <a:latin typeface="Calibri" pitchFamily="34" charset="0"/>
                <a:ea typeface="Times New Roman" pitchFamily="18" charset="0"/>
                <a:cs typeface="Times New Roman" pitchFamily="18" charset="0"/>
              </a:rPr>
              <a:t>Amnesia </a:t>
            </a:r>
            <a:r>
              <a:rPr kumimoji="0" lang="it-IT" sz="4000" b="1" i="0" u="none" strike="noStrike" cap="none" normalizeH="0" baseline="0" dirty="0" smtClean="0">
                <a:ln>
                  <a:noFill/>
                </a:ln>
                <a:solidFill>
                  <a:schemeClr val="tx1">
                    <a:lumMod val="85000"/>
                    <a:lumOff val="15000"/>
                  </a:schemeClr>
                </a:solidFill>
                <a:effectLst/>
                <a:latin typeface="Calibri" pitchFamily="34" charset="0"/>
                <a:ea typeface="Times New Roman" pitchFamily="18" charset="0"/>
                <a:cs typeface="Times New Roman" pitchFamily="18" charset="0"/>
              </a:rPr>
              <a:t>infantile</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presenza di pochi ricordi relativi al periodo di vita precedente ai quattro anni (l'età è puramente indicativa)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357158" y="1357298"/>
            <a:ext cx="8501122"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Bias</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della coerenza:</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tendenza a ricordare in modo errato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i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propri comportamenti, atteggiamenti o opinioni passati, in modo da farli assomigliare a propri comportamenti, atteggiamenti, opinioni presenti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1"/>
          <p:cNvSpPr>
            <a:spLocks noChangeArrowheads="1"/>
          </p:cNvSpPr>
          <p:nvPr/>
        </p:nvSpPr>
        <p:spPr bwMode="auto">
          <a:xfrm>
            <a:off x="285720" y="571480"/>
            <a:ext cx="8501122"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 contesto</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attività passate vengono ricordate più velocemente /o più accuratamente se, al momento del recupero, ci si trova nello stesso contesto dell'attività in questione (ad esempio, ricordi collegati al proprio lavoro, vengono ricordati peggio se si è a casa) </a:t>
            </a:r>
            <a:endParaRPr kumimoji="0" lang="it-IT"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571480"/>
            <a:ext cx="8572560" cy="2554545"/>
          </a:xfrm>
          <a:prstGeom prst="rect">
            <a:avLst/>
          </a:prstGeom>
        </p:spPr>
        <p:txBody>
          <a:bodyPr wrap="square">
            <a:spAutoFit/>
          </a:bodyPr>
          <a:lstStyle/>
          <a:p>
            <a:pPr lvl="0" eaLnBrk="0" fontAlgn="base" hangingPunct="0">
              <a:spcBef>
                <a:spcPct val="0"/>
              </a:spcBef>
              <a:spcAft>
                <a:spcPct val="0"/>
              </a:spcAft>
              <a:buFontTx/>
              <a:buChar char="•"/>
            </a:pPr>
            <a:r>
              <a:rPr lang="it-IT" sz="4000" b="1" dirty="0" smtClean="0">
                <a:solidFill>
                  <a:schemeClr val="tx1">
                    <a:lumMod val="95000"/>
                    <a:lumOff val="5000"/>
                  </a:schemeClr>
                </a:solidFill>
                <a:latin typeface="Calibri" pitchFamily="34" charset="0"/>
                <a:ea typeface="Times New Roman" pitchFamily="18" charset="0"/>
                <a:cs typeface="Times New Roman" pitchFamily="18" charset="0"/>
              </a:rPr>
              <a:t>Effetto della razza</a:t>
            </a:r>
            <a:r>
              <a:rPr lang="it-IT" sz="4000" b="1" dirty="0" smtClean="0">
                <a:latin typeface="Calibri" pitchFamily="34" charset="0"/>
                <a:ea typeface="Times New Roman" pitchFamily="18" charset="0"/>
                <a:cs typeface="Times New Roman" pitchFamily="18" charset="0"/>
              </a:rPr>
              <a:t>:</a:t>
            </a:r>
            <a:r>
              <a:rPr lang="it-IT" sz="4000" dirty="0" smtClean="0">
                <a:latin typeface="Calibri" pitchFamily="34" charset="0"/>
                <a:ea typeface="Times New Roman" pitchFamily="18" charset="0"/>
                <a:cs typeface="Times New Roman" pitchFamily="18" charset="0"/>
              </a:rPr>
              <a:t> tendenza a riconoscere in modo migliore le persone della propria razza, rispetto a quelle di altre razze </a:t>
            </a:r>
            <a:endParaRPr lang="it-IT" sz="4000" dirty="0" smtClean="0">
              <a:latin typeface="Arial" pitchFamily="34" charset="0"/>
              <a:cs typeface="Arial" pitchFamily="34" charset="0"/>
            </a:endParaRPr>
          </a:p>
        </p:txBody>
      </p:sp>
      <p:sp>
        <p:nvSpPr>
          <p:cNvPr id="3" name="Rettangolo 2"/>
          <p:cNvSpPr/>
          <p:nvPr/>
        </p:nvSpPr>
        <p:spPr>
          <a:xfrm>
            <a:off x="214282" y="3786190"/>
            <a:ext cx="8572560" cy="1938992"/>
          </a:xfrm>
          <a:prstGeom prst="rect">
            <a:avLst/>
          </a:prstGeom>
        </p:spPr>
        <p:txBody>
          <a:bodyPr wrap="square">
            <a:spAutoFit/>
          </a:bodyPr>
          <a:lstStyle/>
          <a:p>
            <a:pPr>
              <a:buFont typeface="Arial" pitchFamily="34" charset="0"/>
              <a:buChar char="•"/>
            </a:pPr>
            <a:r>
              <a:rPr lang="it-IT" sz="4000" b="1" u="sng" dirty="0" err="1" smtClean="0">
                <a:solidFill>
                  <a:schemeClr val="tx1">
                    <a:lumMod val="95000"/>
                    <a:lumOff val="5000"/>
                  </a:schemeClr>
                </a:solidFill>
              </a:rPr>
              <a:t>Bias</a:t>
            </a:r>
            <a:r>
              <a:rPr lang="it-IT" sz="4000" b="1" u="sng" dirty="0" smtClean="0">
                <a:solidFill>
                  <a:schemeClr val="tx1">
                    <a:lumMod val="95000"/>
                    <a:lumOff val="5000"/>
                  </a:schemeClr>
                </a:solidFill>
              </a:rPr>
              <a:t> dell'egocentrismo</a:t>
            </a:r>
            <a:r>
              <a:rPr lang="it-IT" sz="4000" b="1" dirty="0" smtClean="0"/>
              <a:t>:</a:t>
            </a:r>
            <a:r>
              <a:rPr lang="it-IT" sz="4000" dirty="0" smtClean="0"/>
              <a:t> ricordare un evento in modo che soddisfi dei criteri di autostima </a:t>
            </a:r>
            <a:endParaRPr lang="it-IT"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857224" y="1759099"/>
            <a:ext cx="7429552" cy="3170099"/>
          </a:xfrm>
          <a:prstGeom prst="rect">
            <a:avLst/>
          </a:prstGeom>
        </p:spPr>
        <p:txBody>
          <a:bodyPr wrap="square">
            <a:spAutoFit/>
          </a:bodyPr>
          <a:lstStyle/>
          <a:p>
            <a:r>
              <a:rPr lang="it-IT" sz="4000" b="1" dirty="0" err="1" smtClean="0"/>
              <a:t>Bias</a:t>
            </a:r>
            <a:r>
              <a:rPr lang="it-IT" sz="4000" b="1" dirty="0" smtClean="0"/>
              <a:t> della dissolvenza dell'affetto:</a:t>
            </a:r>
            <a:r>
              <a:rPr lang="it-IT" sz="4000" dirty="0" smtClean="0"/>
              <a:t> lo stato affettivo collegato a ricordi spiacevoli si attenua più rapidamente di un affetto relativo ad un ricordo piacevole </a:t>
            </a:r>
            <a:endParaRPr lang="it-IT"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571472" y="928670"/>
            <a:ext cx="8215370"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 typeface="Arial" pitchFamily="34" charset="0"/>
              <a:buChar char="•"/>
              <a:tabLst/>
            </a:pPr>
            <a:r>
              <a:rPr kumimoji="0" lang="it-IT" sz="4000" b="1" i="0" u="none" strike="noStrike" cap="none" normalizeH="0" baseline="0" dirty="0" err="1" smtClean="0">
                <a:ln>
                  <a:noFill/>
                </a:ln>
                <a:solidFill>
                  <a:schemeClr val="tx1">
                    <a:lumMod val="95000"/>
                    <a:lumOff val="5000"/>
                  </a:schemeClr>
                </a:solidFill>
                <a:effectLst/>
                <a:latin typeface="Calibri" pitchFamily="34" charset="0"/>
                <a:ea typeface="Times New Roman" pitchFamily="18" charset="0"/>
                <a:cs typeface="Times New Roman" pitchFamily="18" charset="0"/>
              </a:rPr>
              <a:t>Hindsight</a:t>
            </a: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 </a:t>
            </a:r>
            <a:r>
              <a:rPr kumimoji="0" lang="it-IT" sz="4000" b="1" i="0" u="none" strike="noStrike" cap="none" normalizeH="0" baseline="0" dirty="0" err="1" smtClean="0">
                <a:ln>
                  <a:noFill/>
                </a:ln>
                <a:solidFill>
                  <a:schemeClr val="tx1">
                    <a:lumMod val="95000"/>
                    <a:lumOff val="5000"/>
                  </a:schemeClr>
                </a:solidFill>
                <a:effectLst/>
                <a:latin typeface="Calibri" pitchFamily="34" charset="0"/>
                <a:ea typeface="Times New Roman" pitchFamily="18" charset="0"/>
                <a:cs typeface="Times New Roman" pitchFamily="18" charset="0"/>
              </a:rPr>
              <a:t>bias</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impressione, ad </a:t>
            </a:r>
            <a:r>
              <a:rPr kumimoji="0" lang="it-IT" sz="4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unosguardo</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retrospettivo, di aver </a:t>
            </a:r>
            <a:r>
              <a:rPr kumimoji="0" lang="it-IT" sz="4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predettoun</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evento, quando in realtà non lo si era predetto, almeno in modo sicuro. Sintetizzabile nell'espressione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it-IT" sz="4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Ve l'avevo detto!"</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1000100" y="1"/>
            <a:ext cx="771530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Effetto dell'umorismo:</a:t>
            </a:r>
            <a:r>
              <a:rPr kumimoji="0" lang="it-IT"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gli eventi a contenuto divertente vengono ricordati meglio di eventi neutri da questo punto di vista. Questo effetto può essere spiegato con l'incremento dei processi cognitivi (sia a livello temporale che come profondità dell'elaborazione) atti a comprendere il messaggio umoristico o con attivazione emozionale causata dall'evento divertente </a:t>
            </a: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2910" y="1500736"/>
            <a:ext cx="7500990" cy="3785652"/>
          </a:xfrm>
          <a:prstGeom prst="rect">
            <a:avLst/>
          </a:prstGeom>
        </p:spPr>
        <p:txBody>
          <a:bodyPr wrap="square">
            <a:spAutoFit/>
          </a:bodyPr>
          <a:lstStyle/>
          <a:p>
            <a:pPr>
              <a:buFont typeface="Arial" pitchFamily="34" charset="0"/>
              <a:buChar char="•"/>
            </a:pPr>
            <a:r>
              <a:rPr lang="it-IT" sz="4000" b="1" u="sng" dirty="0" smtClean="0">
                <a:solidFill>
                  <a:schemeClr val="tx1">
                    <a:lumMod val="95000"/>
                    <a:lumOff val="5000"/>
                  </a:schemeClr>
                </a:solidFill>
              </a:rPr>
              <a:t>Effetto dell'auto-produzione</a:t>
            </a:r>
            <a:r>
              <a:rPr lang="it-IT" sz="4000" b="1" dirty="0" smtClean="0">
                <a:solidFill>
                  <a:schemeClr val="tx1">
                    <a:lumMod val="95000"/>
                    <a:lumOff val="5000"/>
                  </a:schemeClr>
                </a:solidFill>
              </a:rPr>
              <a:t>:</a:t>
            </a:r>
            <a:r>
              <a:rPr lang="it-IT" sz="4000" dirty="0" smtClean="0">
                <a:solidFill>
                  <a:schemeClr val="tx1">
                    <a:lumMod val="95000"/>
                    <a:lumOff val="5000"/>
                  </a:schemeClr>
                </a:solidFill>
              </a:rPr>
              <a:t> </a:t>
            </a:r>
            <a:r>
              <a:rPr lang="it-IT" sz="4000" dirty="0" smtClean="0"/>
              <a:t>informazioni (ricordi, affermazioni) auto-prodotte sono ricordate meglio di informazioni prodotte da altri e di cui si è venuti a conoscenza </a:t>
            </a:r>
            <a:endParaRPr lang="it-IT" sz="40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357158" y="142852"/>
            <a:ext cx="8501122"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Effetto dell'illusione di verità:</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il grado di familiarità di un'informazione (ovvero il fatto di possedere in memoria una certa informazione precedentemente acquisita, anche se in modo inconsapevole), porta la persona a crederla come vera, in un compito di riconoscimento, a prescindere dal reale stato di verità dell'informazione.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1"/>
            <a:ext cx="8572560" cy="7478970"/>
          </a:xfrm>
          <a:prstGeom prst="rect">
            <a:avLst/>
          </a:prstGeom>
        </p:spPr>
        <p:txBody>
          <a:bodyPr wrap="square">
            <a:spAutoFit/>
          </a:bodyPr>
          <a:lstStyle/>
          <a:p>
            <a:pPr lvl="0"/>
            <a:r>
              <a:rPr lang="it-IT" sz="4000" b="1" dirty="0" smtClean="0"/>
              <a:t>Livellamento e </a:t>
            </a:r>
            <a:r>
              <a:rPr lang="it-IT" sz="4000" b="1" dirty="0" err="1" smtClean="0"/>
              <a:t>affinatura</a:t>
            </a:r>
            <a:r>
              <a:rPr lang="it-IT" sz="4000" b="1" dirty="0" smtClean="0"/>
              <a:t>:</a:t>
            </a:r>
            <a:r>
              <a:rPr lang="it-IT" sz="4000" dirty="0" smtClean="0"/>
              <a:t> per livellamento si intende un perdita di dettagli, durante il tempo, dell'evento ricordato. Spesso il livellamento è accompagnato dall'</a:t>
            </a:r>
            <a:r>
              <a:rPr lang="it-IT" sz="4000" dirty="0" err="1" smtClean="0"/>
              <a:t>affinatura</a:t>
            </a:r>
            <a:r>
              <a:rPr lang="it-IT" sz="4000" dirty="0" smtClean="0"/>
              <a:t>, ovvero la selezione di certi dettagli in modo tale che i dettagli ricordati assumono un'importanza esagerata rispetto ai dettagli non rievocati. Entrambi i </a:t>
            </a:r>
            <a:r>
              <a:rPr lang="it-IT" sz="4000" dirty="0" err="1" smtClean="0"/>
              <a:t>bias</a:t>
            </a:r>
            <a:r>
              <a:rPr lang="it-IT" sz="4000" dirty="0" smtClean="0"/>
              <a:t> possono rinforzarsi vicendevolmente. </a:t>
            </a:r>
          </a:p>
          <a:p>
            <a:endParaRPr lang="it-IT" sz="4000" dirty="0" smtClean="0"/>
          </a:p>
          <a:p>
            <a:endParaRPr lang="it-IT"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TEORIE DELL’APPRENDIMENTO</a:t>
            </a:r>
            <a:endParaRPr lang="it-IT" dirty="0"/>
          </a:p>
        </p:txBody>
      </p:sp>
      <p:sp>
        <p:nvSpPr>
          <p:cNvPr id="3" name="Segnaposto contenuto 2"/>
          <p:cNvSpPr>
            <a:spLocks noGrp="1"/>
          </p:cNvSpPr>
          <p:nvPr>
            <p:ph idx="1"/>
          </p:nvPr>
        </p:nvSpPr>
        <p:spPr/>
        <p:txBody>
          <a:bodyPr/>
          <a:lstStyle/>
          <a:p>
            <a:pPr>
              <a:buNone/>
            </a:pPr>
            <a:endParaRPr lang="it-IT" b="1" u="sng" dirty="0"/>
          </a:p>
          <a:p>
            <a:pPr>
              <a:buNone/>
            </a:pPr>
            <a:r>
              <a:rPr lang="it-IT" b="1" u="sng" dirty="0" smtClean="0"/>
              <a:t>GESTALTISTA:</a:t>
            </a:r>
          </a:p>
          <a:p>
            <a:pPr>
              <a:buNone/>
            </a:pPr>
            <a:endParaRPr lang="it-IT" b="1" u="sng" dirty="0"/>
          </a:p>
          <a:p>
            <a:pPr>
              <a:buNone/>
            </a:pPr>
            <a:r>
              <a:rPr lang="it-IT" dirty="0" smtClean="0"/>
              <a:t>    APPRENDIMENTO COME FORMA </a:t>
            </a:r>
            <a:r>
              <a:rPr lang="it-IT" dirty="0" err="1" smtClean="0"/>
              <a:t>DI</a:t>
            </a:r>
            <a:r>
              <a:rPr lang="it-IT" dirty="0" smtClean="0"/>
              <a:t> RISTRUTTURAZIONE PERCETTIVA DEL PROBLEMA.</a:t>
            </a:r>
          </a:p>
          <a:p>
            <a:pPr>
              <a:buNone/>
            </a:pPr>
            <a:r>
              <a:rPr lang="it-IT" dirty="0" smtClean="0"/>
              <a:t>    E’ DEFINITO </a:t>
            </a:r>
            <a:r>
              <a:rPr lang="it-IT" u="sng" dirty="0" smtClean="0"/>
              <a:t>INSIGH</a:t>
            </a:r>
            <a:endParaRPr lang="it-IT" dirty="0" smtClean="0"/>
          </a:p>
          <a:p>
            <a:pPr>
              <a:buNone/>
            </a:pPr>
            <a:endParaRPr lang="it-IT" b="1" u="sng" dirty="0"/>
          </a:p>
          <a:p>
            <a:pPr>
              <a:buNone/>
            </a:pPr>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571472" y="1028059"/>
            <a:ext cx="8286808"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 livello di elaborazione:</a:t>
            </a:r>
            <a:r>
              <a:rPr kumimoji="0" lang="it-IT" sz="40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differenti modalità di codifica delle informazioni hanno un differente grado di efficacia nella capacità di rievocazione delle informazioni stesse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1"/>
          <p:cNvSpPr>
            <a:spLocks noChangeArrowheads="1"/>
          </p:cNvSpPr>
          <p:nvPr/>
        </p:nvSpPr>
        <p:spPr bwMode="auto">
          <a:xfrm>
            <a:off x="500034" y="0"/>
            <a:ext cx="8215370"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della lunghezza della lista:</a:t>
            </a:r>
            <a:r>
              <a:rPr kumimoji="0" lang="it-IT"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 più la lista è lunga, maggiore è il numero assoluto di item ricordati </a:t>
            </a:r>
            <a:endParaRPr kumimoji="0" lang="it-IT" sz="36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it-IT" sz="3600" b="1"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Attribuzione erronea</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o </a:t>
            </a:r>
            <a:r>
              <a:rPr kumimoji="0" lang="it-IT" sz="3600" b="1" i="1" u="none" strike="noStrike" cap="none" normalizeH="0" baseline="0" dirty="0" smtClean="0">
                <a:ln>
                  <a:noFill/>
                </a:ln>
                <a:effectLst/>
                <a:latin typeface="Arial" pitchFamily="34" charset="0"/>
                <a:ea typeface="Times New Roman" pitchFamily="18" charset="0"/>
                <a:cs typeface="Times New Roman" pitchFamily="18" charset="0"/>
              </a:rPr>
              <a:t>amnesia </a:t>
            </a:r>
            <a:r>
              <a:rPr kumimoji="0" lang="it-IT" sz="3600" b="1" i="1" u="none" strike="noStrike" cap="none" normalizeH="0" baseline="0" dirty="0" smtClean="0">
                <a:ln>
                  <a:noFill/>
                </a:ln>
                <a:effectLst/>
                <a:latin typeface="Arial" pitchFamily="34" charset="0"/>
                <a:ea typeface="Times New Roman" pitchFamily="18" charset="0"/>
                <a:cs typeface="Times New Roman" pitchFamily="18" charset="0"/>
              </a:rPr>
              <a:t>della </a:t>
            </a:r>
            <a:r>
              <a:rPr kumimoji="0" lang="it-IT" sz="3600" b="1" i="1" u="none" strike="noStrike" cap="none" normalizeH="0" baseline="0" dirty="0" smtClean="0">
                <a:ln>
                  <a:noFill/>
                </a:ln>
                <a:effectLst/>
                <a:latin typeface="Arial" pitchFamily="34" charset="0"/>
                <a:ea typeface="Times New Roman" pitchFamily="18" charset="0"/>
                <a:cs typeface="Times New Roman" pitchFamily="18" charset="0"/>
              </a:rPr>
              <a:t>fonte</a:t>
            </a:r>
            <a:r>
              <a:rPr kumimoji="0" lang="it-IT" sz="3600" b="1"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mancato richiamo della fonte di un'informazione, ovvero il contesto spazio-temporale dell'evento </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ricordato. </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L'attribuzione erronea è stata divisa in </a:t>
            </a:r>
            <a:r>
              <a:rPr kumimoji="0" lang="it-IT" sz="3600" b="0" i="1"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confusione della fonte</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r>
              <a:rPr kumimoji="0" lang="it-IT" sz="3600" b="0" i="1" u="none" strike="noStrike" cap="none" normalizeH="0" baseline="0" dirty="0" err="1" smtClean="0">
                <a:ln>
                  <a:noFill/>
                </a:ln>
                <a:solidFill>
                  <a:schemeClr val="tx1">
                    <a:lumMod val="95000"/>
                    <a:lumOff val="5000"/>
                  </a:schemeClr>
                </a:solidFill>
                <a:effectLst/>
                <a:latin typeface="Arial" pitchFamily="34" charset="0"/>
                <a:ea typeface="Times New Roman" pitchFamily="18" charset="0"/>
                <a:cs typeface="Times New Roman" pitchFamily="18" charset="0"/>
              </a:rPr>
              <a:t>criptomnesia</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r>
              <a:rPr kumimoji="0" lang="it-IT" sz="3600" b="0" i="1"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falso</a:t>
            </a:r>
            <a:r>
              <a:rPr kumimoji="0" lang="it-IT" sz="3600" b="0" i="1" u="none" strike="noStrike" cap="none" normalizeH="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r>
              <a:rPr kumimoji="0" lang="it-IT" sz="3600" b="0" i="1"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richiamo/riconoscimento</a:t>
            </a:r>
            <a:r>
              <a:rPr kumimoji="0" lang="it-IT" sz="3600" b="0"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Arial" pitchFamily="34" charset="0"/>
              </a:rPr>
              <a:t> </a:t>
            </a:r>
            <a:endParaRPr kumimoji="0" lang="it-IT" sz="36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428596" y="428604"/>
            <a:ext cx="814393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della modalità</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il richiamo di una lista di item è migliore se la lista è stata presentata in forma orale invece che in forma scritta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it-IT" sz="4000"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Bias</a:t>
            </a:r>
            <a:r>
              <a:rPr kumimoji="0" lang="it-IT"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della congruenza dell'umore:</a:t>
            </a:r>
            <a:r>
              <a:rPr kumimoji="0" lang="it-IT"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le informazioni congruenti con l'umore al momento del ricordo, vengono richiamate più facilmente</a:t>
            </a:r>
            <a:r>
              <a:rPr kumimoji="0" lang="it-IT" sz="4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500034" y="-24"/>
            <a:ext cx="8286808"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3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Effetto del prossimo a turno:</a:t>
            </a:r>
            <a:r>
              <a:rPr kumimoji="0" lang="it-IT" sz="3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 una discussione a turno in un gruppo, il ricordo di ciò che è stato detto dalla persona immediatamente precedente e quella successiva a sé è ricordato peggio </a:t>
            </a:r>
            <a:endParaRPr kumimoji="0" lang="it-IT" sz="38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Effetto </a:t>
            </a:r>
            <a:r>
              <a:rPr kumimoji="0" lang="it-IT" sz="3800" b="1"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Osborn</a:t>
            </a:r>
            <a:r>
              <a:rPr kumimoji="0" lang="it-IT" sz="38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38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L'intossicazione con sostanze psicoattive diminuisce la capacità di richiamo di pattern di movimento dai </a:t>
            </a:r>
            <a:r>
              <a:rPr kumimoji="0" lang="it-IT"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gangli della </a:t>
            </a:r>
            <a:r>
              <a:rPr kumimoji="0" lang="it-IT"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base</a:t>
            </a:r>
            <a:r>
              <a:rPr lang="it-IT" sz="3600" dirty="0" smtClean="0">
                <a:solidFill>
                  <a:schemeClr val="tx1">
                    <a:lumMod val="95000"/>
                    <a:lumOff val="5000"/>
                  </a:schemeClr>
                </a:solidFill>
                <a:latin typeface="Calibri" pitchFamily="34" charset="0"/>
                <a:ea typeface="Times New Roman" pitchFamily="18" charset="0"/>
                <a:cs typeface="Times New Roman" pitchFamily="18" charset="0"/>
              </a:rPr>
              <a:t>.</a:t>
            </a:r>
            <a:endParaRPr kumimoji="0" lang="it-IT" sz="3800" b="0" i="0" u="none" strike="noStrike" cap="none" normalizeH="0" baseline="0" dirty="0" smtClean="0">
              <a:ln>
                <a:noFill/>
              </a:ln>
              <a:solidFill>
                <a:schemeClr val="tx1">
                  <a:lumMod val="95000"/>
                  <a:lumOff val="5000"/>
                </a:schemeClr>
              </a:solidFill>
              <a:effectLst/>
              <a:latin typeface="Arial" pitchFamily="34" charset="0"/>
              <a:cs typeface="Arial"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571472" y="-428652"/>
            <a:ext cx="821537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dell'informazione errata</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un'informazione errata data al soggetto prima del richiamo di un evento, porta a delle modifiche nel ricordo che tendono ad essere coerenti con l'informazione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errata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it-IT"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Effetto picco-fine:</a:t>
            </a:r>
            <a:r>
              <a:rPr kumimoji="0" lang="it-IT"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di un'esperienza, vengono ricordati meglio i momenti emotivamente intensi e il come si è conclusa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2910" y="1285860"/>
            <a:ext cx="7858180" cy="4401205"/>
          </a:xfrm>
          <a:prstGeom prst="rect">
            <a:avLst/>
          </a:prstGeom>
        </p:spPr>
        <p:txBody>
          <a:bodyPr wrap="square">
            <a:spAutoFit/>
          </a:bodyPr>
          <a:lstStyle/>
          <a:p>
            <a:pPr>
              <a:buFont typeface="Arial" pitchFamily="34" charset="0"/>
              <a:buChar char="•"/>
            </a:pPr>
            <a:r>
              <a:rPr lang="it-IT" sz="4000" b="1" dirty="0" smtClean="0"/>
              <a:t>Persistenza di un ricordo:</a:t>
            </a:r>
            <a:r>
              <a:rPr lang="it-IT" sz="4000" dirty="0" smtClean="0"/>
              <a:t> </a:t>
            </a:r>
            <a:r>
              <a:rPr lang="it-IT" sz="4000" dirty="0" err="1" smtClean="0"/>
              <a:t>ricordo</a:t>
            </a:r>
            <a:r>
              <a:rPr lang="it-IT" sz="4000" dirty="0" smtClean="0"/>
              <a:t> consapevole involontario e indesiderato di ricordi, spesso traumatici. La </a:t>
            </a:r>
            <a:r>
              <a:rPr lang="it-IT" sz="4000" dirty="0" smtClean="0">
                <a:solidFill>
                  <a:schemeClr val="tx1">
                    <a:lumMod val="95000"/>
                    <a:lumOff val="5000"/>
                  </a:schemeClr>
                </a:solidFill>
              </a:rPr>
              <a:t>presenza di questo processo è uno dei criteri diagnostici </a:t>
            </a:r>
            <a:r>
              <a:rPr lang="it-IT" sz="4000" dirty="0" smtClean="0">
                <a:solidFill>
                  <a:schemeClr val="tx1">
                    <a:lumMod val="95000"/>
                    <a:lumOff val="5000"/>
                  </a:schemeClr>
                </a:solidFill>
              </a:rPr>
              <a:t>del  </a:t>
            </a:r>
            <a:r>
              <a:rPr lang="it-IT" sz="4000" b="1" u="sng" dirty="0" smtClean="0">
                <a:solidFill>
                  <a:schemeClr val="tx1">
                    <a:lumMod val="95000"/>
                    <a:lumOff val="5000"/>
                  </a:schemeClr>
                </a:solidFill>
              </a:rPr>
              <a:t>disturbo post-   traumatico </a:t>
            </a:r>
            <a:r>
              <a:rPr lang="it-IT" sz="4000" b="1" u="sng" dirty="0" smtClean="0">
                <a:solidFill>
                  <a:schemeClr val="tx1">
                    <a:lumMod val="95000"/>
                    <a:lumOff val="5000"/>
                  </a:schemeClr>
                </a:solidFill>
              </a:rPr>
              <a:t>da </a:t>
            </a:r>
            <a:r>
              <a:rPr lang="it-IT" sz="4000" b="1" u="sng" dirty="0" smtClean="0">
                <a:solidFill>
                  <a:schemeClr val="tx1">
                    <a:lumMod val="95000"/>
                    <a:lumOff val="5000"/>
                  </a:schemeClr>
                </a:solidFill>
              </a:rPr>
              <a:t>stress</a:t>
            </a:r>
            <a:endParaRPr lang="it-IT" sz="4000" b="1" dirty="0">
              <a:solidFill>
                <a:schemeClr val="tx1">
                  <a:lumMod val="95000"/>
                  <a:lumOff val="5000"/>
                </a:schemeClr>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428596" y="285729"/>
            <a:ext cx="8286808"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della </a:t>
            </a: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superiorità</a:t>
            </a:r>
            <a:r>
              <a:rPr lang="it-IT" sz="4000" b="1" dirty="0" smtClean="0">
                <a:solidFill>
                  <a:schemeClr val="tx1">
                    <a:lumMod val="95000"/>
                    <a:lumOff val="5000"/>
                  </a:schemeClr>
                </a:solidFill>
                <a:latin typeface="Calibri" pitchFamily="34" charset="0"/>
                <a:ea typeface="Times New Roman" pitchFamily="18" charset="0"/>
                <a:cs typeface="Times New Roman" pitchFamily="18" charset="0"/>
              </a:rPr>
              <a:t> </a:t>
            </a: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dell'immagine </a:t>
            </a: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visiva</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uno stesso elemento è più facilmente richiamabile alla memoria se è stato presentato in forma visiva rispetto che in forma scritta </a:t>
            </a:r>
            <a:endParaRPr kumimoji="0" lang="it-IT" sz="4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della </a:t>
            </a: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positività</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 persone anziane richiamano più facilmente ricordi piacevoli che negativi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1"/>
          <p:cNvSpPr>
            <a:spLocks noChangeArrowheads="1"/>
          </p:cNvSpPr>
          <p:nvPr/>
        </p:nvSpPr>
        <p:spPr bwMode="auto">
          <a:xfrm>
            <a:off x="571472" y="500042"/>
            <a:ext cx="79296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a:t>
            </a:r>
            <a:r>
              <a:rPr kumimoji="0" lang="it-IT" sz="4000" b="1" i="0" u="none" strike="noStrike" cap="none" normalizeH="0" baseline="0" dirty="0" err="1" smtClean="0">
                <a:ln>
                  <a:noFill/>
                </a:ln>
                <a:solidFill>
                  <a:schemeClr val="tx1">
                    <a:lumMod val="95000"/>
                    <a:lumOff val="5000"/>
                  </a:schemeClr>
                </a:solidFill>
                <a:effectLst/>
                <a:latin typeface="Calibri" pitchFamily="34" charset="0"/>
                <a:ea typeface="Times New Roman" pitchFamily="18" charset="0"/>
                <a:cs typeface="Times New Roman" pitchFamily="18" charset="0"/>
              </a:rPr>
              <a:t>primacy</a:t>
            </a: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 ed effetto di </a:t>
            </a:r>
            <a:r>
              <a:rPr kumimoji="0" lang="it-IT" sz="4000" b="1" i="0" u="none" strike="noStrike" cap="none" normalizeH="0" baseline="0" dirty="0" err="1" smtClean="0">
                <a:ln>
                  <a:noFill/>
                </a:ln>
                <a:solidFill>
                  <a:schemeClr val="tx1">
                    <a:lumMod val="95000"/>
                    <a:lumOff val="5000"/>
                  </a:schemeClr>
                </a:solidFill>
                <a:effectLst/>
                <a:latin typeface="Calibri" pitchFamily="34" charset="0"/>
                <a:ea typeface="Times New Roman" pitchFamily="18" charset="0"/>
                <a:cs typeface="Times New Roman" pitchFamily="18" charset="0"/>
              </a:rPr>
              <a:t>recenza</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di una lista di item, vengono ricordati più facilmente gli elementi finali e quelli iniziali, seppur in misura minore. Gli elementi centrali sono quelli ricordati peggio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it-IT"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Effetto della difficoltà di elaborazione</a:t>
            </a:r>
            <a:r>
              <a:rPr kumimoji="0" lang="it-IT" sz="40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785786" y="-428652"/>
            <a:ext cx="7715304"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Balzo della reminiscenza</a:t>
            </a: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gli eventi autobiografici relativi alla propria adolescenza e alla prima età adulta vengono ricordati meglio rispetto agli eventi di altri periodi della propria </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vita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it-IT" sz="4000" b="1" i="0" u="none" strike="noStrike" cap="none" normalizeH="0" baseline="0" dirty="0" smtClean="0">
                <a:ln>
                  <a:noFill/>
                </a:ln>
                <a:solidFill>
                  <a:schemeClr val="tx1">
                    <a:lumMod val="95000"/>
                    <a:lumOff val="5000"/>
                  </a:schemeClr>
                </a:solidFill>
                <a:effectLst/>
                <a:latin typeface="Arial" pitchFamily="34" charset="0"/>
                <a:ea typeface="Times New Roman" pitchFamily="18" charset="0"/>
                <a:cs typeface="Times New Roman" pitchFamily="18" charset="0"/>
              </a:rPr>
              <a:t>Retrospettiva rosea</a:t>
            </a:r>
            <a:r>
              <a:rPr kumimoji="0" lang="it-IT" sz="4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it-IT" sz="4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quando il passato viene ricordato in modo più positivo di quello che è stato in realtà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28662" y="1428736"/>
            <a:ext cx="7286676" cy="3785652"/>
          </a:xfrm>
          <a:prstGeom prst="rect">
            <a:avLst/>
          </a:prstGeom>
        </p:spPr>
        <p:txBody>
          <a:bodyPr wrap="square">
            <a:spAutoFit/>
          </a:bodyPr>
          <a:lstStyle/>
          <a:p>
            <a:r>
              <a:rPr lang="it-IT" sz="4000" b="1" dirty="0" smtClean="0"/>
              <a:t>Effetto della rilevanza per il </a:t>
            </a:r>
            <a:r>
              <a:rPr lang="it-IT" sz="4000" b="1" dirty="0" err="1" smtClean="0"/>
              <a:t>Sè</a:t>
            </a:r>
            <a:r>
              <a:rPr lang="it-IT" sz="4000" b="1" dirty="0" smtClean="0"/>
              <a:t>:</a:t>
            </a:r>
            <a:r>
              <a:rPr lang="it-IT" sz="4000" dirty="0" smtClean="0"/>
              <a:t> le informazioni che sono collegato alla propria persona sono ricordate meglio di informazioni simili ma </a:t>
            </a:r>
            <a:r>
              <a:rPr lang="it-IT" sz="4000" dirty="0" err="1" smtClean="0"/>
              <a:t>riferentesi</a:t>
            </a:r>
            <a:r>
              <a:rPr lang="it-IT" sz="4000" dirty="0" smtClean="0"/>
              <a:t> ad altre persone </a:t>
            </a:r>
            <a:endParaRPr lang="it-IT"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a:t>
            </a:r>
            <a:r>
              <a:rPr lang="it-IT" dirty="0" err="1" smtClean="0"/>
              <a:t>DI</a:t>
            </a:r>
            <a:r>
              <a:rPr lang="it-IT" dirty="0" smtClean="0"/>
              <a:t> APPRENDIMENTO</a:t>
            </a:r>
            <a:endParaRPr lang="it-IT" dirty="0"/>
          </a:p>
        </p:txBody>
      </p:sp>
      <p:sp>
        <p:nvSpPr>
          <p:cNvPr id="3" name="Segnaposto contenuto 2"/>
          <p:cNvSpPr>
            <a:spLocks noGrp="1"/>
          </p:cNvSpPr>
          <p:nvPr>
            <p:ph idx="1"/>
          </p:nvPr>
        </p:nvSpPr>
        <p:spPr/>
        <p:txBody>
          <a:bodyPr>
            <a:normAutofit/>
          </a:bodyPr>
          <a:lstStyle/>
          <a:p>
            <a:r>
              <a:rPr lang="it-IT" dirty="0" smtClean="0"/>
              <a:t>VERBALE</a:t>
            </a:r>
          </a:p>
          <a:p>
            <a:r>
              <a:rPr lang="it-IT" dirty="0" smtClean="0"/>
              <a:t> ABITUAZIONE</a:t>
            </a:r>
          </a:p>
          <a:p>
            <a:r>
              <a:rPr lang="it-IT" dirty="0" smtClean="0"/>
              <a:t>CONDIZIONAMENTO CLASSICO</a:t>
            </a:r>
          </a:p>
          <a:p>
            <a:r>
              <a:rPr lang="it-IT" dirty="0" smtClean="0"/>
              <a:t>APPRENDIMENTO STRUMENTALE</a:t>
            </a:r>
          </a:p>
          <a:p>
            <a:r>
              <a:rPr lang="it-IT" dirty="0" smtClean="0"/>
              <a:t>MODELLAMENTO</a:t>
            </a:r>
          </a:p>
          <a:p>
            <a:r>
              <a:rPr lang="it-IT" dirty="0" smtClean="0"/>
              <a:t>FORMZIONE DEI CONCETTI</a:t>
            </a:r>
          </a:p>
          <a:p>
            <a:r>
              <a:rPr lang="it-IT" dirty="0" smtClean="0"/>
              <a:t>PROBLEM SOLVING</a:t>
            </a:r>
            <a:endParaRPr lang="it-IT"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1"/>
          <p:cNvSpPr>
            <a:spLocks noChangeArrowheads="1"/>
          </p:cNvSpPr>
          <p:nvPr/>
        </p:nvSpPr>
        <p:spPr bwMode="auto">
          <a:xfrm>
            <a:off x="428596" y="500042"/>
            <a:ext cx="8286808"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40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Confusione della fonte:</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è una forma di attribuzione erronea (o </a:t>
            </a:r>
            <a:r>
              <a:rPr kumimoji="0" lang="it-IT" sz="40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amnesia </a:t>
            </a:r>
            <a:r>
              <a:rPr kumimoji="0" lang="it-IT" sz="40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della </a:t>
            </a:r>
            <a:r>
              <a:rPr kumimoji="0" lang="it-IT" sz="40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fonte</a:t>
            </a:r>
            <a:r>
              <a:rPr kumimoji="0" lang="it-IT" sz="4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in cui il contesto spazio-temporale di un'esperienza viene scambiato con un altro contesto. Per esempio, credere di aver assistito ad un evento per strada, mentre invece lo si è visto al televisore </a:t>
            </a:r>
            <a:endParaRPr kumimoji="0" lang="it-IT"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642910" y="2143116"/>
            <a:ext cx="7929618" cy="2554545"/>
          </a:xfrm>
          <a:prstGeom prst="rect">
            <a:avLst/>
          </a:prstGeom>
        </p:spPr>
        <p:txBody>
          <a:bodyPr wrap="square">
            <a:spAutoFit/>
          </a:bodyPr>
          <a:lstStyle/>
          <a:p>
            <a:pPr>
              <a:buFont typeface="Arial" pitchFamily="34" charset="0"/>
              <a:buChar char="•"/>
            </a:pPr>
            <a:r>
              <a:rPr lang="it-IT" sz="4000" b="1" u="sng" dirty="0" smtClean="0">
                <a:solidFill>
                  <a:schemeClr val="tx1">
                    <a:lumMod val="95000"/>
                    <a:lumOff val="5000"/>
                  </a:schemeClr>
                </a:solidFill>
              </a:rPr>
              <a:t>Effetto dell'intervallo</a:t>
            </a:r>
            <a:r>
              <a:rPr lang="it-IT" sz="4000" b="1" dirty="0" smtClean="0"/>
              <a:t>:</a:t>
            </a:r>
            <a:r>
              <a:rPr lang="it-IT" sz="4000" dirty="0" smtClean="0"/>
              <a:t> più l'arco di tempo di tempo di esposizione ad un'esperienza è lungo, più il successivo richiamo sarà migliore</a:t>
            </a:r>
            <a:endParaRPr lang="it-IT" sz="40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928662" y="1572174"/>
            <a:ext cx="7286676" cy="3785652"/>
          </a:xfrm>
          <a:prstGeom prst="rect">
            <a:avLst/>
          </a:prstGeom>
        </p:spPr>
        <p:txBody>
          <a:bodyPr wrap="square">
            <a:spAutoFit/>
          </a:bodyPr>
          <a:lstStyle/>
          <a:p>
            <a:r>
              <a:rPr lang="it-IT" sz="4000" b="1" dirty="0" err="1" smtClean="0"/>
              <a:t>Bias</a:t>
            </a:r>
            <a:r>
              <a:rPr lang="it-IT" sz="4000" b="1" dirty="0" smtClean="0"/>
              <a:t> dovuto allo stereotipo:</a:t>
            </a:r>
            <a:r>
              <a:rPr lang="it-IT" sz="4000" dirty="0" smtClean="0"/>
              <a:t> si ha quando vengono aggiunti o distorti elementi di un ricordo, in modo tale che questi elementi siano coerenti con uno stereotipo (ad esempio, di genere o di razza) </a:t>
            </a:r>
            <a:endParaRPr lang="it-IT" sz="4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714348" y="1643612"/>
            <a:ext cx="7715304" cy="3785652"/>
          </a:xfrm>
          <a:prstGeom prst="rect">
            <a:avLst/>
          </a:prstGeom>
        </p:spPr>
        <p:txBody>
          <a:bodyPr wrap="square">
            <a:spAutoFit/>
          </a:bodyPr>
          <a:lstStyle/>
          <a:p>
            <a:r>
              <a:rPr lang="it-IT" sz="4000" b="1" dirty="0" smtClean="0"/>
              <a:t>Effetto del suffisso:</a:t>
            </a:r>
            <a:r>
              <a:rPr lang="it-IT" sz="4000" dirty="0" smtClean="0"/>
              <a:t> indebolimento dell'effetto di </a:t>
            </a:r>
            <a:r>
              <a:rPr lang="it-IT" sz="4000" dirty="0" err="1" smtClean="0"/>
              <a:t>recenza</a:t>
            </a:r>
            <a:r>
              <a:rPr lang="it-IT" sz="4000" dirty="0" smtClean="0"/>
              <a:t> allorquando viene aggiunto, in fondo alla lista, un item che non è richiesto di rievocare (</a:t>
            </a:r>
            <a:r>
              <a:rPr lang="it-IT" sz="4000" dirty="0" err="1" smtClean="0"/>
              <a:t>Morton</a:t>
            </a:r>
            <a:r>
              <a:rPr lang="it-IT" sz="4000" dirty="0" smtClean="0"/>
              <a:t>, </a:t>
            </a:r>
            <a:r>
              <a:rPr lang="it-IT" sz="4000" dirty="0" err="1" smtClean="0"/>
              <a:t>Crowder</a:t>
            </a:r>
            <a:r>
              <a:rPr lang="it-IT" sz="4000" dirty="0" smtClean="0"/>
              <a:t> &amp; </a:t>
            </a:r>
            <a:r>
              <a:rPr lang="it-IT" sz="4000" dirty="0" err="1" smtClean="0"/>
              <a:t>Prussin</a:t>
            </a:r>
            <a:r>
              <a:rPr lang="it-IT" sz="4000" dirty="0" smtClean="0"/>
              <a:t>, 1971) </a:t>
            </a:r>
            <a:endParaRPr lang="it-IT" sz="40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1"/>
          <p:cNvSpPr>
            <a:spLocks noChangeArrowheads="1"/>
          </p:cNvSpPr>
          <p:nvPr/>
        </p:nvSpPr>
        <p:spPr bwMode="auto">
          <a:xfrm>
            <a:off x="500034" y="1"/>
            <a:ext cx="8072494" cy="67403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Suggestionabilità</a:t>
            </a:r>
            <a:r>
              <a:rPr kumimoji="0" lang="it-IT" sz="3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t>
            </a:r>
            <a:r>
              <a:rPr kumimoji="0" lang="it-IT"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forma di attribuzione erronea con la quale idee suggerite da un interlocutore sono scambiate come ricordi propri </a:t>
            </a:r>
            <a:endParaRPr kumimoji="0" lang="it-IT" sz="3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it-IT" sz="3600" b="1"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Effetto telescopio:</a:t>
            </a:r>
            <a:r>
              <a:rPr kumimoji="0" lang="it-IT" sz="3600" b="0" i="0" u="none" strike="noStrike" cap="none" normalizeH="0" baseline="0" dirty="0" smtClean="0">
                <a:ln>
                  <a:noFill/>
                </a:ln>
                <a:solidFill>
                  <a:schemeClr val="tx1">
                    <a:lumMod val="95000"/>
                    <a:lumOff val="5000"/>
                  </a:schemeClr>
                </a:solidFill>
                <a:effectLst/>
                <a:latin typeface="Calibri" pitchFamily="34" charset="0"/>
                <a:ea typeface="Times New Roman" pitchFamily="18" charset="0"/>
                <a:cs typeface="Times New Roman" pitchFamily="18" charset="0"/>
              </a:rPr>
              <a:t> </a:t>
            </a:r>
            <a:r>
              <a:rPr kumimoji="0" lang="it-IT" sz="3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tendenza a posizionare cronologicamente gli eventi in memoria, in modo che gli eventi recenti risultino più lontani nel tempo rispetto a ciò che erano veramente, e quelli più remoti più vicini </a:t>
            </a: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1000100" y="2160339"/>
            <a:ext cx="7143800" cy="2554545"/>
          </a:xfrm>
          <a:prstGeom prst="rect">
            <a:avLst/>
          </a:prstGeom>
        </p:spPr>
        <p:txBody>
          <a:bodyPr wrap="square">
            <a:spAutoFit/>
          </a:bodyPr>
          <a:lstStyle/>
          <a:p>
            <a:pPr>
              <a:buFont typeface="Arial" pitchFamily="34" charset="0"/>
              <a:buChar char="•"/>
            </a:pPr>
            <a:r>
              <a:rPr lang="it-IT" sz="4000" b="1" u="sng" dirty="0" smtClean="0">
                <a:solidFill>
                  <a:schemeClr val="tx1">
                    <a:lumMod val="95000"/>
                    <a:lumOff val="5000"/>
                  </a:schemeClr>
                </a:solidFill>
              </a:rPr>
              <a:t>Effetto della verifica</a:t>
            </a:r>
            <a:r>
              <a:rPr lang="it-IT" sz="4000" b="1" dirty="0" smtClean="0"/>
              <a:t>:</a:t>
            </a:r>
            <a:r>
              <a:rPr lang="it-IT" sz="4000" dirty="0" smtClean="0"/>
              <a:t> materiale da ricordare sottoposto frequentemente a verifica viene ricordato meglio</a:t>
            </a:r>
            <a:endParaRPr lang="it-IT" sz="40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428596" y="1000108"/>
            <a:ext cx="8215370" cy="5078313"/>
          </a:xfrm>
          <a:prstGeom prst="rect">
            <a:avLst/>
          </a:prstGeom>
        </p:spPr>
        <p:txBody>
          <a:bodyPr wrap="square">
            <a:spAutoFit/>
          </a:bodyPr>
          <a:lstStyle/>
          <a:p>
            <a:pPr>
              <a:buFont typeface="Arial" pitchFamily="34" charset="0"/>
              <a:buChar char="•"/>
            </a:pPr>
            <a:r>
              <a:rPr lang="it-IT" sz="3600" b="1" u="sng" dirty="0" smtClean="0">
                <a:solidFill>
                  <a:schemeClr val="tx1">
                    <a:lumMod val="95000"/>
                    <a:lumOff val="5000"/>
                  </a:schemeClr>
                </a:solidFill>
              </a:rPr>
              <a:t>Fenomeno "sulla punta della lingua"</a:t>
            </a:r>
            <a:r>
              <a:rPr lang="it-IT" sz="3600" b="1" dirty="0" smtClean="0">
                <a:solidFill>
                  <a:schemeClr val="tx1">
                    <a:lumMod val="95000"/>
                    <a:lumOff val="5000"/>
                  </a:schemeClr>
                </a:solidFill>
              </a:rPr>
              <a:t>:</a:t>
            </a:r>
            <a:r>
              <a:rPr lang="it-IT" sz="3600" dirty="0" smtClean="0">
                <a:solidFill>
                  <a:schemeClr val="tx1">
                    <a:lumMod val="95000"/>
                    <a:lumOff val="5000"/>
                  </a:schemeClr>
                </a:solidFill>
              </a:rPr>
              <a:t> </a:t>
            </a:r>
            <a:r>
              <a:rPr lang="it-IT" sz="3600" dirty="0" smtClean="0"/>
              <a:t>si ha quando viene rievocato parte dell'item o informazioni correlate allo stesso ma non si riesce a rievocare l'intero item. E' caratterizzato da un senso di frustrazione. Si pensa sia una forma di blocco mentale dovuta all'interferenza prodotto dalla rievocazione simultanea di elementi con caratteristiche simili</a:t>
            </a:r>
            <a:endParaRPr lang="it-IT" sz="36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285720" y="1928802"/>
            <a:ext cx="8572560" cy="3170099"/>
          </a:xfrm>
          <a:prstGeom prst="rect">
            <a:avLst/>
          </a:prstGeom>
        </p:spPr>
        <p:txBody>
          <a:bodyPr wrap="square">
            <a:spAutoFit/>
          </a:bodyPr>
          <a:lstStyle/>
          <a:p>
            <a:r>
              <a:rPr lang="it-IT" sz="4000" b="1" dirty="0" smtClean="0"/>
              <a:t>Effetto "parola per parola":</a:t>
            </a:r>
            <a:r>
              <a:rPr lang="it-IT" sz="4000" dirty="0" smtClean="0"/>
              <a:t> il senso generale di un discorso, viene ricordato meglio delle parole precise dette (</a:t>
            </a:r>
            <a:r>
              <a:rPr lang="it-IT" sz="4000" dirty="0" err="1" smtClean="0"/>
              <a:t>Poppenk</a:t>
            </a:r>
            <a:r>
              <a:rPr lang="it-IT" sz="4000" dirty="0" smtClean="0"/>
              <a:t>, </a:t>
            </a:r>
            <a:r>
              <a:rPr lang="it-IT" sz="4000" dirty="0" err="1" smtClean="0"/>
              <a:t>Walia</a:t>
            </a:r>
            <a:r>
              <a:rPr lang="it-IT" sz="4000" dirty="0" smtClean="0"/>
              <a:t>, </a:t>
            </a:r>
            <a:r>
              <a:rPr lang="it-IT" sz="4000" dirty="0" err="1" smtClean="0"/>
              <a:t>Joanisse</a:t>
            </a:r>
            <a:r>
              <a:rPr lang="it-IT" sz="4000" dirty="0" smtClean="0"/>
              <a:t>, </a:t>
            </a:r>
            <a:r>
              <a:rPr lang="it-IT" sz="4000" dirty="0" err="1" smtClean="0"/>
              <a:t>Danckert</a:t>
            </a:r>
            <a:r>
              <a:rPr lang="it-IT" sz="4000" dirty="0" smtClean="0"/>
              <a:t>, &amp; </a:t>
            </a:r>
            <a:r>
              <a:rPr lang="it-IT" sz="4000" dirty="0" err="1" smtClean="0"/>
              <a:t>Köhler</a:t>
            </a:r>
            <a:r>
              <a:rPr lang="it-IT" sz="4000" dirty="0" smtClean="0"/>
              <a:t>, 2006). </a:t>
            </a:r>
            <a:endParaRPr lang="it-IT" sz="40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571472" y="357166"/>
            <a:ext cx="8072494" cy="2554545"/>
          </a:xfrm>
          <a:prstGeom prst="rect">
            <a:avLst/>
          </a:prstGeom>
        </p:spPr>
        <p:txBody>
          <a:bodyPr wrap="square">
            <a:spAutoFit/>
          </a:bodyPr>
          <a:lstStyle/>
          <a:p>
            <a:pPr>
              <a:buFont typeface="Arial" pitchFamily="34" charset="0"/>
              <a:buChar char="•"/>
            </a:pPr>
            <a:r>
              <a:rPr lang="it-IT" sz="4000" b="1" u="sng" dirty="0" smtClean="0"/>
              <a:t>Effetto von </a:t>
            </a:r>
            <a:r>
              <a:rPr lang="it-IT" sz="4000" b="1" u="sng" dirty="0" err="1" smtClean="0"/>
              <a:t>Restorff</a:t>
            </a:r>
            <a:r>
              <a:rPr lang="it-IT" sz="4000" b="1" dirty="0" smtClean="0"/>
              <a:t>:</a:t>
            </a:r>
            <a:r>
              <a:rPr lang="it-IT" sz="4000" dirty="0" smtClean="0"/>
              <a:t> un item che si distingue dagli altri per qualche caratteristica è ricordato meglio (von </a:t>
            </a:r>
            <a:r>
              <a:rPr lang="it-IT" sz="4000" dirty="0" err="1" smtClean="0"/>
              <a:t>Restorff</a:t>
            </a:r>
            <a:r>
              <a:rPr lang="it-IT" sz="4000" dirty="0" smtClean="0"/>
              <a:t>, 1933).</a:t>
            </a:r>
            <a:endParaRPr lang="it-IT" sz="4000" dirty="0"/>
          </a:p>
        </p:txBody>
      </p:sp>
      <p:sp>
        <p:nvSpPr>
          <p:cNvPr id="3" name="Rettangolo 2"/>
          <p:cNvSpPr/>
          <p:nvPr/>
        </p:nvSpPr>
        <p:spPr>
          <a:xfrm>
            <a:off x="571472" y="2967334"/>
            <a:ext cx="7858180" cy="2554545"/>
          </a:xfrm>
          <a:prstGeom prst="rect">
            <a:avLst/>
          </a:prstGeom>
        </p:spPr>
        <p:txBody>
          <a:bodyPr wrap="square">
            <a:spAutoFit/>
          </a:bodyPr>
          <a:lstStyle/>
          <a:p>
            <a:pPr>
              <a:buFont typeface="Arial" pitchFamily="34" charset="0"/>
              <a:buChar char="•"/>
            </a:pPr>
            <a:r>
              <a:rPr lang="it-IT" sz="4000" b="1" u="sng" dirty="0" smtClean="0"/>
              <a:t>Effetto </a:t>
            </a:r>
            <a:r>
              <a:rPr lang="it-IT" sz="4000" b="1" u="sng" dirty="0" err="1" smtClean="0"/>
              <a:t>Zeigarnik</a:t>
            </a:r>
            <a:r>
              <a:rPr lang="it-IT" sz="4000" b="1" dirty="0" smtClean="0"/>
              <a:t>:</a:t>
            </a:r>
            <a:r>
              <a:rPr lang="it-IT" sz="4000" dirty="0" smtClean="0"/>
              <a:t> azioni o compiti non completati o interrotti vengono ricordati meglio rispetto a quelli portati a termine</a:t>
            </a:r>
            <a:endParaRPr lang="it-IT"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TIPI </a:t>
            </a:r>
            <a:r>
              <a:rPr lang="it-IT" dirty="0" err="1" smtClean="0"/>
              <a:t>DI</a:t>
            </a:r>
            <a:r>
              <a:rPr lang="it-IT" dirty="0" smtClean="0"/>
              <a:t> APPRENDIMENTO</a:t>
            </a:r>
            <a:endParaRPr lang="it-IT" dirty="0"/>
          </a:p>
        </p:txBody>
      </p:sp>
      <p:sp>
        <p:nvSpPr>
          <p:cNvPr id="3" name="Segnaposto contenuto 2"/>
          <p:cNvSpPr>
            <a:spLocks noGrp="1"/>
          </p:cNvSpPr>
          <p:nvPr>
            <p:ph idx="1"/>
          </p:nvPr>
        </p:nvSpPr>
        <p:spPr/>
        <p:txBody>
          <a:bodyPr>
            <a:normAutofit lnSpcReduction="10000"/>
          </a:bodyPr>
          <a:lstStyle/>
          <a:p>
            <a:pPr>
              <a:buNone/>
            </a:pPr>
            <a:r>
              <a:rPr lang="it-IT" u="sng" dirty="0" smtClean="0"/>
              <a:t>VERBALE:</a:t>
            </a:r>
            <a:r>
              <a:rPr lang="it-IT" dirty="0" smtClean="0"/>
              <a:t> processi di apprendimento che vengono attivati all’interno di un “laboratorio” e che hanno come contenuto specifici materiali verbali, sillabe nonsenso, parole singole, </a:t>
            </a:r>
            <a:r>
              <a:rPr lang="it-IT" dirty="0" err="1" smtClean="0"/>
              <a:t>ecc…</a:t>
            </a:r>
            <a:endParaRPr lang="it-IT" dirty="0" smtClean="0"/>
          </a:p>
          <a:p>
            <a:pPr>
              <a:buNone/>
            </a:pPr>
            <a:r>
              <a:rPr lang="it-IT" u="sng" dirty="0" smtClean="0"/>
              <a:t>N.B.</a:t>
            </a:r>
            <a:r>
              <a:rPr lang="it-IT" dirty="0" smtClean="0"/>
              <a:t> Da non confondere con l’APPRENDIMENTO DEL LINGUAGGIO che si definisce come insieme di processi che rendono possibile l’acquisizione del linguaggio naturale.</a:t>
            </a:r>
            <a:endParaRPr lang="it-IT" u="sng"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5404"/>
          </a:xfrm>
        </p:spPr>
        <p:txBody>
          <a:bodyPr>
            <a:normAutofit fontScale="90000"/>
          </a:bodyPr>
          <a:lstStyle/>
          <a:p>
            <a:endParaRPr lang="it-IT" dirty="0"/>
          </a:p>
        </p:txBody>
      </p:sp>
      <p:sp>
        <p:nvSpPr>
          <p:cNvPr id="3" name="Segnaposto contenuto 2"/>
          <p:cNvSpPr>
            <a:spLocks noGrp="1"/>
          </p:cNvSpPr>
          <p:nvPr>
            <p:ph idx="1"/>
          </p:nvPr>
        </p:nvSpPr>
        <p:spPr>
          <a:xfrm>
            <a:off x="457200" y="642918"/>
            <a:ext cx="8229600" cy="5483245"/>
          </a:xfrm>
        </p:spPr>
        <p:txBody>
          <a:bodyPr>
            <a:normAutofit fontScale="92500" lnSpcReduction="10000"/>
          </a:bodyPr>
          <a:lstStyle/>
          <a:p>
            <a:pPr>
              <a:buNone/>
            </a:pPr>
            <a:r>
              <a:rPr lang="it-IT" dirty="0" smtClean="0"/>
              <a:t>L’APPRENDIMENTO VERBALE SI DIVIDE IN:</a:t>
            </a:r>
          </a:p>
          <a:p>
            <a:pPr>
              <a:buNone/>
            </a:pPr>
            <a:endParaRPr lang="it-IT" dirty="0" smtClean="0"/>
          </a:p>
          <a:p>
            <a:pPr>
              <a:buNone/>
            </a:pPr>
            <a:r>
              <a:rPr lang="it-IT" dirty="0" smtClean="0"/>
              <a:t>SERIALE: apprendimento di elementi in serie</a:t>
            </a:r>
          </a:p>
          <a:p>
            <a:pPr>
              <a:buNone/>
            </a:pPr>
            <a:r>
              <a:rPr lang="it-IT" dirty="0" smtClean="0"/>
              <a:t>    (elenco di nomi, numeri, ecc.)</a:t>
            </a:r>
            <a:r>
              <a:rPr lang="it-IT" u="sng" dirty="0" smtClean="0"/>
              <a:t> </a:t>
            </a:r>
          </a:p>
          <a:p>
            <a:pPr>
              <a:buNone/>
            </a:pPr>
            <a:endParaRPr lang="it-IT" u="sng" dirty="0" smtClean="0"/>
          </a:p>
          <a:p>
            <a:pPr>
              <a:buNone/>
            </a:pPr>
            <a:r>
              <a:rPr lang="it-IT" dirty="0" smtClean="0"/>
              <a:t>PER COPPIE ASSOCIATE: apprendimento di serie          di coppie (nome/cognome, coppie di numeri)</a:t>
            </a:r>
          </a:p>
          <a:p>
            <a:pPr>
              <a:buNone/>
            </a:pPr>
            <a:endParaRPr lang="it-IT" dirty="0" smtClean="0"/>
          </a:p>
          <a:p>
            <a:pPr>
              <a:buNone/>
            </a:pPr>
            <a:r>
              <a:rPr lang="it-IT" dirty="0" smtClean="0"/>
              <a:t>RIEVOCAZIONE LIBERA</a:t>
            </a:r>
          </a:p>
          <a:p>
            <a:pPr>
              <a:buNone/>
            </a:pPr>
            <a:endParaRPr lang="it-IT" dirty="0" smtClean="0"/>
          </a:p>
          <a:p>
            <a:pPr>
              <a:buNone/>
            </a:pPr>
            <a:r>
              <a:rPr lang="it-IT" u="sng" dirty="0" smtClean="0"/>
              <a:t>             </a:t>
            </a:r>
            <a:endParaRPr lang="it-IT"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96842"/>
          </a:xfrm>
        </p:spPr>
        <p:txBody>
          <a:bodyPr>
            <a:normAutofit fontScale="90000"/>
          </a:bodyPr>
          <a:lstStyle/>
          <a:p>
            <a:endParaRPr lang="it-IT" dirty="0"/>
          </a:p>
        </p:txBody>
      </p:sp>
      <p:sp>
        <p:nvSpPr>
          <p:cNvPr id="3" name="Segnaposto contenuto 2"/>
          <p:cNvSpPr>
            <a:spLocks noGrp="1"/>
          </p:cNvSpPr>
          <p:nvPr>
            <p:ph idx="1"/>
          </p:nvPr>
        </p:nvSpPr>
        <p:spPr>
          <a:xfrm>
            <a:off x="457200" y="857232"/>
            <a:ext cx="8229600" cy="5268931"/>
          </a:xfrm>
        </p:spPr>
        <p:txBody>
          <a:bodyPr>
            <a:normAutofit fontScale="85000" lnSpcReduction="20000"/>
          </a:bodyPr>
          <a:lstStyle/>
          <a:p>
            <a:r>
              <a:rPr lang="it-IT" u="sng" dirty="0" smtClean="0"/>
              <a:t>ABITUAZIONE:  </a:t>
            </a:r>
            <a:r>
              <a:rPr lang="it-IT" dirty="0" smtClean="0"/>
              <a:t>uno stimolo più volte ripetuto, acquista la capacità di evocare la sua risposta iniziale</a:t>
            </a:r>
          </a:p>
          <a:p>
            <a:pPr>
              <a:buNone/>
            </a:pPr>
            <a:endParaRPr lang="it-IT" dirty="0" smtClean="0"/>
          </a:p>
          <a:p>
            <a:r>
              <a:rPr lang="it-IT" u="sng" dirty="0" smtClean="0"/>
              <a:t>CONDIZIONAMENTO CLASSICO:  </a:t>
            </a:r>
            <a:r>
              <a:rPr lang="it-IT" dirty="0" smtClean="0"/>
              <a:t>si basa su SIC (stimoli incondizionati) e RIC (risposte incondizionate) cioè tutti quegli eventi che producono automaticamente altri eventi senza che ci sia un precedente apprendimento</a:t>
            </a:r>
          </a:p>
          <a:p>
            <a:endParaRPr lang="it-IT" dirty="0" smtClean="0"/>
          </a:p>
          <a:p>
            <a:r>
              <a:rPr lang="it-IT" u="sng" dirty="0" smtClean="0"/>
              <a:t>APPRENDIMENTO STRUMENTALE:  </a:t>
            </a:r>
            <a:r>
              <a:rPr lang="it-IT" dirty="0" smtClean="0"/>
              <a:t>apprendimento per tentativi ed errori mediante il quale si impara a collegare ad una certa situazione-stimolo quelle risposte che sono seguite da ricompensa</a:t>
            </a:r>
            <a:endParaRPr lang="it-IT" u="sng" dirty="0" smtClean="0"/>
          </a:p>
          <a:p>
            <a:pPr>
              <a:buNone/>
            </a:pPr>
            <a:r>
              <a:rPr lang="it-IT" u="sng" dirty="0" smtClean="0"/>
              <a:t>    </a:t>
            </a:r>
            <a:endParaRPr lang="it-IT" u="sng"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225404"/>
          </a:xfrm>
        </p:spPr>
        <p:txBody>
          <a:bodyPr>
            <a:normAutofit fontScale="90000"/>
          </a:bodyPr>
          <a:lstStyle/>
          <a:p>
            <a:r>
              <a:rPr lang="it-IT" dirty="0" smtClean="0"/>
              <a:t> </a:t>
            </a:r>
            <a:endParaRPr lang="it-IT" dirty="0"/>
          </a:p>
        </p:txBody>
      </p:sp>
      <p:sp>
        <p:nvSpPr>
          <p:cNvPr id="3" name="Segnaposto contenuto 2"/>
          <p:cNvSpPr>
            <a:spLocks noGrp="1"/>
          </p:cNvSpPr>
          <p:nvPr>
            <p:ph idx="1"/>
          </p:nvPr>
        </p:nvSpPr>
        <p:spPr>
          <a:xfrm>
            <a:off x="428596" y="571480"/>
            <a:ext cx="8229600" cy="5715040"/>
          </a:xfrm>
        </p:spPr>
        <p:txBody>
          <a:bodyPr>
            <a:normAutofit lnSpcReduction="10000"/>
          </a:bodyPr>
          <a:lstStyle/>
          <a:p>
            <a:r>
              <a:rPr lang="it-IT" u="sng" dirty="0" smtClean="0"/>
              <a:t>MODELLAMENTO:  </a:t>
            </a:r>
            <a:r>
              <a:rPr lang="it-IT" dirty="0" smtClean="0"/>
              <a:t>parte dei nostri comportamenti, pensieri,valori, ecc. sono influenzati o dipendono strettamente dalle caratteristiche culturali espresse da alcune figure che hanno giocato e continuano a giocare il ruolo di modelli. L’efficacia dell’apprendimento per modellamento dipende da:</a:t>
            </a:r>
          </a:p>
          <a:p>
            <a:pPr marL="514350" indent="-514350">
              <a:buFont typeface="+mj-lt"/>
              <a:buAutoNum type="arabicPeriod"/>
            </a:pPr>
            <a:r>
              <a:rPr lang="it-IT" dirty="0" smtClean="0"/>
              <a:t>caratteristiche del modello</a:t>
            </a:r>
          </a:p>
          <a:p>
            <a:pPr marL="514350" indent="-514350">
              <a:buFont typeface="+mj-lt"/>
              <a:buAutoNum type="arabicPeriod"/>
            </a:pPr>
            <a:r>
              <a:rPr lang="it-IT" dirty="0" smtClean="0"/>
              <a:t>caratteristiche dell’osservatore</a:t>
            </a:r>
          </a:p>
          <a:p>
            <a:pPr marL="514350" indent="-514350">
              <a:buFont typeface="+mj-lt"/>
              <a:buAutoNum type="arabicPeriod"/>
            </a:pPr>
            <a:r>
              <a:rPr lang="it-IT" dirty="0" smtClean="0"/>
              <a:t>Caratteristiche del modello e dell’osservatore</a:t>
            </a:r>
          </a:p>
          <a:p>
            <a:pPr marL="514350" indent="-514350">
              <a:buFont typeface="+mj-lt"/>
              <a:buAutoNum type="arabicPeriod"/>
            </a:pP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952</TotalTime>
  <Words>2375</Words>
  <Application>Microsoft Office PowerPoint</Application>
  <PresentationFormat>Presentazione su schermo (4:3)</PresentationFormat>
  <Paragraphs>219</Paragraphs>
  <Slides>58</Slides>
  <Notes>0</Notes>
  <HiddenSlides>0</HiddenSlides>
  <MMClips>0</MMClips>
  <ScaleCrop>false</ScaleCrop>
  <HeadingPairs>
    <vt:vector size="4" baseType="variant">
      <vt:variant>
        <vt:lpstr>Tema</vt:lpstr>
      </vt:variant>
      <vt:variant>
        <vt:i4>1</vt:i4>
      </vt:variant>
      <vt:variant>
        <vt:lpstr>Titoli diapositive</vt:lpstr>
      </vt:variant>
      <vt:variant>
        <vt:i4>58</vt:i4>
      </vt:variant>
    </vt:vector>
  </HeadingPairs>
  <TitlesOfParts>
    <vt:vector size="59" baseType="lpstr">
      <vt:lpstr>Tema di Office</vt:lpstr>
      <vt:lpstr>APPRENDIMENTO</vt:lpstr>
      <vt:lpstr>TEORIE DELL’APPRENDIMENTO</vt:lpstr>
      <vt:lpstr>TEORIE DELL’APPRENDIMENTO</vt:lpstr>
      <vt:lpstr>TEORIE DELL’APPRENDIMENTO</vt:lpstr>
      <vt:lpstr>TIPI DI APPRENDIMENTO</vt:lpstr>
      <vt:lpstr>TIPI DI APPRENDIMENTO</vt:lpstr>
      <vt:lpstr>Diapositiva 7</vt:lpstr>
      <vt:lpstr>Diapositiva 8</vt:lpstr>
      <vt:lpstr> </vt:lpstr>
      <vt:lpstr>Diapositiva 10</vt:lpstr>
      <vt:lpstr>PROCESSI DI APPRENDIMENTO</vt:lpstr>
      <vt:lpstr>Diapositiva 12</vt:lpstr>
      <vt:lpstr>FATTORI DI APPRENDIMENTO</vt:lpstr>
      <vt:lpstr>ARCHITETTURA E DINAMICA DELL’APPRENDIMENTO</vt:lpstr>
      <vt:lpstr>Diapositiva 15</vt:lpstr>
      <vt:lpstr>APPRENDIMENTO E STATI AFFETTIVI</vt:lpstr>
      <vt:lpstr>MODELLI DI FUNZIONAMENTO DELLA MEMORIA</vt:lpstr>
      <vt:lpstr>MODELLO MULTISTADIALE</vt:lpstr>
      <vt:lpstr>MODELLO MULTISTADIALE</vt:lpstr>
      <vt:lpstr>MEMORIA A BREVE TERMINE MEMORIA OPERATIVA –WORKING MEMORY</vt:lpstr>
      <vt:lpstr>COME LAVORA LA MEMORIA OPERATIVA</vt:lpstr>
      <vt:lpstr>MODELLO MULTISTADIALE</vt:lpstr>
      <vt:lpstr>MEMORIA A LUNGO TERMINE</vt:lpstr>
      <vt:lpstr>Diapositiva 24</vt:lpstr>
      <vt:lpstr>Diapositiva 25</vt:lpstr>
      <vt:lpstr>MEMORIA E STATI AFFETTIVI</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APPRENDIMENTO</dc:title>
  <dc:creator>utente</dc:creator>
  <cp:lastModifiedBy>utente</cp:lastModifiedBy>
  <cp:revision>149</cp:revision>
  <dcterms:created xsi:type="dcterms:W3CDTF">2012-11-29T16:08:52Z</dcterms:created>
  <dcterms:modified xsi:type="dcterms:W3CDTF">2013-02-26T08:25:27Z</dcterms:modified>
</cp:coreProperties>
</file>