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4" r:id="rId5"/>
    <p:sldId id="279" r:id="rId6"/>
    <p:sldId id="270" r:id="rId7"/>
    <p:sldId id="257" r:id="rId8"/>
    <p:sldId id="280" r:id="rId9"/>
    <p:sldId id="281" r:id="rId10"/>
    <p:sldId id="258" r:id="rId11"/>
    <p:sldId id="259" r:id="rId12"/>
    <p:sldId id="265" r:id="rId13"/>
    <p:sldId id="260" r:id="rId14"/>
    <p:sldId id="261" r:id="rId15"/>
    <p:sldId id="276" r:id="rId16"/>
    <p:sldId id="277" r:id="rId17"/>
    <p:sldId id="264" r:id="rId18"/>
    <p:sldId id="269" r:id="rId19"/>
    <p:sldId id="278" r:id="rId20"/>
    <p:sldId id="267" r:id="rId21"/>
    <p:sldId id="266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  <p:sldId id="301" r:id="rId41"/>
    <p:sldId id="299" r:id="rId42"/>
    <p:sldId id="302" r:id="rId43"/>
    <p:sldId id="306" r:id="rId44"/>
    <p:sldId id="303" r:id="rId45"/>
    <p:sldId id="304" r:id="rId46"/>
    <p:sldId id="305" r:id="rId47"/>
    <p:sldId id="307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Dott.ssa Elisabetta Muccioli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2DC6-462D-4B17-98E7-5BBE68D47E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Autofit/>
          </a:bodyPr>
          <a:lstStyle/>
          <a:p>
            <a:r>
              <a:rPr lang="it-IT" sz="1000" dirty="0" smtClean="0"/>
              <a:t>Università degli Studi di Bari  “ Aldo Moro “</a:t>
            </a:r>
            <a:br>
              <a:rPr lang="it-IT" sz="1000" dirty="0" smtClean="0"/>
            </a:br>
            <a:r>
              <a:rPr lang="it-IT" sz="1000" dirty="0" smtClean="0"/>
              <a:t>FACOLTA’ </a:t>
            </a:r>
            <a:r>
              <a:rPr lang="it-IT" sz="1000" dirty="0" err="1" smtClean="0"/>
              <a:t>DI</a:t>
            </a:r>
            <a:r>
              <a:rPr lang="it-IT" sz="1000" dirty="0" smtClean="0"/>
              <a:t> MEDICINA E CHIRURGIA</a:t>
            </a:r>
            <a:br>
              <a:rPr lang="it-IT" sz="1000" dirty="0" smtClean="0"/>
            </a:br>
            <a:r>
              <a:rPr lang="it-IT" sz="1000" dirty="0" smtClean="0"/>
              <a:t>Corso di laurea in  INFERMIERISTICA</a:t>
            </a:r>
            <a:br>
              <a:rPr lang="it-IT" sz="1000" dirty="0" smtClean="0"/>
            </a:br>
            <a:r>
              <a:rPr lang="it-IT" sz="1000" dirty="0" smtClean="0"/>
              <a:t>Sede: Lecce – </a:t>
            </a:r>
            <a:r>
              <a:rPr lang="it-IT" sz="1000" dirty="0" err="1" smtClean="0"/>
              <a:t>Fazzi</a:t>
            </a:r>
            <a:r>
              <a:rPr lang="it-IT" sz="1000" dirty="0" smtClean="0"/>
              <a:t/>
            </a:r>
            <a:br>
              <a:rPr lang="it-IT" sz="1000" dirty="0" smtClean="0"/>
            </a:br>
            <a:endParaRPr lang="it-IT" sz="10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Corso Integrato:  ASSISTENZA SPECIALISTICA IN CHIRURGIA</a:t>
            </a:r>
          </a:p>
          <a:p>
            <a:pPr>
              <a:buNone/>
            </a:pPr>
            <a:r>
              <a:rPr lang="it-IT" dirty="0" smtClean="0"/>
              <a:t>Programma dell’insegnamento di  NEUROCHIRURGIA  </a:t>
            </a:r>
          </a:p>
          <a:p>
            <a:pPr>
              <a:buNone/>
            </a:pPr>
            <a:r>
              <a:rPr lang="it-IT" sz="1700" dirty="0" smtClean="0"/>
              <a:t> A.A. 2012 – 2013</a:t>
            </a:r>
          </a:p>
          <a:p>
            <a:pPr>
              <a:buNone/>
            </a:pPr>
            <a:r>
              <a:rPr lang="it-IT" sz="1700" dirty="0" smtClean="0"/>
              <a:t> (2° anno  2° semestre)</a:t>
            </a:r>
          </a:p>
          <a:p>
            <a:pPr>
              <a:buNone/>
            </a:pPr>
            <a:r>
              <a:rPr lang="it-IT" sz="1700" dirty="0" smtClean="0"/>
              <a:t> Prof. Cosimo Damiano </a:t>
            </a:r>
            <a:r>
              <a:rPr lang="it-IT" sz="1700" dirty="0" err="1" smtClean="0"/>
              <a:t>Gianfreda</a:t>
            </a:r>
            <a:endParaRPr lang="it-IT" sz="1700" dirty="0" smtClean="0"/>
          </a:p>
          <a:p>
            <a:pPr>
              <a:buNone/>
            </a:pPr>
            <a:r>
              <a:rPr lang="it-IT" dirty="0" smtClean="0"/>
              <a:t> </a:t>
            </a:r>
          </a:p>
          <a:p>
            <a:pPr lvl="0"/>
            <a:r>
              <a:rPr lang="it-IT" dirty="0" smtClean="0"/>
              <a:t>La sindrome da ipertensione endocranica</a:t>
            </a:r>
          </a:p>
          <a:p>
            <a:pPr lvl="0"/>
            <a:r>
              <a:rPr lang="it-IT" dirty="0" smtClean="0"/>
              <a:t>I tumori cerebrali primitivi e metastatici</a:t>
            </a:r>
          </a:p>
          <a:p>
            <a:pPr lvl="0"/>
            <a:r>
              <a:rPr lang="it-IT" dirty="0" smtClean="0"/>
              <a:t>La neurochirurgia pediatrica</a:t>
            </a:r>
          </a:p>
          <a:p>
            <a:pPr lvl="0"/>
            <a:r>
              <a:rPr lang="it-IT" dirty="0" smtClean="0"/>
              <a:t>L’idrocefalo</a:t>
            </a:r>
          </a:p>
          <a:p>
            <a:pPr lvl="0"/>
            <a:r>
              <a:rPr lang="it-IT" dirty="0" smtClean="0"/>
              <a:t>Traumi cranio encefalici e </a:t>
            </a:r>
            <a:r>
              <a:rPr lang="it-IT" dirty="0" err="1" smtClean="0"/>
              <a:t>vertebromidollari</a:t>
            </a:r>
            <a:endParaRPr lang="it-IT" dirty="0" smtClean="0"/>
          </a:p>
          <a:p>
            <a:pPr lvl="0"/>
            <a:r>
              <a:rPr lang="it-IT" dirty="0" smtClean="0"/>
              <a:t>L’emorragia cerebrale spontanea e l’Emorragia </a:t>
            </a:r>
            <a:r>
              <a:rPr lang="it-IT" dirty="0" err="1" smtClean="0"/>
              <a:t>subaracnoidea</a:t>
            </a:r>
            <a:endParaRPr lang="it-IT" dirty="0" smtClean="0"/>
          </a:p>
          <a:p>
            <a:pPr lvl="0"/>
            <a:r>
              <a:rPr lang="it-IT" dirty="0" smtClean="0"/>
              <a:t>L’ernia discale e la patologia degenerativa del rachide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Comunicante</a:t>
            </a:r>
          </a:p>
          <a:p>
            <a:r>
              <a:rPr lang="it-IT" dirty="0" smtClean="0"/>
              <a:t>Non comunicante (occlusivo)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Comunicante: liquor passa nelle cisterne della base ma trova bloccato l’accesso agli altri spazi </a:t>
            </a:r>
            <a:r>
              <a:rPr lang="it-IT" dirty="0" err="1" smtClean="0"/>
              <a:t>subaracnoidei</a:t>
            </a:r>
            <a:r>
              <a:rPr lang="it-IT" dirty="0" smtClean="0"/>
              <a:t>:</a:t>
            </a:r>
          </a:p>
          <a:p>
            <a:r>
              <a:rPr lang="it-IT" dirty="0" smtClean="0"/>
              <a:t>Aderenze </a:t>
            </a:r>
            <a:r>
              <a:rPr lang="it-IT" dirty="0" err="1" smtClean="0"/>
              <a:t>postmeningiti</a:t>
            </a:r>
            <a:r>
              <a:rPr lang="it-IT" dirty="0" smtClean="0"/>
              <a:t>, </a:t>
            </a:r>
            <a:r>
              <a:rPr lang="it-IT" dirty="0" err="1" smtClean="0"/>
              <a:t>postEsa</a:t>
            </a:r>
            <a:r>
              <a:rPr lang="it-IT" dirty="0" smtClean="0"/>
              <a:t>,</a:t>
            </a:r>
            <a:r>
              <a:rPr lang="it-IT" dirty="0" err="1" smtClean="0"/>
              <a:t>aresoptivo</a:t>
            </a:r>
            <a:endParaRPr lang="it-IT" dirty="0" smtClean="0"/>
          </a:p>
          <a:p>
            <a:r>
              <a:rPr lang="it-IT" dirty="0" smtClean="0"/>
              <a:t>Aumentata produzione di liquor ( neoplasie, infezioni)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TC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RMN</a:t>
            </a:r>
            <a:endParaRPr lang="it-IT" dirty="0"/>
          </a:p>
        </p:txBody>
      </p:sp>
      <p:pic>
        <p:nvPicPr>
          <p:cNvPr id="5122" name="Picture 2" descr="C:\Users\dottore\Desktop\imagesCAFPE2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1905000" cy="1905000"/>
          </a:xfrm>
          <a:prstGeom prst="rect">
            <a:avLst/>
          </a:prstGeom>
          <a:noFill/>
        </p:spPr>
      </p:pic>
      <p:pic>
        <p:nvPicPr>
          <p:cNvPr id="5123" name="Picture 3" descr="C:\Users\dottore\Desktop\idrocefalo_12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2065412" cy="247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Non comunicante:</a:t>
            </a:r>
          </a:p>
          <a:p>
            <a:r>
              <a:rPr lang="it-IT" dirty="0" smtClean="0"/>
              <a:t>Ostruzioni del </a:t>
            </a:r>
            <a:r>
              <a:rPr lang="it-IT" dirty="0" err="1" smtClean="0"/>
              <a:t>Monro</a:t>
            </a:r>
            <a:endParaRPr lang="it-IT" dirty="0" smtClean="0"/>
          </a:p>
          <a:p>
            <a:r>
              <a:rPr lang="it-IT" dirty="0" smtClean="0"/>
              <a:t>Ostruzioni dell’acquedotto</a:t>
            </a:r>
          </a:p>
          <a:p>
            <a:r>
              <a:rPr lang="it-IT" dirty="0" smtClean="0"/>
              <a:t>Ostruzioni forami di </a:t>
            </a:r>
            <a:r>
              <a:rPr lang="it-IT" dirty="0" err="1" smtClean="0"/>
              <a:t>Magendie</a:t>
            </a:r>
            <a:r>
              <a:rPr lang="it-IT" dirty="0" smtClean="0"/>
              <a:t> e </a:t>
            </a:r>
            <a:r>
              <a:rPr lang="it-IT" dirty="0" err="1" smtClean="0"/>
              <a:t>Luska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(infanzia)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Aumento del volume del cranio (circonferenza cranica)</a:t>
            </a:r>
          </a:p>
          <a:p>
            <a:r>
              <a:rPr lang="it-IT" dirty="0" smtClean="0"/>
              <a:t>Bozze frontali prominenti</a:t>
            </a:r>
          </a:p>
          <a:p>
            <a:r>
              <a:rPr lang="it-IT" dirty="0" smtClean="0"/>
              <a:t>Rilievi orbitali scomparsi</a:t>
            </a:r>
          </a:p>
          <a:p>
            <a:r>
              <a:rPr lang="it-IT" dirty="0" smtClean="0"/>
              <a:t>Aspetto degli occhi a sole calante</a:t>
            </a:r>
          </a:p>
          <a:p>
            <a:r>
              <a:rPr lang="it-IT" dirty="0" smtClean="0"/>
              <a:t>Vene </a:t>
            </a:r>
            <a:r>
              <a:rPr lang="it-IT" dirty="0" err="1" smtClean="0"/>
              <a:t>epicraniche</a:t>
            </a:r>
            <a:r>
              <a:rPr lang="it-IT" dirty="0" smtClean="0"/>
              <a:t> ben disegnate</a:t>
            </a:r>
          </a:p>
          <a:p>
            <a:r>
              <a:rPr lang="it-IT" dirty="0" smtClean="0"/>
              <a:t>Diastasi delle suture</a:t>
            </a:r>
          </a:p>
          <a:p>
            <a:r>
              <a:rPr lang="it-IT" dirty="0" smtClean="0"/>
              <a:t>Fontanelle beanti</a:t>
            </a:r>
          </a:p>
          <a:p>
            <a:r>
              <a:rPr lang="it-IT" dirty="0" smtClean="0"/>
              <a:t>Assottigliamento del parenchima cerebrale </a:t>
            </a:r>
            <a:r>
              <a:rPr lang="it-IT" dirty="0" err="1" smtClean="0"/>
              <a:t>periventricolare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(infanzia)</a:t>
            </a:r>
            <a:endParaRPr lang="it-IT" dirty="0"/>
          </a:p>
        </p:txBody>
      </p:sp>
      <p:pic>
        <p:nvPicPr>
          <p:cNvPr id="3074" name="Picture 2" descr="C:\Users\dottore\Desktop\X2604-F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5715000" cy="2657475"/>
          </a:xfrm>
          <a:prstGeom prst="rect">
            <a:avLst/>
          </a:prstGeom>
          <a:noFill/>
        </p:spPr>
      </p:pic>
      <p:pic>
        <p:nvPicPr>
          <p:cNvPr id="3075" name="Picture 3" descr="C:\Users\dottore\Desktop\newborn-skull-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323854" cy="262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(infanzia)</a:t>
            </a:r>
            <a:endParaRPr lang="it-IT" dirty="0"/>
          </a:p>
        </p:txBody>
      </p:sp>
      <p:pic>
        <p:nvPicPr>
          <p:cNvPr id="4098" name="Picture 2" descr="C:\Users\dottore\Desktop\imagesCADXXKS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2009775" cy="2276475"/>
          </a:xfrm>
          <a:prstGeom prst="rect">
            <a:avLst/>
          </a:prstGeom>
          <a:noFill/>
        </p:spPr>
      </p:pic>
      <p:pic>
        <p:nvPicPr>
          <p:cNvPr id="4099" name="Picture 3" descr="C:\Users\dottore\Desktop\imagesCAOCB2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(infanzia)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Lo sviluppo somatico e psichico del bambino idrocefalico è ritardato e se non si interviene chirurgicamente  e precocemente il peggioramento è fatalmente progressivo (spasticità, frenastenia,epilessia)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idrocefalo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l="3580" b="2361"/>
          <a:stretch>
            <a:fillRect/>
          </a:stretch>
        </p:blipFill>
        <p:spPr bwMode="auto">
          <a:xfrm>
            <a:off x="5796136" y="1412776"/>
            <a:ext cx="2357437" cy="513623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6248400" y="45720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6096000" y="33528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Atr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 l="6776" r="9641"/>
          <a:stretch>
            <a:fillRect/>
          </a:stretch>
        </p:blipFill>
        <p:spPr bwMode="auto">
          <a:xfrm>
            <a:off x="971600" y="2060848"/>
            <a:ext cx="3888432" cy="331236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Trattamento dell’idrocefalo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Trattamento dell’idrocefalo</a:t>
            </a:r>
            <a:endParaRPr lang="it-IT" dirty="0"/>
          </a:p>
        </p:txBody>
      </p:sp>
      <p:pic>
        <p:nvPicPr>
          <p:cNvPr id="6146" name="Picture 2" descr="C:\Users\dottore\Desktop\Trajet-Va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75200" cy="5410200"/>
          </a:xfrm>
          <a:prstGeom prst="rect">
            <a:avLst/>
          </a:prstGeom>
          <a:noFill/>
        </p:spPr>
      </p:pic>
      <p:pic>
        <p:nvPicPr>
          <p:cNvPr id="6147" name="Picture 3" descr="C:\Users\dottore\Desktop\DSCN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810000" cy="2228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>
                <a:latin typeface="Comic Sans MS" pitchFamily="64" charset="0"/>
              </a:rPr>
              <a:t>IL SISTEMA VENTRICOLARE</a:t>
            </a:r>
          </a:p>
        </p:txBody>
      </p:sp>
      <p:pic>
        <p:nvPicPr>
          <p:cNvPr id="2050" name="Picture 2" descr="C:\Users\dottore\Desktop\ventricles-of-the-brain-anatomy-of-human-body-en_medical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22" y="1196752"/>
            <a:ext cx="7794968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(adulto)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Suture saldate</a:t>
            </a:r>
          </a:p>
          <a:p>
            <a:r>
              <a:rPr lang="it-IT" dirty="0" smtClean="0"/>
              <a:t>Accumulo di liquido sotto forte pressione per ostruzione delle vie </a:t>
            </a:r>
            <a:r>
              <a:rPr lang="it-IT" dirty="0" err="1" smtClean="0"/>
              <a:t>liquorali</a:t>
            </a:r>
            <a:endParaRPr lang="it-IT" dirty="0" smtClean="0"/>
          </a:p>
          <a:p>
            <a:r>
              <a:rPr lang="it-IT" dirty="0" smtClean="0"/>
              <a:t>Aumento delle cavità ventricolari</a:t>
            </a:r>
          </a:p>
          <a:p>
            <a:r>
              <a:rPr lang="it-IT" dirty="0" smtClean="0"/>
              <a:t>Ipertensione endocranica</a:t>
            </a:r>
            <a:endParaRPr lang="it-IT" dirty="0"/>
          </a:p>
        </p:txBody>
      </p:sp>
      <p:pic>
        <p:nvPicPr>
          <p:cNvPr id="9218" name="Picture 2" descr="C:\Users\dottore\Desktop\cran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30722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 </a:t>
            </a:r>
            <a:r>
              <a:rPr lang="it-IT" sz="1800" dirty="0" smtClean="0"/>
              <a:t>(anziano)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Idrocefalo normoteso dell’adulto ad eziologia ignota senza segni di </a:t>
            </a:r>
            <a:r>
              <a:rPr lang="it-IT" smtClean="0"/>
              <a:t>ipertensione endocranica:</a:t>
            </a:r>
            <a:endParaRPr lang="it-IT" dirty="0" smtClean="0"/>
          </a:p>
          <a:p>
            <a:r>
              <a:rPr lang="it-IT" dirty="0" smtClean="0"/>
              <a:t>Demenza </a:t>
            </a:r>
          </a:p>
          <a:p>
            <a:r>
              <a:rPr lang="it-IT" dirty="0" smtClean="0"/>
              <a:t>Disturbi dell’equilibrio e della deambulazione</a:t>
            </a:r>
          </a:p>
          <a:p>
            <a:r>
              <a:rPr lang="it-IT" dirty="0" smtClean="0"/>
              <a:t>Incontinenza urinaria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TUMORI CEREBRALI INFANTILI</a:t>
            </a:r>
            <a:endParaRPr lang="it-IT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Tumori cerebrali primitivi del SNC sono un gruppo eterogeneo di malattie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Insieme rappresentano la 2° più frequente neoplasia nell’infanzia e dell’adolescenza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Sindromi famigliari-ereditarie solo il 5%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Mortalità 45%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Prognosi è migliorata nel tempo per il progresso delle tecniche neurochirurgiche e radioterapiche e chemioterapiche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Approccio alla terapia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smtClean="0"/>
              <a:t>Se possibile, asportazione chirurgica completa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smtClean="0"/>
              <a:t>Radioterapia o chemioterapia in base all’età del pz, alla diagnosi,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EPIDEMIOLOGIA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4244975" cy="2333625"/>
          </a:xfrm>
          <a:solidFill>
            <a:schemeClr val="accent2"/>
          </a:solidFill>
          <a:ln w="28575">
            <a:solidFill>
              <a:schemeClr val="hlink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Ogni anno 2200 tumori cerebrali primitivi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Maggiore incidenza in lattanti e bambini di età &lt; 7 anni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&gt;100 categorie istologiche e sottotipi di tumori cerebrali primitivi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600" dirty="0" smtClean="0"/>
              <a:t>5 tipi più frequenti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600" dirty="0" err="1" smtClean="0"/>
              <a:t>Astrocitoma</a:t>
            </a:r>
            <a:r>
              <a:rPr lang="it-IT" sz="2600" dirty="0" smtClean="0"/>
              <a:t> </a:t>
            </a:r>
            <a:r>
              <a:rPr lang="it-IT" sz="2600" dirty="0" err="1" smtClean="0"/>
              <a:t>pilocitico</a:t>
            </a:r>
            <a:r>
              <a:rPr lang="it-IT" sz="2600" dirty="0" smtClean="0"/>
              <a:t> giovanile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600" dirty="0" err="1" smtClean="0"/>
              <a:t>Medulloblastoma</a:t>
            </a:r>
            <a:r>
              <a:rPr lang="it-IT" sz="2600" dirty="0" smtClean="0"/>
              <a:t>/PNET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600" dirty="0" err="1" smtClean="0"/>
              <a:t>Astrocitoma</a:t>
            </a:r>
            <a:r>
              <a:rPr lang="it-IT" sz="2600" dirty="0" smtClean="0"/>
              <a:t> diffuso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600" dirty="0" err="1" smtClean="0"/>
              <a:t>Ependimoma</a:t>
            </a:r>
            <a:endParaRPr lang="it-IT" sz="2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600" dirty="0" err="1" smtClean="0"/>
              <a:t>Craniofaringioma</a:t>
            </a:r>
            <a:r>
              <a:rPr lang="it-IT" sz="2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Sottotentoriale 	43%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Tra 1 e 10 anni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mtClean="0"/>
              <a:t>Astrocitoma pilocitico giovanile e medulloblastoma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Sopratentoriale 	40%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Maggiori nel 1 anno di vita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mtClean="0"/>
              <a:t>tumori dei plessi corioidei e teratomi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&gt;10 anni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mtClean="0"/>
              <a:t>Astrocitoma diffuso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Multiple 		11%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Differenze correlate all’età circa la localizzazione primaria del tumore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/>
              <a:t>SEDE</a:t>
            </a:r>
            <a:br>
              <a:rPr lang="it-IT" sz="3200" smtClean="0"/>
            </a:br>
            <a:r>
              <a:rPr lang="it-IT" sz="2400" smtClean="0"/>
              <a:t>Differenze correlate </a:t>
            </a:r>
            <a:br>
              <a:rPr lang="it-IT" sz="2400" smtClean="0"/>
            </a:br>
            <a:r>
              <a:rPr lang="it-IT" sz="2400" smtClean="0"/>
              <a:t>all’età circa la localizzazione primaria del tumore</a:t>
            </a:r>
          </a:p>
        </p:txBody>
      </p:sp>
      <p:graphicFrame>
        <p:nvGraphicFramePr>
          <p:cNvPr id="6228" name="Group 84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496300" cy="4506468"/>
        </p:xfrm>
        <a:graphic>
          <a:graphicData uri="http://schemas.openxmlformats.org/drawingml/2006/table">
            <a:tbl>
              <a:tblPr/>
              <a:tblGrid>
                <a:gridCol w="2089150"/>
                <a:gridCol w="742950"/>
                <a:gridCol w="2281238"/>
                <a:gridCol w="33829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Sottotentoriale 	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Tra 1 e 10 anni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Astrocitoma pilocitico giovanile e medulloblastoma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Sopratentoriale 	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40%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Maggiori nel 1 anno di vita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Tumori dei plessi corioidei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Teratomi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&gt;10 anni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Astrocitoma diffuso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Multiple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charset="0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smtClean="0"/>
              <a:t>CLINICA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08912" cy="52565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Dipende 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Sede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Tipo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Età del </a:t>
            </a:r>
            <a:r>
              <a:rPr lang="it-IT" sz="2400" dirty="0" err="1" smtClean="0"/>
              <a:t>pza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Segni e sintomi dovuti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Ostruzione delle vie di drenaggio del liquido cerebrospinale da parte del tumore e la conseguente ipertensione endocranica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Deficit neurologici focali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Lievi modificazioni della personalità, stato mentale e linguaggio possono precedere questi segni e sintomi </a:t>
            </a:r>
            <a:r>
              <a:rPr lang="it-IT" sz="2800" dirty="0" smtClean="0"/>
              <a:t>classi</a:t>
            </a:r>
            <a:endParaRPr lang="it-IT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smtClean="0"/>
              <a:t>CLINICA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748464" cy="52570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Neonati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Suture craniche aperte</a:t>
            </a:r>
            <a:r>
              <a:rPr lang="it-IT" sz="2000" dirty="0" smtClean="0">
                <a:sym typeface="Wingdings" pitchFamily="2" charset="2"/>
              </a:rPr>
              <a:t>segni da ipertensione endocranica: vomito, letargia, irritabilità, tardiva macrocefalia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>
                <a:sym typeface="Wingdings" pitchFamily="2" charset="2"/>
              </a:rPr>
              <a:t>Tumore della linea mediana e </a:t>
            </a:r>
            <a:r>
              <a:rPr lang="it-IT" sz="2400" dirty="0" err="1" smtClean="0">
                <a:sym typeface="Wingdings" pitchFamily="2" charset="2"/>
              </a:rPr>
              <a:t>sottotentoriali</a:t>
            </a:r>
            <a:endParaRPr lang="it-IT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>
                <a:sym typeface="Wingdings" pitchFamily="2" charset="2"/>
              </a:rPr>
              <a:t>Classica triade: </a:t>
            </a:r>
            <a:endParaRPr lang="it-IT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err="1" smtClean="0"/>
              <a:t>Cefalea-Nausea-Vomito-Papilledema</a:t>
            </a:r>
            <a:endParaRPr lang="it-IT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Alterazioni dell’equilibrio, deambulazione, coordinazione, visione offuscata, nistagmo, diplopia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err="1" smtClean="0"/>
              <a:t>Erniazione</a:t>
            </a:r>
            <a:r>
              <a:rPr lang="it-IT" sz="2400" dirty="0" smtClean="0"/>
              <a:t> delle tonsille cerebellari: torcicollo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Tumori del tronco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paralisi dello sguardo o altri deficit nervi cranici o deficit del primo motoneurone (emiparesi, </a:t>
            </a:r>
            <a:r>
              <a:rPr lang="it-IT" sz="2000" dirty="0" err="1" smtClean="0"/>
              <a:t>iperreflessia</a:t>
            </a:r>
            <a:r>
              <a:rPr lang="it-IT" sz="2000" dirty="0" smtClean="0"/>
              <a:t>, </a:t>
            </a:r>
            <a:r>
              <a:rPr lang="it-IT" sz="2000" dirty="0" err="1" smtClean="0"/>
              <a:t>clonie</a:t>
            </a:r>
            <a:r>
              <a:rPr lang="it-IT" sz="20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Tumori </a:t>
            </a:r>
            <a:r>
              <a:rPr lang="it-IT" sz="2400" dirty="0" err="1" smtClean="0"/>
              <a:t>sovratentoriali</a:t>
            </a:r>
            <a:endParaRPr lang="it-IT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deficit focali: debolezza motoria, modificazioni della sensibilità, disturbi del linguaggio, crisi epilettiche e alterazioni dei riflessi – NB neonato può mostrare preferenza per una mano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Tumori delle vie ottiche: alterazioni della vista: riduzione dell’acuità visiva, deficit papillare, nistagmo e/o difetti del campo visivo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smtClean="0"/>
              <a:t>CLINICA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7606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Tumori della regione </a:t>
            </a:r>
            <a:r>
              <a:rPr lang="it-IT" sz="2400" dirty="0" err="1" smtClean="0"/>
              <a:t>sovrasellare</a:t>
            </a:r>
            <a:r>
              <a:rPr lang="it-IT" sz="2400" dirty="0" smtClean="0"/>
              <a:t> e del terzo ventricolo: inizialmente deficit neuro-endocrino (diabete insipido, galattorrea, pubertà precoce o ritardata, ipotiroidismo)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dirty="0" smtClean="0"/>
              <a:t>Sindrome diencefalica: deficit dello sviluppo, dimagramento, aumento dell’appetito, euforia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Tumori regione pineale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dirty="0" smtClean="0"/>
              <a:t>Sindrome di </a:t>
            </a:r>
            <a:r>
              <a:rPr lang="it-IT" sz="2000" dirty="0" err="1" smtClean="0"/>
              <a:t>parinaud</a:t>
            </a:r>
            <a:r>
              <a:rPr lang="it-IT" sz="2000" dirty="0" smtClean="0"/>
              <a:t>: paralisi dello sguardo verso l’alto, dilatazione della pupilla assente dopo stimolo luminoso, presente durante l’accomodazione, nistagmo, retrazione palpebrale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Tumori midollari e disseminazione spinale di tumori cerebrali: deficit motori e/o sensitivi delle vie lunghe, deficit intestinali, vescicali e rachialgie o dolore radicolare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Disseminazione meningea di tumori cerebrali o leucemia = segni e sintomi di tumori </a:t>
            </a:r>
            <a:r>
              <a:rPr lang="it-IT" sz="2400" dirty="0" err="1" smtClean="0"/>
              <a:t>sottotentoriali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DIAGNOSI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Anamnesi completa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Esame obiettivo completo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smtClean="0"/>
              <a:t>Valutazione neurologica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smtClean="0"/>
              <a:t>Valutazione oftalmologica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smtClean="0"/>
              <a:t>n tutti i tipi di neoplasia cerebrale, in particolare per tumori delle vie ottiche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smtClean="0"/>
              <a:t>Oculomozione, acuità visiva, campo visivo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Esami neuroradiologici: RM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Se tumori mediani o regione chiasma/ipofisi: valutazione endocrina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Se regione sovrasellare o pineale DD germinoma: utile dosaggio liquorale di beta-gonadotropina corionica umana e alfa-fetoproteina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Rachicentesi per analisi citologica del liquor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smtClean="0"/>
              <a:t>SI per neoplasie con disseminazione leptomeningi: medulloblastoma/PNET, ependimoma, germinomi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smtClean="0"/>
              <a:t>NO se idrocefalo o neoplasia sottotentoriale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>
                <a:latin typeface="Comic Sans MS" pitchFamily="64" charset="0"/>
              </a:rPr>
              <a:t>IL SISTEMA VENTRICOLARE</a:t>
            </a:r>
          </a:p>
        </p:txBody>
      </p:sp>
      <p:pic>
        <p:nvPicPr>
          <p:cNvPr id="22531" name="Picture 2" descr="G:\sistema ventricolare\1982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58602"/>
            <a:ext cx="4524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TUMORI SPECIFICI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Astrocitomi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Gliomi misti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ependimali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dei plessi corioidei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embrionali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parenchimali della pineale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neuronali/neuronali-gliali-misti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Craniofaringioma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meningei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Germinomi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del tronco cerebrale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/>
              <a:t>Tumori metastatici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TUMORI METASTATICI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18487" cy="5068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Rare le metastasi cerebrali causate da altri tumori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Leucemia linfatica acuta infantile e Linfoma di non-Hodgkin possono produrre metastasi lepto-meningee provocando sintomi da idrocefalo comunicante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Cloromi (ammasso di cellule leucemiche mieloidi) possono localizzarsi in qualunque punto del nevrasse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Raro metastasi da linfoma, neuroblastoma, rbdomiosarcoma, sarcoma di Ewing, osteosarcoma, sarcoma renale a cellule chiare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Terapia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smtClean="0"/>
              <a:t>Individuare il tipo istologico specifico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smtClean="0"/>
              <a:t>Radioterapia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smtClean="0"/>
              <a:t>Chemioterapia sistemica/intratecale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TUMORI METASTATICI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I tumori cerebrali possono metastatizzare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Medulloblastoma più frequente metastasi a livello extraneurale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Meno frequenti in gliomi maligni, PNET, ependimomi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SE derivazione ventricolo-peritoneale, favorisce la disseminazione extraneurale nella cavità peritoneale e sistemica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/>
              <a:t>COMPLICANZE </a:t>
            </a:r>
            <a:br>
              <a:rPr lang="it-IT" sz="3200" smtClean="0"/>
            </a:br>
            <a:r>
              <a:rPr lang="it-IT" sz="3200" smtClean="0"/>
              <a:t>E TERAPIE TARDIVE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&gt;70% ha una lunga sopravvivenza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50% presenta residui cronici per il tumore o per le terapie ricevute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Deficit neurologici cronici: deficit focali motori/sensitivi, crisi comiziali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Deficit neurocognitivi: ritardo nello sviluppo, difficoltà di apprendimento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Alterazioni endocrine: ipotiroidismo, deficit di accrescimento, pubertà ritardata o assente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Alto rischio di sviluppare tumori secondari!!!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Programmi per migliorare la qualità della vita dei pz che sopravvivono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/>
              <a:t>Fisioterapia, somminsitrazione GH, supporto tiroideo, programmi educativi personalizzati, interventi professionali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Comprende alcune malformazioni congenite del midollo spinale, dei suoi involucri, dell’arco vertebrale dovute ad un difetto di sviluppo embrionario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Spina bifida occulta</a:t>
            </a:r>
          </a:p>
          <a:p>
            <a:r>
              <a:rPr lang="it-IT" dirty="0" smtClean="0"/>
              <a:t>Spina bifida aperta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 occulta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Mancata chiusura degli archi posteriori</a:t>
            </a:r>
          </a:p>
          <a:p>
            <a:r>
              <a:rPr lang="it-IT" dirty="0" smtClean="0"/>
              <a:t>Malformazione che interessa talora la dura</a:t>
            </a:r>
          </a:p>
          <a:p>
            <a:r>
              <a:rPr lang="it-IT" dirty="0" smtClean="0"/>
              <a:t>Può coinvolgere secondariamente il midollo spinale</a:t>
            </a:r>
          </a:p>
          <a:p>
            <a:r>
              <a:rPr lang="it-IT" dirty="0" smtClean="0"/>
              <a:t>Quasi sempre a localizzazione posteriore lombare o sacrale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 occulta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Casi lievi: asintomatica, </a:t>
            </a:r>
          </a:p>
          <a:p>
            <a:r>
              <a:rPr lang="it-IT" dirty="0" smtClean="0"/>
              <a:t>strutture meningee e radicolari non sono interessate</a:t>
            </a:r>
          </a:p>
          <a:p>
            <a:r>
              <a:rPr lang="it-IT" dirty="0" err="1" smtClean="0"/>
              <a:t>Teleangectasia</a:t>
            </a:r>
            <a:r>
              <a:rPr lang="it-IT" dirty="0" smtClean="0"/>
              <a:t> cutanea o ciuffo di ipertricosi al di sopra della zona lombosacrale interessata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 occulta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Casi gravi: sintomatologia </a:t>
            </a:r>
            <a:r>
              <a:rPr lang="it-IT" dirty="0" err="1" smtClean="0"/>
              <a:t>mieloradicolare</a:t>
            </a:r>
            <a:endParaRPr lang="it-IT" dirty="0" smtClean="0"/>
          </a:p>
          <a:p>
            <a:r>
              <a:rPr lang="it-IT" dirty="0" smtClean="0"/>
              <a:t>Tessuto fibroso o lipomatoso che occupa gli archi vertebrali incompleti</a:t>
            </a:r>
          </a:p>
          <a:p>
            <a:r>
              <a:rPr lang="it-IT" dirty="0" smtClean="0"/>
              <a:t>Tale tessuto fibroso o lipomatoso comprime il sacco durale o ingloba le radici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 aperta</a:t>
            </a:r>
            <a:endParaRPr lang="it-IT" dirty="0"/>
          </a:p>
        </p:txBody>
      </p:sp>
      <p:pic>
        <p:nvPicPr>
          <p:cNvPr id="1026" name="Picture 2" descr="C:\Users\dottore\Desktop\Spina-Bifida-300x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124744"/>
            <a:ext cx="5435947" cy="4896543"/>
          </a:xfrm>
          <a:prstGeom prst="rect">
            <a:avLst/>
          </a:prstGeom>
          <a:noFill/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URGENZA CHIRURGICA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Circolazione del liquor cerebrospinale</a:t>
            </a:r>
            <a:endParaRPr lang="it-IT" dirty="0"/>
          </a:p>
        </p:txBody>
      </p:sp>
      <p:pic>
        <p:nvPicPr>
          <p:cNvPr id="1027" name="Picture 3" descr="C:\Users\dottore\Desktop\1-s2_0-S0306987708005033-g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67" y="1124744"/>
            <a:ext cx="467057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Spina bifida</a:t>
            </a:r>
            <a:endParaRPr lang="it-IT" dirty="0"/>
          </a:p>
        </p:txBody>
      </p:sp>
      <p:pic>
        <p:nvPicPr>
          <p:cNvPr id="2050" name="Picture 2" descr="C:\Users\dottore\Desktop\524_3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387" y="1958181"/>
            <a:ext cx="29432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spina bifida clinica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Dolori della regione </a:t>
            </a:r>
            <a:r>
              <a:rPr lang="it-IT" dirty="0" err="1" smtClean="0"/>
              <a:t>dorsolombare</a:t>
            </a:r>
            <a:endParaRPr lang="it-IT" dirty="0" smtClean="0"/>
          </a:p>
          <a:p>
            <a:r>
              <a:rPr lang="it-IT" dirty="0" smtClean="0"/>
              <a:t>Accentuazione della lordosi lombare</a:t>
            </a:r>
          </a:p>
          <a:p>
            <a:r>
              <a:rPr lang="it-IT" dirty="0" smtClean="0"/>
              <a:t>Riduzione dei riflessi profondi</a:t>
            </a:r>
          </a:p>
          <a:p>
            <a:r>
              <a:rPr lang="it-IT" dirty="0" smtClean="0"/>
              <a:t>Ipoalgesia a sella e disturbi sfinterici (?)</a:t>
            </a:r>
          </a:p>
          <a:p>
            <a:r>
              <a:rPr lang="it-IT" dirty="0" smtClean="0"/>
              <a:t>Incontinenza (?)</a:t>
            </a:r>
          </a:p>
          <a:p>
            <a:r>
              <a:rPr lang="it-IT" dirty="0" smtClean="0"/>
              <a:t>Ulcere trofiche</a:t>
            </a:r>
          </a:p>
          <a:p>
            <a:r>
              <a:rPr lang="it-IT" dirty="0" smtClean="0"/>
              <a:t>Piede cavo in varismo</a:t>
            </a:r>
          </a:p>
          <a:p>
            <a:r>
              <a:rPr lang="it-IT" dirty="0" err="1" smtClean="0"/>
              <a:t>Sindromiche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Craniostenosi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Precoce saldatura di una o più suture craniche</a:t>
            </a:r>
          </a:p>
          <a:p>
            <a:r>
              <a:rPr lang="it-IT" dirty="0" smtClean="0"/>
              <a:t>Deformazioni della scatola cranica</a:t>
            </a:r>
          </a:p>
          <a:p>
            <a:r>
              <a:rPr lang="it-IT" dirty="0" smtClean="0"/>
              <a:t>Sindrome da ipertensione endocranica</a:t>
            </a:r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 descr="C:\Users\dottore\Desktop\X2604-F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534444"/>
            <a:ext cx="57150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Scafocefalia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 descr="C:\Users\dottore\Desktop\untitled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852936"/>
            <a:ext cx="1752600" cy="2609850"/>
          </a:xfrm>
          <a:prstGeom prst="rect">
            <a:avLst/>
          </a:prstGeom>
          <a:noFill/>
        </p:spPr>
      </p:pic>
      <p:pic>
        <p:nvPicPr>
          <p:cNvPr id="3076" name="Picture 4" descr="C:\Users\dottore\Desktop\untitled 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2333625" cy="1962150"/>
          </a:xfrm>
          <a:prstGeom prst="rect">
            <a:avLst/>
          </a:prstGeom>
          <a:noFill/>
        </p:spPr>
      </p:pic>
      <p:pic>
        <p:nvPicPr>
          <p:cNvPr id="3078" name="Picture 6" descr="C:\Users\dottore\Desktop\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477616" cy="327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Brachicefalia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 descr="C:\Users\dottore\Desktop\braquiplagio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1905000" cy="1905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690854" cy="32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Plagiocefalia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dottore\Desktop\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692908" cy="3173784"/>
          </a:xfrm>
          <a:prstGeom prst="rect">
            <a:avLst/>
          </a:prstGeom>
          <a:noFill/>
        </p:spPr>
      </p:pic>
      <p:pic>
        <p:nvPicPr>
          <p:cNvPr id="5123" name="Picture 3" descr="C:\Users\dottore\Desktop\imagesCA3ZDDN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469481" cy="346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Circolazione del liquor cerebrospinale</a:t>
            </a:r>
            <a:endParaRPr lang="it-IT" dirty="0"/>
          </a:p>
        </p:txBody>
      </p:sp>
      <p:pic>
        <p:nvPicPr>
          <p:cNvPr id="4" name="Picture 4" descr="C:\Users\dottore\Desktop\Rosamening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021528" cy="55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z="4000" dirty="0" smtClean="0">
              <a:latin typeface="Comic Sans MS" pitchFamily="64" charset="0"/>
            </a:endParaRPr>
          </a:p>
        </p:txBody>
      </p:sp>
      <p:pic>
        <p:nvPicPr>
          <p:cNvPr id="3075" name="Picture 2" descr="G:\sistema ventricolare\786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809625"/>
            <a:ext cx="4524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Accumulo di liquor nei ventricoli</a:t>
            </a:r>
          </a:p>
          <a:p>
            <a:r>
              <a:rPr lang="it-IT" dirty="0" smtClean="0"/>
              <a:t>Aumento della pressione </a:t>
            </a:r>
            <a:r>
              <a:rPr lang="it-IT" dirty="0" err="1" smtClean="0"/>
              <a:t>liquoral</a:t>
            </a:r>
            <a:endParaRPr lang="it-IT" dirty="0" smtClean="0"/>
          </a:p>
          <a:p>
            <a:r>
              <a:rPr lang="it-IT" dirty="0" smtClean="0"/>
              <a:t>Ostruzione meccanica di varia natura delle vie </a:t>
            </a:r>
            <a:r>
              <a:rPr lang="it-IT" dirty="0" err="1" smtClean="0"/>
              <a:t>liquorali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pic>
        <p:nvPicPr>
          <p:cNvPr id="7170" name="Picture 2" descr="C:\Users\dottore\Desktop\1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479752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IDROCEFALO</a:t>
            </a:r>
            <a:endParaRPr lang="it-IT" dirty="0"/>
          </a:p>
        </p:txBody>
      </p:sp>
      <p:pic>
        <p:nvPicPr>
          <p:cNvPr id="8194" name="Picture 2" descr="C:\Users\dottore\Desktop\slide0200_image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936" y="1916832"/>
            <a:ext cx="3830128" cy="364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1151</Words>
  <Application>Microsoft Office PowerPoint</Application>
  <PresentationFormat>Presentazione su schermo (4:3)</PresentationFormat>
  <Paragraphs>248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Tema di Office</vt:lpstr>
      <vt:lpstr>Università degli Studi di Bari  “ Aldo Moro “ FACOLTA’ DI MEDICINA E CHIRURGIA Corso di laurea in  INFERMIERISTICA Sede: Lecce – Fazzi </vt:lpstr>
      <vt:lpstr>IL SISTEMA VENTRICOLARE</vt:lpstr>
      <vt:lpstr>IL SISTEMA VENTRICOLARE</vt:lpstr>
      <vt:lpstr>Circolazione del liquor cerebrospinale</vt:lpstr>
      <vt:lpstr>Circolazione del liquor cerebrospinale</vt:lpstr>
      <vt:lpstr>Diapositiva 6</vt:lpstr>
      <vt:lpstr>IDROCEFALO</vt:lpstr>
      <vt:lpstr>IDROCEFALO</vt:lpstr>
      <vt:lpstr>IDROCEFALO</vt:lpstr>
      <vt:lpstr>IDROCEFALO</vt:lpstr>
      <vt:lpstr>IDROCEFALO</vt:lpstr>
      <vt:lpstr>IDROCEFALO </vt:lpstr>
      <vt:lpstr>IDROCEFALO</vt:lpstr>
      <vt:lpstr>IDROCEFALO (infanzia)</vt:lpstr>
      <vt:lpstr>IDROCEFALO (infanzia)</vt:lpstr>
      <vt:lpstr>IDROCEFALO (infanzia)</vt:lpstr>
      <vt:lpstr>IDROCEFALO (infanzia)</vt:lpstr>
      <vt:lpstr>Trattamento dell’idrocefalo</vt:lpstr>
      <vt:lpstr>Trattamento dell’idrocefalo</vt:lpstr>
      <vt:lpstr>IDROCEFALO (adulto)</vt:lpstr>
      <vt:lpstr>IDROCEFALO (anziano)</vt:lpstr>
      <vt:lpstr>TUMORI CEREBRALI INFANTILI</vt:lpstr>
      <vt:lpstr>EPIDEMIOLOGIA</vt:lpstr>
      <vt:lpstr>SEDE</vt:lpstr>
      <vt:lpstr>SEDE Differenze correlate  all’età circa la localizzazione primaria del tumore</vt:lpstr>
      <vt:lpstr>CLINICA</vt:lpstr>
      <vt:lpstr>CLINICA</vt:lpstr>
      <vt:lpstr>CLINICA</vt:lpstr>
      <vt:lpstr>DIAGNOSI</vt:lpstr>
      <vt:lpstr>TUMORI SPECIFICI</vt:lpstr>
      <vt:lpstr>TUMORI METASTATICI</vt:lpstr>
      <vt:lpstr>TUMORI METASTATICI</vt:lpstr>
      <vt:lpstr>COMPLICANZE  E TERAPIE TARDIVE</vt:lpstr>
      <vt:lpstr>La spina bifida</vt:lpstr>
      <vt:lpstr>La spina bifida</vt:lpstr>
      <vt:lpstr>La spina bifida occulta</vt:lpstr>
      <vt:lpstr>La spina bifida occulta</vt:lpstr>
      <vt:lpstr>La spina bifida occulta</vt:lpstr>
      <vt:lpstr>La spina bifida aperta</vt:lpstr>
      <vt:lpstr>Spina bifida</vt:lpstr>
      <vt:lpstr>La spina bifida clinica</vt:lpstr>
      <vt:lpstr>Craniostenosi</vt:lpstr>
      <vt:lpstr>Diapositiva 43</vt:lpstr>
      <vt:lpstr>Scafocefalia</vt:lpstr>
      <vt:lpstr>Brachicefalia</vt:lpstr>
      <vt:lpstr>Plagiocefalia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Bari  “ Aldo Moro “ FACOLTA’ DI MEDICINA E CHIRURGIA Corso di laurea in  INFERMIERISTICA Sede: Lecce – Fazzi </dc:title>
  <dc:creator>dottore</dc:creator>
  <cp:lastModifiedBy>dottore</cp:lastModifiedBy>
  <cp:revision>22</cp:revision>
  <dcterms:created xsi:type="dcterms:W3CDTF">2013-03-21T07:06:30Z</dcterms:created>
  <dcterms:modified xsi:type="dcterms:W3CDTF">2013-03-25T23:39:45Z</dcterms:modified>
</cp:coreProperties>
</file>