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2" r:id="rId2"/>
    <p:sldId id="305" r:id="rId3"/>
    <p:sldId id="261" r:id="rId4"/>
    <p:sldId id="272" r:id="rId5"/>
    <p:sldId id="295" r:id="rId6"/>
    <p:sldId id="273" r:id="rId7"/>
    <p:sldId id="256" r:id="rId8"/>
    <p:sldId id="257" r:id="rId9"/>
    <p:sldId id="310" r:id="rId10"/>
    <p:sldId id="307" r:id="rId11"/>
    <p:sldId id="286" r:id="rId12"/>
    <p:sldId id="283" r:id="rId13"/>
    <p:sldId id="260" r:id="rId14"/>
    <p:sldId id="258" r:id="rId15"/>
    <p:sldId id="259" r:id="rId16"/>
    <p:sldId id="308" r:id="rId17"/>
    <p:sldId id="263" r:id="rId18"/>
    <p:sldId id="270" r:id="rId19"/>
    <p:sldId id="280" r:id="rId20"/>
    <p:sldId id="309" r:id="rId21"/>
    <p:sldId id="282" r:id="rId22"/>
    <p:sldId id="288" r:id="rId23"/>
    <p:sldId id="291" r:id="rId24"/>
    <p:sldId id="292" r:id="rId25"/>
    <p:sldId id="293" r:id="rId26"/>
    <p:sldId id="294" r:id="rId27"/>
    <p:sldId id="265" r:id="rId28"/>
    <p:sldId id="266" r:id="rId29"/>
    <p:sldId id="274" r:id="rId30"/>
    <p:sldId id="268" r:id="rId31"/>
    <p:sldId id="299" r:id="rId32"/>
    <p:sldId id="300" r:id="rId33"/>
    <p:sldId id="269" r:id="rId34"/>
    <p:sldId id="279" r:id="rId35"/>
    <p:sldId id="301" r:id="rId36"/>
    <p:sldId id="302" r:id="rId37"/>
    <p:sldId id="296" r:id="rId38"/>
    <p:sldId id="303" r:id="rId39"/>
    <p:sldId id="304" r:id="rId40"/>
    <p:sldId id="284" r:id="rId41"/>
    <p:sldId id="277" r:id="rId42"/>
    <p:sldId id="275" r:id="rId43"/>
    <p:sldId id="276"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2" autoAdjust="0"/>
    <p:restoredTop sz="94667" autoAdjust="0"/>
  </p:normalViewPr>
  <p:slideViewPr>
    <p:cSldViewPr>
      <p:cViewPr varScale="1">
        <p:scale>
          <a:sx n="82" d="100"/>
          <a:sy n="82" d="100"/>
        </p:scale>
        <p:origin x="-156" y="-90"/>
      </p:cViewPr>
      <p:guideLst>
        <p:guide orient="horz" pos="2160"/>
        <p:guide pos="2880"/>
      </p:guideLst>
    </p:cSldViewPr>
  </p:slideViewPr>
  <p:outlineViewPr>
    <p:cViewPr>
      <p:scale>
        <a:sx n="33" d="100"/>
        <a:sy n="33" d="100"/>
      </p:scale>
      <p:origin x="0" y="4326"/>
    </p:cViewPr>
  </p:outlineViewPr>
  <p:notesTextViewPr>
    <p:cViewPr>
      <p:scale>
        <a:sx n="100" d="100"/>
        <a:sy n="100" d="100"/>
      </p:scale>
      <p:origin x="0" y="0"/>
    </p:cViewPr>
  </p:notesTextViewPr>
  <p:sorterViewPr>
    <p:cViewPr>
      <p:scale>
        <a:sx n="66" d="100"/>
        <a:sy n="66" d="100"/>
      </p:scale>
      <p:origin x="0" y="29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AD95-A65E-4231-97C1-DEC7BA92D082}" type="datetimeFigureOut">
              <a:rPr lang="it-IT" smtClean="0"/>
              <a:pPr/>
              <a:t>05/03/2013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0DF377-892E-42DB-BB88-C6C09FFCB2E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ancer.gov/cancertopics/pdq/treatment/adultbrain/healthprofessional/allpag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ncer.org/docroot/CRI/CRI_2_3x.asp?rnav=cridg&amp;dt=3"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cancer.org/downloads/STT/CAFF2007PWSecured.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F0DF377-892E-42DB-BB88-C6C09FFCB2EE}" type="slidenum">
              <a:rPr lang="it-IT" smtClean="0"/>
              <a:pPr/>
              <a:t>11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5"/>
          <p:cNvSpPr>
            <a:spLocks noGrp="1" noChangeArrowheads="1"/>
          </p:cNvSpPr>
          <p:nvPr>
            <p:ph type="sldNum" sz="quarter" idx="5"/>
          </p:nvPr>
        </p:nvSpPr>
        <p:spPr bwMode="auto">
          <a:noFill/>
          <a:ln>
            <a:miter lim="800000"/>
            <a:headEnd/>
            <a:tailEnd/>
          </a:ln>
        </p:spPr>
        <p:txBody>
          <a:bodyPr/>
          <a:lstStyle/>
          <a:p>
            <a:fld id="{B9E9D248-5901-4943-A581-7F0DC47DC6AD}" type="slidenum">
              <a:rPr lang="en-US"/>
              <a:pPr/>
              <a:t>23</a:t>
            </a:fld>
            <a:endParaRPr lang="en-US"/>
          </a:p>
        </p:txBody>
      </p:sp>
      <p:sp>
        <p:nvSpPr>
          <p:cNvPr id="5017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5"/>
          <p:cNvSpPr>
            <a:spLocks noGrp="1" noChangeArrowheads="1"/>
          </p:cNvSpPr>
          <p:nvPr>
            <p:ph type="body" idx="1"/>
          </p:nvPr>
        </p:nvSpPr>
        <p:spPr bwMode="auto">
          <a:noFill/>
        </p:spPr>
        <p:txBody>
          <a:bodyPr/>
          <a:lstStyle/>
          <a:p>
            <a:pPr eaLnBrk="1" hangingPunct="1">
              <a:spcBef>
                <a:spcPct val="0"/>
              </a:spcBef>
              <a:tabLst>
                <a:tab pos="233363" algn="l"/>
              </a:tabLst>
            </a:pPr>
            <a:r>
              <a:rPr lang="en-US" sz="1000" smtClean="0"/>
              <a:t>Gliomas are diffusely infiltrative and aggressive tumors encompassing several distinct tumor types that are derived from glial cells. Tumor types include glioblastomas, astrocytomas, oligodendrogliomas, and ependymomas.</a:t>
            </a:r>
            <a:r>
              <a:rPr lang="en-US" sz="1000" baseline="30000" smtClean="0"/>
              <a:t>1,2</a:t>
            </a:r>
            <a:r>
              <a:rPr lang="en-US" sz="1000" smtClean="0"/>
              <a:t> </a:t>
            </a:r>
          </a:p>
          <a:p>
            <a:pPr eaLnBrk="1" hangingPunct="1">
              <a:spcBef>
                <a:spcPct val="0"/>
              </a:spcBef>
              <a:tabLst>
                <a:tab pos="233363" algn="l"/>
              </a:tabLst>
            </a:pPr>
            <a:endParaRPr lang="en-US" sz="1000" smtClean="0"/>
          </a:p>
          <a:p>
            <a:pPr eaLnBrk="1" hangingPunct="1">
              <a:spcBef>
                <a:spcPct val="0"/>
              </a:spcBef>
              <a:tabLst>
                <a:tab pos="233363" algn="l"/>
              </a:tabLst>
            </a:pPr>
            <a:r>
              <a:rPr lang="en-US" sz="900" smtClean="0"/>
              <a:t>1.	Central Brain Tumor Registry of the United States (CBTRUS). Primary brain tumors in the United 	States: statistical report, 1998-2002 years data collected. Available at: 	</a:t>
            </a:r>
            <a:r>
              <a:rPr lang="en-US" sz="900" u="sng" smtClean="0">
                <a:solidFill>
                  <a:schemeClr val="accent2"/>
                </a:solidFill>
              </a:rPr>
              <a:t>http://www.cbtrus.org/reports//2005-2006/2006report.pdf</a:t>
            </a:r>
            <a:r>
              <a:rPr lang="en-US" sz="900" smtClean="0"/>
              <a:t>. Accessed July 12, 2006.</a:t>
            </a:r>
          </a:p>
          <a:p>
            <a:pPr eaLnBrk="1" hangingPunct="1">
              <a:spcBef>
                <a:spcPct val="0"/>
              </a:spcBef>
              <a:tabLst>
                <a:tab pos="233363" algn="l"/>
              </a:tabLst>
            </a:pPr>
            <a:endParaRPr lang="en-US" sz="900" smtClean="0"/>
          </a:p>
          <a:p>
            <a:pPr eaLnBrk="1" hangingPunct="1">
              <a:spcBef>
                <a:spcPct val="0"/>
              </a:spcBef>
              <a:tabLst>
                <a:tab pos="233363" algn="l"/>
              </a:tabLst>
            </a:pPr>
            <a:r>
              <a:rPr lang="en-US" sz="900" smtClean="0"/>
              <a:t>2.	Kitange GJ, Templeton KL, Jenkins RB. Recent advances in the molecular genetics of primary 	gliomas. </a:t>
            </a:r>
            <a:r>
              <a:rPr lang="en-US" sz="900" i="1" smtClean="0"/>
              <a:t>Curr Opin Oncol</a:t>
            </a:r>
            <a:r>
              <a:rPr lang="en-US" sz="900" smtClean="0"/>
              <a:t>. 2003;15:197-203.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5"/>
          <p:cNvSpPr>
            <a:spLocks noGrp="1" noChangeArrowheads="1"/>
          </p:cNvSpPr>
          <p:nvPr>
            <p:ph type="sldNum" sz="quarter" idx="5"/>
          </p:nvPr>
        </p:nvSpPr>
        <p:spPr bwMode="auto">
          <a:noFill/>
          <a:ln>
            <a:miter lim="800000"/>
            <a:headEnd/>
            <a:tailEnd/>
          </a:ln>
        </p:spPr>
        <p:txBody>
          <a:bodyPr/>
          <a:lstStyle/>
          <a:p>
            <a:fld id="{372ED0C1-BAA4-499B-8BD0-15091E5E6402}" type="slidenum">
              <a:rPr lang="en-US"/>
              <a:pPr/>
              <a:t>24</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a:lstStyle/>
          <a:p>
            <a:pPr eaLnBrk="1" hangingPunct="1">
              <a:spcBef>
                <a:spcPct val="0"/>
              </a:spcBef>
              <a:tabLst>
                <a:tab pos="233363" algn="l"/>
              </a:tabLst>
            </a:pPr>
            <a:r>
              <a:rPr lang="en-US" sz="1000" smtClean="0"/>
              <a:t>The WHO classification of brain tumors incorporates morphology, cytogenetics, molecular genetics, and immunologic markers. The table defines the histologic grades of the WHO classification.</a:t>
            </a:r>
            <a:r>
              <a:rPr lang="en-US" sz="1000" baseline="30000" smtClean="0"/>
              <a:t>1,2</a:t>
            </a:r>
            <a:endParaRPr lang="en-US" sz="1000" smtClean="0"/>
          </a:p>
          <a:p>
            <a:pPr eaLnBrk="1" hangingPunct="1">
              <a:spcBef>
                <a:spcPct val="0"/>
              </a:spcBef>
              <a:tabLst>
                <a:tab pos="233363" algn="l"/>
              </a:tabLst>
            </a:pPr>
            <a:endParaRPr lang="en-US" sz="1000" smtClean="0"/>
          </a:p>
          <a:p>
            <a:pPr eaLnBrk="1" hangingPunct="1">
              <a:spcBef>
                <a:spcPct val="0"/>
              </a:spcBef>
              <a:tabLst>
                <a:tab pos="233363" algn="l"/>
              </a:tabLst>
            </a:pPr>
            <a:r>
              <a:rPr lang="en-US" sz="900" smtClean="0"/>
              <a:t>1.	National Cancer Institute. Adult brain tumors (PDQ®): treatment. Available at: 	</a:t>
            </a:r>
            <a:r>
              <a:rPr lang="en-US" sz="900" smtClean="0">
                <a:hlinkClick r:id="rId3"/>
              </a:rPr>
              <a:t>http://www.cancer.gov/cancertopics/pdq/treatment/adultbrain/healthprofessional/allpages</a:t>
            </a:r>
            <a:r>
              <a:rPr lang="en-US" sz="900" smtClean="0"/>
              <a:t>. Accessed 	July 12, 2006. </a:t>
            </a:r>
          </a:p>
          <a:p>
            <a:pPr eaLnBrk="1" hangingPunct="1">
              <a:spcBef>
                <a:spcPct val="0"/>
              </a:spcBef>
              <a:tabLst>
                <a:tab pos="233363" algn="l"/>
              </a:tabLst>
            </a:pPr>
            <a:endParaRPr lang="en-US" sz="900" smtClean="0"/>
          </a:p>
          <a:p>
            <a:pPr eaLnBrk="1" hangingPunct="1">
              <a:spcBef>
                <a:spcPct val="0"/>
              </a:spcBef>
              <a:tabLst>
                <a:tab pos="233363" algn="l"/>
              </a:tabLst>
            </a:pPr>
            <a:r>
              <a:rPr lang="en-US" sz="900" smtClean="0"/>
              <a:t>2.	Louis DN, Ohgaki H, Wiestler OD, et al. The 2007 WHO classifcation of tumours of the central nervous 	system. </a:t>
            </a:r>
            <a:r>
              <a:rPr lang="en-US" sz="900" i="1" smtClean="0"/>
              <a:t>Acta Neuropathol</a:t>
            </a:r>
            <a:r>
              <a:rPr lang="en-US" sz="900" smtClean="0"/>
              <a:t>. 2007;114:97-109.</a:t>
            </a:r>
          </a:p>
          <a:p>
            <a:pPr eaLnBrk="1" hangingPunct="1">
              <a:spcBef>
                <a:spcPct val="0"/>
              </a:spcBef>
              <a:tabLst>
                <a:tab pos="233363" algn="l"/>
              </a:tabLst>
            </a:pPr>
            <a:endParaRPr lang="en-US" sz="9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5"/>
          <p:cNvSpPr>
            <a:spLocks noGrp="1" noChangeArrowheads="1"/>
          </p:cNvSpPr>
          <p:nvPr>
            <p:ph type="sldNum" sz="quarter" idx="5"/>
          </p:nvPr>
        </p:nvSpPr>
        <p:spPr bwMode="auto">
          <a:noFill/>
          <a:ln>
            <a:miter lim="800000"/>
            <a:headEnd/>
            <a:tailEnd/>
          </a:ln>
        </p:spPr>
        <p:txBody>
          <a:bodyPr/>
          <a:lstStyle/>
          <a:p>
            <a:fld id="{863A7F6E-CD71-4084-BD09-18EF837576D8}" type="slidenum">
              <a:rPr lang="en-US"/>
              <a:pPr/>
              <a:t>25</a:t>
            </a:fld>
            <a:endParaRPr lang="en-US"/>
          </a:p>
        </p:txBody>
      </p:sp>
      <p:sp>
        <p:nvSpPr>
          <p:cNvPr id="5222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1027"/>
          <p:cNvSpPr>
            <a:spLocks noGrp="1" noChangeArrowheads="1"/>
          </p:cNvSpPr>
          <p:nvPr>
            <p:ph type="body" idx="1"/>
          </p:nvPr>
        </p:nvSpPr>
        <p:spPr bwMode="auto">
          <a:noFill/>
        </p:spPr>
        <p:txBody>
          <a:bodyPr/>
          <a:lstStyle/>
          <a:p>
            <a:pPr eaLnBrk="1" hangingPunct="1">
              <a:spcBef>
                <a:spcPct val="0"/>
              </a:spcBef>
              <a:tabLst>
                <a:tab pos="233363" algn="l"/>
              </a:tabLst>
            </a:pPr>
            <a:r>
              <a:rPr lang="en-US" sz="1000" smtClean="0"/>
              <a:t>The distribution by specific histology for gliomas, is illustrated in the pie chart. Glioblastomas and astrocytomas account for 75% of all gliomas with oligodendrogliomas (9%) and other gliomas accounting for the remainder (16%).</a:t>
            </a:r>
            <a:r>
              <a:rPr lang="en-US" sz="1000" baseline="30000" smtClean="0"/>
              <a:t>1</a:t>
            </a:r>
            <a:endParaRPr lang="en-US" sz="1000" smtClean="0"/>
          </a:p>
          <a:p>
            <a:pPr eaLnBrk="1" hangingPunct="1">
              <a:spcBef>
                <a:spcPct val="0"/>
              </a:spcBef>
              <a:tabLst>
                <a:tab pos="233363" algn="l"/>
              </a:tabLst>
            </a:pPr>
            <a:endParaRPr lang="en-US" sz="1000" smtClean="0"/>
          </a:p>
          <a:p>
            <a:pPr eaLnBrk="1" hangingPunct="1">
              <a:spcBef>
                <a:spcPct val="0"/>
              </a:spcBef>
              <a:tabLst>
                <a:tab pos="233363" algn="l"/>
              </a:tabLst>
            </a:pPr>
            <a:r>
              <a:rPr lang="en-US" sz="1000" smtClean="0"/>
              <a:t>The American Cancer Society estimates that in the year 2007, 20,500 people in the United States will be diagnosed with cancer of the brain and nervous system and 12,740 people will die as a result of these malignant tumors.</a:t>
            </a:r>
            <a:r>
              <a:rPr lang="en-US" sz="1000" baseline="30000" smtClean="0"/>
              <a:t>2,3</a:t>
            </a:r>
            <a:r>
              <a:rPr lang="en-US" sz="1000" smtClean="0"/>
              <a:t>  Based on the statistical report published by the Central Brain Tumor Registry of the United States, approximately 7.4 new cases of primary malignant tumors of the CNS are diagnosed per 100,000 people per year.</a:t>
            </a:r>
            <a:r>
              <a:rPr lang="en-US" sz="1000" baseline="30000" smtClean="0"/>
              <a:t>1</a:t>
            </a:r>
            <a:endParaRPr lang="en-US" sz="1000" smtClean="0"/>
          </a:p>
          <a:p>
            <a:pPr eaLnBrk="1" hangingPunct="1">
              <a:spcBef>
                <a:spcPct val="0"/>
              </a:spcBef>
              <a:tabLst>
                <a:tab pos="233363" algn="l"/>
              </a:tabLst>
            </a:pPr>
            <a:endParaRPr lang="en-US" sz="1000" smtClean="0"/>
          </a:p>
          <a:p>
            <a:pPr eaLnBrk="1" hangingPunct="1">
              <a:spcBef>
                <a:spcPct val="0"/>
              </a:spcBef>
              <a:buClr>
                <a:srgbClr val="0066FF"/>
              </a:buClr>
              <a:tabLst>
                <a:tab pos="233363" algn="l"/>
              </a:tabLst>
            </a:pPr>
            <a:r>
              <a:rPr lang="en-US" sz="900" smtClean="0">
                <a:solidFill>
                  <a:srgbClr val="333333"/>
                </a:solidFill>
              </a:rPr>
              <a:t>1.	CBTRUS. Statistical Report: Primary Brain Tumors in the United States, 1998-2002. 2005; published 	by the Central Brain Tumor Registry of the United States.</a:t>
            </a:r>
          </a:p>
          <a:p>
            <a:pPr eaLnBrk="1" hangingPunct="1">
              <a:spcBef>
                <a:spcPct val="0"/>
              </a:spcBef>
              <a:buClr>
                <a:srgbClr val="0066FF"/>
              </a:buClr>
              <a:tabLst>
                <a:tab pos="233363" algn="l"/>
              </a:tabLst>
            </a:pPr>
            <a:endParaRPr lang="en-US" sz="900" smtClean="0">
              <a:solidFill>
                <a:srgbClr val="333333"/>
              </a:solidFill>
            </a:endParaRPr>
          </a:p>
          <a:p>
            <a:pPr eaLnBrk="1" hangingPunct="1">
              <a:spcBef>
                <a:spcPct val="0"/>
              </a:spcBef>
              <a:tabLst>
                <a:tab pos="233363" algn="l"/>
              </a:tabLst>
            </a:pPr>
            <a:r>
              <a:rPr lang="en-US" sz="900" smtClean="0"/>
              <a:t>2.	American Cancer Society. Detailed guide: brain/CNS tumors in adults. Available at: 	</a:t>
            </a:r>
            <a:r>
              <a:rPr lang="en-US" sz="900" smtClean="0">
                <a:solidFill>
                  <a:srgbClr val="333333"/>
                </a:solidFill>
                <a:hlinkClick r:id="rId3"/>
              </a:rPr>
              <a:t>http://www.cancer.org/docroot/CRI/CRI_2_3x.asp?rnav=cridg&amp;dt=3</a:t>
            </a:r>
            <a:r>
              <a:rPr lang="en-US" sz="900" smtClean="0">
                <a:solidFill>
                  <a:srgbClr val="333333"/>
                </a:solidFill>
              </a:rPr>
              <a:t>.</a:t>
            </a:r>
            <a:r>
              <a:rPr lang="en-US" sz="900" smtClean="0"/>
              <a:t> Accessed February 6, 2007.</a:t>
            </a:r>
            <a:r>
              <a:rPr lang="en-US" smtClean="0"/>
              <a:t>	 </a:t>
            </a:r>
            <a:endParaRPr lang="en-US" sz="900" smtClean="0"/>
          </a:p>
          <a:p>
            <a:pPr eaLnBrk="1" hangingPunct="1">
              <a:spcBef>
                <a:spcPct val="0"/>
              </a:spcBef>
              <a:tabLst>
                <a:tab pos="233363" algn="l"/>
              </a:tabLst>
            </a:pPr>
            <a:r>
              <a:rPr lang="en-US" sz="900" smtClean="0"/>
              <a:t>3.	American Cancer Society. Cancer Facts and Figures 2007. Available at: 	</a:t>
            </a:r>
            <a:r>
              <a:rPr lang="en-US" sz="900" smtClean="0">
                <a:hlinkClick r:id="rId4"/>
              </a:rPr>
              <a:t>http://www.cancer.org/downloads/STT/CAFF2007PWSecured.pdf</a:t>
            </a:r>
            <a:r>
              <a:rPr lang="en-US" sz="900" smtClean="0"/>
              <a:t>. Accessed April 12, 2007.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5"/>
          <p:cNvSpPr>
            <a:spLocks noGrp="1" noChangeArrowheads="1"/>
          </p:cNvSpPr>
          <p:nvPr>
            <p:ph type="sldNum" sz="quarter" idx="5"/>
          </p:nvPr>
        </p:nvSpPr>
        <p:spPr bwMode="auto">
          <a:noFill/>
          <a:ln>
            <a:miter lim="800000"/>
            <a:headEnd/>
            <a:tailEnd/>
          </a:ln>
        </p:spPr>
        <p:txBody>
          <a:bodyPr/>
          <a:lstStyle/>
          <a:p>
            <a:fld id="{82D4A05F-AA83-4003-BBBD-10382B826D5D}" type="slidenum">
              <a:rPr lang="en-US"/>
              <a:pPr/>
              <a:t>35</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a:lstStyle/>
          <a:p>
            <a:pPr eaLnBrk="1" hangingPunct="1">
              <a:spcBef>
                <a:spcPct val="0"/>
              </a:spcBef>
              <a:tabLst>
                <a:tab pos="233363" algn="l"/>
              </a:tabLst>
            </a:pPr>
            <a:r>
              <a:rPr lang="en-US" sz="1000" smtClean="0"/>
              <a:t>Most patients with HGMG die from local tumor recurrence, ie, recurrence within 2 cm of the original surgery.</a:t>
            </a:r>
            <a:r>
              <a:rPr lang="en-US" sz="1000" baseline="30000" smtClean="0"/>
              <a:t>1</a:t>
            </a:r>
            <a:r>
              <a:rPr lang="en-US" sz="1000" smtClean="0"/>
              <a:t> This is because of the limitations of surgical interventions, and the diffuse nature of malignant gliomas. Surgery may result in either a partial resection with detectable residual tumor cells or in complete resection but with undetectable residual tumor cells, providing a reservoir of malignant cells for tumor recurrence.</a:t>
            </a:r>
            <a:r>
              <a:rPr lang="en-US" sz="1000" baseline="30000" smtClean="0"/>
              <a:t>2,3</a:t>
            </a:r>
            <a:r>
              <a:rPr lang="en-US" sz="1000" b="1" smtClean="0"/>
              <a:t> </a:t>
            </a:r>
          </a:p>
          <a:p>
            <a:pPr eaLnBrk="1" hangingPunct="1">
              <a:spcBef>
                <a:spcPct val="0"/>
              </a:spcBef>
              <a:tabLst>
                <a:tab pos="233363" algn="l"/>
              </a:tabLst>
            </a:pPr>
            <a:endParaRPr lang="en-US" altLang="ja-JP" sz="1000" smtClean="0"/>
          </a:p>
          <a:p>
            <a:pPr eaLnBrk="1" hangingPunct="1">
              <a:spcBef>
                <a:spcPct val="0"/>
              </a:spcBef>
              <a:tabLst>
                <a:tab pos="233363" algn="l"/>
              </a:tabLst>
            </a:pPr>
            <a:r>
              <a:rPr lang="en-US" sz="900" smtClean="0"/>
              <a:t>1.	Hochberg FH, Pruitt A. Assumptions in the radiotherapy of glioblastoma. </a:t>
            </a:r>
            <a:r>
              <a:rPr lang="en-US" sz="900" i="1" smtClean="0"/>
              <a:t>Neurology</a:t>
            </a:r>
            <a:r>
              <a:rPr lang="en-US" sz="900" smtClean="0"/>
              <a:t>. 1980;30:907-911. </a:t>
            </a:r>
          </a:p>
          <a:p>
            <a:pPr eaLnBrk="1" hangingPunct="1">
              <a:spcBef>
                <a:spcPct val="0"/>
              </a:spcBef>
              <a:tabLst>
                <a:tab pos="233363" algn="l"/>
              </a:tabLst>
            </a:pPr>
            <a:endParaRPr lang="en-US" sz="900" smtClean="0"/>
          </a:p>
          <a:p>
            <a:pPr eaLnBrk="1" hangingPunct="1">
              <a:spcBef>
                <a:spcPct val="0"/>
              </a:spcBef>
              <a:tabLst>
                <a:tab pos="233363" algn="l"/>
              </a:tabLst>
            </a:pPr>
            <a:r>
              <a:rPr lang="en-US" sz="900" smtClean="0"/>
              <a:t>2.	Fine HA, Barker FG II, Markert JM, Loeffler JS. Neoplasms of the central nervous system. In: DeVita, 	VT, Jr., Hellman, S, Rosenberg, SA, eds. </a:t>
            </a:r>
            <a:r>
              <a:rPr lang="en-US" sz="900" i="1" smtClean="0"/>
              <a:t>Cancer: Principles and Practice of Oncology</a:t>
            </a:r>
            <a:r>
              <a:rPr lang="en-US" sz="900" smtClean="0"/>
              <a:t>. 7th ed. 	Philadelphia, PA: Lippincott Williams &amp; Wilkins; 2005:1834-1887. </a:t>
            </a:r>
          </a:p>
          <a:p>
            <a:pPr eaLnBrk="1" hangingPunct="1">
              <a:spcBef>
                <a:spcPct val="0"/>
              </a:spcBef>
              <a:tabLst>
                <a:tab pos="233363" algn="l"/>
              </a:tabLst>
            </a:pPr>
            <a:endParaRPr lang="en-US" sz="900" smtClean="0"/>
          </a:p>
          <a:p>
            <a:pPr eaLnBrk="1" hangingPunct="1">
              <a:spcBef>
                <a:spcPct val="0"/>
              </a:spcBef>
              <a:tabLst>
                <a:tab pos="233363" algn="l"/>
              </a:tabLst>
            </a:pPr>
            <a:r>
              <a:rPr lang="en-US" sz="900" smtClean="0"/>
              <a:t>3.	Grossman SA, Batara JF. Current management of glioblastoma multiforme. </a:t>
            </a:r>
            <a:r>
              <a:rPr lang="en-US" sz="900" i="1" smtClean="0"/>
              <a:t>Semin Oncol</a:t>
            </a:r>
            <a:r>
              <a:rPr lang="en-US" sz="900" smtClean="0"/>
              <a:t>. 	2004;31:635-644.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05/03/2013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05/03/2013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05/03/2013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4025" y="228600"/>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4025" y="16668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5025" y="1666875"/>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9"/>
          <p:cNvSpPr>
            <a:spLocks noGrp="1" noChangeArrowheads="1"/>
          </p:cNvSpPr>
          <p:nvPr>
            <p:ph type="dt" sz="half" idx="10"/>
          </p:nvPr>
        </p:nvSpPr>
        <p:spPr/>
        <p:txBody>
          <a:bodyPr/>
          <a:lstStyle>
            <a:lvl1pPr>
              <a:defRPr smtClean="0"/>
            </a:lvl1pPr>
          </a:lstStyle>
          <a:p>
            <a:pPr>
              <a:defRPr/>
            </a:pPr>
            <a:endParaRPr lang="it-IT"/>
          </a:p>
        </p:txBody>
      </p:sp>
      <p:sp>
        <p:nvSpPr>
          <p:cNvPr id="6" name="Rectangle 10"/>
          <p:cNvSpPr>
            <a:spLocks noGrp="1" noChangeArrowheads="1"/>
          </p:cNvSpPr>
          <p:nvPr>
            <p:ph type="ftr" sz="quarter" idx="11"/>
          </p:nvPr>
        </p:nvSpPr>
        <p:spPr/>
        <p:txBody>
          <a:bodyPr/>
          <a:lstStyle>
            <a:lvl1pPr>
              <a:defRPr smtClean="0"/>
            </a:lvl1pPr>
          </a:lstStyle>
          <a:p>
            <a:pPr>
              <a:defRPr/>
            </a:pPr>
            <a:endParaRPr lang="it-IT"/>
          </a:p>
        </p:txBody>
      </p:sp>
      <p:sp>
        <p:nvSpPr>
          <p:cNvPr id="7" name="Rectangle 11"/>
          <p:cNvSpPr>
            <a:spLocks noGrp="1" noChangeArrowheads="1"/>
          </p:cNvSpPr>
          <p:nvPr>
            <p:ph type="sldNum" sz="quarter" idx="12"/>
          </p:nvPr>
        </p:nvSpPr>
        <p:spPr/>
        <p:txBody>
          <a:bodyPr/>
          <a:lstStyle>
            <a:lvl1pPr>
              <a:defRPr smtClean="0"/>
            </a:lvl1pPr>
          </a:lstStyle>
          <a:p>
            <a:pPr>
              <a:defRPr/>
            </a:pPr>
            <a:fld id="{567B25CE-7D37-4554-A7B2-17347536E6C8}"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454025" y="228600"/>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4025" y="1666875"/>
            <a:ext cx="8229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4025" y="4005263"/>
            <a:ext cx="8229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9"/>
          <p:cNvSpPr>
            <a:spLocks noGrp="1" noChangeArrowheads="1"/>
          </p:cNvSpPr>
          <p:nvPr>
            <p:ph type="dt" sz="half" idx="10"/>
          </p:nvPr>
        </p:nvSpPr>
        <p:spPr/>
        <p:txBody>
          <a:bodyPr/>
          <a:lstStyle>
            <a:lvl1pPr>
              <a:defRPr smtClean="0"/>
            </a:lvl1pPr>
          </a:lstStyle>
          <a:p>
            <a:pPr>
              <a:defRPr/>
            </a:pPr>
            <a:endParaRPr lang="it-IT"/>
          </a:p>
        </p:txBody>
      </p:sp>
      <p:sp>
        <p:nvSpPr>
          <p:cNvPr id="6" name="Rectangle 10"/>
          <p:cNvSpPr>
            <a:spLocks noGrp="1" noChangeArrowheads="1"/>
          </p:cNvSpPr>
          <p:nvPr>
            <p:ph type="ftr" sz="quarter" idx="11"/>
          </p:nvPr>
        </p:nvSpPr>
        <p:spPr/>
        <p:txBody>
          <a:bodyPr/>
          <a:lstStyle>
            <a:lvl1pPr>
              <a:defRPr smtClean="0"/>
            </a:lvl1pPr>
          </a:lstStyle>
          <a:p>
            <a:pPr>
              <a:defRPr/>
            </a:pPr>
            <a:endParaRPr lang="it-IT"/>
          </a:p>
        </p:txBody>
      </p:sp>
      <p:sp>
        <p:nvSpPr>
          <p:cNvPr id="7" name="Rectangle 11"/>
          <p:cNvSpPr>
            <a:spLocks noGrp="1" noChangeArrowheads="1"/>
          </p:cNvSpPr>
          <p:nvPr>
            <p:ph type="sldNum" sz="quarter" idx="12"/>
          </p:nvPr>
        </p:nvSpPr>
        <p:spPr/>
        <p:txBody>
          <a:bodyPr/>
          <a:lstStyle>
            <a:lvl1pPr>
              <a:defRPr smtClean="0"/>
            </a:lvl1pPr>
          </a:lstStyle>
          <a:p>
            <a:pPr>
              <a:defRPr/>
            </a:pPr>
            <a:fld id="{25B922FE-A50A-42EF-8C6C-A858066C2C03}"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05/03/2013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05/03/2013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05/03/2013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05/03/2013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05/03/2013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05/03/2013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05/03/2013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05/03/2013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05/03/2013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Foglio_di_lavoro_di_Microsoft_Office_Excel_97-20031.xls"/></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8291264" cy="778098"/>
          </a:xfrm>
        </p:spPr>
        <p:txBody>
          <a:bodyPr>
            <a:noAutofit/>
          </a:bodyPr>
          <a:lstStyle/>
          <a:p>
            <a:r>
              <a:rPr lang="it-IT" sz="1000" dirty="0" smtClean="0"/>
              <a:t>Università degli Studi di Bari  “ Aldo Moro “</a:t>
            </a:r>
            <a:br>
              <a:rPr lang="it-IT" sz="1000" dirty="0" smtClean="0"/>
            </a:br>
            <a:r>
              <a:rPr lang="it-IT" sz="1000" dirty="0" smtClean="0"/>
              <a:t>FACOLTA’ </a:t>
            </a:r>
            <a:r>
              <a:rPr lang="it-IT" sz="1000" dirty="0" err="1" smtClean="0"/>
              <a:t>DI</a:t>
            </a:r>
            <a:r>
              <a:rPr lang="it-IT" sz="1000" dirty="0" smtClean="0"/>
              <a:t> MEDICINA E CHIRURGIA</a:t>
            </a:r>
            <a:br>
              <a:rPr lang="it-IT" sz="1000" dirty="0" smtClean="0"/>
            </a:br>
            <a:r>
              <a:rPr lang="it-IT" sz="1000" dirty="0" smtClean="0"/>
              <a:t>Corso di laurea in  INFERMIERISTICA</a:t>
            </a:r>
            <a:br>
              <a:rPr lang="it-IT" sz="1000" dirty="0" smtClean="0"/>
            </a:br>
            <a:r>
              <a:rPr lang="it-IT" sz="1000" dirty="0" smtClean="0"/>
              <a:t>Sede: Lecce – </a:t>
            </a:r>
            <a:r>
              <a:rPr lang="it-IT" sz="1000" dirty="0" err="1" smtClean="0"/>
              <a:t>Fazzi</a:t>
            </a:r>
            <a:r>
              <a:rPr lang="it-IT" sz="1000" dirty="0" smtClean="0"/>
              <a:t/>
            </a:r>
            <a:br>
              <a:rPr lang="it-IT" sz="1000" dirty="0" smtClean="0"/>
            </a:br>
            <a:endParaRPr lang="it-IT" sz="1000" dirty="0"/>
          </a:p>
        </p:txBody>
      </p:sp>
      <p:sp>
        <p:nvSpPr>
          <p:cNvPr id="8" name="Segnaposto contenuto 7"/>
          <p:cNvSpPr>
            <a:spLocks noGrp="1"/>
          </p:cNvSpPr>
          <p:nvPr>
            <p:ph idx="1"/>
          </p:nvPr>
        </p:nvSpPr>
        <p:spPr/>
        <p:txBody>
          <a:bodyPr>
            <a:normAutofit fontScale="70000" lnSpcReduction="20000"/>
          </a:bodyPr>
          <a:lstStyle/>
          <a:p>
            <a:pPr>
              <a:buNone/>
            </a:pPr>
            <a:r>
              <a:rPr lang="it-IT" dirty="0" smtClean="0"/>
              <a:t> </a:t>
            </a:r>
          </a:p>
          <a:p>
            <a:pPr>
              <a:buNone/>
            </a:pPr>
            <a:r>
              <a:rPr lang="it-IT" dirty="0" smtClean="0"/>
              <a:t>Corso Integrato:  ASSISTENZA SPECIALISTICA IN CHIRURGIA</a:t>
            </a:r>
          </a:p>
          <a:p>
            <a:pPr>
              <a:buNone/>
            </a:pPr>
            <a:r>
              <a:rPr lang="it-IT" dirty="0" smtClean="0"/>
              <a:t>Programma dell’insegnamento di  NEUROCHIRURGIA  </a:t>
            </a:r>
          </a:p>
          <a:p>
            <a:pPr>
              <a:buNone/>
            </a:pPr>
            <a:r>
              <a:rPr lang="it-IT" sz="1700" dirty="0" smtClean="0"/>
              <a:t> A.A. 2012 – 2013</a:t>
            </a:r>
          </a:p>
          <a:p>
            <a:pPr>
              <a:buNone/>
            </a:pPr>
            <a:r>
              <a:rPr lang="it-IT" sz="1700" dirty="0" smtClean="0"/>
              <a:t> (2° anno  2° semestre)</a:t>
            </a:r>
          </a:p>
          <a:p>
            <a:pPr>
              <a:buNone/>
            </a:pPr>
            <a:r>
              <a:rPr lang="it-IT" sz="1700" dirty="0" smtClean="0"/>
              <a:t> Prof. Cosimo Damiano </a:t>
            </a:r>
            <a:r>
              <a:rPr lang="it-IT" sz="1700" dirty="0" err="1" smtClean="0"/>
              <a:t>Gianfreda</a:t>
            </a:r>
            <a:endParaRPr lang="it-IT" sz="1700" dirty="0" smtClean="0"/>
          </a:p>
          <a:p>
            <a:pPr>
              <a:buNone/>
            </a:pPr>
            <a:r>
              <a:rPr lang="it-IT" dirty="0" smtClean="0"/>
              <a:t> </a:t>
            </a:r>
          </a:p>
          <a:p>
            <a:pPr lvl="0"/>
            <a:r>
              <a:rPr lang="it-IT" dirty="0" smtClean="0"/>
              <a:t>La sindrome da ipertensione endocranica</a:t>
            </a:r>
          </a:p>
          <a:p>
            <a:pPr lvl="0"/>
            <a:r>
              <a:rPr lang="it-IT" dirty="0" smtClean="0"/>
              <a:t>I tumori cerebrali primitivi e metastatici</a:t>
            </a:r>
          </a:p>
          <a:p>
            <a:pPr lvl="0"/>
            <a:r>
              <a:rPr lang="it-IT" dirty="0" smtClean="0"/>
              <a:t>La neurochirurgia pediatrica</a:t>
            </a:r>
          </a:p>
          <a:p>
            <a:pPr lvl="0"/>
            <a:r>
              <a:rPr lang="it-IT" dirty="0" smtClean="0"/>
              <a:t>L’idrocefalo</a:t>
            </a:r>
          </a:p>
          <a:p>
            <a:pPr lvl="0"/>
            <a:r>
              <a:rPr lang="it-IT" dirty="0" smtClean="0"/>
              <a:t>Traumi cranio encefalici e </a:t>
            </a:r>
            <a:r>
              <a:rPr lang="it-IT" dirty="0" err="1" smtClean="0"/>
              <a:t>vertebromidollari</a:t>
            </a:r>
            <a:endParaRPr lang="it-IT" dirty="0" smtClean="0"/>
          </a:p>
          <a:p>
            <a:pPr lvl="0"/>
            <a:r>
              <a:rPr lang="it-IT" dirty="0" smtClean="0"/>
              <a:t>L’emorragia cerebrale spontanea e l’Emorragia </a:t>
            </a:r>
            <a:r>
              <a:rPr lang="it-IT" dirty="0" err="1" smtClean="0"/>
              <a:t>subaracnoidea</a:t>
            </a:r>
            <a:endParaRPr lang="it-IT" dirty="0" smtClean="0"/>
          </a:p>
          <a:p>
            <a:pPr lvl="0"/>
            <a:r>
              <a:rPr lang="it-IT" dirty="0" smtClean="0"/>
              <a:t>L’ernia discale e la patologia degenerativa del rachide</a:t>
            </a:r>
          </a:p>
          <a:p>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ERNI CEREBRALI</a:t>
            </a:r>
            <a:endParaRPr lang="it-IT" dirty="0"/>
          </a:p>
        </p:txBody>
      </p:sp>
      <p:sp>
        <p:nvSpPr>
          <p:cNvPr id="6" name="Segnaposto testo 5"/>
          <p:cNvSpPr>
            <a:spLocks noGrp="1"/>
          </p:cNvSpPr>
          <p:nvPr>
            <p:ph type="body" sz="half" idx="2"/>
          </p:nvPr>
        </p:nvSpPr>
        <p:spPr/>
        <p:txBody>
          <a:bodyPr/>
          <a:lstStyle/>
          <a:p>
            <a:pPr marL="342900" indent="-342900">
              <a:buFont typeface="+mj-lt"/>
              <a:buAutoNum type="arabicPeriod"/>
            </a:pPr>
            <a:r>
              <a:rPr lang="it-IT" dirty="0" smtClean="0"/>
              <a:t>Ernia del </a:t>
            </a:r>
            <a:r>
              <a:rPr lang="it-IT" dirty="0" err="1" smtClean="0"/>
              <a:t>girus</a:t>
            </a:r>
            <a:r>
              <a:rPr lang="it-IT" dirty="0" smtClean="0"/>
              <a:t> </a:t>
            </a:r>
            <a:r>
              <a:rPr lang="it-IT" dirty="0" err="1" smtClean="0"/>
              <a:t>cinguli</a:t>
            </a:r>
            <a:endParaRPr lang="it-IT" dirty="0" smtClean="0"/>
          </a:p>
          <a:p>
            <a:pPr marL="342900" indent="-342900">
              <a:buFont typeface="+mj-lt"/>
              <a:buAutoNum type="arabicPeriod"/>
            </a:pPr>
            <a:r>
              <a:rPr lang="it-IT" dirty="0" smtClean="0"/>
              <a:t>Ernia circonvoluzione dell’ippocampo</a:t>
            </a:r>
          </a:p>
          <a:p>
            <a:pPr marL="342900" indent="-342900">
              <a:buFont typeface="+mj-lt"/>
              <a:buAutoNum type="arabicPeriod"/>
            </a:pPr>
            <a:r>
              <a:rPr lang="it-IT" dirty="0" smtClean="0"/>
              <a:t>Emorragia necrosi del mesencefalo</a:t>
            </a:r>
          </a:p>
          <a:p>
            <a:pPr marL="342900" indent="-342900">
              <a:buFont typeface="+mj-lt"/>
              <a:buAutoNum type="arabicPeriod"/>
            </a:pPr>
            <a:r>
              <a:rPr lang="it-IT" dirty="0" smtClean="0"/>
              <a:t>Vie piramidali o </a:t>
            </a:r>
            <a:r>
              <a:rPr lang="it-IT" dirty="0" err="1" smtClean="0"/>
              <a:t>cortico-spinali</a:t>
            </a:r>
            <a:endParaRPr lang="it-IT" dirty="0" smtClean="0"/>
          </a:p>
          <a:p>
            <a:pPr marL="342900" indent="-342900">
              <a:buAutoNum type="alphaLcPeriod"/>
            </a:pPr>
            <a:r>
              <a:rPr lang="it-IT" dirty="0" smtClean="0"/>
              <a:t>Ventricolo acquattato dal lato dell’ematoma</a:t>
            </a:r>
          </a:p>
          <a:p>
            <a:pPr marL="342900" indent="-342900">
              <a:buAutoNum type="alphaLcPeriod"/>
            </a:pPr>
            <a:r>
              <a:rPr lang="it-IT" dirty="0" smtClean="0"/>
              <a:t>Dilatazione Ventricolo </a:t>
            </a:r>
            <a:r>
              <a:rPr lang="it-IT" dirty="0" err="1" smtClean="0"/>
              <a:t>controlaterale</a:t>
            </a:r>
            <a:endParaRPr lang="it-IT" dirty="0" smtClean="0"/>
          </a:p>
          <a:p>
            <a:pPr marL="342900" indent="-342900">
              <a:buAutoNum type="alphaLcPeriod"/>
            </a:pPr>
            <a:r>
              <a:rPr lang="it-IT" dirty="0" err="1" smtClean="0"/>
              <a:t>Shift</a:t>
            </a:r>
            <a:r>
              <a:rPr lang="it-IT" dirty="0" smtClean="0"/>
              <a:t> del III Ventricolo</a:t>
            </a:r>
          </a:p>
          <a:p>
            <a:pPr marL="342900" indent="-342900">
              <a:buAutoNum type="alphaLcPeriod"/>
            </a:pPr>
            <a:r>
              <a:rPr lang="it-IT" dirty="0" smtClean="0"/>
              <a:t>Distorsione del tronco</a:t>
            </a:r>
          </a:p>
          <a:p>
            <a:endParaRPr lang="it-IT" dirty="0" smtClean="0"/>
          </a:p>
          <a:p>
            <a:pPr marL="342900" indent="-342900">
              <a:buFont typeface="+mj-lt"/>
              <a:buAutoNum type="arabicPeriod"/>
            </a:pPr>
            <a:endParaRPr lang="it-IT" dirty="0"/>
          </a:p>
        </p:txBody>
      </p:sp>
      <p:pic>
        <p:nvPicPr>
          <p:cNvPr id="7" name="Picture 1" descr="C:\Users\dottore\Desktop\cervello\A1.jpg"/>
          <p:cNvPicPr>
            <a:picLocks noGrp="1" noChangeAspect="1" noChangeArrowheads="1"/>
          </p:cNvPicPr>
          <p:nvPr>
            <p:ph idx="1"/>
          </p:nvPr>
        </p:nvPicPr>
        <p:blipFill>
          <a:blip r:embed="rId2" cstate="print"/>
          <a:srcRect/>
          <a:stretch>
            <a:fillRect/>
          </a:stretch>
        </p:blipFill>
        <p:spPr bwMode="auto">
          <a:xfrm>
            <a:off x="3575050" y="1282700"/>
            <a:ext cx="5111750" cy="38338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Sindrome da ipertensione endocranica acuta</a:t>
            </a:r>
            <a:endParaRPr lang="it-IT" dirty="0"/>
          </a:p>
        </p:txBody>
      </p:sp>
      <p:sp>
        <p:nvSpPr>
          <p:cNvPr id="3" name="Segnaposto contenuto 2"/>
          <p:cNvSpPr>
            <a:spLocks noGrp="1"/>
          </p:cNvSpPr>
          <p:nvPr>
            <p:ph idx="1"/>
          </p:nvPr>
        </p:nvSpPr>
        <p:spPr/>
        <p:txBody>
          <a:bodyPr>
            <a:normAutofit fontScale="77500" lnSpcReduction="20000"/>
          </a:bodyPr>
          <a:lstStyle/>
          <a:p>
            <a:pPr>
              <a:buNone/>
            </a:pPr>
            <a:r>
              <a:rPr lang="it-IT" u="sng" dirty="0" smtClean="0"/>
              <a:t>Deficit neurologici</a:t>
            </a:r>
            <a:r>
              <a:rPr lang="it-IT" dirty="0" smtClean="0"/>
              <a:t>: </a:t>
            </a:r>
          </a:p>
          <a:p>
            <a:pPr>
              <a:buNone/>
            </a:pPr>
            <a:r>
              <a:rPr lang="it-IT" dirty="0" smtClean="0"/>
              <a:t>emiparesi, emiplegia, disturbi del linguaggio, disturbi della vista (Compressione della corteccia cerebrale) </a:t>
            </a:r>
          </a:p>
          <a:p>
            <a:pPr>
              <a:buNone/>
            </a:pPr>
            <a:r>
              <a:rPr lang="it-IT" u="sng" dirty="0" smtClean="0"/>
              <a:t>Stato di coma</a:t>
            </a:r>
            <a:r>
              <a:rPr lang="it-IT" dirty="0" smtClean="0"/>
              <a:t>:</a:t>
            </a:r>
          </a:p>
          <a:p>
            <a:pPr>
              <a:buNone/>
            </a:pPr>
            <a:r>
              <a:rPr lang="it-IT" dirty="0" smtClean="0"/>
              <a:t>compressione del tronco e sofferenza della sostanza reticolare</a:t>
            </a:r>
          </a:p>
          <a:p>
            <a:pPr>
              <a:buNone/>
            </a:pPr>
            <a:r>
              <a:rPr lang="it-IT" u="sng" dirty="0" smtClean="0"/>
              <a:t>Anisocoria- alterazione della </a:t>
            </a:r>
            <a:r>
              <a:rPr lang="it-IT" u="sng" dirty="0" err="1" smtClean="0"/>
              <a:t>reflettività</a:t>
            </a:r>
            <a:r>
              <a:rPr lang="it-IT" u="sng" dirty="0" smtClean="0"/>
              <a:t> pupillare</a:t>
            </a:r>
            <a:r>
              <a:rPr lang="it-IT" dirty="0" smtClean="0"/>
              <a:t>: </a:t>
            </a:r>
          </a:p>
          <a:p>
            <a:pPr>
              <a:buNone/>
            </a:pPr>
            <a:r>
              <a:rPr lang="it-IT" dirty="0" smtClean="0"/>
              <a:t>sofferenza del tronco,  compressione del 3° </a:t>
            </a:r>
            <a:r>
              <a:rPr lang="it-IT" dirty="0" err="1" smtClean="0"/>
              <a:t>n.c</a:t>
            </a:r>
            <a:r>
              <a:rPr lang="it-IT" dirty="0" smtClean="0"/>
              <a:t>  all’emergenza dal mesencefalo </a:t>
            </a:r>
            <a:r>
              <a:rPr lang="it-IT" dirty="0" err="1" smtClean="0"/>
              <a:t>omolaterale</a:t>
            </a:r>
            <a:r>
              <a:rPr lang="it-IT" dirty="0" smtClean="0"/>
              <a:t> alla lesione</a:t>
            </a:r>
          </a:p>
          <a:p>
            <a:pPr>
              <a:buNone/>
            </a:pPr>
            <a:r>
              <a:rPr lang="it-IT" u="sng" dirty="0" smtClean="0"/>
              <a:t>Bradicardia, alterazioni del ritmo </a:t>
            </a:r>
            <a:r>
              <a:rPr lang="it-IT" u="sng" dirty="0" err="1" smtClean="0"/>
              <a:t>cardio</a:t>
            </a:r>
            <a:r>
              <a:rPr lang="it-IT" u="sng" dirty="0" smtClean="0"/>
              <a:t> – respiratorio</a:t>
            </a:r>
            <a:r>
              <a:rPr lang="it-IT" dirty="0" smtClean="0"/>
              <a:t>:</a:t>
            </a:r>
          </a:p>
          <a:p>
            <a:pPr>
              <a:buNone/>
            </a:pPr>
            <a:r>
              <a:rPr lang="it-IT" dirty="0" smtClean="0"/>
              <a:t>sofferenza del tronco compressione bulbare</a:t>
            </a:r>
          </a:p>
          <a:p>
            <a:pPr>
              <a:buNone/>
            </a:pPr>
            <a:r>
              <a:rPr lang="it-IT" u="sng" dirty="0" smtClean="0"/>
              <a:t>Decerebrazione:</a:t>
            </a:r>
          </a:p>
          <a:p>
            <a:pPr>
              <a:buNone/>
            </a:pPr>
            <a:r>
              <a:rPr lang="it-IT" dirty="0" smtClean="0"/>
              <a:t>ernia delle tonsille sofferenza bulbare </a:t>
            </a:r>
            <a:endParaRPr lang="it-IT" dirty="0"/>
          </a:p>
        </p:txBody>
      </p:sp>
      <p:pic>
        <p:nvPicPr>
          <p:cNvPr id="6" name="Picture 3" descr="C:\Users\dottore\Desktop\cervello\C1.jpg"/>
          <p:cNvPicPr>
            <a:picLocks noChangeAspect="1" noChangeArrowheads="1"/>
          </p:cNvPicPr>
          <p:nvPr/>
        </p:nvPicPr>
        <p:blipFill>
          <a:blip r:embed="rId3" cstate="print"/>
          <a:srcRect/>
          <a:stretch>
            <a:fillRect/>
          </a:stretch>
        </p:blipFill>
        <p:spPr bwMode="auto">
          <a:xfrm>
            <a:off x="285720" y="142852"/>
            <a:ext cx="1143008" cy="14980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Deficit focali</a:t>
            </a:r>
            <a:endParaRPr lang="it-IT" dirty="0"/>
          </a:p>
        </p:txBody>
      </p:sp>
      <p:sp>
        <p:nvSpPr>
          <p:cNvPr id="3" name="Segnaposto contenuto 2"/>
          <p:cNvSpPr>
            <a:spLocks noGrp="1"/>
          </p:cNvSpPr>
          <p:nvPr>
            <p:ph idx="1"/>
          </p:nvPr>
        </p:nvSpPr>
        <p:spPr/>
        <p:txBody>
          <a:bodyPr/>
          <a:lstStyle/>
          <a:p>
            <a:r>
              <a:rPr lang="it-IT" dirty="0" smtClean="0"/>
              <a:t>Emiparesi (corteccia motoria)</a:t>
            </a:r>
          </a:p>
          <a:p>
            <a:r>
              <a:rPr lang="it-IT" dirty="0" err="1" smtClean="0"/>
              <a:t>Emianestesia</a:t>
            </a:r>
            <a:r>
              <a:rPr lang="it-IT" dirty="0" smtClean="0"/>
              <a:t> (</a:t>
            </a:r>
            <a:r>
              <a:rPr lang="it-IT" dirty="0" err="1" smtClean="0"/>
              <a:t>cortecci</a:t>
            </a:r>
            <a:r>
              <a:rPr lang="it-IT" dirty="0" smtClean="0"/>
              <a:t> </a:t>
            </a:r>
            <a:r>
              <a:rPr lang="it-IT" dirty="0" err="1" smtClean="0"/>
              <a:t>somatosensoriale</a:t>
            </a:r>
            <a:r>
              <a:rPr lang="it-IT" dirty="0" smtClean="0"/>
              <a:t>)</a:t>
            </a:r>
          </a:p>
          <a:p>
            <a:r>
              <a:rPr lang="it-IT" dirty="0" smtClean="0"/>
              <a:t>Afasia (</a:t>
            </a:r>
            <a:r>
              <a:rPr lang="it-IT" dirty="0" err="1" smtClean="0"/>
              <a:t>Broca</a:t>
            </a:r>
            <a:r>
              <a:rPr lang="it-IT" dirty="0" smtClean="0"/>
              <a:t> , </a:t>
            </a:r>
            <a:r>
              <a:rPr lang="it-IT" dirty="0" err="1" smtClean="0"/>
              <a:t>Wernike</a:t>
            </a:r>
            <a:r>
              <a:rPr lang="it-IT" dirty="0" smtClean="0"/>
              <a:t>)</a:t>
            </a:r>
          </a:p>
          <a:p>
            <a:r>
              <a:rPr lang="it-IT" dirty="0" smtClean="0"/>
              <a:t>Emianopsia ( Radiazioni ottiche)</a:t>
            </a:r>
          </a:p>
          <a:p>
            <a:r>
              <a:rPr lang="it-IT" dirty="0" smtClean="0"/>
              <a:t>Epilessia ( temporale)</a:t>
            </a:r>
          </a:p>
          <a:p>
            <a:r>
              <a:rPr lang="it-IT" dirty="0" smtClean="0"/>
              <a:t>Vertigini (FCP)</a:t>
            </a:r>
          </a:p>
          <a:p>
            <a:r>
              <a:rPr lang="it-IT" dirty="0" err="1" smtClean="0"/>
              <a:t>Sdr</a:t>
            </a:r>
            <a:r>
              <a:rPr lang="it-IT" dirty="0" smtClean="0"/>
              <a:t> comportamentale (frontale)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Diagnostica dell’ipertensione endocranica</a:t>
            </a:r>
            <a:endParaRPr lang="it-IT" dirty="0"/>
          </a:p>
        </p:txBody>
      </p:sp>
      <p:sp>
        <p:nvSpPr>
          <p:cNvPr id="3" name="Segnaposto contenuto 2"/>
          <p:cNvSpPr>
            <a:spLocks noGrp="1"/>
          </p:cNvSpPr>
          <p:nvPr>
            <p:ph idx="1"/>
          </p:nvPr>
        </p:nvSpPr>
        <p:spPr/>
        <p:txBody>
          <a:bodyPr/>
          <a:lstStyle/>
          <a:p>
            <a:r>
              <a:rPr lang="it-IT" dirty="0" err="1" smtClean="0"/>
              <a:t>Fundus</a:t>
            </a:r>
            <a:endParaRPr lang="it-IT" dirty="0" smtClean="0"/>
          </a:p>
          <a:p>
            <a:r>
              <a:rPr lang="it-IT" dirty="0" smtClean="0"/>
              <a:t>Neuroradiologia :  1.TC</a:t>
            </a:r>
          </a:p>
          <a:p>
            <a:pPr>
              <a:buNone/>
            </a:pPr>
            <a:r>
              <a:rPr lang="it-IT" dirty="0" smtClean="0"/>
              <a:t>                                     2.TC </a:t>
            </a:r>
            <a:r>
              <a:rPr lang="it-IT" dirty="0" err="1" smtClean="0"/>
              <a:t>mdc</a:t>
            </a:r>
            <a:r>
              <a:rPr lang="it-IT" dirty="0" smtClean="0"/>
              <a:t>, </a:t>
            </a:r>
            <a:r>
              <a:rPr lang="it-IT" dirty="0" err="1" smtClean="0"/>
              <a:t>AngioTC</a:t>
            </a:r>
            <a:endParaRPr lang="it-IT" dirty="0" smtClean="0"/>
          </a:p>
          <a:p>
            <a:pPr>
              <a:buNone/>
            </a:pPr>
            <a:r>
              <a:rPr lang="it-IT" dirty="0" smtClean="0"/>
              <a:t>                                     3.RM</a:t>
            </a:r>
          </a:p>
          <a:p>
            <a:pPr>
              <a:buNone/>
            </a:pPr>
            <a:r>
              <a:rPr lang="it-IT" dirty="0" smtClean="0"/>
              <a:t>                                     4. Angiografia</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Terapia medica dell’ipertensione endocranica</a:t>
            </a:r>
            <a:endParaRPr lang="it-IT" dirty="0"/>
          </a:p>
        </p:txBody>
      </p:sp>
      <p:sp>
        <p:nvSpPr>
          <p:cNvPr id="3" name="Segnaposto contenuto 2"/>
          <p:cNvSpPr>
            <a:spLocks noGrp="1"/>
          </p:cNvSpPr>
          <p:nvPr>
            <p:ph idx="1"/>
          </p:nvPr>
        </p:nvSpPr>
        <p:spPr/>
        <p:txBody>
          <a:bodyPr/>
          <a:lstStyle/>
          <a:p>
            <a:pPr marL="514350" indent="-514350">
              <a:buAutoNum type="arabicPeriod"/>
            </a:pPr>
            <a:r>
              <a:rPr lang="it-IT" dirty="0" err="1" smtClean="0"/>
              <a:t>Antiedemigeni</a:t>
            </a:r>
            <a:r>
              <a:rPr lang="it-IT" dirty="0" smtClean="0"/>
              <a:t>:</a:t>
            </a:r>
          </a:p>
          <a:p>
            <a:pPr marL="514350" indent="-514350"/>
            <a:r>
              <a:rPr lang="it-IT" dirty="0" smtClean="0"/>
              <a:t>Diuretici </a:t>
            </a:r>
          </a:p>
          <a:p>
            <a:pPr marL="514350" indent="-514350"/>
            <a:r>
              <a:rPr lang="it-IT" dirty="0" smtClean="0"/>
              <a:t>Corticosteroidi</a:t>
            </a:r>
          </a:p>
          <a:p>
            <a:pPr marL="514350" indent="-514350"/>
            <a:r>
              <a:rPr lang="it-IT" dirty="0" smtClean="0"/>
              <a:t>Antiepilettici</a:t>
            </a:r>
          </a:p>
          <a:p>
            <a:pPr marL="514350" indent="-514350">
              <a:buNone/>
            </a:pPr>
            <a:r>
              <a:rPr lang="it-IT" dirty="0" smtClean="0"/>
              <a:t>2.   Rianimazione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Terapia dell’ipertensione endocranica</a:t>
            </a:r>
            <a:endParaRPr lang="it-IT" dirty="0"/>
          </a:p>
        </p:txBody>
      </p:sp>
      <p:sp>
        <p:nvSpPr>
          <p:cNvPr id="3" name="Segnaposto contenuto 2"/>
          <p:cNvSpPr>
            <a:spLocks noGrp="1"/>
          </p:cNvSpPr>
          <p:nvPr>
            <p:ph idx="1"/>
          </p:nvPr>
        </p:nvSpPr>
        <p:spPr/>
        <p:txBody>
          <a:bodyPr/>
          <a:lstStyle/>
          <a:p>
            <a:r>
              <a:rPr lang="it-IT" dirty="0" smtClean="0"/>
              <a:t>Craniotomia e asportazione della neoformazione</a:t>
            </a:r>
          </a:p>
          <a:p>
            <a:r>
              <a:rPr lang="it-IT" dirty="0" smtClean="0"/>
              <a:t>Derivazione esterna</a:t>
            </a:r>
          </a:p>
          <a:p>
            <a:r>
              <a:rPr lang="it-IT" dirty="0" smtClean="0"/>
              <a:t>PIC</a:t>
            </a:r>
          </a:p>
          <a:p>
            <a:r>
              <a:rPr lang="it-IT" dirty="0" smtClean="0"/>
              <a:t>Biopsia e radio-chemio</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dirty="0" smtClean="0"/>
              <a:t>TUMORI CEREBRALI PRIMITIVI E METASTATICI</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normAutofit/>
          </a:bodyPr>
          <a:lstStyle/>
          <a:p>
            <a:r>
              <a:rPr lang="it-IT" sz="2400" dirty="0" smtClean="0"/>
              <a:t>Tumori cerebrali</a:t>
            </a:r>
            <a:endParaRPr lang="it-IT" sz="2400" dirty="0"/>
          </a:p>
        </p:txBody>
      </p:sp>
      <p:sp>
        <p:nvSpPr>
          <p:cNvPr id="3" name="Segnaposto contenuto 2"/>
          <p:cNvSpPr>
            <a:spLocks noGrp="1"/>
          </p:cNvSpPr>
          <p:nvPr>
            <p:ph idx="1"/>
          </p:nvPr>
        </p:nvSpPr>
        <p:spPr>
          <a:xfrm>
            <a:off x="395536" y="692696"/>
            <a:ext cx="8291264" cy="5976664"/>
          </a:xfrm>
        </p:spPr>
        <p:txBody>
          <a:bodyPr>
            <a:normAutofit fontScale="25000" lnSpcReduction="20000"/>
          </a:bodyPr>
          <a:lstStyle/>
          <a:p>
            <a:pPr fontAlgn="t"/>
            <a:r>
              <a:rPr lang="it-IT" sz="8000" dirty="0" smtClean="0"/>
              <a:t>Nell’adulto (circa il 2%)</a:t>
            </a:r>
          </a:p>
          <a:p>
            <a:pPr fontAlgn="t"/>
            <a:r>
              <a:rPr lang="it-IT" sz="8000" dirty="0" smtClean="0"/>
              <a:t> Nel bambino sono la seconda neoplasia, dopo la leucemia, con percentuali del 20-40%. </a:t>
            </a:r>
          </a:p>
          <a:p>
            <a:pPr fontAlgn="t"/>
            <a:r>
              <a:rPr lang="it-IT" sz="8000" dirty="0" smtClean="0"/>
              <a:t> Benigni e maligni </a:t>
            </a:r>
          </a:p>
          <a:p>
            <a:pPr fontAlgn="t"/>
            <a:r>
              <a:rPr lang="it-IT" sz="8000" dirty="0" smtClean="0"/>
              <a:t> Primitivi e metastatici</a:t>
            </a:r>
          </a:p>
          <a:p>
            <a:pPr fontAlgn="t"/>
            <a:r>
              <a:rPr lang="it-IT" sz="8000" dirty="0" smtClean="0"/>
              <a:t> I tumori primitivi  si sviluppano direttamente dal tessuto cerebrale: dalle cellule gliali hanno origine i gliomi, dalle cellule nervose i neurinomi, dalle meningi i </a:t>
            </a:r>
            <a:r>
              <a:rPr lang="it-IT" sz="8000" dirty="0" err="1" smtClean="0"/>
              <a:t>meningiomi</a:t>
            </a:r>
            <a:r>
              <a:rPr lang="it-IT" sz="8000" dirty="0" smtClean="0"/>
              <a:t> e dai linfociti i linfomi</a:t>
            </a:r>
          </a:p>
          <a:p>
            <a:pPr fontAlgn="t"/>
            <a:r>
              <a:rPr lang="it-IT" sz="8000" dirty="0" smtClean="0"/>
              <a:t>I tumori metastatici si diffondono al cervello dalle cellule di un tumore originato in un altro organo (ad esempio, nel polmone o nella mammella).</a:t>
            </a:r>
          </a:p>
          <a:p>
            <a:pPr fontAlgn="t"/>
            <a:r>
              <a:rPr lang="it-IT" sz="8000" dirty="0" smtClean="0"/>
              <a:t>I tumori primitivi possono replicarsi in zone diverse del cervello e diffondersi nel midollo                    ( </a:t>
            </a:r>
            <a:r>
              <a:rPr lang="it-IT" sz="8000" dirty="0" err="1" smtClean="0"/>
              <a:t>Medulloblastoma</a:t>
            </a:r>
            <a:r>
              <a:rPr lang="it-IT" sz="8000" dirty="0" smtClean="0"/>
              <a:t> )</a:t>
            </a:r>
          </a:p>
          <a:p>
            <a:pPr fontAlgn="t"/>
            <a:r>
              <a:rPr lang="it-IT" sz="8000" dirty="0" smtClean="0"/>
              <a:t>I tumori primitivi non metastatizzano mai al di fuori del SN  (BEE)</a:t>
            </a:r>
          </a:p>
          <a:p>
            <a:pPr fontAlgn="t"/>
            <a:endParaRPr lang="it-IT" sz="8000" dirty="0" smtClean="0"/>
          </a:p>
          <a:p>
            <a:pPr fontAlgn="t"/>
            <a:r>
              <a:rPr lang="it-IT" sz="8000" dirty="0" smtClean="0"/>
              <a:t>Ai fini della prognosi sono fondamentali : </a:t>
            </a:r>
          </a:p>
          <a:p>
            <a:pPr fontAlgn="t">
              <a:buNone/>
            </a:pPr>
            <a:r>
              <a:rPr lang="it-IT" sz="8000" dirty="0" smtClean="0"/>
              <a:t>                  1.l’</a:t>
            </a:r>
            <a:r>
              <a:rPr lang="it-IT" sz="8000" dirty="0" err="1" smtClean="0"/>
              <a:t>istotipo</a:t>
            </a:r>
            <a:r>
              <a:rPr lang="it-IT" sz="8000" dirty="0" smtClean="0"/>
              <a:t> </a:t>
            </a:r>
          </a:p>
          <a:p>
            <a:pPr fontAlgn="t">
              <a:buNone/>
            </a:pPr>
            <a:r>
              <a:rPr lang="it-IT" sz="8000" dirty="0" smtClean="0"/>
              <a:t>                  2.la localizzazione e l’estensione della lesione</a:t>
            </a:r>
          </a:p>
          <a:p>
            <a:pPr fontAlgn="t">
              <a:buNone/>
            </a:pPr>
            <a:r>
              <a:rPr lang="it-IT" sz="8000" dirty="0" smtClean="0"/>
              <a:t>                  3.la relazione alle strutture vicine vitali. </a:t>
            </a:r>
          </a:p>
          <a:p>
            <a:pPr fontAlgn="t"/>
            <a:endParaRPr lang="it-IT" dirty="0" smtClean="0"/>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Segni e  sintomi dei tumori cerebrali </a:t>
            </a:r>
            <a:endParaRPr lang="it-IT" dirty="0"/>
          </a:p>
        </p:txBody>
      </p:sp>
      <p:sp>
        <p:nvSpPr>
          <p:cNvPr id="3" name="Segnaposto contenuto 2"/>
          <p:cNvSpPr>
            <a:spLocks noGrp="1"/>
          </p:cNvSpPr>
          <p:nvPr>
            <p:ph idx="1"/>
          </p:nvPr>
        </p:nvSpPr>
        <p:spPr/>
        <p:txBody>
          <a:bodyPr>
            <a:normAutofit fontScale="77500" lnSpcReduction="20000"/>
          </a:bodyPr>
          <a:lstStyle/>
          <a:p>
            <a:pPr fontAlgn="t"/>
            <a:endParaRPr lang="it-IT" dirty="0" smtClean="0"/>
          </a:p>
          <a:p>
            <a:pPr fontAlgn="b"/>
            <a:r>
              <a:rPr lang="it-IT" dirty="0" smtClean="0"/>
              <a:t>I tumori cerebrali non hanno segni e sintomi tipici perché inducono disturbi comuni a molte altre malattie a carico del sistema nervoso. </a:t>
            </a:r>
            <a:br>
              <a:rPr lang="it-IT" dirty="0" smtClean="0"/>
            </a:br>
            <a:r>
              <a:rPr lang="it-IT" dirty="0" smtClean="0"/>
              <a:t/>
            </a:r>
            <a:br>
              <a:rPr lang="it-IT" dirty="0" smtClean="0"/>
            </a:br>
            <a:r>
              <a:rPr lang="it-IT" dirty="0" smtClean="0"/>
              <a:t>Si deve precisare che segni e sintomi dipendono dalle dimensioni del tumore e dalla parte di cervello interessata dalla malattia; infatti, quando il tumore coinvolge una particolare zona del cervello che governa una determinata funzione, tale funzione risulta alterata. </a:t>
            </a:r>
            <a:br>
              <a:rPr lang="it-IT" dirty="0" smtClean="0"/>
            </a:br>
            <a:r>
              <a:rPr lang="it-IT" dirty="0" smtClean="0"/>
              <a:t/>
            </a:r>
            <a:br>
              <a:rPr lang="it-IT" dirty="0" smtClean="0"/>
            </a:br>
            <a:r>
              <a:rPr lang="it-IT" dirty="0" smtClean="0"/>
              <a:t/>
            </a:r>
            <a:br>
              <a:rPr lang="it-IT" dirty="0" smtClean="0"/>
            </a:br>
            <a:endParaRPr lang="it-IT" dirty="0" smtClean="0"/>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Segni e  sintomi dei tumori cerebrali </a:t>
            </a:r>
            <a:endParaRPr lang="it-IT" dirty="0"/>
          </a:p>
        </p:txBody>
      </p:sp>
      <p:sp>
        <p:nvSpPr>
          <p:cNvPr id="3" name="Segnaposto contenuto 2"/>
          <p:cNvSpPr>
            <a:spLocks noGrp="1"/>
          </p:cNvSpPr>
          <p:nvPr>
            <p:ph idx="1"/>
          </p:nvPr>
        </p:nvSpPr>
        <p:spPr/>
        <p:txBody>
          <a:bodyPr>
            <a:normAutofit fontScale="62500" lnSpcReduction="20000"/>
          </a:bodyPr>
          <a:lstStyle/>
          <a:p>
            <a:pPr fontAlgn="b">
              <a:buNone/>
            </a:pP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I disturbi e la comparsa dei sintomi variano a seconda dell’emisfero e del lobo cerebrale in cui è localizzato il tumore.</a:t>
            </a:r>
          </a:p>
          <a:p>
            <a:pPr fontAlgn="b">
              <a:buNone/>
            </a:pPr>
            <a:r>
              <a:rPr lang="it-IT" dirty="0" smtClean="0"/>
              <a:t>       I sintomi più frequenti possono includere: disturbi del movimento; disturbi della memoria; allucinazioni sensoriali; disturbi nella comprensione del linguaggio parlato o scritto; disturbi della sensibilità; incapacità di eseguire volontariamente un gesto (incapacità di protrudere su comando la lingua, di vestirsi correttamente, ecc.); disturbi della vista (perdita della visione di mezzo campo visivo; immagine sdoppiata); movimenti involontari degli occhi; disturbi dell’equilibrio; difficoltà di deglutizione; disturbi della sensibilità e motilità degli arti.</a:t>
            </a:r>
            <a:br>
              <a:rPr lang="it-IT" dirty="0" smtClean="0"/>
            </a:br>
            <a:r>
              <a:rPr lang="it-IT" dirty="0" smtClean="0"/>
              <a:t/>
            </a:r>
            <a:br>
              <a:rPr lang="it-IT" dirty="0" smtClean="0"/>
            </a:br>
            <a:endParaRPr lang="it-IT" dirty="0" smtClean="0"/>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LA SINDROME DA IPERTENSIONE ENDOCRANICA</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Segni e  sintomi dei tumori cerebrali </a:t>
            </a:r>
            <a:endParaRPr lang="it-IT" dirty="0"/>
          </a:p>
        </p:txBody>
      </p:sp>
      <p:sp>
        <p:nvSpPr>
          <p:cNvPr id="3" name="Segnaposto contenuto 2"/>
          <p:cNvSpPr>
            <a:spLocks noGrp="1"/>
          </p:cNvSpPr>
          <p:nvPr>
            <p:ph idx="1"/>
          </p:nvPr>
        </p:nvSpPr>
        <p:spPr/>
        <p:txBody>
          <a:bodyPr>
            <a:normAutofit fontScale="62500" lnSpcReduction="20000"/>
          </a:bodyPr>
          <a:lstStyle/>
          <a:p>
            <a:pPr fontAlgn="b">
              <a:buNone/>
            </a:pPr>
            <a:endParaRPr lang="it-IT" dirty="0" smtClean="0"/>
          </a:p>
          <a:p>
            <a:r>
              <a:rPr lang="it-IT" dirty="0" smtClean="0"/>
              <a:t>Lobo frontale (zona </a:t>
            </a:r>
            <a:r>
              <a:rPr lang="it-IT" dirty="0" err="1" smtClean="0"/>
              <a:t>prefontale</a:t>
            </a:r>
            <a:r>
              <a:rPr lang="it-IT" dirty="0" smtClean="0"/>
              <a:t>): disturbi psichici, </a:t>
            </a:r>
          </a:p>
          <a:p>
            <a:r>
              <a:rPr lang="it-IT" dirty="0" smtClean="0"/>
              <a:t>Lobo frontale (giro </a:t>
            </a:r>
            <a:r>
              <a:rPr lang="it-IT" dirty="0" err="1" smtClean="0"/>
              <a:t>precentale</a:t>
            </a:r>
            <a:r>
              <a:rPr lang="it-IT" dirty="0" smtClean="0"/>
              <a:t> corteccia motoria): emiparesi/</a:t>
            </a:r>
            <a:r>
              <a:rPr lang="it-IT" dirty="0" err="1" smtClean="0"/>
              <a:t>plegia</a:t>
            </a:r>
            <a:r>
              <a:rPr lang="it-IT" dirty="0" smtClean="0"/>
              <a:t>, crisi </a:t>
            </a:r>
            <a:r>
              <a:rPr lang="it-IT" dirty="0" err="1" smtClean="0"/>
              <a:t>jaksoniane</a:t>
            </a:r>
            <a:endParaRPr lang="it-IT" dirty="0" smtClean="0"/>
          </a:p>
          <a:p>
            <a:r>
              <a:rPr lang="it-IT" dirty="0" smtClean="0"/>
              <a:t>Lobo </a:t>
            </a:r>
            <a:r>
              <a:rPr lang="it-IT" dirty="0" smtClean="0"/>
              <a:t>frontale (</a:t>
            </a:r>
            <a:r>
              <a:rPr lang="it-IT" dirty="0" err="1" smtClean="0"/>
              <a:t>Broca</a:t>
            </a:r>
            <a:r>
              <a:rPr lang="it-IT" dirty="0" smtClean="0"/>
              <a:t>) emisfero dominante: afasia </a:t>
            </a:r>
          </a:p>
          <a:p>
            <a:r>
              <a:rPr lang="it-IT" dirty="0" smtClean="0"/>
              <a:t>Lobo </a:t>
            </a:r>
            <a:r>
              <a:rPr lang="it-IT" dirty="0" smtClean="0"/>
              <a:t>frontale (lobulo paracentrale corteccia motoria): </a:t>
            </a:r>
            <a:r>
              <a:rPr lang="it-IT" dirty="0" err="1" smtClean="0"/>
              <a:t>peresi</a:t>
            </a:r>
            <a:r>
              <a:rPr lang="it-IT" dirty="0" smtClean="0"/>
              <a:t>/</a:t>
            </a:r>
            <a:r>
              <a:rPr lang="it-IT" dirty="0" err="1" smtClean="0"/>
              <a:t>plegia</a:t>
            </a:r>
            <a:r>
              <a:rPr lang="it-IT" dirty="0" smtClean="0"/>
              <a:t> arto inferiore</a:t>
            </a:r>
          </a:p>
          <a:p>
            <a:r>
              <a:rPr lang="it-IT" dirty="0" smtClean="0"/>
              <a:t>Lobo temporale: afasia (</a:t>
            </a:r>
            <a:r>
              <a:rPr lang="it-IT" dirty="0" err="1" smtClean="0"/>
              <a:t>Wernike</a:t>
            </a:r>
            <a:r>
              <a:rPr lang="it-IT" dirty="0" smtClean="0"/>
              <a:t>), emianopsia, </a:t>
            </a:r>
            <a:r>
              <a:rPr lang="it-IT" dirty="0" err="1" smtClean="0"/>
              <a:t>comizialità</a:t>
            </a:r>
            <a:endParaRPr lang="it-IT" dirty="0" smtClean="0"/>
          </a:p>
          <a:p>
            <a:r>
              <a:rPr lang="it-IT" dirty="0" smtClean="0"/>
              <a:t>Lobo temporale (ippocampo): </a:t>
            </a:r>
            <a:r>
              <a:rPr lang="it-IT" dirty="0" err="1" smtClean="0"/>
              <a:t>comizialità</a:t>
            </a:r>
            <a:endParaRPr lang="it-IT" dirty="0" smtClean="0"/>
          </a:p>
          <a:p>
            <a:r>
              <a:rPr lang="it-IT" dirty="0" smtClean="0"/>
              <a:t>Lobo parietale( corteccia </a:t>
            </a:r>
            <a:r>
              <a:rPr lang="it-IT" dirty="0" err="1" smtClean="0"/>
              <a:t>somatosensoriale</a:t>
            </a:r>
            <a:r>
              <a:rPr lang="it-IT" dirty="0" smtClean="0"/>
              <a:t>): </a:t>
            </a:r>
            <a:r>
              <a:rPr lang="it-IT" dirty="0" err="1" smtClean="0"/>
              <a:t>emianestesia</a:t>
            </a:r>
            <a:endParaRPr lang="it-IT" dirty="0" smtClean="0"/>
          </a:p>
          <a:p>
            <a:r>
              <a:rPr lang="it-IT" dirty="0" smtClean="0"/>
              <a:t>Lobo occipitale: emianopsia</a:t>
            </a:r>
          </a:p>
          <a:p>
            <a:r>
              <a:rPr lang="it-IT" dirty="0" smtClean="0"/>
              <a:t>Cervelletto FCP </a:t>
            </a:r>
          </a:p>
          <a:p>
            <a:r>
              <a:rPr lang="it-IT" dirty="0" smtClean="0"/>
              <a:t>Quando si tratta di una zona che non regola una particolare attività, il tumore può non dare segno di sé per molto tempo </a:t>
            </a:r>
          </a:p>
          <a:p>
            <a:endParaRPr lang="it-IT" dirty="0" smtClean="0"/>
          </a:p>
          <a:p>
            <a:endParaRPr lang="it-IT" dirty="0" smtClean="0"/>
          </a:p>
        </p:txBody>
      </p:sp>
      <p:sp>
        <p:nvSpPr>
          <p:cNvPr id="6" name="Segnaposto testo 5"/>
          <p:cNvSpPr>
            <a:spLocks noGrp="1"/>
          </p:cNvSpPr>
          <p:nvPr>
            <p:ph type="body" sz="half" idx="2"/>
          </p:nvPr>
        </p:nvSpPr>
        <p:spPr/>
        <p:txBody>
          <a:bodyPr/>
          <a:lstStyle/>
          <a:p>
            <a:endParaRPr lang="it-IT" dirty="0"/>
          </a:p>
        </p:txBody>
      </p:sp>
      <p:pic>
        <p:nvPicPr>
          <p:cNvPr id="8195" name="Picture 3" descr="C:\Documents and Settings\aslle\Desktop\rolli pediatr\indino andrea\PIC_1119.JPG"/>
          <p:cNvPicPr>
            <a:picLocks noChangeAspect="1" noChangeArrowheads="1"/>
          </p:cNvPicPr>
          <p:nvPr/>
        </p:nvPicPr>
        <p:blipFill>
          <a:blip r:embed="rId2"/>
          <a:srcRect/>
          <a:stretch>
            <a:fillRect/>
          </a:stretch>
        </p:blipFill>
        <p:spPr bwMode="auto">
          <a:xfrm>
            <a:off x="500034" y="1571612"/>
            <a:ext cx="3000396" cy="4000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4800" dirty="0" smtClean="0"/>
              <a:t>Non ci sono sintomi clinici che consentono di distinguere un tumore primitivo da </a:t>
            </a:r>
            <a:r>
              <a:rPr lang="it-IT" sz="4800" smtClean="0"/>
              <a:t>uno metastatico</a:t>
            </a:r>
            <a:endParaRPr lang="it-IT" sz="4800" dirty="0" smtClean="0"/>
          </a:p>
          <a:p>
            <a:r>
              <a:rPr lang="it-IT" sz="4800" dirty="0" smtClean="0"/>
              <a:t>Valutare l’anamnesi</a:t>
            </a:r>
          </a:p>
          <a:p>
            <a:endParaRPr lang="it-IT" sz="4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6" name="Picture 2" descr="C:\Users\dottore\Desktop\401_2007_243_Tab2_HTML[1].jpg"/>
          <p:cNvPicPr>
            <a:picLocks noGrp="1" noChangeAspect="1" noChangeArrowheads="1"/>
          </p:cNvPicPr>
          <p:nvPr>
            <p:ph idx="1"/>
          </p:nvPr>
        </p:nvPicPr>
        <p:blipFill>
          <a:blip r:embed="rId2" cstate="print"/>
          <a:srcRect/>
          <a:stretch>
            <a:fillRect/>
          </a:stretch>
        </p:blipFill>
        <p:spPr bwMode="auto">
          <a:xfrm>
            <a:off x="395536" y="260648"/>
            <a:ext cx="8424936" cy="61206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4300" smtClean="0">
                <a:effectLst>
                  <a:outerShdw blurRad="38100" dist="38100" dir="2700000" algn="tl">
                    <a:srgbClr val="0064E2"/>
                  </a:outerShdw>
                </a:effectLst>
              </a:rPr>
              <a:t>Malignant Gliomas Overview</a:t>
            </a:r>
          </a:p>
        </p:txBody>
      </p:sp>
      <p:sp>
        <p:nvSpPr>
          <p:cNvPr id="9219" name="Rectangle 3"/>
          <p:cNvSpPr>
            <a:spLocks noGrp="1" noChangeArrowheads="1"/>
          </p:cNvSpPr>
          <p:nvPr>
            <p:ph type="body" sz="half" idx="1"/>
          </p:nvPr>
        </p:nvSpPr>
        <p:spPr>
          <a:xfrm>
            <a:off x="1131888" y="1600200"/>
            <a:ext cx="6883400" cy="3205163"/>
          </a:xfrm>
        </p:spPr>
        <p:txBody>
          <a:bodyPr/>
          <a:lstStyle/>
          <a:p>
            <a:pPr eaLnBrk="1" hangingPunct="1">
              <a:lnSpc>
                <a:spcPct val="90000"/>
              </a:lnSpc>
              <a:defRPr/>
            </a:pPr>
            <a:r>
              <a:rPr lang="en-US" sz="2200" smtClean="0">
                <a:effectLst>
                  <a:outerShdw blurRad="38100" dist="38100" dir="2700000" algn="tl">
                    <a:srgbClr val="0064E2"/>
                  </a:outerShdw>
                </a:effectLst>
              </a:rPr>
              <a:t>Malignant gliomas are diffusely infiltrative and aggressive tumors that arise from glial cells</a:t>
            </a:r>
          </a:p>
          <a:p>
            <a:pPr eaLnBrk="1" hangingPunct="1">
              <a:lnSpc>
                <a:spcPct val="90000"/>
              </a:lnSpc>
              <a:defRPr/>
            </a:pPr>
            <a:r>
              <a:rPr lang="en-US" sz="2200" smtClean="0">
                <a:effectLst>
                  <a:outerShdw blurRad="38100" dist="38100" dir="2700000" algn="tl">
                    <a:srgbClr val="0064E2"/>
                  </a:outerShdw>
                </a:effectLst>
              </a:rPr>
              <a:t>Several malignant tumor types</a:t>
            </a:r>
          </a:p>
          <a:p>
            <a:pPr lvl="1" eaLnBrk="1" hangingPunct="1">
              <a:lnSpc>
                <a:spcPct val="90000"/>
              </a:lnSpc>
              <a:defRPr/>
            </a:pPr>
            <a:r>
              <a:rPr lang="en-US" sz="2000" smtClean="0">
                <a:effectLst>
                  <a:outerShdw blurRad="38100" dist="38100" dir="2700000" algn="tl">
                    <a:srgbClr val="0064E2"/>
                  </a:outerShdw>
                </a:effectLst>
              </a:rPr>
              <a:t>Glioblastoma multiforme (gr. IV sec. WHO)</a:t>
            </a:r>
          </a:p>
          <a:p>
            <a:pPr lvl="1" eaLnBrk="1" hangingPunct="1">
              <a:lnSpc>
                <a:spcPct val="90000"/>
              </a:lnSpc>
              <a:defRPr/>
            </a:pPr>
            <a:r>
              <a:rPr lang="en-US" sz="2000" smtClean="0">
                <a:effectLst>
                  <a:outerShdw blurRad="38100" dist="38100" dir="2700000" algn="tl">
                    <a:srgbClr val="0064E2"/>
                  </a:outerShdw>
                </a:effectLst>
              </a:rPr>
              <a:t>Anaplastic astrocytoma (gr. III sec. WHO)</a:t>
            </a:r>
          </a:p>
          <a:p>
            <a:pPr lvl="1" eaLnBrk="1" hangingPunct="1">
              <a:lnSpc>
                <a:spcPct val="90000"/>
              </a:lnSpc>
              <a:defRPr/>
            </a:pPr>
            <a:r>
              <a:rPr lang="en-US" sz="2000" smtClean="0">
                <a:effectLst>
                  <a:outerShdw blurRad="38100" dist="38100" dir="2700000" algn="tl">
                    <a:srgbClr val="0064E2"/>
                  </a:outerShdw>
                </a:effectLst>
              </a:rPr>
              <a:t>Anaplastic Oligodendroglioma (gr. III sec. WHO)</a:t>
            </a:r>
          </a:p>
          <a:p>
            <a:pPr lvl="1" eaLnBrk="1" hangingPunct="1">
              <a:lnSpc>
                <a:spcPct val="90000"/>
              </a:lnSpc>
              <a:defRPr/>
            </a:pPr>
            <a:r>
              <a:rPr lang="en-US" sz="2000" smtClean="0">
                <a:effectLst>
                  <a:outerShdw blurRad="38100" dist="38100" dir="2700000" algn="tl">
                    <a:srgbClr val="0064E2"/>
                  </a:outerShdw>
                </a:effectLst>
              </a:rPr>
              <a:t>Mixed Gliomas (Anaplastic Oligo-Astrocytoma gr. III sec. WHO)</a:t>
            </a:r>
          </a:p>
          <a:p>
            <a:pPr lvl="1" eaLnBrk="1" hangingPunct="1">
              <a:lnSpc>
                <a:spcPct val="90000"/>
              </a:lnSpc>
              <a:defRPr/>
            </a:pPr>
            <a:r>
              <a:rPr lang="en-US" sz="2000" smtClean="0">
                <a:effectLst>
                  <a:outerShdw blurRad="38100" dist="38100" dir="2700000" algn="tl">
                    <a:srgbClr val="0064E2"/>
                  </a:outerShdw>
                </a:effectLst>
              </a:rPr>
              <a:t>Other (e.g., ependymomas)</a:t>
            </a:r>
          </a:p>
        </p:txBody>
      </p:sp>
      <p:sp>
        <p:nvSpPr>
          <p:cNvPr id="18436" name="Text Box 4"/>
          <p:cNvSpPr txBox="1">
            <a:spLocks noChangeArrowheads="1"/>
          </p:cNvSpPr>
          <p:nvPr/>
        </p:nvSpPr>
        <p:spPr bwMode="auto">
          <a:xfrm>
            <a:off x="685800" y="5041900"/>
            <a:ext cx="4833938" cy="736600"/>
          </a:xfrm>
          <a:prstGeom prst="rect">
            <a:avLst/>
          </a:prstGeom>
          <a:noFill/>
          <a:ln w="28575">
            <a:noFill/>
            <a:miter lim="800000"/>
            <a:headEnd/>
            <a:tailEnd/>
          </a:ln>
        </p:spPr>
        <p:txBody>
          <a:bodyPr lIns="90488" tIns="44450" rIns="90488" bIns="44450">
            <a:spAutoFit/>
          </a:bodyPr>
          <a:lstStyle/>
          <a:p>
            <a:pPr marL="457200" indent="-457200">
              <a:buClr>
                <a:srgbClr val="0066FF"/>
              </a:buClr>
            </a:pPr>
            <a:r>
              <a:rPr lang="en-US" sz="1400">
                <a:latin typeface="Corbel" pitchFamily="34" charset="0"/>
              </a:rPr>
              <a:t>CBTRUS. Statistical Report. 2005. </a:t>
            </a:r>
          </a:p>
          <a:p>
            <a:pPr marL="457200" indent="-457200"/>
            <a:r>
              <a:rPr lang="en-US" sz="1400">
                <a:latin typeface="Corbel" pitchFamily="34" charset="0"/>
              </a:rPr>
              <a:t>Kitange GJ, et al. Curr Opin Oncol. 2003;15:197-203.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4025" y="304800"/>
            <a:ext cx="8229600" cy="914400"/>
          </a:xfrm>
        </p:spPr>
        <p:txBody>
          <a:bodyPr>
            <a:noAutofit/>
          </a:bodyPr>
          <a:lstStyle/>
          <a:p>
            <a:pPr eaLnBrk="1" hangingPunct="1">
              <a:defRPr/>
            </a:pPr>
            <a:r>
              <a:rPr lang="en-US" sz="3600" smtClean="0">
                <a:effectLst>
                  <a:outerShdw blurRad="38100" dist="38100" dir="2700000" algn="tl">
                    <a:srgbClr val="0064E2"/>
                  </a:outerShdw>
                </a:effectLst>
              </a:rPr>
              <a:t>WHO Classification of Brain Tumors</a:t>
            </a:r>
          </a:p>
        </p:txBody>
      </p:sp>
      <p:sp>
        <p:nvSpPr>
          <p:cNvPr id="10243" name="Rectangle 3"/>
          <p:cNvSpPr>
            <a:spLocks noGrp="1" noChangeArrowheads="1"/>
          </p:cNvSpPr>
          <p:nvPr>
            <p:ph type="body" sz="half" idx="1"/>
          </p:nvPr>
        </p:nvSpPr>
        <p:spPr>
          <a:xfrm>
            <a:off x="860425" y="1371600"/>
            <a:ext cx="7478713" cy="868363"/>
          </a:xfrm>
        </p:spPr>
        <p:txBody>
          <a:bodyPr/>
          <a:lstStyle/>
          <a:p>
            <a:pPr eaLnBrk="1" hangingPunct="1">
              <a:lnSpc>
                <a:spcPct val="80000"/>
              </a:lnSpc>
              <a:defRPr/>
            </a:pPr>
            <a:r>
              <a:rPr lang="en-US" sz="2000" smtClean="0">
                <a:effectLst>
                  <a:outerShdw blurRad="38100" dist="38100" dir="2700000" algn="tl">
                    <a:srgbClr val="0064E2"/>
                  </a:outerShdw>
                </a:effectLst>
              </a:rPr>
              <a:t>WHO classification of brain tumors incorporates morphology, cytogenetics, molecular genetics, and immunologic markers</a:t>
            </a:r>
          </a:p>
        </p:txBody>
      </p:sp>
      <p:graphicFrame>
        <p:nvGraphicFramePr>
          <p:cNvPr id="4061295" name="Group 111"/>
          <p:cNvGraphicFramePr>
            <a:graphicFrameLocks noGrp="1"/>
          </p:cNvGraphicFramePr>
          <p:nvPr>
            <p:ph sz="half" idx="2"/>
          </p:nvPr>
        </p:nvGraphicFramePr>
        <p:xfrm>
          <a:off x="1493838" y="2239963"/>
          <a:ext cx="6183312" cy="3425825"/>
        </p:xfrm>
        <a:graphic>
          <a:graphicData uri="http://schemas.openxmlformats.org/drawingml/2006/table">
            <a:tbl>
              <a:tblPr/>
              <a:tblGrid>
                <a:gridCol w="1033462"/>
                <a:gridCol w="5149850"/>
              </a:tblGrid>
              <a:tr h="3270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500" b="1" i="0" u="none" strike="noStrike" cap="none" normalizeH="0" baseline="0" smtClean="0">
                          <a:ln>
                            <a:noFill/>
                          </a:ln>
                          <a:solidFill>
                            <a:schemeClr val="tx2"/>
                          </a:solidFill>
                          <a:effectLst/>
                          <a:latin typeface="Arial" pitchFamily="34" charset="0"/>
                          <a:ea typeface="ヒラギノ角ゴ Pro W3" charset="-128"/>
                          <a:cs typeface="Times New Roman" pitchFamily="18" charset="0"/>
                        </a:rPr>
                        <a:t>Grade</a:t>
                      </a:r>
                      <a:endParaRPr kumimoji="0" lang="en-US" sz="1500" b="0" i="0" u="none" strike="noStrike" cap="none" normalizeH="0" baseline="0" smtClean="0">
                        <a:ln>
                          <a:noFill/>
                        </a:ln>
                        <a:solidFill>
                          <a:schemeClr val="tx2"/>
                        </a:solidFill>
                        <a:effectLst/>
                        <a:latin typeface="Arial" pitchFamily="34" charset="0"/>
                        <a:ea typeface="ヒラギノ角ゴ Pro W3" charset="-128"/>
                      </a:endParaRPr>
                    </a:p>
                  </a:txBody>
                  <a:tcPr marL="90488" marR="90488" marT="44450" marB="44450" horzOverflow="overflow">
                    <a:lnL>
                      <a:noFill/>
                    </a:lnL>
                    <a:lnR>
                      <a:noFill/>
                    </a:lnR>
                    <a:lnT>
                      <a:noFill/>
                    </a:lnT>
                    <a:lnB w="12700" cap="flat" cmpd="sng" algn="ctr">
                      <a:solidFill>
                        <a:srgbClr val="66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500" b="1" i="0" u="none" strike="noStrike" cap="none" normalizeH="0" baseline="0" smtClean="0">
                          <a:ln>
                            <a:noFill/>
                          </a:ln>
                          <a:solidFill>
                            <a:schemeClr val="tx2"/>
                          </a:solidFill>
                          <a:effectLst/>
                          <a:latin typeface="Arial" pitchFamily="34" charset="0"/>
                          <a:ea typeface="ヒラギノ角ゴ Pro W3" charset="-128"/>
                          <a:cs typeface="Times New Roman" pitchFamily="18" charset="0"/>
                        </a:rPr>
                        <a:t>Description</a:t>
                      </a:r>
                      <a:endParaRPr kumimoji="0" lang="en-US" sz="1500" b="0" i="0" u="none" strike="noStrike" cap="none" normalizeH="0" baseline="0" smtClean="0">
                        <a:ln>
                          <a:noFill/>
                        </a:ln>
                        <a:solidFill>
                          <a:schemeClr val="tx2"/>
                        </a:solidFill>
                        <a:effectLst/>
                        <a:latin typeface="Arial" pitchFamily="34" charset="0"/>
                        <a:ea typeface="ヒラギノ角ゴ Pro W3" charset="-128"/>
                      </a:endParaRPr>
                    </a:p>
                  </a:txBody>
                  <a:tcPr marL="90488" marR="90488" marT="44450" marB="44450" horzOverflow="overflow">
                    <a:lnL>
                      <a:noFill/>
                    </a:lnL>
                    <a:lnR>
                      <a:noFill/>
                    </a:lnR>
                    <a:lnT>
                      <a:noFill/>
                    </a:lnT>
                    <a:lnB w="12700" cap="flat" cmpd="sng" algn="ctr">
                      <a:solidFill>
                        <a:srgbClr val="66CCFF"/>
                      </a:solidFill>
                      <a:prstDash val="solid"/>
                      <a:round/>
                      <a:headEnd type="none" w="med" len="med"/>
                      <a:tailEnd type="none" w="med" len="med"/>
                    </a:lnB>
                    <a:lnTlToBr>
                      <a:noFill/>
                    </a:lnTlToBr>
                    <a:lnBlToTr>
                      <a:noFill/>
                    </a:lnBlToTr>
                    <a:noFill/>
                  </a:tcPr>
                </a:tc>
              </a:tr>
              <a:tr h="6286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I</a:t>
                      </a:r>
                      <a:endParaRPr kumimoji="0" lang="en-US" sz="1500" b="0" i="0" u="none" strike="noStrike" cap="none" normalizeH="0" baseline="0" smtClean="0">
                        <a:ln>
                          <a:noFill/>
                        </a:ln>
                        <a:solidFill>
                          <a:schemeClr val="tx1"/>
                        </a:solidFill>
                        <a:effectLst/>
                        <a:latin typeface="Arial" pitchFamily="34" charset="0"/>
                        <a:ea typeface="ヒラギノ角ゴ Pro W3" charset="-128"/>
                      </a:endParaRPr>
                    </a:p>
                  </a:txBody>
                  <a:tcPr marL="90488" marR="90488" marT="44450" marB="44450" horzOverflow="overflow">
                    <a:lnL>
                      <a:noFill/>
                    </a:lnL>
                    <a:lnR>
                      <a:noFill/>
                    </a:lnR>
                    <a:lnT w="12700" cap="flat" cmpd="sng" algn="ctr">
                      <a:solidFill>
                        <a:srgbClr val="66CC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Low proliferative potential</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Frequently discrete in nature</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Possible to cure by surgical resection alone</a:t>
                      </a:r>
                      <a:endParaRPr kumimoji="0" lang="en-US" sz="1500" b="0" i="0" u="none" strike="noStrike" cap="none" normalizeH="0" baseline="0" smtClean="0">
                        <a:ln>
                          <a:noFill/>
                        </a:ln>
                        <a:solidFill>
                          <a:schemeClr val="tx1"/>
                        </a:solidFill>
                        <a:effectLst/>
                        <a:latin typeface="Arial" pitchFamily="34" charset="0"/>
                        <a:ea typeface="ヒラギノ角ゴ Pro W3" charset="-128"/>
                      </a:endParaRPr>
                    </a:p>
                  </a:txBody>
                  <a:tcPr marL="90488" marR="90488" marT="44450" marB="44450" horzOverflow="overflow">
                    <a:lnL>
                      <a:noFill/>
                    </a:lnL>
                    <a:lnR>
                      <a:noFill/>
                    </a:lnR>
                    <a:lnT w="12700" cap="flat" cmpd="sng" algn="ctr">
                      <a:solidFill>
                        <a:srgbClr val="66CC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II</a:t>
                      </a:r>
                      <a:endParaRPr kumimoji="0" lang="en-US" sz="1500" b="0" i="0" u="none" strike="noStrike" cap="none" normalizeH="0" baseline="0" smtClean="0">
                        <a:ln>
                          <a:noFill/>
                        </a:ln>
                        <a:solidFill>
                          <a:schemeClr val="tx1"/>
                        </a:solidFill>
                        <a:effectLst/>
                        <a:latin typeface="Arial" pitchFamily="34" charset="0"/>
                        <a:ea typeface="ヒラギノ角ゴ Pro W3" charset="-128"/>
                      </a:endParaRPr>
                    </a:p>
                  </a:txBody>
                  <a:tcPr marL="90488" marR="90488" marT="44450" marB="4445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Generally infiltrating with low mitotic activity</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Can recur</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May progress to a higher grade</a:t>
                      </a:r>
                      <a:endParaRPr kumimoji="0" lang="en-US" sz="1500" b="0" i="0" u="none" strike="noStrike" cap="none" normalizeH="0" baseline="0" smtClean="0">
                        <a:ln>
                          <a:noFill/>
                        </a:ln>
                        <a:solidFill>
                          <a:schemeClr val="tx1"/>
                        </a:solidFill>
                        <a:effectLst/>
                        <a:latin typeface="Arial" pitchFamily="34" charset="0"/>
                        <a:ea typeface="ヒラギノ角ゴ Pro W3" charset="-128"/>
                      </a:endParaRPr>
                    </a:p>
                  </a:txBody>
                  <a:tcPr marL="90488" marR="90488" marT="44450" marB="4445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III</a:t>
                      </a:r>
                      <a:endParaRPr kumimoji="0" lang="en-US" sz="1500" b="0" i="0" u="none" strike="noStrike" cap="none" normalizeH="0" baseline="0" smtClean="0">
                        <a:ln>
                          <a:noFill/>
                        </a:ln>
                        <a:solidFill>
                          <a:schemeClr val="tx1"/>
                        </a:solidFill>
                        <a:effectLst/>
                        <a:latin typeface="Arial" pitchFamily="34" charset="0"/>
                        <a:ea typeface="ヒラギノ角ゴ Pro W3" charset="-128"/>
                      </a:endParaRPr>
                    </a:p>
                  </a:txBody>
                  <a:tcPr marL="90488" marR="90488" marT="44450" marB="4445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Evidence of malignancy, generally with high mitotic activity</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Clearly expressed infiltrative activity</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Anaplasia</a:t>
                      </a:r>
                      <a:endParaRPr kumimoji="0" lang="en-US" sz="1500" b="0" i="0" u="none" strike="noStrike" cap="none" normalizeH="0" baseline="0" smtClean="0">
                        <a:ln>
                          <a:noFill/>
                        </a:ln>
                        <a:solidFill>
                          <a:schemeClr val="tx1"/>
                        </a:solidFill>
                        <a:effectLst/>
                        <a:latin typeface="Arial" pitchFamily="34" charset="0"/>
                        <a:ea typeface="ヒラギノ角ゴ Pro W3" charset="-128"/>
                      </a:endParaRPr>
                    </a:p>
                  </a:txBody>
                  <a:tcPr marL="90488" marR="90488" marT="44450" marB="4445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IV</a:t>
                      </a:r>
                      <a:endParaRPr kumimoji="0" lang="en-US" sz="1500" b="0" i="0" u="none" strike="noStrike" cap="none" normalizeH="0" baseline="0" smtClean="0">
                        <a:ln>
                          <a:noFill/>
                        </a:ln>
                        <a:solidFill>
                          <a:schemeClr val="tx1"/>
                        </a:solidFill>
                        <a:effectLst/>
                        <a:latin typeface="Arial" pitchFamily="34" charset="0"/>
                        <a:ea typeface="ヒラギノ角ゴ Pro W3" charset="-128"/>
                      </a:endParaRPr>
                    </a:p>
                  </a:txBody>
                  <a:tcPr marL="90488" marR="90488" marT="44450" marB="44450"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Mitotically active</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Prone to necrosis</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500" b="0" i="0" u="none" strike="noStrike" cap="none" normalizeH="0" baseline="0" smtClean="0">
                          <a:ln>
                            <a:noFill/>
                          </a:ln>
                          <a:solidFill>
                            <a:schemeClr val="tx1"/>
                          </a:solidFill>
                          <a:effectLst/>
                          <a:latin typeface="Arial" pitchFamily="34" charset="0"/>
                          <a:ea typeface="ヒラギノ角ゴ Pro W3" charset="-128"/>
                          <a:cs typeface="Times New Roman" pitchFamily="18" charset="0"/>
                        </a:rPr>
                        <a:t>Commonly recur</a:t>
                      </a:r>
                      <a:endParaRPr kumimoji="0" lang="en-US" sz="1500" b="0" i="0" u="none" strike="noStrike" cap="none" normalizeH="0" baseline="0" smtClean="0">
                        <a:ln>
                          <a:noFill/>
                        </a:ln>
                        <a:solidFill>
                          <a:schemeClr val="tx1"/>
                        </a:solidFill>
                        <a:effectLst/>
                        <a:latin typeface="Arial" pitchFamily="34" charset="0"/>
                        <a:ea typeface="ヒラギノ角ゴ Pro W3" charset="-128"/>
                      </a:endParaRPr>
                    </a:p>
                  </a:txBody>
                  <a:tcPr marL="90488" marR="90488" marT="44450" marB="44450"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noFill/>
                  </a:tcPr>
                </a:tc>
              </a:tr>
            </a:tbl>
          </a:graphicData>
        </a:graphic>
      </p:graphicFrame>
      <p:sp>
        <p:nvSpPr>
          <p:cNvPr id="19476" name="Text Box 112"/>
          <p:cNvSpPr txBox="1">
            <a:spLocks noChangeArrowheads="1"/>
          </p:cNvSpPr>
          <p:nvPr/>
        </p:nvSpPr>
        <p:spPr bwMode="auto">
          <a:xfrm>
            <a:off x="609600" y="5665788"/>
            <a:ext cx="5559425" cy="736600"/>
          </a:xfrm>
          <a:prstGeom prst="rect">
            <a:avLst/>
          </a:prstGeom>
          <a:noFill/>
          <a:ln w="28575">
            <a:noFill/>
            <a:miter lim="800000"/>
            <a:headEnd/>
            <a:tailEnd/>
          </a:ln>
        </p:spPr>
        <p:txBody>
          <a:bodyPr lIns="90488" tIns="44450" rIns="90488" bIns="44450">
            <a:spAutoFit/>
          </a:bodyPr>
          <a:lstStyle/>
          <a:p>
            <a:r>
              <a:rPr lang="en-US" sz="1400">
                <a:latin typeface="Corbel" pitchFamily="34" charset="0"/>
              </a:rPr>
              <a:t>National Cancer Institute. Adult brain tumors (PDQ®): treatment. 2006.</a:t>
            </a:r>
          </a:p>
          <a:p>
            <a:r>
              <a:rPr lang="en-US" sz="1400">
                <a:latin typeface="Corbel" pitchFamily="34" charset="0"/>
              </a:rPr>
              <a:t>Louis DN, et al. Acta Neuropathol. 2007;114:97-109.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4025" y="484188"/>
            <a:ext cx="8229600" cy="685800"/>
          </a:xfrm>
        </p:spPr>
        <p:txBody>
          <a:bodyPr>
            <a:noAutofit/>
          </a:bodyPr>
          <a:lstStyle/>
          <a:p>
            <a:pPr eaLnBrk="1" hangingPunct="1">
              <a:defRPr/>
            </a:pPr>
            <a:r>
              <a:rPr lang="en-US" sz="4000" smtClean="0">
                <a:effectLst>
                  <a:outerShdw blurRad="38100" dist="38100" dir="2700000" algn="tl">
                    <a:srgbClr val="0064E2"/>
                  </a:outerShdw>
                </a:effectLst>
              </a:rPr>
              <a:t>Malignant Glioma Epidemiology</a:t>
            </a:r>
          </a:p>
        </p:txBody>
      </p:sp>
      <p:graphicFrame>
        <p:nvGraphicFramePr>
          <p:cNvPr id="1026" name="Object 27"/>
          <p:cNvGraphicFramePr>
            <a:graphicFrameLocks noChangeAspect="1"/>
          </p:cNvGraphicFramePr>
          <p:nvPr>
            <p:ph sz="half" idx="1"/>
          </p:nvPr>
        </p:nvGraphicFramePr>
        <p:xfrm>
          <a:off x="5424488" y="2081213"/>
          <a:ext cx="3533775" cy="2185987"/>
        </p:xfrm>
        <a:graphic>
          <a:graphicData uri="http://schemas.openxmlformats.org/presentationml/2006/ole">
            <p:oleObj spid="_x0000_s1026" name="Foglio di lavoro" r:id="rId4" imgW="6924675" imgH="4276725" progId="Excel.Sheet.8">
              <p:embed/>
            </p:oleObj>
          </a:graphicData>
        </a:graphic>
      </p:graphicFrame>
      <p:sp>
        <p:nvSpPr>
          <p:cNvPr id="1028" name="Rectangle 3"/>
          <p:cNvSpPr>
            <a:spLocks noGrp="1" noChangeArrowheads="1"/>
          </p:cNvSpPr>
          <p:nvPr>
            <p:ph type="body" sz="half" idx="2"/>
          </p:nvPr>
        </p:nvSpPr>
        <p:spPr>
          <a:xfrm>
            <a:off x="228600" y="1887538"/>
            <a:ext cx="5080000" cy="2695575"/>
          </a:xfrm>
        </p:spPr>
        <p:txBody>
          <a:bodyPr/>
          <a:lstStyle/>
          <a:p>
            <a:pPr eaLnBrk="1" hangingPunct="1">
              <a:lnSpc>
                <a:spcPct val="80000"/>
              </a:lnSpc>
              <a:defRPr/>
            </a:pPr>
            <a:r>
              <a:rPr lang="en-US" sz="2000" smtClean="0">
                <a:effectLst>
                  <a:outerShdw blurRad="38100" dist="38100" dir="2700000" algn="tl">
                    <a:srgbClr val="0064E2"/>
                  </a:outerShdw>
                </a:effectLst>
              </a:rPr>
              <a:t>Approximately 20,500 people in the US are diagnosed with cancer of the brain and nervous system annually</a:t>
            </a:r>
          </a:p>
          <a:p>
            <a:pPr lvl="1" eaLnBrk="1" hangingPunct="1">
              <a:lnSpc>
                <a:spcPct val="80000"/>
              </a:lnSpc>
              <a:defRPr/>
            </a:pPr>
            <a:r>
              <a:rPr lang="en-US" sz="2000" smtClean="0">
                <a:effectLst>
                  <a:outerShdw blurRad="38100" dist="38100" dir="2700000" algn="tl">
                    <a:srgbClr val="0064E2"/>
                  </a:outerShdw>
                </a:effectLst>
              </a:rPr>
              <a:t>About 12,740 patients die annually as a result of these malignant tumors</a:t>
            </a:r>
          </a:p>
          <a:p>
            <a:pPr eaLnBrk="1" hangingPunct="1">
              <a:lnSpc>
                <a:spcPct val="80000"/>
              </a:lnSpc>
              <a:defRPr/>
            </a:pPr>
            <a:r>
              <a:rPr lang="en-US" sz="2000" smtClean="0">
                <a:effectLst>
                  <a:outerShdw blurRad="38100" dist="38100" dir="2700000" algn="tl">
                    <a:srgbClr val="0064E2"/>
                  </a:outerShdw>
                </a:effectLst>
              </a:rPr>
              <a:t>Approximately 7.4 cases of primary malignant tumors of the CNS are diagnosed per 100,000 people per year</a:t>
            </a:r>
          </a:p>
        </p:txBody>
      </p:sp>
      <p:sp>
        <p:nvSpPr>
          <p:cNvPr id="1029" name="Rectangle 5"/>
          <p:cNvSpPr>
            <a:spLocks noChangeArrowheads="1"/>
          </p:cNvSpPr>
          <p:nvPr/>
        </p:nvSpPr>
        <p:spPr bwMode="auto">
          <a:xfrm>
            <a:off x="885825" y="5426075"/>
            <a:ext cx="6276975" cy="577850"/>
          </a:xfrm>
          <a:prstGeom prst="rect">
            <a:avLst/>
          </a:prstGeom>
          <a:noFill/>
          <a:ln w="9525">
            <a:noFill/>
            <a:miter lim="800000"/>
            <a:headEnd/>
            <a:tailEnd/>
          </a:ln>
        </p:spPr>
        <p:txBody>
          <a:bodyPr>
            <a:spAutoFit/>
          </a:bodyPr>
          <a:lstStyle/>
          <a:p>
            <a:pPr>
              <a:buClr>
                <a:srgbClr val="0066FF"/>
              </a:buClr>
            </a:pPr>
            <a:r>
              <a:rPr lang="en-US" sz="1000">
                <a:latin typeface="Corbel" pitchFamily="34" charset="0"/>
                <a:cs typeface="Arial" charset="0"/>
              </a:rPr>
              <a:t>CBTRUS. Statistical Report. 2005. </a:t>
            </a:r>
          </a:p>
          <a:p>
            <a:r>
              <a:rPr lang="en-US" sz="1000">
                <a:latin typeface="Corbel" pitchFamily="34" charset="0"/>
              </a:rPr>
              <a:t>American Cancer Society. Detailed guide: brain/CNS tumors in adults. 2007.</a:t>
            </a:r>
          </a:p>
          <a:p>
            <a:r>
              <a:rPr lang="en-US" sz="1000">
                <a:latin typeface="Corbel" pitchFamily="34" charset="0"/>
              </a:rPr>
              <a:t>American Cancer Society. Cancer Facts and Figures 2007. </a:t>
            </a:r>
          </a:p>
        </p:txBody>
      </p:sp>
      <p:sp>
        <p:nvSpPr>
          <p:cNvPr id="1030" name="Rectangle 6"/>
          <p:cNvSpPr>
            <a:spLocks noChangeArrowheads="1"/>
          </p:cNvSpPr>
          <p:nvPr/>
        </p:nvSpPr>
        <p:spPr bwMode="auto">
          <a:xfrm>
            <a:off x="228600" y="484188"/>
            <a:ext cx="7772400" cy="533400"/>
          </a:xfrm>
          <a:prstGeom prst="rect">
            <a:avLst/>
          </a:prstGeom>
          <a:noFill/>
          <a:ln w="9525">
            <a:noFill/>
            <a:miter lim="800000"/>
            <a:headEnd/>
            <a:tailEnd/>
          </a:ln>
        </p:spPr>
        <p:txBody>
          <a:bodyPr anchor="ctr"/>
          <a:lstStyle/>
          <a:p>
            <a:pPr algn="ctr"/>
            <a:endParaRPr lang="it-IT" sz="2000">
              <a:solidFill>
                <a:schemeClr val="tx2"/>
              </a:solidFill>
              <a:latin typeface="Corbel" pitchFamily="34" charset="0"/>
            </a:endParaRPr>
          </a:p>
        </p:txBody>
      </p:sp>
      <p:sp>
        <p:nvSpPr>
          <p:cNvPr id="1031" name="Rectangle 23"/>
          <p:cNvSpPr>
            <a:spLocks noChangeArrowheads="1"/>
          </p:cNvSpPr>
          <p:nvPr/>
        </p:nvSpPr>
        <p:spPr bwMode="auto">
          <a:xfrm>
            <a:off x="6629400" y="4419600"/>
            <a:ext cx="381000" cy="190500"/>
          </a:xfrm>
          <a:prstGeom prst="rect">
            <a:avLst/>
          </a:prstGeom>
          <a:solidFill>
            <a:schemeClr val="bg1">
              <a:alpha val="0"/>
            </a:schemeClr>
          </a:solidFill>
          <a:ln w="9525">
            <a:noFill/>
            <a:miter lim="800000"/>
            <a:headEnd/>
            <a:tailEnd/>
          </a:ln>
        </p:spPr>
        <p:txBody>
          <a:bodyPr wrap="none" anchor="ctr">
            <a:spAutoFit/>
          </a:bodyPr>
          <a:lstStyle/>
          <a:p>
            <a:endParaRPr lang="it-IT">
              <a:latin typeface="Corbel" pitchFamily="34" charset="0"/>
            </a:endParaRPr>
          </a:p>
        </p:txBody>
      </p:sp>
      <p:sp>
        <p:nvSpPr>
          <p:cNvPr id="1032" name="Rectangle 25"/>
          <p:cNvSpPr>
            <a:spLocks noChangeArrowheads="1"/>
          </p:cNvSpPr>
          <p:nvPr/>
        </p:nvSpPr>
        <p:spPr bwMode="auto">
          <a:xfrm>
            <a:off x="8031163" y="5014913"/>
            <a:ext cx="927100" cy="304800"/>
          </a:xfrm>
          <a:prstGeom prst="rect">
            <a:avLst/>
          </a:prstGeom>
          <a:noFill/>
          <a:ln w="9525">
            <a:noFill/>
            <a:miter lim="800000"/>
            <a:headEnd/>
            <a:tailEnd/>
          </a:ln>
        </p:spPr>
        <p:txBody>
          <a:bodyPr wrap="none">
            <a:spAutoFit/>
          </a:bodyPr>
          <a:lstStyle/>
          <a:p>
            <a:pPr>
              <a:spcBef>
                <a:spcPct val="20000"/>
              </a:spcBef>
              <a:buClr>
                <a:srgbClr val="0066FF"/>
              </a:buClr>
            </a:pPr>
            <a:r>
              <a:rPr lang="en-US" sz="1400">
                <a:latin typeface="Corbel" pitchFamily="34" charset="0"/>
                <a:cs typeface="Arial" charset="0"/>
              </a:rPr>
              <a:t>n=25,539</a:t>
            </a:r>
          </a:p>
        </p:txBody>
      </p:sp>
      <p:sp>
        <p:nvSpPr>
          <p:cNvPr id="1033" name="Text Box 28"/>
          <p:cNvSpPr txBox="1">
            <a:spLocks noChangeArrowheads="1"/>
          </p:cNvSpPr>
          <p:nvPr/>
        </p:nvSpPr>
        <p:spPr bwMode="auto">
          <a:xfrm>
            <a:off x="2490788" y="1195388"/>
            <a:ext cx="4279900" cy="304800"/>
          </a:xfrm>
          <a:prstGeom prst="rect">
            <a:avLst/>
          </a:prstGeom>
          <a:noFill/>
          <a:ln w="28575">
            <a:noFill/>
            <a:miter lim="800000"/>
            <a:headEnd/>
            <a:tailEnd/>
          </a:ln>
        </p:spPr>
        <p:txBody>
          <a:bodyPr lIns="90488" tIns="44450" rIns="90488" bIns="44450">
            <a:spAutoFit/>
          </a:bodyPr>
          <a:lstStyle/>
          <a:p>
            <a:pPr>
              <a:spcBef>
                <a:spcPct val="50000"/>
              </a:spcBef>
            </a:pPr>
            <a:r>
              <a:rPr lang="en-US" sz="1400">
                <a:latin typeface="Corbel" pitchFamily="34" charset="0"/>
              </a:rPr>
              <a:t>Distribution of Primary Brain and CNS Gliomas* </a:t>
            </a:r>
          </a:p>
        </p:txBody>
      </p:sp>
      <p:sp>
        <p:nvSpPr>
          <p:cNvPr id="1034" name="Text Box 29"/>
          <p:cNvSpPr txBox="1">
            <a:spLocks noChangeArrowheads="1"/>
          </p:cNvSpPr>
          <p:nvPr/>
        </p:nvSpPr>
        <p:spPr bwMode="auto">
          <a:xfrm>
            <a:off x="885825" y="4583113"/>
            <a:ext cx="3744913" cy="736600"/>
          </a:xfrm>
          <a:prstGeom prst="rect">
            <a:avLst/>
          </a:prstGeom>
          <a:noFill/>
          <a:ln w="28575">
            <a:noFill/>
            <a:miter lim="800000"/>
            <a:headEnd/>
            <a:tailEnd/>
          </a:ln>
        </p:spPr>
        <p:txBody>
          <a:bodyPr lIns="90488" tIns="44450" rIns="90488" bIns="44450">
            <a:spAutoFit/>
          </a:bodyPr>
          <a:lstStyle/>
          <a:p>
            <a:pPr>
              <a:spcBef>
                <a:spcPct val="50000"/>
              </a:spcBef>
            </a:pPr>
            <a:r>
              <a:rPr lang="en-US" sz="1400">
                <a:latin typeface="Corbel" pitchFamily="34" charset="0"/>
              </a:rPr>
              <a:t>*Adapted from CBTRUS. Statistical Report. 2005. OD, oligodendroglioma; AA, anaplastic astrocytoma.</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28600"/>
            <a:ext cx="7239000" cy="914400"/>
          </a:xfrm>
        </p:spPr>
        <p:txBody>
          <a:bodyPr/>
          <a:lstStyle/>
          <a:p>
            <a:pPr eaLnBrk="1" hangingPunct="1">
              <a:defRPr/>
            </a:pPr>
            <a:r>
              <a:rPr lang="it-IT" sz="2900" smtClean="0">
                <a:effectLst>
                  <a:outerShdw blurRad="38100" dist="38100" dir="2700000" algn="tl">
                    <a:srgbClr val="0064E2"/>
                  </a:outerShdw>
                </a:effectLst>
              </a:rPr>
              <a:t>FISIOPATOLOGIA del GLIOBLASTOMA</a:t>
            </a:r>
          </a:p>
        </p:txBody>
      </p:sp>
      <p:sp>
        <p:nvSpPr>
          <p:cNvPr id="3" name="Segnaposto contenuto 2"/>
          <p:cNvSpPr>
            <a:spLocks noGrp="1"/>
          </p:cNvSpPr>
          <p:nvPr>
            <p:ph sz="half" idx="1"/>
          </p:nvPr>
        </p:nvSpPr>
        <p:spPr>
          <a:xfrm>
            <a:off x="454025" y="1371600"/>
            <a:ext cx="8229600" cy="4114800"/>
          </a:xfrm>
        </p:spPr>
        <p:txBody>
          <a:bodyPr>
            <a:normAutofit fontScale="92500" lnSpcReduction="10000"/>
          </a:bodyPr>
          <a:lstStyle/>
          <a:p>
            <a:pPr eaLnBrk="1" hangingPunct="1">
              <a:defRPr/>
            </a:pPr>
            <a:r>
              <a:rPr lang="it-IT" dirty="0" smtClean="0">
                <a:solidFill>
                  <a:srgbClr val="FF0000"/>
                </a:solidFill>
                <a:effectLst>
                  <a:outerShdw blurRad="38100" dist="38100" dir="2700000" algn="tl">
                    <a:srgbClr val="FFFFFF"/>
                  </a:outerShdw>
                </a:effectLst>
              </a:rPr>
              <a:t>PRIMARIO</a:t>
            </a:r>
            <a:r>
              <a:rPr lang="it-IT" dirty="0" smtClean="0">
                <a:effectLst>
                  <a:outerShdw blurRad="38100" dist="38100" dir="2700000" algn="tl">
                    <a:srgbClr val="0064E2"/>
                  </a:outerShdw>
                </a:effectLst>
              </a:rPr>
              <a:t> :interessa circa il 60% dei casi degli adulti sopra i 50 anni;</a:t>
            </a:r>
          </a:p>
          <a:p>
            <a:pPr eaLnBrk="1" hangingPunct="1">
              <a:buFont typeface="Wingdings" pitchFamily="2" charset="2"/>
              <a:buNone/>
              <a:defRPr/>
            </a:pPr>
            <a:r>
              <a:rPr lang="it-IT" dirty="0" smtClean="0">
                <a:effectLst>
                  <a:outerShdw blurRad="38100" dist="38100" dir="2700000" algn="tl">
                    <a:srgbClr val="0064E2"/>
                  </a:outerShdw>
                </a:effectLst>
              </a:rPr>
              <a:t>    si manifesta “de novo” con una breve storia clinica,di solito non più lunga di 3 mesi.</a:t>
            </a:r>
          </a:p>
          <a:p>
            <a:pPr eaLnBrk="1" hangingPunct="1">
              <a:buFont typeface="Wingdings" pitchFamily="2" charset="2"/>
              <a:buNone/>
              <a:defRPr/>
            </a:pPr>
            <a:endParaRPr lang="it-IT" dirty="0" smtClean="0">
              <a:effectLst>
                <a:outerShdw blurRad="38100" dist="38100" dir="2700000" algn="tl">
                  <a:srgbClr val="0064E2"/>
                </a:outerShdw>
              </a:effectLst>
            </a:endParaRPr>
          </a:p>
          <a:p>
            <a:pPr eaLnBrk="1" hangingPunct="1">
              <a:defRPr/>
            </a:pPr>
            <a:r>
              <a:rPr lang="it-IT" dirty="0" smtClean="0">
                <a:solidFill>
                  <a:srgbClr val="FF0000"/>
                </a:solidFill>
                <a:effectLst>
                  <a:outerShdw blurRad="38100" dist="38100" dir="2700000" algn="tl">
                    <a:srgbClr val="FFFFFF"/>
                  </a:outerShdw>
                </a:effectLst>
              </a:rPr>
              <a:t>SECONDARIO</a:t>
            </a:r>
            <a:r>
              <a:rPr lang="it-IT" dirty="0" smtClean="0">
                <a:effectLst>
                  <a:outerShdw blurRad="38100" dist="38100" dir="2700000" algn="tl">
                    <a:srgbClr val="0064E2"/>
                  </a:outerShdw>
                </a:effectLst>
              </a:rPr>
              <a:t>	tipicamente interessa </a:t>
            </a:r>
            <a:r>
              <a:rPr lang="it-IT" dirty="0" err="1" smtClean="0">
                <a:effectLst>
                  <a:outerShdw blurRad="38100" dist="38100" dir="2700000" algn="tl">
                    <a:srgbClr val="0064E2"/>
                  </a:outerShdw>
                </a:effectLst>
              </a:rPr>
              <a:t>paz</a:t>
            </a:r>
            <a:r>
              <a:rPr lang="it-IT" dirty="0" smtClean="0">
                <a:effectLst>
                  <a:outerShdw blurRad="38100" dist="38100" dir="2700000" algn="tl">
                    <a:srgbClr val="0064E2"/>
                  </a:outerShdw>
                </a:effectLst>
              </a:rPr>
              <a:t>. più giovani(&lt; 45 anni), attraverso trasformazione di un </a:t>
            </a:r>
            <a:r>
              <a:rPr lang="it-IT" dirty="0" err="1" smtClean="0">
                <a:effectLst>
                  <a:outerShdw blurRad="38100" dist="38100" dir="2700000" algn="tl">
                    <a:srgbClr val="0064E2"/>
                  </a:outerShdw>
                </a:effectLst>
              </a:rPr>
              <a:t>Atrocitoma</a:t>
            </a:r>
            <a:r>
              <a:rPr lang="it-IT" dirty="0" smtClean="0">
                <a:effectLst>
                  <a:outerShdw blurRad="38100" dist="38100" dir="2700000" algn="tl">
                    <a:srgbClr val="0064E2"/>
                  </a:outerShdw>
                </a:effectLst>
              </a:rPr>
              <a:t> </a:t>
            </a:r>
            <a:r>
              <a:rPr lang="it-IT" dirty="0" err="1" smtClean="0">
                <a:effectLst>
                  <a:outerShdw blurRad="38100" dist="38100" dir="2700000" algn="tl">
                    <a:srgbClr val="0064E2"/>
                  </a:outerShdw>
                </a:effectLst>
              </a:rPr>
              <a:t>Low-Grade</a:t>
            </a:r>
            <a:r>
              <a:rPr lang="it-IT" dirty="0" smtClean="0">
                <a:effectLst>
                  <a:outerShdw blurRad="38100" dist="38100" dir="2700000" algn="tl">
                    <a:srgbClr val="0064E2"/>
                  </a:outerShdw>
                </a:effectLst>
              </a:rPr>
              <a:t>(II grado WHO) o da un </a:t>
            </a:r>
            <a:r>
              <a:rPr lang="it-IT" dirty="0" err="1" smtClean="0">
                <a:effectLst>
                  <a:outerShdw blurRad="38100" dist="38100" dir="2700000" algn="tl">
                    <a:srgbClr val="0064E2"/>
                  </a:outerShdw>
                </a:effectLst>
              </a:rPr>
              <a:t>Astrocitoma</a:t>
            </a:r>
            <a:r>
              <a:rPr lang="it-IT" dirty="0" smtClean="0">
                <a:effectLst>
                  <a:outerShdw blurRad="38100" dist="38100" dir="2700000" algn="tl">
                    <a:srgbClr val="0064E2"/>
                  </a:outerShdw>
                </a:effectLst>
              </a:rPr>
              <a:t> </a:t>
            </a:r>
            <a:r>
              <a:rPr lang="it-IT" dirty="0" err="1" smtClean="0">
                <a:effectLst>
                  <a:outerShdw blurRad="38100" dist="38100" dir="2700000" algn="tl">
                    <a:srgbClr val="0064E2"/>
                  </a:outerShdw>
                </a:effectLst>
              </a:rPr>
              <a:t>Anaplastico</a:t>
            </a:r>
            <a:r>
              <a:rPr lang="it-IT" dirty="0" smtClean="0">
                <a:effectLst>
                  <a:outerShdw blurRad="38100" dist="38100" dir="2700000" algn="tl">
                    <a:srgbClr val="0064E2"/>
                  </a:outerShdw>
                </a:effectLst>
              </a:rPr>
              <a:t>(grado III WHO).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Istologia dei tumori cerebrali</a:t>
            </a:r>
            <a:endParaRPr lang="it-IT" dirty="0"/>
          </a:p>
        </p:txBody>
      </p:sp>
      <p:sp>
        <p:nvSpPr>
          <p:cNvPr id="3" name="Segnaposto contenuto 2"/>
          <p:cNvSpPr>
            <a:spLocks noGrp="1"/>
          </p:cNvSpPr>
          <p:nvPr>
            <p:ph idx="1"/>
          </p:nvPr>
        </p:nvSpPr>
        <p:spPr/>
        <p:txBody>
          <a:bodyPr>
            <a:normAutofit fontScale="55000" lnSpcReduction="20000"/>
          </a:bodyPr>
          <a:lstStyle/>
          <a:p>
            <a:pPr fontAlgn="t"/>
            <a:r>
              <a:rPr lang="it-IT" dirty="0" smtClean="0"/>
              <a:t>Il </a:t>
            </a:r>
            <a:r>
              <a:rPr lang="it-IT" i="1" dirty="0" err="1" smtClean="0"/>
              <a:t>grading</a:t>
            </a:r>
            <a:r>
              <a:rPr lang="it-IT" i="1" dirty="0" smtClean="0"/>
              <a:t> </a:t>
            </a:r>
            <a:r>
              <a:rPr lang="it-IT" dirty="0" smtClean="0"/>
              <a:t>è una scala che esprime in gradi la malignità dei tumori basandosi sull’aspetto delle cellule , sulla loro tendenza ad invadere i tessuti sani e sulla velocità con cui il tumore cresce. È un elemento di valutazione molto importante sia per l’elaborazione del piano terapeutico sia per la definizione della prognosi, anche se su questa influiscono il tipo di tumore, l’età e le condizioni generali del paziente.</a:t>
            </a:r>
            <a:br>
              <a:rPr lang="it-IT" dirty="0" smtClean="0"/>
            </a:br>
            <a:r>
              <a:rPr lang="it-IT" dirty="0" smtClean="0"/>
              <a:t>I tumori cerebrali sono classificati secondo quattro gradi di malignità: </a:t>
            </a:r>
          </a:p>
          <a:p>
            <a:pPr fontAlgn="t"/>
            <a:r>
              <a:rPr lang="it-IT" dirty="0" smtClean="0"/>
              <a:t>grado 1: il tumore è benigno, cresce molto lentamente e non invade i tessuti adiacenti;</a:t>
            </a:r>
          </a:p>
          <a:p>
            <a:pPr fontAlgn="t"/>
            <a:r>
              <a:rPr lang="it-IT" dirty="0" smtClean="0"/>
              <a:t>grado 2: il tumore ha un basso grado di malignità, cresce lentamente, ma può invadere il tessuto cerebrale circostante; può ripresentarsi dopo il trattamento con una recidiva a un grado di malignità uguale o più alto;</a:t>
            </a:r>
          </a:p>
          <a:p>
            <a:pPr fontAlgn="t"/>
            <a:r>
              <a:rPr lang="it-IT" dirty="0" smtClean="0"/>
              <a:t>grado 3: il tumore è maligno, caratterizzato da cellule che crescono e si moltiplicano molto rapidamente, invadendo il tessuto cerebrale circostante fino a distruggerlo; la recidiva è frequente e in genere è di grado più alto;</a:t>
            </a:r>
          </a:p>
          <a:p>
            <a:pPr fontAlgn="t"/>
            <a:r>
              <a:rPr lang="it-IT" dirty="0" smtClean="0"/>
              <a:t>grado 4: il tumore è quanto mai aggressivo, le cellule crescono e si moltiplicano molto rapidamente, invadono diffusamente i tessuti cerebrali circostanti e li distruggono.</a:t>
            </a:r>
          </a:p>
          <a:p>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Classificazione dei tumori cerebrali</a:t>
            </a:r>
            <a:endParaRPr lang="it-IT" dirty="0"/>
          </a:p>
        </p:txBody>
      </p:sp>
      <p:sp>
        <p:nvSpPr>
          <p:cNvPr id="3" name="Segnaposto contenuto 2"/>
          <p:cNvSpPr>
            <a:spLocks noGrp="1"/>
          </p:cNvSpPr>
          <p:nvPr>
            <p:ph idx="1"/>
          </p:nvPr>
        </p:nvSpPr>
        <p:spPr/>
        <p:txBody>
          <a:bodyPr>
            <a:normAutofit fontScale="47500" lnSpcReduction="20000"/>
          </a:bodyPr>
          <a:lstStyle/>
          <a:p>
            <a:pPr>
              <a:buNone/>
            </a:pPr>
            <a:r>
              <a:rPr lang="it-IT" dirty="0" smtClean="0"/>
              <a:t/>
            </a:r>
            <a:br>
              <a:rPr lang="it-IT" dirty="0" smtClean="0"/>
            </a:br>
            <a:r>
              <a:rPr lang="it-IT" dirty="0" smtClean="0"/>
              <a:t/>
            </a:r>
            <a:br>
              <a:rPr lang="it-IT" dirty="0" smtClean="0"/>
            </a:br>
            <a:r>
              <a:rPr lang="it-IT" b="1" dirty="0" smtClean="0"/>
              <a:t>Linfomi primitivi del sistema nervoso centrale:</a:t>
            </a:r>
            <a:r>
              <a:rPr lang="it-IT" dirty="0" smtClean="0"/>
              <a:t/>
            </a:r>
            <a:br>
              <a:rPr lang="it-IT" dirty="0" smtClean="0"/>
            </a:br>
            <a:r>
              <a:rPr lang="it-IT" dirty="0" smtClean="0"/>
              <a:t>i linfomi sono tumori del sistema immunitario che derivano dai linfociti; a differenza di questi, però, i linfomi primitivi del sistema nervoso centrale sono limitati a tale organo e non si diffondono. Sono particolarmente frequenti e aggressivi.</a:t>
            </a:r>
            <a:br>
              <a:rPr lang="it-IT" dirty="0" smtClean="0"/>
            </a:br>
            <a:r>
              <a:rPr lang="it-IT" dirty="0" smtClean="0"/>
              <a:t>Indicazioni terapeutiche:Biopsia per diagnosi, radioterapia e chemioterapia</a:t>
            </a:r>
            <a:br>
              <a:rPr lang="it-IT" dirty="0" smtClean="0"/>
            </a:br>
            <a:r>
              <a:rPr lang="it-IT" dirty="0" smtClean="0"/>
              <a:t/>
            </a:r>
            <a:br>
              <a:rPr lang="it-IT" dirty="0" smtClean="0"/>
            </a:br>
            <a:r>
              <a:rPr lang="it-IT" dirty="0" smtClean="0"/>
              <a:t>In merito alla classificazione dei tumori cerebrali le conquiste della moderna ricerca consentono oggi di studiare anche le caratteristiche molecolari, ovvero di verificare se le cellule presentano geni mutati o sono prive di frammenti di cromosomi o esprimono una determinata proteina. Ad esempio gli </a:t>
            </a:r>
            <a:r>
              <a:rPr lang="it-IT" dirty="0" err="1" smtClean="0"/>
              <a:t>oligodendrogliomi</a:t>
            </a:r>
            <a:r>
              <a:rPr lang="it-IT" dirty="0" smtClean="0"/>
              <a:t> possono perdere alcuni frammenti dei cromosomi: se ciò interessa il cromosoma 1 e il cromosoma 19 (1p 19q) il tumore è meno aggressivo.</a:t>
            </a:r>
          </a:p>
          <a:p>
            <a:pPr>
              <a:buNone/>
            </a:pPr>
            <a:r>
              <a:rPr lang="it-IT" dirty="0" smtClean="0"/>
              <a:t>         In altri tumori cerebrali, come i glioblastomi, si può osservare l’assenza di una proteina                      ( MGMT )indispensabile per correggere eventuali errori che si possono formare nel DNA durante la replicazione della cellula e che rendono il gene incapace di sintetizzare la proteina; di conseguenza, la cellula tumorale ha più difficoltà a proliferare, quindi il tumore cresce più lentamente e risponde meglio alla chemioterapia e alla radioterapia.</a:t>
            </a:r>
          </a:p>
          <a:p>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Trattamento dei tumori cerebrali</a:t>
            </a:r>
            <a:endParaRPr lang="it-IT" dirty="0"/>
          </a:p>
        </p:txBody>
      </p:sp>
      <p:sp>
        <p:nvSpPr>
          <p:cNvPr id="3" name="Segnaposto contenuto 2"/>
          <p:cNvSpPr>
            <a:spLocks noGrp="1"/>
          </p:cNvSpPr>
          <p:nvPr>
            <p:ph idx="1"/>
          </p:nvPr>
        </p:nvSpPr>
        <p:spPr/>
        <p:txBody>
          <a:bodyPr>
            <a:normAutofit fontScale="85000" lnSpcReduction="20000"/>
          </a:bodyPr>
          <a:lstStyle/>
          <a:p>
            <a:pPr fontAlgn="t">
              <a:buNone/>
            </a:pPr>
            <a:r>
              <a:rPr lang="it-IT" dirty="0" smtClean="0"/>
              <a:t>La scelta del trattamento e, di conseguenza, l’elaborazione del piano terapeutico dipendono da vari fattori, tra i quali il particolare tipo di tumore e le condizioni generali del paziente, se si tratta di un tumore primitivo o secondario, benigno o maligno.</a:t>
            </a:r>
          </a:p>
          <a:p>
            <a:pPr fontAlgn="t">
              <a:buNone/>
            </a:pPr>
            <a:r>
              <a:rPr lang="it-IT" dirty="0" smtClean="0"/>
              <a:t> Per il trattamento dei tumori cerebrali la chirurgia, la radioterapia e la chemioterapia possono essere usate da sole o in combinazione.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Ipertensione endocranica = Aumento della pressione endocranica</a:t>
            </a:r>
            <a:endParaRPr lang="it-IT" dirty="0"/>
          </a:p>
        </p:txBody>
      </p:sp>
      <p:sp>
        <p:nvSpPr>
          <p:cNvPr id="5" name="Segnaposto contenuto 4"/>
          <p:cNvSpPr>
            <a:spLocks noGrp="1"/>
          </p:cNvSpPr>
          <p:nvPr>
            <p:ph idx="1"/>
          </p:nvPr>
        </p:nvSpPr>
        <p:spPr/>
        <p:txBody>
          <a:bodyPr/>
          <a:lstStyle/>
          <a:p>
            <a:pPr>
              <a:buNone/>
            </a:pPr>
            <a:endParaRPr lang="it-IT" dirty="0" smtClean="0"/>
          </a:p>
          <a:p>
            <a:pPr>
              <a:buNone/>
            </a:pPr>
            <a:endParaRPr lang="it-IT" dirty="0" smtClean="0"/>
          </a:p>
          <a:p>
            <a:pPr>
              <a:buNone/>
            </a:pPr>
            <a:r>
              <a:rPr lang="it-IT" dirty="0" smtClean="0"/>
              <a:t>PIC normale fino a 10 </a:t>
            </a:r>
            <a:r>
              <a:rPr lang="it-IT" dirty="0" err="1" smtClean="0"/>
              <a:t>mmHg</a:t>
            </a:r>
            <a:endParaRPr lang="it-IT"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Indicazione alla chirurgia</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Area accessibile e non eloquente</a:t>
            </a:r>
          </a:p>
          <a:p>
            <a:r>
              <a:rPr lang="it-IT" dirty="0" smtClean="0"/>
              <a:t>Ipertensione endocranica</a:t>
            </a:r>
          </a:p>
          <a:p>
            <a:r>
              <a:rPr lang="it-IT" dirty="0" smtClean="0"/>
              <a:t>Effetto massa</a:t>
            </a:r>
          </a:p>
          <a:p>
            <a:r>
              <a:rPr lang="it-IT" dirty="0" smtClean="0"/>
              <a:t>Dimensioni della lesione </a:t>
            </a:r>
          </a:p>
          <a:p>
            <a:r>
              <a:rPr lang="it-IT" dirty="0" smtClean="0"/>
              <a:t>Età</a:t>
            </a:r>
          </a:p>
          <a:p>
            <a:r>
              <a:rPr lang="it-IT" dirty="0" err="1" smtClean="0"/>
              <a:t>Comorbidità</a:t>
            </a:r>
            <a:endParaRPr lang="it-IT" dirty="0" smtClean="0"/>
          </a:p>
          <a:p>
            <a:r>
              <a:rPr lang="it-IT" dirty="0" smtClean="0"/>
              <a:t>Prognosi</a:t>
            </a:r>
          </a:p>
          <a:p>
            <a:r>
              <a:rPr lang="it-IT" dirty="0" err="1" smtClean="0"/>
              <a:t>Grading</a:t>
            </a:r>
            <a:endParaRPr lang="it-IT" dirty="0" smtClean="0"/>
          </a:p>
          <a:p>
            <a:r>
              <a:rPr lang="it-IT" dirty="0" smtClean="0"/>
              <a:t>Radio e chemio</a:t>
            </a:r>
          </a:p>
          <a:p>
            <a:r>
              <a:rPr lang="it-IT" dirty="0" smtClean="0"/>
              <a:t>Unicità della lesione </a:t>
            </a:r>
          </a:p>
          <a:p>
            <a:r>
              <a:rPr lang="it-IT" dirty="0" smtClean="0"/>
              <a:t>Primitiva e secondaria WB</a:t>
            </a:r>
          </a:p>
          <a:p>
            <a:r>
              <a:rPr lang="it-IT" dirty="0" err="1" smtClean="0"/>
              <a:t>Karnosfky</a:t>
            </a:r>
            <a:r>
              <a:rPr lang="it-IT" dirty="0" smtClean="0"/>
              <a:t> (performance status scale)</a:t>
            </a: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76400"/>
            <a:ext cx="8229600" cy="4343400"/>
          </a:xfrm>
        </p:spPr>
        <p:txBody>
          <a:bodyPr/>
          <a:lstStyle/>
          <a:p>
            <a:pPr>
              <a:defRPr/>
            </a:pPr>
            <a:r>
              <a:rPr lang="it-IT" dirty="0" smtClean="0">
                <a:effectLst>
                  <a:outerShdw blurRad="38100" dist="38100" dir="2700000" algn="tl">
                    <a:srgbClr val="0064E2"/>
                  </a:outerShdw>
                </a:effectLst>
              </a:rPr>
              <a:t>La localizzazione del tumore (</a:t>
            </a:r>
            <a:r>
              <a:rPr lang="it-IT" dirty="0" err="1" smtClean="0">
                <a:effectLst>
                  <a:outerShdw blurRad="38100" dist="38100" dir="2700000" algn="tl">
                    <a:srgbClr val="0064E2"/>
                  </a:outerShdw>
                </a:effectLst>
              </a:rPr>
              <a:t>imaging</a:t>
            </a:r>
            <a:r>
              <a:rPr lang="it-IT" dirty="0" smtClean="0">
                <a:effectLst>
                  <a:outerShdw blurRad="38100" dist="38100" dir="2700000" algn="tl">
                    <a:srgbClr val="0064E2"/>
                  </a:outerShdw>
                </a:effectLst>
              </a:rPr>
              <a:t>) è uno dei più importanti elementi che possono indirizzare al tipo d’intervento</a:t>
            </a:r>
          </a:p>
        </p:txBody>
      </p:sp>
      <p:sp>
        <p:nvSpPr>
          <p:cNvPr id="4" name="Titolo 3"/>
          <p:cNvSpPr>
            <a:spLocks noGrp="1"/>
          </p:cNvSpPr>
          <p:nvPr>
            <p:ph type="title"/>
          </p:nvPr>
        </p:nvSpPr>
        <p:spPr>
          <a:xfrm>
            <a:off x="457200" y="274638"/>
            <a:ext cx="8229600" cy="646112"/>
          </a:xfrm>
        </p:spPr>
        <p:style>
          <a:lnRef idx="2">
            <a:schemeClr val="accent4"/>
          </a:lnRef>
          <a:fillRef idx="1">
            <a:schemeClr val="lt1"/>
          </a:fillRef>
          <a:effectRef idx="0">
            <a:schemeClr val="accent4"/>
          </a:effectRef>
          <a:fontRef idx="minor">
            <a:schemeClr val="dk1"/>
          </a:fontRef>
        </p:style>
        <p:txBody>
          <a:bodyPr>
            <a:spAutoFit/>
          </a:bodyPr>
          <a:lstStyle/>
          <a:p>
            <a:pPr>
              <a:defRPr/>
            </a:pPr>
            <a:r>
              <a:rPr lang="it-IT" sz="3600" smtClean="0">
                <a:solidFill>
                  <a:srgbClr val="000000"/>
                </a:solidFill>
                <a:effectLst>
                  <a:outerShdw blurRad="38100" dist="38100" dir="2700000" algn="tl">
                    <a:srgbClr val="C0C0C0"/>
                  </a:outerShdw>
                </a:effectLst>
                <a:latin typeface="Arial Black" pitchFamily="34" charset="0"/>
                <a:ea typeface="ヒラギノ角ゴ Pro W3" charset="-128"/>
              </a:rPr>
              <a:t>  STRATEGIE CHIRURGICHE</a:t>
            </a:r>
            <a:endParaRPr lang="it-IT" sz="2800" smtClean="0">
              <a:solidFill>
                <a:srgbClr val="000000"/>
              </a:solidFill>
              <a:effectLst>
                <a:outerShdw blurRad="38100" dist="38100" dir="2700000" algn="tl">
                  <a:srgbClr val="C0C0C0"/>
                </a:outerShdw>
              </a:effectLst>
              <a:ea typeface="ヒラギノ角ゴ Pro W3" charset="-128"/>
            </a:endParaRPr>
          </a:p>
        </p:txBody>
      </p:sp>
      <p:sp>
        <p:nvSpPr>
          <p:cNvPr id="5" name="Freccia destra 4"/>
          <p:cNvSpPr/>
          <p:nvPr/>
        </p:nvSpPr>
        <p:spPr>
          <a:xfrm rot="5400000">
            <a:off x="1604381" y="4548151"/>
            <a:ext cx="1192298" cy="63039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srgbClr val="FFFFFF"/>
              </a:solidFill>
              <a:ea typeface="ヒラギノ角ゴ Pro W3" charset="-128"/>
            </a:endParaRPr>
          </a:p>
        </p:txBody>
      </p:sp>
      <p:sp>
        <p:nvSpPr>
          <p:cNvPr id="27655" name="CasellaDiTesto 5"/>
          <p:cNvSpPr txBox="1">
            <a:spLocks noChangeArrowheads="1"/>
          </p:cNvSpPr>
          <p:nvPr/>
        </p:nvSpPr>
        <p:spPr bwMode="auto">
          <a:xfrm>
            <a:off x="304800" y="5486400"/>
            <a:ext cx="4419600" cy="369888"/>
          </a:xfrm>
          <a:prstGeom prst="rect">
            <a:avLst/>
          </a:prstGeom>
          <a:noFill/>
          <a:ln w="9525">
            <a:noFill/>
            <a:miter lim="800000"/>
            <a:headEnd/>
            <a:tailEnd/>
          </a:ln>
        </p:spPr>
        <p:txBody>
          <a:bodyPr>
            <a:spAutoFit/>
          </a:bodyPr>
          <a:lstStyle/>
          <a:p>
            <a:r>
              <a:rPr lang="it-IT"/>
              <a:t>Resezione macroscopicamente “totale”</a:t>
            </a:r>
          </a:p>
        </p:txBody>
      </p:sp>
      <p:sp>
        <p:nvSpPr>
          <p:cNvPr id="7" name="Freccia destra 6"/>
          <p:cNvSpPr/>
          <p:nvPr/>
        </p:nvSpPr>
        <p:spPr>
          <a:xfrm rot="5400000">
            <a:off x="6171361" y="4548151"/>
            <a:ext cx="1192298" cy="63039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srgbClr val="FFFFFF"/>
              </a:solidFill>
              <a:ea typeface="ヒラギノ角ゴ Pro W3" charset="-128"/>
            </a:endParaRPr>
          </a:p>
        </p:txBody>
      </p:sp>
      <p:sp>
        <p:nvSpPr>
          <p:cNvPr id="27659" name="CasellaDiTesto 7"/>
          <p:cNvSpPr txBox="1">
            <a:spLocks noChangeArrowheads="1"/>
          </p:cNvSpPr>
          <p:nvPr/>
        </p:nvSpPr>
        <p:spPr bwMode="auto">
          <a:xfrm>
            <a:off x="5181600" y="5459413"/>
            <a:ext cx="3505200" cy="369887"/>
          </a:xfrm>
          <a:prstGeom prst="rect">
            <a:avLst/>
          </a:prstGeom>
          <a:noFill/>
          <a:ln w="9525">
            <a:noFill/>
            <a:miter lim="800000"/>
            <a:headEnd/>
            <a:tailEnd/>
          </a:ln>
        </p:spPr>
        <p:txBody>
          <a:bodyPr>
            <a:spAutoFit/>
          </a:bodyPr>
          <a:lstStyle/>
          <a:p>
            <a:r>
              <a:rPr lang="it-IT"/>
              <a:t>Resezione subtotale o biopsia</a:t>
            </a:r>
          </a:p>
        </p:txBody>
      </p:sp>
      <p:sp>
        <p:nvSpPr>
          <p:cNvPr id="27660" name="CasellaDiTesto 8"/>
          <p:cNvSpPr txBox="1">
            <a:spLocks noChangeArrowheads="1"/>
          </p:cNvSpPr>
          <p:nvPr/>
        </p:nvSpPr>
        <p:spPr bwMode="auto">
          <a:xfrm>
            <a:off x="914400" y="3505200"/>
            <a:ext cx="2667000" cy="369888"/>
          </a:xfrm>
          <a:prstGeom prst="rect">
            <a:avLst/>
          </a:prstGeom>
          <a:noFill/>
          <a:ln w="9525">
            <a:noFill/>
            <a:miter lim="800000"/>
            <a:headEnd/>
            <a:tailEnd/>
          </a:ln>
        </p:spPr>
        <p:txBody>
          <a:bodyPr>
            <a:spAutoFit/>
          </a:bodyPr>
          <a:lstStyle/>
          <a:p>
            <a:r>
              <a:rPr lang="it-IT"/>
              <a:t>Aree non “eloquenti”</a:t>
            </a:r>
          </a:p>
        </p:txBody>
      </p:sp>
      <p:sp>
        <p:nvSpPr>
          <p:cNvPr id="27661" name="CasellaDiTesto 9"/>
          <p:cNvSpPr txBox="1">
            <a:spLocks noChangeArrowheads="1"/>
          </p:cNvSpPr>
          <p:nvPr/>
        </p:nvSpPr>
        <p:spPr bwMode="auto">
          <a:xfrm>
            <a:off x="4724400" y="3067050"/>
            <a:ext cx="3962400" cy="1200150"/>
          </a:xfrm>
          <a:prstGeom prst="rect">
            <a:avLst/>
          </a:prstGeom>
          <a:noFill/>
          <a:ln w="9525">
            <a:noFill/>
            <a:miter lim="800000"/>
            <a:headEnd/>
            <a:tailEnd/>
          </a:ln>
        </p:spPr>
        <p:txBody>
          <a:bodyPr>
            <a:spAutoFit/>
          </a:bodyPr>
          <a:lstStyle/>
          <a:p>
            <a:r>
              <a:rPr lang="it-IT"/>
              <a:t>Area del linguaggio,  area somatosensoriale o motoria,interessamento dei </a:t>
            </a:r>
          </a:p>
          <a:p>
            <a:r>
              <a:rPr lang="it-IT"/>
              <a:t>grossi vasi , tronco encefalo,pineale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057400"/>
            <a:ext cx="8229600" cy="2943225"/>
          </a:xfrm>
        </p:spPr>
        <p:txBody>
          <a:bodyPr>
            <a:normAutofit fontScale="92500" lnSpcReduction="20000"/>
          </a:bodyPr>
          <a:lstStyle/>
          <a:p>
            <a:pPr eaLnBrk="1" hangingPunct="1">
              <a:defRPr/>
            </a:pPr>
            <a:r>
              <a:rPr lang="it-IT" dirty="0" smtClean="0">
                <a:effectLst>
                  <a:outerShdw blurRad="38100" dist="38100" dir="2700000" algn="tl">
                    <a:srgbClr val="0064E2"/>
                  </a:outerShdw>
                </a:effectLst>
              </a:rPr>
              <a:t>L’asportazione maggiore del 98% del volume del tumore (asportazione “totale”) aumenta la sopravvivenza rispetto a un’asportazione subtotale o parziale.</a:t>
            </a:r>
          </a:p>
          <a:p>
            <a:pPr eaLnBrk="1" hangingPunct="1">
              <a:defRPr/>
            </a:pPr>
            <a:r>
              <a:rPr lang="it-IT" dirty="0" smtClean="0">
                <a:effectLst>
                  <a:outerShdw blurRad="38100" dist="38100" dir="2700000" algn="tl">
                    <a:srgbClr val="0064E2"/>
                  </a:outerShdw>
                </a:effectLst>
              </a:rPr>
              <a:t>La resezione subtotale “estesa” non sembra conferire alcun vantaggio di sopravvivenza rispetto alla biopsia o alla resezione parziale.</a:t>
            </a:r>
          </a:p>
        </p:txBody>
      </p:sp>
      <p:sp>
        <p:nvSpPr>
          <p:cNvPr id="4" name="Rettangolo 3"/>
          <p:cNvSpPr/>
          <p:nvPr/>
        </p:nvSpPr>
        <p:spPr>
          <a:xfrm>
            <a:off x="914400" y="476250"/>
            <a:ext cx="7162800" cy="64611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it-IT" sz="3600" b="1">
                <a:solidFill>
                  <a:srgbClr val="000000"/>
                </a:solidFill>
                <a:effectLst>
                  <a:outerShdw blurRad="38100" dist="38100" dir="2700000" algn="tl">
                    <a:srgbClr val="C0C0C0"/>
                  </a:outerShdw>
                </a:effectLst>
                <a:latin typeface="Arial Black" pitchFamily="34" charset="0"/>
                <a:ea typeface="ヒラギノ角ゴ Pro W3" charset="-128"/>
              </a:rPr>
              <a:t>  SCOPI DELLA CHIRURGIA</a:t>
            </a:r>
            <a:endParaRPr lang="it-IT" sz="2800">
              <a:solidFill>
                <a:srgbClr val="000000"/>
              </a:solidFill>
              <a:ea typeface="ヒラギノ角ゴ Pro W3"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Vantaggi della chirurgia</a:t>
            </a:r>
            <a:endParaRPr lang="it-IT" dirty="0"/>
          </a:p>
        </p:txBody>
      </p:sp>
      <p:sp>
        <p:nvSpPr>
          <p:cNvPr id="3" name="Segnaposto contenuto 2"/>
          <p:cNvSpPr>
            <a:spLocks noGrp="1"/>
          </p:cNvSpPr>
          <p:nvPr>
            <p:ph idx="1"/>
          </p:nvPr>
        </p:nvSpPr>
        <p:spPr/>
        <p:txBody>
          <a:bodyPr/>
          <a:lstStyle/>
          <a:p>
            <a:r>
              <a:rPr lang="it-IT" dirty="0" smtClean="0"/>
              <a:t>Asportazione radicale </a:t>
            </a:r>
          </a:p>
          <a:p>
            <a:r>
              <a:rPr lang="it-IT" dirty="0" smtClean="0"/>
              <a:t>Terapia dell’ipertensione endocranica</a:t>
            </a:r>
          </a:p>
          <a:p>
            <a:r>
              <a:rPr lang="it-IT" dirty="0" smtClean="0"/>
              <a:t>Controllo dei sintomi e delle crisi</a:t>
            </a:r>
          </a:p>
          <a:p>
            <a:r>
              <a:rPr lang="it-IT" dirty="0" smtClean="0"/>
              <a:t>Valutazione delle complicanze</a:t>
            </a:r>
          </a:p>
          <a:p>
            <a:r>
              <a:rPr lang="it-IT" dirty="0" smtClean="0"/>
              <a:t>sopravvivenza</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barriera </a:t>
            </a:r>
            <a:r>
              <a:rPr lang="it-IT" dirty="0" err="1" smtClean="0"/>
              <a:t>ematoencefalica</a:t>
            </a:r>
            <a:endParaRPr lang="it-IT" dirty="0"/>
          </a:p>
        </p:txBody>
      </p:sp>
      <p:sp>
        <p:nvSpPr>
          <p:cNvPr id="3" name="Segnaposto contenuto 2"/>
          <p:cNvSpPr>
            <a:spLocks noGrp="1"/>
          </p:cNvSpPr>
          <p:nvPr>
            <p:ph idx="1"/>
          </p:nvPr>
        </p:nvSpPr>
        <p:spPr/>
        <p:txBody>
          <a:bodyPr/>
          <a:lstStyle/>
          <a:p>
            <a:pPr>
              <a:buNone/>
            </a:pPr>
            <a:r>
              <a:rPr lang="it-IT" dirty="0" smtClean="0"/>
              <a:t>BEE è una unità anatomica e funzionale realizzata da particolari caratteristiche istologiche e ha principalmente la funzione di proteggere il tessuto cerebrale da agenti nocivi presenti nel sangue lasciando comunque passare i metaboliti utili</a:t>
            </a:r>
          </a:p>
          <a:p>
            <a:pPr>
              <a:buNone/>
            </a:pP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0225" y="304800"/>
            <a:ext cx="8183563" cy="1066800"/>
          </a:xfrm>
        </p:spPr>
        <p:style>
          <a:lnRef idx="2">
            <a:schemeClr val="accent3"/>
          </a:lnRef>
          <a:fillRef idx="1">
            <a:schemeClr val="lt1"/>
          </a:fillRef>
          <a:effectRef idx="0">
            <a:schemeClr val="accent3"/>
          </a:effectRef>
          <a:fontRef idx="minor">
            <a:schemeClr val="dk1"/>
          </a:fontRef>
        </p:style>
        <p:txBody>
          <a:bodyPr>
            <a:noAutofit/>
          </a:bodyPr>
          <a:lstStyle/>
          <a:p>
            <a:pPr eaLnBrk="1" hangingPunct="1">
              <a:defRPr/>
            </a:pPr>
            <a:r>
              <a:rPr lang="en-US" sz="4000" smtClean="0">
                <a:solidFill>
                  <a:srgbClr val="000000"/>
                </a:solidFill>
                <a:effectLst>
                  <a:outerShdw blurRad="38100" dist="38100" dir="2700000" algn="tl">
                    <a:srgbClr val="C0C0C0"/>
                  </a:outerShdw>
                </a:effectLst>
                <a:ea typeface="ヒラギノ角ゴ Pro W3" charset="-128"/>
              </a:rPr>
              <a:t>Importanza del controllo locale della neoplasia</a:t>
            </a:r>
          </a:p>
        </p:txBody>
      </p:sp>
      <p:sp>
        <p:nvSpPr>
          <p:cNvPr id="11267" name="Rectangle 3"/>
          <p:cNvSpPr>
            <a:spLocks noGrp="1" noChangeArrowheads="1"/>
          </p:cNvSpPr>
          <p:nvPr>
            <p:ph idx="1"/>
          </p:nvPr>
        </p:nvSpPr>
        <p:spPr>
          <a:xfrm>
            <a:off x="1143000" y="2054225"/>
            <a:ext cx="6981825" cy="3392488"/>
          </a:xfrm>
        </p:spPr>
        <p:style>
          <a:lnRef idx="2">
            <a:schemeClr val="accent4"/>
          </a:lnRef>
          <a:fillRef idx="1">
            <a:schemeClr val="lt1"/>
          </a:fillRef>
          <a:effectRef idx="0">
            <a:schemeClr val="accent4"/>
          </a:effectRef>
          <a:fontRef idx="minor">
            <a:schemeClr val="dk1"/>
          </a:fontRef>
        </p:style>
        <p:txBody>
          <a:bodyPr/>
          <a:lstStyle/>
          <a:p>
            <a:pPr eaLnBrk="1" hangingPunct="1">
              <a:defRPr/>
            </a:pPr>
            <a:r>
              <a:rPr lang="en-US" sz="2100" dirty="0" smtClean="0">
                <a:solidFill>
                  <a:srgbClr val="000000"/>
                </a:solidFill>
                <a:effectLst>
                  <a:outerShdw blurRad="38100" dist="38100" dir="2700000" algn="tl">
                    <a:srgbClr val="C0C0C0"/>
                  </a:outerShdw>
                </a:effectLst>
                <a:ea typeface="ヒラギノ角ゴ Pro W3" charset="-128"/>
              </a:rPr>
              <a:t>La </a:t>
            </a:r>
            <a:r>
              <a:rPr lang="en-US" sz="2100" dirty="0" err="1" smtClean="0">
                <a:solidFill>
                  <a:srgbClr val="000000"/>
                </a:solidFill>
                <a:effectLst>
                  <a:outerShdw blurRad="38100" dist="38100" dir="2700000" algn="tl">
                    <a:srgbClr val="C0C0C0"/>
                  </a:outerShdw>
                </a:effectLst>
                <a:ea typeface="ヒラギノ角ゴ Pro W3" charset="-128"/>
              </a:rPr>
              <a:t>barriera</a:t>
            </a:r>
            <a:r>
              <a:rPr lang="en-US" sz="2100" dirty="0" smtClean="0">
                <a:solidFill>
                  <a:srgbClr val="000000"/>
                </a:solidFill>
                <a:effectLst>
                  <a:outerShdw blurRad="38100" dist="38100" dir="2700000" algn="tl">
                    <a:srgbClr val="C0C0C0"/>
                  </a:outerShdw>
                </a:effectLst>
                <a:ea typeface="ヒラギノ角ゴ Pro W3" charset="-128"/>
              </a:rPr>
              <a:t> </a:t>
            </a:r>
            <a:r>
              <a:rPr lang="en-US" sz="2100" dirty="0" err="1" smtClean="0">
                <a:solidFill>
                  <a:srgbClr val="000000"/>
                </a:solidFill>
                <a:effectLst>
                  <a:outerShdw blurRad="38100" dist="38100" dir="2700000" algn="tl">
                    <a:srgbClr val="C0C0C0"/>
                  </a:outerShdw>
                </a:effectLst>
                <a:ea typeface="ヒラギノ角ゴ Pro W3" charset="-128"/>
              </a:rPr>
              <a:t>emato-encefalica</a:t>
            </a:r>
            <a:r>
              <a:rPr lang="en-US" sz="2100" dirty="0" smtClean="0">
                <a:solidFill>
                  <a:srgbClr val="000000"/>
                </a:solidFill>
                <a:effectLst>
                  <a:outerShdw blurRad="38100" dist="38100" dir="2700000" algn="tl">
                    <a:srgbClr val="C0C0C0"/>
                  </a:outerShdw>
                </a:effectLst>
                <a:ea typeface="ヒラギノ角ゴ Pro W3" charset="-128"/>
              </a:rPr>
              <a:t> e la </a:t>
            </a:r>
            <a:r>
              <a:rPr lang="en-US" sz="2100" dirty="0" err="1" smtClean="0">
                <a:solidFill>
                  <a:srgbClr val="000000"/>
                </a:solidFill>
                <a:effectLst>
                  <a:outerShdw blurRad="38100" dist="38100" dir="2700000" algn="tl">
                    <a:srgbClr val="C0C0C0"/>
                  </a:outerShdw>
                </a:effectLst>
                <a:ea typeface="ヒラギノ角ゴ Pro W3" charset="-128"/>
              </a:rPr>
              <a:t>tossicità</a:t>
            </a:r>
            <a:r>
              <a:rPr lang="en-US" sz="2100" dirty="0" smtClean="0">
                <a:solidFill>
                  <a:srgbClr val="000000"/>
                </a:solidFill>
                <a:effectLst>
                  <a:outerShdw blurRad="38100" dist="38100" dir="2700000" algn="tl">
                    <a:srgbClr val="C0C0C0"/>
                  </a:outerShdw>
                </a:effectLst>
                <a:ea typeface="ヒラギノ角ゴ Pro W3" charset="-128"/>
              </a:rPr>
              <a:t> </a:t>
            </a:r>
            <a:r>
              <a:rPr lang="en-US" sz="2100" dirty="0" err="1" smtClean="0">
                <a:solidFill>
                  <a:srgbClr val="000000"/>
                </a:solidFill>
                <a:effectLst>
                  <a:outerShdw blurRad="38100" dist="38100" dir="2700000" algn="tl">
                    <a:srgbClr val="C0C0C0"/>
                  </a:outerShdw>
                </a:effectLst>
                <a:ea typeface="ヒラギノ角ゴ Pro W3" charset="-128"/>
              </a:rPr>
              <a:t>sistemica</a:t>
            </a:r>
            <a:r>
              <a:rPr lang="en-US" sz="2100" dirty="0" smtClean="0">
                <a:solidFill>
                  <a:srgbClr val="000000"/>
                </a:solidFill>
                <a:effectLst>
                  <a:outerShdw blurRad="38100" dist="38100" dir="2700000" algn="tl">
                    <a:srgbClr val="C0C0C0"/>
                  </a:outerShdw>
                </a:effectLst>
                <a:ea typeface="ヒラギノ角ゴ Pro W3" charset="-128"/>
              </a:rPr>
              <a:t> </a:t>
            </a:r>
            <a:r>
              <a:rPr lang="en-US" sz="2100" dirty="0" err="1" smtClean="0">
                <a:solidFill>
                  <a:srgbClr val="000000"/>
                </a:solidFill>
                <a:effectLst>
                  <a:outerShdw blurRad="38100" dist="38100" dir="2700000" algn="tl">
                    <a:srgbClr val="C0C0C0"/>
                  </a:outerShdw>
                </a:effectLst>
                <a:ea typeface="ヒラギノ角ゴ Pro W3" charset="-128"/>
              </a:rPr>
              <a:t>limitano</a:t>
            </a:r>
            <a:r>
              <a:rPr lang="en-US" sz="2100" dirty="0" smtClean="0">
                <a:solidFill>
                  <a:srgbClr val="000000"/>
                </a:solidFill>
                <a:effectLst>
                  <a:outerShdw blurRad="38100" dist="38100" dir="2700000" algn="tl">
                    <a:srgbClr val="C0C0C0"/>
                  </a:outerShdw>
                </a:effectLst>
                <a:ea typeface="ヒラギノ角ゴ Pro W3" charset="-128"/>
              </a:rPr>
              <a:t> </a:t>
            </a:r>
            <a:r>
              <a:rPr lang="en-US" sz="2100" dirty="0" err="1" smtClean="0">
                <a:solidFill>
                  <a:srgbClr val="000000"/>
                </a:solidFill>
                <a:effectLst>
                  <a:outerShdw blurRad="38100" dist="38100" dir="2700000" algn="tl">
                    <a:srgbClr val="C0C0C0"/>
                  </a:outerShdw>
                </a:effectLst>
                <a:ea typeface="ヒラギノ角ゴ Pro W3" charset="-128"/>
              </a:rPr>
              <a:t>il</a:t>
            </a:r>
            <a:r>
              <a:rPr lang="en-US" sz="2100" dirty="0" smtClean="0">
                <a:solidFill>
                  <a:srgbClr val="000000"/>
                </a:solidFill>
                <a:effectLst>
                  <a:outerShdw blurRad="38100" dist="38100" dir="2700000" algn="tl">
                    <a:srgbClr val="C0C0C0"/>
                  </a:outerShdw>
                </a:effectLst>
                <a:ea typeface="ヒラギノ角ゴ Pro W3" charset="-128"/>
              </a:rPr>
              <a:t> </a:t>
            </a:r>
            <a:r>
              <a:rPr lang="en-US" sz="2100" dirty="0" err="1" smtClean="0">
                <a:solidFill>
                  <a:srgbClr val="000000"/>
                </a:solidFill>
                <a:effectLst>
                  <a:outerShdw blurRad="38100" dist="38100" dir="2700000" algn="tl">
                    <a:srgbClr val="C0C0C0"/>
                  </a:outerShdw>
                </a:effectLst>
                <a:ea typeface="ヒラギノ角ゴ Pro W3" charset="-128"/>
              </a:rPr>
              <a:t>numero</a:t>
            </a:r>
            <a:r>
              <a:rPr lang="en-US" sz="2100" dirty="0" smtClean="0">
                <a:solidFill>
                  <a:srgbClr val="000000"/>
                </a:solidFill>
                <a:effectLst>
                  <a:outerShdw blurRad="38100" dist="38100" dir="2700000" algn="tl">
                    <a:srgbClr val="C0C0C0"/>
                  </a:outerShdw>
                </a:effectLst>
                <a:ea typeface="ヒラギノ角ゴ Pro W3" charset="-128"/>
              </a:rPr>
              <a:t> e </a:t>
            </a:r>
            <a:r>
              <a:rPr lang="en-US" sz="2100" dirty="0" err="1" smtClean="0">
                <a:solidFill>
                  <a:srgbClr val="000000"/>
                </a:solidFill>
                <a:effectLst>
                  <a:outerShdw blurRad="38100" dist="38100" dir="2700000" algn="tl">
                    <a:srgbClr val="C0C0C0"/>
                  </a:outerShdw>
                </a:effectLst>
                <a:ea typeface="ヒラギノ角ゴ Pro W3" charset="-128"/>
              </a:rPr>
              <a:t>l’efficacia</a:t>
            </a:r>
            <a:r>
              <a:rPr lang="en-US" sz="2100" dirty="0" smtClean="0">
                <a:solidFill>
                  <a:srgbClr val="000000"/>
                </a:solidFill>
                <a:effectLst>
                  <a:outerShdw blurRad="38100" dist="38100" dir="2700000" algn="tl">
                    <a:srgbClr val="C0C0C0"/>
                  </a:outerShdw>
                </a:effectLst>
                <a:ea typeface="ヒラギノ角ゴ Pro W3" charset="-128"/>
              </a:rPr>
              <a:t> </a:t>
            </a:r>
            <a:r>
              <a:rPr lang="en-US" sz="2100" dirty="0" err="1" smtClean="0">
                <a:solidFill>
                  <a:srgbClr val="000000"/>
                </a:solidFill>
                <a:effectLst>
                  <a:outerShdw blurRad="38100" dist="38100" dir="2700000" algn="tl">
                    <a:srgbClr val="C0C0C0"/>
                  </a:outerShdw>
                </a:effectLst>
                <a:ea typeface="ヒラギノ角ゴ Pro W3" charset="-128"/>
              </a:rPr>
              <a:t>degli</a:t>
            </a:r>
            <a:r>
              <a:rPr lang="en-US" sz="2100" dirty="0" smtClean="0">
                <a:solidFill>
                  <a:srgbClr val="000000"/>
                </a:solidFill>
                <a:effectLst>
                  <a:outerShdw blurRad="38100" dist="38100" dir="2700000" algn="tl">
                    <a:srgbClr val="C0C0C0"/>
                  </a:outerShdw>
                </a:effectLst>
                <a:ea typeface="ヒラギノ角ゴ Pro W3" charset="-128"/>
              </a:rPr>
              <a:t> </a:t>
            </a:r>
            <a:r>
              <a:rPr lang="en-US" sz="2100" dirty="0" err="1" smtClean="0">
                <a:solidFill>
                  <a:srgbClr val="000000"/>
                </a:solidFill>
                <a:effectLst>
                  <a:outerShdw blurRad="38100" dist="38100" dir="2700000" algn="tl">
                    <a:srgbClr val="C0C0C0"/>
                  </a:outerShdw>
                </a:effectLst>
                <a:ea typeface="ヒラギノ角ゴ Pro W3" charset="-128"/>
              </a:rPr>
              <a:t>agenti</a:t>
            </a:r>
            <a:r>
              <a:rPr lang="en-US" sz="2100" dirty="0" smtClean="0">
                <a:solidFill>
                  <a:srgbClr val="000000"/>
                </a:solidFill>
                <a:effectLst>
                  <a:outerShdw blurRad="38100" dist="38100" dir="2700000" algn="tl">
                    <a:srgbClr val="C0C0C0"/>
                  </a:outerShdw>
                </a:effectLst>
                <a:ea typeface="ヒラギノ角ゴ Pro W3" charset="-128"/>
              </a:rPr>
              <a:t> </a:t>
            </a:r>
            <a:r>
              <a:rPr lang="en-US" sz="2100" dirty="0" err="1" smtClean="0">
                <a:solidFill>
                  <a:srgbClr val="000000"/>
                </a:solidFill>
                <a:effectLst>
                  <a:outerShdw blurRad="38100" dist="38100" dir="2700000" algn="tl">
                    <a:srgbClr val="C0C0C0"/>
                  </a:outerShdw>
                </a:effectLst>
                <a:ea typeface="ヒラギノ角ゴ Pro W3" charset="-128"/>
              </a:rPr>
              <a:t>sistemici</a:t>
            </a:r>
            <a:r>
              <a:rPr lang="en-US" sz="2100" dirty="0" smtClean="0">
                <a:solidFill>
                  <a:srgbClr val="000000"/>
                </a:solidFill>
                <a:effectLst>
                  <a:outerShdw blurRad="38100" dist="38100" dir="2700000" algn="tl">
                    <a:srgbClr val="C0C0C0"/>
                  </a:outerShdw>
                </a:effectLst>
                <a:ea typeface="ヒラギノ角ゴ Pro W3" charset="-128"/>
              </a:rPr>
              <a:t> </a:t>
            </a:r>
            <a:r>
              <a:rPr lang="en-US" sz="2100" dirty="0" err="1" smtClean="0">
                <a:solidFill>
                  <a:srgbClr val="000000"/>
                </a:solidFill>
                <a:effectLst>
                  <a:outerShdw blurRad="38100" dist="38100" dir="2700000" algn="tl">
                    <a:srgbClr val="C0C0C0"/>
                  </a:outerShdw>
                </a:effectLst>
                <a:ea typeface="ヒラギノ角ゴ Pro W3" charset="-128"/>
              </a:rPr>
              <a:t>disponibili</a:t>
            </a:r>
            <a:endParaRPr lang="en-US" sz="2100" dirty="0" smtClean="0">
              <a:solidFill>
                <a:srgbClr val="000000"/>
              </a:solidFill>
              <a:effectLst>
                <a:outerShdw blurRad="38100" dist="38100" dir="2700000" algn="tl">
                  <a:srgbClr val="C0C0C0"/>
                </a:outerShdw>
              </a:effectLst>
              <a:ea typeface="ヒラギノ角ゴ Pro W3" charset="-128"/>
            </a:endParaRPr>
          </a:p>
          <a:p>
            <a:pPr eaLnBrk="1" hangingPunct="1">
              <a:spcBef>
                <a:spcPct val="0"/>
              </a:spcBef>
              <a:defRPr/>
            </a:pPr>
            <a:r>
              <a:rPr lang="en-US" sz="2000" dirty="0" err="1" smtClean="0">
                <a:solidFill>
                  <a:srgbClr val="000000"/>
                </a:solidFill>
                <a:effectLst>
                  <a:outerShdw blurRad="38100" dist="38100" dir="2700000" algn="tl">
                    <a:srgbClr val="C0C0C0"/>
                  </a:outerShdw>
                </a:effectLst>
                <a:ea typeface="ヒラギノ角ゴ Pro W3" charset="-128"/>
              </a:rPr>
              <a:t>Molti</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pazienti</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muoiono</a:t>
            </a:r>
            <a:r>
              <a:rPr lang="en-US" sz="2000" dirty="0" smtClean="0">
                <a:solidFill>
                  <a:srgbClr val="000000"/>
                </a:solidFill>
                <a:effectLst>
                  <a:outerShdw blurRad="38100" dist="38100" dir="2700000" algn="tl">
                    <a:srgbClr val="C0C0C0"/>
                  </a:outerShdw>
                </a:effectLst>
                <a:ea typeface="ヒラギノ角ゴ Pro W3" charset="-128"/>
              </a:rPr>
              <a:t> a </a:t>
            </a:r>
            <a:r>
              <a:rPr lang="en-US" sz="2000" dirty="0" err="1" smtClean="0">
                <a:solidFill>
                  <a:srgbClr val="000000"/>
                </a:solidFill>
                <a:effectLst>
                  <a:outerShdw blurRad="38100" dist="38100" dir="2700000" algn="tl">
                    <a:srgbClr val="C0C0C0"/>
                  </a:outerShdw>
                </a:effectLst>
                <a:ea typeface="ヒラギノ角ゴ Pro W3" charset="-128"/>
              </a:rPr>
              <a:t>causa</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di</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recidiva</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neoplastica</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che</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si</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verifica</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entro</a:t>
            </a:r>
            <a:r>
              <a:rPr lang="en-US" sz="2000" dirty="0" smtClean="0">
                <a:solidFill>
                  <a:srgbClr val="000000"/>
                </a:solidFill>
                <a:effectLst>
                  <a:outerShdw blurRad="38100" dist="38100" dir="2700000" algn="tl">
                    <a:srgbClr val="C0C0C0"/>
                  </a:outerShdw>
                </a:effectLst>
                <a:ea typeface="ヒラギノ角ゴ Pro W3" charset="-128"/>
              </a:rPr>
              <a:t> 2 cm </a:t>
            </a:r>
            <a:r>
              <a:rPr lang="en-US" sz="2000" dirty="0" err="1" smtClean="0">
                <a:solidFill>
                  <a:srgbClr val="000000"/>
                </a:solidFill>
                <a:effectLst>
                  <a:outerShdw blurRad="38100" dist="38100" dir="2700000" algn="tl">
                    <a:srgbClr val="C0C0C0"/>
                  </a:outerShdw>
                </a:effectLst>
                <a:ea typeface="ヒラギノ角ゴ Pro W3" charset="-128"/>
              </a:rPr>
              <a:t>dal</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tumore</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originario</a:t>
            </a:r>
            <a:endParaRPr lang="en-US" sz="2000" dirty="0" smtClean="0">
              <a:solidFill>
                <a:srgbClr val="000000"/>
              </a:solidFill>
              <a:effectLst>
                <a:outerShdw blurRad="38100" dist="38100" dir="2700000" algn="tl">
                  <a:srgbClr val="C0C0C0"/>
                </a:outerShdw>
              </a:effectLst>
              <a:ea typeface="ヒラギノ角ゴ Pro W3" charset="-128"/>
            </a:endParaRPr>
          </a:p>
          <a:p>
            <a:pPr eaLnBrk="1" hangingPunct="1">
              <a:spcBef>
                <a:spcPct val="0"/>
              </a:spcBef>
              <a:defRPr/>
            </a:pPr>
            <a:r>
              <a:rPr lang="en-US" sz="2000" dirty="0" smtClean="0">
                <a:solidFill>
                  <a:srgbClr val="000000"/>
                </a:solidFill>
                <a:effectLst>
                  <a:outerShdw blurRad="38100" dist="38100" dir="2700000" algn="tl">
                    <a:srgbClr val="C0C0C0"/>
                  </a:outerShdw>
                </a:effectLst>
                <a:ea typeface="ヒラギノ角ゴ Pro W3" charset="-128"/>
              </a:rPr>
              <a:t>La </a:t>
            </a:r>
            <a:r>
              <a:rPr lang="en-US" sz="2000" dirty="0" err="1" smtClean="0">
                <a:solidFill>
                  <a:srgbClr val="000000"/>
                </a:solidFill>
                <a:effectLst>
                  <a:outerShdw blurRad="38100" dist="38100" dir="2700000" algn="tl">
                    <a:srgbClr val="C0C0C0"/>
                  </a:outerShdw>
                </a:effectLst>
                <a:ea typeface="ヒラギノ角ゴ Pro W3" charset="-128"/>
              </a:rPr>
              <a:t>resezione</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parziale</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di</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fatto</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comporta</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il</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formarsi</a:t>
            </a:r>
            <a:r>
              <a:rPr lang="en-US" sz="2000" dirty="0" smtClean="0">
                <a:solidFill>
                  <a:srgbClr val="000000"/>
                </a:solidFill>
                <a:effectLst>
                  <a:outerShdw blurRad="38100" dist="38100" dir="2700000" algn="tl">
                    <a:srgbClr val="C0C0C0"/>
                  </a:outerShdw>
                </a:effectLst>
                <a:ea typeface="ヒラギノ角ゴ Pro W3" charset="-128"/>
              </a:rPr>
              <a:t> </a:t>
            </a:r>
            <a:r>
              <a:rPr lang="en-US" sz="2000" dirty="0" err="1" smtClean="0">
                <a:solidFill>
                  <a:srgbClr val="000000"/>
                </a:solidFill>
                <a:effectLst>
                  <a:outerShdw blurRad="38100" dist="38100" dir="2700000" algn="tl">
                    <a:srgbClr val="C0C0C0"/>
                  </a:outerShdw>
                </a:effectLst>
                <a:ea typeface="ヒラギノ角ゴ Pro W3" charset="-128"/>
              </a:rPr>
              <a:t>di</a:t>
            </a:r>
            <a:r>
              <a:rPr lang="en-US" sz="2000" dirty="0" smtClean="0">
                <a:solidFill>
                  <a:srgbClr val="000000"/>
                </a:solidFill>
                <a:effectLst>
                  <a:outerShdw blurRad="38100" dist="38100" dir="2700000" algn="tl">
                    <a:srgbClr val="C0C0C0"/>
                  </a:outerShdw>
                </a:effectLst>
                <a:ea typeface="ヒラギノ角ゴ Pro W3" charset="-128"/>
              </a:rPr>
              <a:t> un “reservoir” </a:t>
            </a:r>
            <a:r>
              <a:rPr lang="en-US" sz="2000" dirty="0" err="1" smtClean="0">
                <a:solidFill>
                  <a:srgbClr val="000000"/>
                </a:solidFill>
                <a:effectLst>
                  <a:outerShdw blurRad="38100" dist="38100" dir="2700000" algn="tl">
                    <a:srgbClr val="C0C0C0"/>
                  </a:outerShdw>
                </a:effectLst>
                <a:ea typeface="ヒラギノ角ゴ Pro W3" charset="-128"/>
              </a:rPr>
              <a:t>di</a:t>
            </a:r>
            <a:r>
              <a:rPr lang="en-US" sz="2000" dirty="0" smtClean="0">
                <a:solidFill>
                  <a:srgbClr val="000000"/>
                </a:solidFill>
                <a:effectLst>
                  <a:outerShdw blurRad="38100" dist="38100" dir="2700000" algn="tl">
                    <a:srgbClr val="C0C0C0"/>
                  </a:outerShdw>
                </a:effectLst>
                <a:ea typeface="ヒラギノ角ゴ Pro W3" charset="-128"/>
              </a:rPr>
              <a:t> cellule </a:t>
            </a:r>
            <a:r>
              <a:rPr lang="en-US" sz="2000" dirty="0" err="1" smtClean="0">
                <a:solidFill>
                  <a:srgbClr val="000000"/>
                </a:solidFill>
                <a:effectLst>
                  <a:outerShdw blurRad="38100" dist="38100" dir="2700000" algn="tl">
                    <a:srgbClr val="C0C0C0"/>
                  </a:outerShdw>
                </a:effectLst>
                <a:ea typeface="ヒラギノ角ゴ Pro W3" charset="-128"/>
              </a:rPr>
              <a:t>maligne</a:t>
            </a:r>
            <a:r>
              <a:rPr lang="en-US" sz="2000" dirty="0" smtClean="0">
                <a:solidFill>
                  <a:srgbClr val="000000"/>
                </a:solidFill>
                <a:effectLst>
                  <a:outerShdw blurRad="38100" dist="38100" dir="2700000" algn="tl">
                    <a:srgbClr val="C0C0C0"/>
                  </a:outerShdw>
                </a:effectLst>
                <a:ea typeface="ヒラギノ角ゴ Pro W3" charset="-128"/>
              </a:rPr>
              <a:t> per la </a:t>
            </a:r>
            <a:r>
              <a:rPr lang="en-US" sz="2000" dirty="0" err="1" smtClean="0">
                <a:solidFill>
                  <a:srgbClr val="000000"/>
                </a:solidFill>
                <a:effectLst>
                  <a:outerShdw blurRad="38100" dist="38100" dir="2700000" algn="tl">
                    <a:srgbClr val="C0C0C0"/>
                  </a:outerShdw>
                </a:effectLst>
                <a:ea typeface="ヒラギノ角ゴ Pro W3" charset="-128"/>
              </a:rPr>
              <a:t>recidiva</a:t>
            </a:r>
            <a:r>
              <a:rPr lang="en-US" sz="2000" dirty="0" smtClean="0">
                <a:solidFill>
                  <a:srgbClr val="000000"/>
                </a:solidFill>
                <a:effectLst>
                  <a:outerShdw blurRad="38100" dist="38100" dir="2700000" algn="tl">
                    <a:srgbClr val="C0C0C0"/>
                  </a:outerShdw>
                </a:effectLst>
                <a:ea typeface="ヒラギノ角ゴ Pro W3" charset="-128"/>
              </a:rPr>
              <a:t>.</a:t>
            </a:r>
          </a:p>
        </p:txBody>
      </p:sp>
      <p:sp>
        <p:nvSpPr>
          <p:cNvPr id="29700" name="Rectangle 4"/>
          <p:cNvSpPr>
            <a:spLocks noChangeArrowheads="1"/>
          </p:cNvSpPr>
          <p:nvPr/>
        </p:nvSpPr>
        <p:spPr bwMode="auto">
          <a:xfrm>
            <a:off x="530225" y="5446713"/>
            <a:ext cx="8004175" cy="938212"/>
          </a:xfrm>
          <a:prstGeom prst="rect">
            <a:avLst/>
          </a:prstGeom>
          <a:noFill/>
          <a:ln w="9525">
            <a:noFill/>
            <a:miter lim="800000"/>
            <a:headEnd/>
            <a:tailEnd/>
          </a:ln>
        </p:spPr>
        <p:txBody>
          <a:bodyPr anchor="ctr">
            <a:spAutoFit/>
          </a:bodyPr>
          <a:lstStyle/>
          <a:p>
            <a:r>
              <a:rPr lang="en-US" sz="1100">
                <a:latin typeface="Corbel" pitchFamily="34" charset="0"/>
              </a:rPr>
              <a:t>Hochberg FH, Pruitt A. Neurology. 1980;30:907-911.</a:t>
            </a:r>
          </a:p>
          <a:p>
            <a:r>
              <a:rPr lang="en-US" sz="1100">
                <a:latin typeface="Corbel" pitchFamily="34" charset="0"/>
              </a:rPr>
              <a:t>DeVita, VT, Jr., Hellman, S, Rosenberg, SA, eds. Cancer: Principles and Practice of Oncology. 7th ed. Philadelphia, PA: </a:t>
            </a:r>
          </a:p>
          <a:p>
            <a:r>
              <a:rPr lang="en-US" sz="1100">
                <a:latin typeface="Corbel" pitchFamily="34" charset="0"/>
              </a:rPr>
              <a:t>Lippincott Williams &amp; Wilkins; 2005:1834-1887. </a:t>
            </a:r>
          </a:p>
          <a:p>
            <a:r>
              <a:rPr lang="en-US" sz="1100">
                <a:latin typeface="Corbel" pitchFamily="34" charset="0"/>
              </a:rPr>
              <a:t>Grossman SA, Batara JF. Semin Oncol. 2004;31:635-644.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Font typeface="Wingdings" pitchFamily="2" charset="2"/>
              <a:buNone/>
              <a:defRPr/>
            </a:pPr>
            <a:r>
              <a:rPr lang="it-IT" sz="3200" smtClean="0">
                <a:effectLst>
                  <a:outerShdw blurRad="38100" dist="38100" dir="2700000" algn="tl">
                    <a:srgbClr val="0064E2"/>
                  </a:outerShdw>
                </a:effectLst>
              </a:rPr>
              <a:t>Tecniche per il controllo regionale:</a:t>
            </a:r>
          </a:p>
          <a:p>
            <a:pPr>
              <a:defRPr/>
            </a:pPr>
            <a:r>
              <a:rPr lang="it-IT" smtClean="0">
                <a:effectLst>
                  <a:outerShdw blurRad="38100" dist="38100" dir="2700000" algn="tl">
                    <a:srgbClr val="0064E2"/>
                  </a:outerShdw>
                </a:effectLst>
              </a:rPr>
              <a:t>Radioterapia interstiziale</a:t>
            </a:r>
          </a:p>
          <a:p>
            <a:pPr>
              <a:defRPr/>
            </a:pPr>
            <a:r>
              <a:rPr lang="it-IT" smtClean="0">
                <a:effectLst>
                  <a:outerShdw blurRad="38100" dist="38100" dir="2700000" algn="tl">
                    <a:srgbClr val="0064E2"/>
                  </a:outerShdw>
                </a:effectLst>
              </a:rPr>
              <a:t>Infusioni regionali di chemioterapici</a:t>
            </a:r>
          </a:p>
          <a:p>
            <a:pPr>
              <a:defRPr/>
            </a:pPr>
            <a:r>
              <a:rPr lang="it-IT" smtClean="0">
                <a:effectLst>
                  <a:outerShdw blurRad="38100" dist="38100" dir="2700000" algn="tl">
                    <a:srgbClr val="0064E2"/>
                  </a:outerShdw>
                </a:effectLst>
              </a:rPr>
              <a:t>Impianti biodegradabili</a:t>
            </a:r>
          </a:p>
          <a:p>
            <a:pPr>
              <a:defRPr/>
            </a:pPr>
            <a:r>
              <a:rPr lang="it-IT" smtClean="0">
                <a:effectLst>
                  <a:outerShdw blurRad="38100" dist="38100" dir="2700000" algn="tl">
                    <a:srgbClr val="0064E2"/>
                  </a:outerShdw>
                </a:effectLst>
              </a:rPr>
              <a:t>Terapia genica  locale</a:t>
            </a:r>
          </a:p>
        </p:txBody>
      </p:sp>
      <p:sp>
        <p:nvSpPr>
          <p:cNvPr id="4" name="Rectangle 2"/>
          <p:cNvSpPr>
            <a:spLocks noGrp="1" noChangeArrowheads="1"/>
          </p:cNvSpPr>
          <p:nvPr>
            <p:ph type="title"/>
          </p:nvPr>
        </p:nvSpPr>
        <p:spPr/>
        <p:style>
          <a:lnRef idx="2">
            <a:schemeClr val="accent3"/>
          </a:lnRef>
          <a:fillRef idx="1">
            <a:schemeClr val="lt1"/>
          </a:fillRef>
          <a:effectRef idx="0">
            <a:schemeClr val="accent3"/>
          </a:effectRef>
          <a:fontRef idx="minor">
            <a:schemeClr val="dk1"/>
          </a:fontRef>
        </p:style>
        <p:txBody>
          <a:bodyPr>
            <a:noAutofit/>
          </a:bodyPr>
          <a:lstStyle/>
          <a:p>
            <a:pPr eaLnBrk="1" hangingPunct="1">
              <a:defRPr/>
            </a:pPr>
            <a:r>
              <a:rPr lang="en-US" sz="4000" smtClean="0">
                <a:solidFill>
                  <a:srgbClr val="000000"/>
                </a:solidFill>
                <a:effectLst>
                  <a:outerShdw blurRad="38100" dist="38100" dir="2700000" algn="tl">
                    <a:srgbClr val="C0C0C0"/>
                  </a:outerShdw>
                </a:effectLst>
                <a:ea typeface="ヒラギノ角ゴ Pro W3" charset="-128"/>
              </a:rPr>
              <a:t>Importanza del controllo locale della neoplasia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419100"/>
            <a:ext cx="8683625" cy="1143000"/>
          </a:xfrm>
        </p:spPr>
        <p:style>
          <a:lnRef idx="3">
            <a:schemeClr val="lt1"/>
          </a:lnRef>
          <a:fillRef idx="1">
            <a:schemeClr val="accent2"/>
          </a:fillRef>
          <a:effectRef idx="1">
            <a:schemeClr val="accent2"/>
          </a:effectRef>
          <a:fontRef idx="minor">
            <a:schemeClr val="lt1"/>
          </a:fontRef>
        </p:style>
        <p:txBody>
          <a:bodyPr>
            <a:noAutofit/>
          </a:bodyPr>
          <a:lstStyle/>
          <a:p>
            <a:pPr eaLnBrk="1" hangingPunct="1">
              <a:defRPr/>
            </a:pPr>
            <a:r>
              <a:rPr lang="it-IT" sz="3600" smtClean="0">
                <a:solidFill>
                  <a:srgbClr val="FFFFFF"/>
                </a:solidFill>
                <a:effectLst>
                  <a:outerShdw blurRad="38100" dist="38100" dir="2700000" algn="tl">
                    <a:srgbClr val="000000"/>
                  </a:outerShdw>
                </a:effectLst>
                <a:ea typeface="ヒラギノ角ゴ Pro W3" charset="-128"/>
              </a:rPr>
              <a:t>   MIGLIOR TRATTAMENTO POSSIBILE</a:t>
            </a:r>
          </a:p>
        </p:txBody>
      </p:sp>
      <p:sp>
        <p:nvSpPr>
          <p:cNvPr id="3" name="Segnaposto contenuto 2"/>
          <p:cNvSpPr>
            <a:spLocks noGrp="1"/>
          </p:cNvSpPr>
          <p:nvPr>
            <p:ph sz="half" idx="1"/>
          </p:nvPr>
        </p:nvSpPr>
        <p:spPr>
          <a:xfrm>
            <a:off x="1371600" y="2133600"/>
            <a:ext cx="6327775" cy="1828800"/>
          </a:xfrm>
        </p:spPr>
        <p:style>
          <a:lnRef idx="2">
            <a:schemeClr val="accent2"/>
          </a:lnRef>
          <a:fillRef idx="1">
            <a:schemeClr val="lt1"/>
          </a:fillRef>
          <a:effectRef idx="0">
            <a:schemeClr val="accent2"/>
          </a:effectRef>
          <a:fontRef idx="minor">
            <a:schemeClr val="dk1"/>
          </a:fontRef>
        </p:style>
        <p:txBody>
          <a:bodyPr/>
          <a:lstStyle/>
          <a:p>
            <a:pPr eaLnBrk="1" hangingPunct="1">
              <a:defRPr/>
            </a:pPr>
            <a:r>
              <a:rPr lang="it-IT" sz="2800" smtClean="0">
                <a:solidFill>
                  <a:srgbClr val="000000"/>
                </a:solidFill>
                <a:effectLst>
                  <a:outerShdw blurRad="38100" dist="38100" dir="2700000" algn="tl">
                    <a:srgbClr val="C0C0C0"/>
                  </a:outerShdw>
                </a:effectLst>
                <a:ea typeface="ヒラギノ角ゴ Pro W3" charset="-128"/>
              </a:rPr>
              <a:t>ASPORTAZIONE CHIRURGICA</a:t>
            </a:r>
          </a:p>
          <a:p>
            <a:pPr eaLnBrk="1" hangingPunct="1">
              <a:defRPr/>
            </a:pPr>
            <a:r>
              <a:rPr lang="it-IT" sz="2800" smtClean="0">
                <a:solidFill>
                  <a:srgbClr val="000000"/>
                </a:solidFill>
                <a:effectLst>
                  <a:outerShdw blurRad="38100" dist="38100" dir="2700000" algn="tl">
                    <a:srgbClr val="C0C0C0"/>
                  </a:outerShdw>
                </a:effectLst>
                <a:ea typeface="ヒラギノ角ゴ Pro W3" charset="-128"/>
              </a:rPr>
              <a:t>RADIOTERAPIA</a:t>
            </a:r>
          </a:p>
          <a:p>
            <a:pPr eaLnBrk="1" hangingPunct="1">
              <a:defRPr/>
            </a:pPr>
            <a:r>
              <a:rPr lang="it-IT" sz="2800" smtClean="0">
                <a:solidFill>
                  <a:srgbClr val="000000"/>
                </a:solidFill>
                <a:effectLst>
                  <a:outerShdw blurRad="38100" dist="38100" dir="2700000" algn="tl">
                    <a:srgbClr val="C0C0C0"/>
                  </a:outerShdw>
                </a:effectLst>
                <a:ea typeface="ヒラギノ角ゴ Pro W3" charset="-128"/>
              </a:rPr>
              <a:t>CHEMIOTERAPIA</a:t>
            </a:r>
          </a:p>
        </p:txBody>
      </p:sp>
      <p:sp>
        <p:nvSpPr>
          <p:cNvPr id="5" name="Segnaposto contenuto 2"/>
          <p:cNvSpPr txBox="1">
            <a:spLocks/>
          </p:cNvSpPr>
          <p:nvPr/>
        </p:nvSpPr>
        <p:spPr>
          <a:xfrm>
            <a:off x="1371600" y="4343400"/>
            <a:ext cx="6327775" cy="1828800"/>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marL="342900" indent="-342900" defTabSz="914400">
              <a:spcBef>
                <a:spcPct val="20000"/>
              </a:spcBef>
              <a:buClr>
                <a:schemeClr val="accent1"/>
              </a:buClr>
              <a:buSzPct val="90000"/>
              <a:buFont typeface="Wingdings" pitchFamily="2" charset="2"/>
              <a:buChar char=""/>
              <a:defRPr/>
            </a:pPr>
            <a:r>
              <a:rPr lang="it-IT" sz="2800" b="1">
                <a:solidFill>
                  <a:srgbClr val="000000"/>
                </a:solidFill>
                <a:effectLst>
                  <a:outerShdw blurRad="38100" dist="38100" dir="2700000" algn="tl">
                    <a:srgbClr val="C0C0C0"/>
                  </a:outerShdw>
                </a:effectLst>
                <a:ea typeface="ヒラギノ角ゴ Pro W3" charset="-128"/>
              </a:rPr>
              <a:t>TERAPIE DI SUPPORTO</a:t>
            </a:r>
          </a:p>
          <a:p>
            <a:pPr marL="342900" indent="-342900" defTabSz="914400">
              <a:spcBef>
                <a:spcPct val="20000"/>
              </a:spcBef>
              <a:buClr>
                <a:schemeClr val="accent1"/>
              </a:buClr>
              <a:buSzPct val="90000"/>
              <a:buFont typeface="Wingdings" pitchFamily="2" charset="2"/>
              <a:buChar char=""/>
              <a:defRPr/>
            </a:pPr>
            <a:r>
              <a:rPr lang="it-IT" sz="2800" b="1">
                <a:solidFill>
                  <a:srgbClr val="000000"/>
                </a:solidFill>
                <a:effectLst>
                  <a:outerShdw blurRad="38100" dist="38100" dir="2700000" algn="tl">
                    <a:srgbClr val="C0C0C0"/>
                  </a:outerShdw>
                </a:effectLst>
                <a:ea typeface="ヒラギノ角ゴ Pro W3" charset="-128"/>
              </a:rPr>
              <a:t>Farmaci antiepilettici</a:t>
            </a:r>
          </a:p>
          <a:p>
            <a:pPr marL="342900" indent="-342900" defTabSz="914400">
              <a:spcBef>
                <a:spcPct val="20000"/>
              </a:spcBef>
              <a:buClr>
                <a:schemeClr val="accent1"/>
              </a:buClr>
              <a:buSzPct val="90000"/>
              <a:buFont typeface="Wingdings" pitchFamily="2" charset="2"/>
              <a:buChar char=""/>
              <a:defRPr/>
            </a:pPr>
            <a:r>
              <a:rPr lang="it-IT" sz="2800" b="1">
                <a:solidFill>
                  <a:srgbClr val="000000"/>
                </a:solidFill>
                <a:effectLst>
                  <a:outerShdw blurRad="38100" dist="38100" dir="2700000" algn="tl">
                    <a:srgbClr val="C0C0C0"/>
                  </a:outerShdw>
                </a:effectLst>
                <a:ea typeface="ヒラギノ角ゴ Pro W3" charset="-128"/>
              </a:rPr>
              <a:t>Corticosteroidi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Segnaposto contenuto 3" descr="SANY0068.JPG"/>
          <p:cNvPicPr>
            <a:picLocks noGrp="1" noChangeAspect="1"/>
          </p:cNvPicPr>
          <p:nvPr>
            <p:ph idx="1"/>
          </p:nvPr>
        </p:nvPicPr>
        <p:blipFill>
          <a:blip r:embed="rId2" cstate="print"/>
          <a:srcRect l="5449" t="22221" r="16772" b="11111"/>
          <a:stretch>
            <a:fillRect/>
          </a:stretch>
        </p:blipFill>
        <p:spPr bwMode="auto">
          <a:xfrm>
            <a:off x="228600" y="342900"/>
            <a:ext cx="2547938" cy="1638300"/>
          </a:xfrm>
        </p:spPr>
      </p:pic>
      <p:pic>
        <p:nvPicPr>
          <p:cNvPr id="37891" name="Immagine 4" descr="SANY0072.JPG"/>
          <p:cNvPicPr>
            <a:picLocks noChangeAspect="1"/>
          </p:cNvPicPr>
          <p:nvPr/>
        </p:nvPicPr>
        <p:blipFill>
          <a:blip r:embed="rId3" cstate="print"/>
          <a:srcRect t="17778"/>
          <a:stretch>
            <a:fillRect/>
          </a:stretch>
        </p:blipFill>
        <p:spPr bwMode="auto">
          <a:xfrm>
            <a:off x="6172200" y="342900"/>
            <a:ext cx="2657475" cy="1638300"/>
          </a:xfrm>
          <a:prstGeom prst="rect">
            <a:avLst/>
          </a:prstGeom>
          <a:noFill/>
          <a:ln w="9525">
            <a:noFill/>
            <a:miter lim="800000"/>
            <a:headEnd/>
            <a:tailEnd/>
          </a:ln>
        </p:spPr>
      </p:pic>
      <p:pic>
        <p:nvPicPr>
          <p:cNvPr id="37892" name="Immagine 5" descr="SANY0070.JPG"/>
          <p:cNvPicPr>
            <a:picLocks noChangeAspect="1"/>
          </p:cNvPicPr>
          <p:nvPr/>
        </p:nvPicPr>
        <p:blipFill>
          <a:blip r:embed="rId4" cstate="print"/>
          <a:srcRect t="26073" r="51239" b="23866"/>
          <a:stretch>
            <a:fillRect/>
          </a:stretch>
        </p:blipFill>
        <p:spPr bwMode="auto">
          <a:xfrm>
            <a:off x="3276600" y="342900"/>
            <a:ext cx="2133600" cy="1643063"/>
          </a:xfrm>
          <a:prstGeom prst="rect">
            <a:avLst/>
          </a:prstGeom>
          <a:noFill/>
          <a:ln w="9525">
            <a:noFill/>
            <a:miter lim="800000"/>
            <a:headEnd/>
            <a:tailEnd/>
          </a:ln>
        </p:spPr>
      </p:pic>
      <p:pic>
        <p:nvPicPr>
          <p:cNvPr id="37893" name="Immagine 6" descr="SANY0076.JPG"/>
          <p:cNvPicPr>
            <a:picLocks noChangeAspect="1"/>
          </p:cNvPicPr>
          <p:nvPr/>
        </p:nvPicPr>
        <p:blipFill>
          <a:blip r:embed="rId5" cstate="print"/>
          <a:srcRect t="27586" r="10345"/>
          <a:stretch>
            <a:fillRect/>
          </a:stretch>
        </p:blipFill>
        <p:spPr bwMode="auto">
          <a:xfrm>
            <a:off x="228600" y="3429000"/>
            <a:ext cx="3276600" cy="1984375"/>
          </a:xfrm>
          <a:prstGeom prst="rect">
            <a:avLst/>
          </a:prstGeom>
          <a:noFill/>
          <a:ln w="9525">
            <a:noFill/>
            <a:miter lim="800000"/>
            <a:headEnd/>
            <a:tailEnd/>
          </a:ln>
        </p:spPr>
      </p:pic>
      <p:pic>
        <p:nvPicPr>
          <p:cNvPr id="37894" name="Immagine 7" descr="SANY0074.JPG"/>
          <p:cNvPicPr>
            <a:picLocks noChangeAspect="1"/>
          </p:cNvPicPr>
          <p:nvPr/>
        </p:nvPicPr>
        <p:blipFill>
          <a:blip r:embed="rId6" cstate="print"/>
          <a:srcRect l="10390" t="27705" b="16882"/>
          <a:stretch>
            <a:fillRect/>
          </a:stretch>
        </p:blipFill>
        <p:spPr bwMode="auto">
          <a:xfrm>
            <a:off x="4254500" y="3429000"/>
            <a:ext cx="4279900" cy="1984375"/>
          </a:xfrm>
          <a:prstGeom prst="rect">
            <a:avLst/>
          </a:prstGeom>
          <a:noFill/>
          <a:ln w="9525">
            <a:noFill/>
            <a:miter lim="800000"/>
            <a:headEnd/>
            <a:tailEnd/>
          </a:ln>
        </p:spPr>
      </p:pic>
      <p:sp>
        <p:nvSpPr>
          <p:cNvPr id="37895" name="CasellaDiTesto 8"/>
          <p:cNvSpPr txBox="1">
            <a:spLocks noChangeArrowheads="1"/>
          </p:cNvSpPr>
          <p:nvPr/>
        </p:nvSpPr>
        <p:spPr bwMode="auto">
          <a:xfrm>
            <a:off x="2143125" y="5791200"/>
            <a:ext cx="4648200" cy="369888"/>
          </a:xfrm>
          <a:prstGeom prst="rect">
            <a:avLst/>
          </a:prstGeom>
          <a:noFill/>
          <a:ln w="9525">
            <a:noFill/>
            <a:miter lim="800000"/>
            <a:headEnd/>
            <a:tailEnd/>
          </a:ln>
        </p:spPr>
        <p:txBody>
          <a:bodyPr>
            <a:spAutoFit/>
          </a:bodyPr>
          <a:lstStyle/>
          <a:p>
            <a:r>
              <a:rPr lang="it-IT">
                <a:latin typeface="Corbel" pitchFamily="34" charset="0"/>
              </a:rPr>
              <a:t>TAC CON MDC POST.OPERATORIA</a:t>
            </a:r>
          </a:p>
        </p:txBody>
      </p:sp>
      <p:sp>
        <p:nvSpPr>
          <p:cNvPr id="37896" name="CasellaDiTesto 8"/>
          <p:cNvSpPr txBox="1">
            <a:spLocks noChangeArrowheads="1"/>
          </p:cNvSpPr>
          <p:nvPr/>
        </p:nvSpPr>
        <p:spPr bwMode="auto">
          <a:xfrm>
            <a:off x="2143125" y="2428875"/>
            <a:ext cx="4648200" cy="369888"/>
          </a:xfrm>
          <a:prstGeom prst="rect">
            <a:avLst/>
          </a:prstGeom>
          <a:noFill/>
          <a:ln w="9525">
            <a:noFill/>
            <a:miter lim="800000"/>
            <a:headEnd/>
            <a:tailEnd/>
          </a:ln>
        </p:spPr>
        <p:txBody>
          <a:bodyPr>
            <a:spAutoFit/>
          </a:bodyPr>
          <a:lstStyle/>
          <a:p>
            <a:r>
              <a:rPr lang="it-IT">
                <a:latin typeface="Corbel" pitchFamily="34" charset="0"/>
              </a:rPr>
              <a:t>TAC CON MDC PRE-OPERATORIA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800600"/>
            <a:ext cx="8183562" cy="1227138"/>
          </a:xfrm>
        </p:spPr>
        <p:txBody>
          <a:bodyPr>
            <a:normAutofit/>
          </a:bodyPr>
          <a:lstStyle/>
          <a:p>
            <a:pPr eaLnBrk="1" hangingPunct="1">
              <a:defRPr/>
            </a:pPr>
            <a:r>
              <a:rPr lang="it-IT" sz="4300" smtClean="0">
                <a:effectLst>
                  <a:outerShdw blurRad="38100" dist="38100" dir="2700000" algn="tl">
                    <a:srgbClr val="0064E2"/>
                  </a:outerShdw>
                </a:effectLst>
              </a:rPr>
              <a:t>Linfoma cerebrale non asportabile</a:t>
            </a:r>
          </a:p>
        </p:txBody>
      </p:sp>
      <p:pic>
        <p:nvPicPr>
          <p:cNvPr id="41987" name="Immagine 3" descr="SANY0072.JPG"/>
          <p:cNvPicPr>
            <a:picLocks noChangeAspect="1"/>
          </p:cNvPicPr>
          <p:nvPr/>
        </p:nvPicPr>
        <p:blipFill>
          <a:blip r:embed="rId2" cstate="print"/>
          <a:srcRect l="5379" r="12151"/>
          <a:stretch>
            <a:fillRect/>
          </a:stretch>
        </p:blipFill>
        <p:spPr bwMode="auto">
          <a:xfrm>
            <a:off x="914400" y="1752600"/>
            <a:ext cx="3505200" cy="2390775"/>
          </a:xfrm>
          <a:prstGeom prst="rect">
            <a:avLst/>
          </a:prstGeom>
          <a:noFill/>
          <a:ln w="9525">
            <a:noFill/>
            <a:miter lim="800000"/>
            <a:headEnd/>
            <a:tailEnd/>
          </a:ln>
        </p:spPr>
      </p:pic>
      <p:pic>
        <p:nvPicPr>
          <p:cNvPr id="41988" name="Immagine 4" descr="SANY0076.JPG"/>
          <p:cNvPicPr>
            <a:picLocks noChangeAspect="1"/>
          </p:cNvPicPr>
          <p:nvPr/>
        </p:nvPicPr>
        <p:blipFill>
          <a:blip r:embed="rId3" cstate="print"/>
          <a:srcRect l="7527" r="17204"/>
          <a:stretch>
            <a:fillRect/>
          </a:stretch>
        </p:blipFill>
        <p:spPr bwMode="auto">
          <a:xfrm>
            <a:off x="5029200" y="1752600"/>
            <a:ext cx="3198813"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Ipertensione endocranica</a:t>
            </a:r>
            <a:endParaRPr lang="it-IT" dirty="0"/>
          </a:p>
        </p:txBody>
      </p:sp>
      <p:sp>
        <p:nvSpPr>
          <p:cNvPr id="3" name="Segnaposto contenuto 2"/>
          <p:cNvSpPr>
            <a:spLocks noGrp="1"/>
          </p:cNvSpPr>
          <p:nvPr>
            <p:ph idx="1"/>
          </p:nvPr>
        </p:nvSpPr>
        <p:spPr/>
        <p:txBody>
          <a:bodyPr>
            <a:normAutofit/>
          </a:bodyPr>
          <a:lstStyle/>
          <a:p>
            <a:r>
              <a:rPr lang="it-IT" dirty="0" smtClean="0"/>
              <a:t>Essendo il cranio una struttura rigida non può espandersi per fare spazio ad una massa occupante spazio ( neoplasia, emorragia, lesione ischemica, ascesso, cisti, malformazione vascolare)</a:t>
            </a: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Nursing infermieristico nel post-operatorio</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Parametri vitali (frequenza, pressione, frequenza respiratoria, </a:t>
            </a:r>
            <a:r>
              <a:rPr lang="it-IT" dirty="0" err="1" smtClean="0"/>
              <a:t>saturimetria</a:t>
            </a:r>
            <a:r>
              <a:rPr lang="it-IT" dirty="0" smtClean="0"/>
              <a:t>)</a:t>
            </a:r>
          </a:p>
          <a:p>
            <a:pPr>
              <a:buNone/>
            </a:pPr>
            <a:r>
              <a:rPr lang="it-IT" dirty="0" smtClean="0"/>
              <a:t>La bradicardia come segno di impegno</a:t>
            </a:r>
          </a:p>
          <a:p>
            <a:pPr>
              <a:buNone/>
            </a:pPr>
            <a:r>
              <a:rPr lang="it-IT" dirty="0" smtClean="0"/>
              <a:t>La pressione alta riflesso di </a:t>
            </a:r>
            <a:r>
              <a:rPr lang="it-IT" dirty="0" err="1" smtClean="0"/>
              <a:t>cushing</a:t>
            </a:r>
            <a:endParaRPr lang="it-IT" dirty="0" smtClean="0"/>
          </a:p>
          <a:p>
            <a:r>
              <a:rPr lang="it-IT" dirty="0" smtClean="0"/>
              <a:t>Deficit di lato</a:t>
            </a:r>
          </a:p>
          <a:p>
            <a:r>
              <a:rPr lang="it-IT" dirty="0" smtClean="0"/>
              <a:t>Disturbi del linguaggio</a:t>
            </a:r>
          </a:p>
          <a:p>
            <a:r>
              <a:rPr lang="it-IT" dirty="0" smtClean="0"/>
              <a:t>Anisocoria</a:t>
            </a:r>
          </a:p>
          <a:p>
            <a:r>
              <a:rPr lang="it-IT" dirty="0" smtClean="0"/>
              <a:t>Drenaggi della ferita chirurgica</a:t>
            </a:r>
          </a:p>
          <a:p>
            <a:r>
              <a:rPr lang="it-IT" dirty="0" smtClean="0"/>
              <a:t>Drenaggio ventricolare ( colore , pressione e quantità di liquor)</a:t>
            </a:r>
          </a:p>
          <a:p>
            <a:r>
              <a:rPr lang="it-IT" dirty="0" smtClean="0"/>
              <a:t>La fossa cranica posteriore(bradicardia, decerebrazione, alterazioni del ritmo cardiaco e respiratorio</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Performance status scale</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Limitazione dell’attività</a:t>
            </a:r>
          </a:p>
          <a:p>
            <a:r>
              <a:rPr lang="it-IT" dirty="0" smtClean="0"/>
              <a:t>Cura di se stessi</a:t>
            </a:r>
          </a:p>
          <a:p>
            <a:r>
              <a:rPr lang="it-IT" dirty="0" smtClean="0"/>
              <a:t>Autodeterminazione</a:t>
            </a:r>
          </a:p>
          <a:p>
            <a:endParaRPr lang="it-IT" dirty="0" smtClean="0"/>
          </a:p>
          <a:p>
            <a:pPr>
              <a:buNone/>
            </a:pPr>
            <a:r>
              <a:rPr lang="it-IT" dirty="0" smtClean="0"/>
              <a:t>Stimare la prognosi</a:t>
            </a:r>
          </a:p>
          <a:p>
            <a:pPr>
              <a:buNone/>
            </a:pPr>
            <a:r>
              <a:rPr lang="it-IT" dirty="0" smtClean="0"/>
              <a:t>Definire lo scopo delle terapie</a:t>
            </a:r>
          </a:p>
          <a:p>
            <a:pPr>
              <a:buNone/>
            </a:pPr>
            <a:r>
              <a:rPr lang="it-IT" dirty="0" smtClean="0"/>
              <a:t>Pianificare la migliore cura possibile: guarigione, prolungamento della vita, restituzione funzionale, </a:t>
            </a:r>
            <a:r>
              <a:rPr lang="it-IT" dirty="0" err="1" smtClean="0"/>
              <a:t>palliazione</a:t>
            </a: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GIP</a:t>
            </a:r>
            <a:endParaRPr lang="it-IT" dirty="0"/>
          </a:p>
        </p:txBody>
      </p:sp>
      <p:sp>
        <p:nvSpPr>
          <p:cNvPr id="3" name="Segnaposto contenuto 2"/>
          <p:cNvSpPr>
            <a:spLocks noGrp="1"/>
          </p:cNvSpPr>
          <p:nvPr>
            <p:ph idx="1"/>
          </p:nvPr>
        </p:nvSpPr>
        <p:spPr/>
        <p:txBody>
          <a:bodyPr>
            <a:normAutofit fontScale="70000" lnSpcReduction="20000"/>
          </a:bodyPr>
          <a:lstStyle/>
          <a:p>
            <a:pPr>
              <a:buNone/>
            </a:pPr>
            <a:r>
              <a:rPr lang="it-IT" dirty="0" smtClean="0"/>
              <a:t/>
            </a:r>
            <a:br>
              <a:rPr lang="it-IT" dirty="0" smtClean="0"/>
            </a:br>
            <a:r>
              <a:rPr lang="it-IT" b="1" dirty="0" smtClean="0"/>
              <a:t>Pianificazione del trattamento</a:t>
            </a:r>
          </a:p>
          <a:p>
            <a:pPr>
              <a:buNone/>
            </a:pPr>
            <a:r>
              <a:rPr lang="it-IT" dirty="0" smtClean="0"/>
              <a:t/>
            </a:r>
            <a:br>
              <a:rPr lang="it-IT" dirty="0" smtClean="0"/>
            </a:br>
            <a:r>
              <a:rPr lang="it-IT" dirty="0" smtClean="0"/>
              <a:t>Equipe composta da vari specialisti :</a:t>
            </a:r>
          </a:p>
          <a:p>
            <a:pPr>
              <a:buNone/>
            </a:pPr>
            <a:r>
              <a:rPr lang="it-IT" dirty="0" smtClean="0"/>
              <a:t>     un neurochirurgo ,un radioterapista, un </a:t>
            </a:r>
            <a:r>
              <a:rPr lang="it-IT" dirty="0" err="1" smtClean="0"/>
              <a:t>neuroradiologo</a:t>
            </a:r>
            <a:r>
              <a:rPr lang="it-IT" dirty="0" smtClean="0"/>
              <a:t>, un anatomo-patologo, un infermiere specializzato nel trattamento dei pazienti oncologici, un fisioterapista, uno psicologo</a:t>
            </a:r>
          </a:p>
          <a:p>
            <a:pPr>
              <a:buNone/>
            </a:pPr>
            <a:endParaRPr lang="it-IT" dirty="0" smtClean="0"/>
          </a:p>
          <a:p>
            <a:pPr>
              <a:buNone/>
            </a:pPr>
            <a:r>
              <a:rPr lang="it-IT" dirty="0" smtClean="0"/>
              <a:t>     Si prende cura di elaborare il piano terapeutico tenendo conto di vari fattori quali l'età e le condizioni generali, il tipo e grado di tumore, la localizzazione, le varie possibilità terapeutiche, i risultati e il follow-up</a:t>
            </a:r>
            <a:br>
              <a:rPr lang="it-IT" dirty="0" smtClean="0"/>
            </a:b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Il consenso informato</a:t>
            </a:r>
            <a:endParaRPr lang="it-IT" dirty="0"/>
          </a:p>
        </p:txBody>
      </p:sp>
      <p:sp>
        <p:nvSpPr>
          <p:cNvPr id="3" name="Segnaposto contenuto 2"/>
          <p:cNvSpPr>
            <a:spLocks noGrp="1"/>
          </p:cNvSpPr>
          <p:nvPr>
            <p:ph idx="1"/>
          </p:nvPr>
        </p:nvSpPr>
        <p:spPr/>
        <p:txBody>
          <a:bodyPr>
            <a:normAutofit fontScale="92500" lnSpcReduction="10000"/>
          </a:bodyPr>
          <a:lstStyle/>
          <a:p>
            <a:pPr fontAlgn="t">
              <a:buNone/>
            </a:pPr>
            <a:r>
              <a:rPr lang="it-IT" dirty="0" smtClean="0"/>
              <a:t>Prima di procedere a qualunque trattamento il medico ha il dovere di spiegare dettagliatamente lo scopo, le modalità e le conseguenze che questo potrebbe avere.</a:t>
            </a:r>
          </a:p>
          <a:p>
            <a:pPr fontAlgn="t">
              <a:buNone/>
            </a:pPr>
            <a:r>
              <a:rPr lang="it-IT" dirty="0" smtClean="0"/>
              <a:t>Il  consenso deve comprendere:</a:t>
            </a:r>
          </a:p>
          <a:p>
            <a:pPr fontAlgn="t"/>
            <a:r>
              <a:rPr lang="it-IT" dirty="0" smtClean="0"/>
              <a:t>tipo e durata del trattamento consigliato;</a:t>
            </a:r>
          </a:p>
          <a:p>
            <a:pPr fontAlgn="t"/>
            <a:r>
              <a:rPr lang="it-IT" dirty="0" smtClean="0"/>
              <a:t>vantaggi e svantaggi;</a:t>
            </a:r>
          </a:p>
          <a:p>
            <a:pPr fontAlgn="t"/>
            <a:r>
              <a:rPr lang="it-IT" dirty="0" smtClean="0"/>
              <a:t>eventuali alternative terapeutiche disponibili;</a:t>
            </a:r>
          </a:p>
          <a:p>
            <a:pPr fontAlgn="t"/>
            <a:r>
              <a:rPr lang="it-IT" dirty="0" smtClean="0"/>
              <a:t>rischi o effetti collaterali significativi.</a:t>
            </a:r>
          </a:p>
          <a:p>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4" descr="IMG_0164.JPG"/>
          <p:cNvPicPr>
            <a:picLocks noChangeAspect="1"/>
          </p:cNvPicPr>
          <p:nvPr/>
        </p:nvPicPr>
        <p:blipFill>
          <a:blip r:embed="rId2" cstate="print"/>
          <a:srcRect t="16409" r="13846"/>
          <a:stretch>
            <a:fillRect/>
          </a:stretch>
        </p:blipFill>
        <p:spPr bwMode="auto">
          <a:xfrm>
            <a:off x="395536" y="260648"/>
            <a:ext cx="4816475" cy="3505200"/>
          </a:xfrm>
          <a:prstGeom prst="rect">
            <a:avLst/>
          </a:prstGeom>
          <a:noFill/>
          <a:ln w="9525">
            <a:noFill/>
            <a:miter lim="800000"/>
            <a:headEnd/>
            <a:tailEnd/>
          </a:ln>
        </p:spPr>
      </p:pic>
      <p:sp>
        <p:nvSpPr>
          <p:cNvPr id="3" name="Titolo 2"/>
          <p:cNvSpPr>
            <a:spLocks noGrp="1"/>
          </p:cNvSpPr>
          <p:nvPr>
            <p:ph type="title"/>
          </p:nvPr>
        </p:nvSpPr>
        <p:spPr/>
        <p:txBody>
          <a:bodyPr/>
          <a:lstStyle/>
          <a:p>
            <a:endParaRPr lang="it-IT" dirty="0"/>
          </a:p>
        </p:txBody>
      </p:sp>
      <p:sp>
        <p:nvSpPr>
          <p:cNvPr id="4" name="Segnaposto testo 3"/>
          <p:cNvSpPr>
            <a:spLocks noGrp="1"/>
          </p:cNvSpPr>
          <p:nvPr>
            <p:ph type="body" idx="1"/>
          </p:nvPr>
        </p:nvSpPr>
        <p:spPr/>
        <p:txBody>
          <a:bodyPr/>
          <a:lstStyle/>
          <a:p>
            <a:endParaRPr lang="it-IT"/>
          </a:p>
        </p:txBody>
      </p:sp>
      <p:sp>
        <p:nvSpPr>
          <p:cNvPr id="5" name="Segnaposto contenuto 4"/>
          <p:cNvSpPr>
            <a:spLocks noGrp="1"/>
          </p:cNvSpPr>
          <p:nvPr>
            <p:ph sz="half" idx="2"/>
          </p:nvPr>
        </p:nvSpPr>
        <p:spPr/>
        <p:txBody>
          <a:bodyPr/>
          <a:lstStyle/>
          <a:p>
            <a:endParaRPr lang="it-IT" dirty="0"/>
          </a:p>
        </p:txBody>
      </p:sp>
      <p:sp>
        <p:nvSpPr>
          <p:cNvPr id="6" name="Segnaposto testo 5"/>
          <p:cNvSpPr>
            <a:spLocks noGrp="1"/>
          </p:cNvSpPr>
          <p:nvPr>
            <p:ph type="body" sz="quarter" idx="3"/>
          </p:nvPr>
        </p:nvSpPr>
        <p:spPr/>
        <p:txBody>
          <a:bodyPr/>
          <a:lstStyle/>
          <a:p>
            <a:endParaRPr lang="it-IT"/>
          </a:p>
        </p:txBody>
      </p:sp>
      <p:pic>
        <p:nvPicPr>
          <p:cNvPr id="23553" name="Picture 1" descr="C:\Users\dottore\Desktop\cervello\C4.jpg"/>
          <p:cNvPicPr>
            <a:picLocks noGrp="1" noChangeAspect="1" noChangeArrowheads="1"/>
          </p:cNvPicPr>
          <p:nvPr>
            <p:ph sz="quarter" idx="4"/>
          </p:nvPr>
        </p:nvPicPr>
        <p:blipFill>
          <a:blip r:embed="rId3" cstate="print"/>
          <a:srcRect/>
          <a:stretch>
            <a:fillRect/>
          </a:stretch>
        </p:blipFill>
        <p:spPr bwMode="auto">
          <a:xfrm>
            <a:off x="4645025" y="2542741"/>
            <a:ext cx="4041775" cy="32155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t>Ipertensione endocranica:</a:t>
            </a:r>
            <a:br>
              <a:rPr lang="it-IT" sz="4000" dirty="0" smtClean="0"/>
            </a:br>
            <a:r>
              <a:rPr lang="it-IT" sz="4000" dirty="0" smtClean="0"/>
              <a:t>alcuni esempi</a:t>
            </a:r>
            <a:endParaRPr lang="it-IT" sz="4000" dirty="0"/>
          </a:p>
        </p:txBody>
      </p:sp>
      <p:sp>
        <p:nvSpPr>
          <p:cNvPr id="3" name="Segnaposto contenuto 2"/>
          <p:cNvSpPr>
            <a:spLocks noGrp="1"/>
          </p:cNvSpPr>
          <p:nvPr>
            <p:ph idx="1"/>
          </p:nvPr>
        </p:nvSpPr>
        <p:spPr/>
        <p:txBody>
          <a:bodyPr>
            <a:normAutofit fontScale="92500" lnSpcReduction="10000"/>
          </a:bodyPr>
          <a:lstStyle/>
          <a:p>
            <a:pPr fontAlgn="b">
              <a:buNone/>
            </a:pPr>
            <a:r>
              <a:rPr lang="it-IT" dirty="0" smtClean="0"/>
              <a:t/>
            </a:r>
            <a:br>
              <a:rPr lang="it-IT" dirty="0" smtClean="0"/>
            </a:br>
            <a:r>
              <a:rPr lang="it-IT" dirty="0" smtClean="0"/>
              <a:t>Il tumore cerebrale può causare l’ipertensione endocranica, che può essere dovuta a tre fattori:</a:t>
            </a:r>
          </a:p>
          <a:p>
            <a:pPr fontAlgn="b"/>
            <a:r>
              <a:rPr lang="it-IT" dirty="0" smtClean="0"/>
              <a:t> aumento di volume del tumore all’interno della scatola cranica, con conseguente compressione delle strutture adiacenti;</a:t>
            </a:r>
          </a:p>
          <a:p>
            <a:pPr fontAlgn="t"/>
            <a:r>
              <a:rPr lang="it-IT" dirty="0" smtClean="0"/>
              <a:t>blocco della circolazione del liquor cerebrospinale nei ventricoli e intorno al cervello;</a:t>
            </a:r>
          </a:p>
          <a:p>
            <a:pPr fontAlgn="t"/>
            <a:r>
              <a:rPr lang="it-IT" dirty="0" smtClean="0"/>
              <a:t>edema cerebrale dovuto a un accumulo di liquido extracellulare. </a:t>
            </a:r>
          </a:p>
          <a:p>
            <a:pPr fontAlgn="t">
              <a:buNone/>
            </a:pPr>
            <a:endParaRPr lang="it-IT" dirty="0"/>
          </a:p>
        </p:txBody>
      </p:sp>
      <p:pic>
        <p:nvPicPr>
          <p:cNvPr id="4" name="Immagine 4" descr="IMG_0164.JPG"/>
          <p:cNvPicPr>
            <a:picLocks noChangeAspect="1"/>
          </p:cNvPicPr>
          <p:nvPr/>
        </p:nvPicPr>
        <p:blipFill>
          <a:blip r:embed="rId2" cstate="print"/>
          <a:srcRect t="16409" r="13846"/>
          <a:stretch>
            <a:fillRect/>
          </a:stretch>
        </p:blipFill>
        <p:spPr bwMode="auto">
          <a:xfrm>
            <a:off x="6588224" y="692696"/>
            <a:ext cx="1973985" cy="14365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Sindrome da ipertensione endocranica</a:t>
            </a:r>
            <a:endParaRPr lang="it-IT" dirty="0"/>
          </a:p>
        </p:txBody>
      </p:sp>
      <p:sp>
        <p:nvSpPr>
          <p:cNvPr id="5" name="Segnaposto contenuto 4"/>
          <p:cNvSpPr>
            <a:spLocks noGrp="1"/>
          </p:cNvSpPr>
          <p:nvPr>
            <p:ph idx="1"/>
          </p:nvPr>
        </p:nvSpPr>
        <p:spPr/>
        <p:txBody>
          <a:bodyPr/>
          <a:lstStyle/>
          <a:p>
            <a:r>
              <a:rPr lang="it-IT" dirty="0" smtClean="0"/>
              <a:t>Effetto massa : </a:t>
            </a:r>
            <a:r>
              <a:rPr lang="it-IT" dirty="0" err="1" smtClean="0"/>
              <a:t>Stroke</a:t>
            </a:r>
            <a:r>
              <a:rPr lang="it-IT" dirty="0" smtClean="0"/>
              <a:t>, Espanso</a:t>
            </a:r>
          </a:p>
          <a:p>
            <a:r>
              <a:rPr lang="it-IT" dirty="0" smtClean="0"/>
              <a:t>Idrocefalo: aumento del volume del liquor accompagnato a dilatazione del Sistema ventricolare</a:t>
            </a:r>
          </a:p>
          <a:p>
            <a:r>
              <a:rPr lang="it-IT" dirty="0" smtClean="0"/>
              <a:t>“Scatola chiusa”</a:t>
            </a:r>
          </a:p>
          <a:p>
            <a:endParaRPr lang="it-IT" dirty="0" smtClean="0"/>
          </a:p>
          <a:p>
            <a:pPr>
              <a:buNone/>
            </a:pPr>
            <a:r>
              <a:rPr lang="it-IT" dirty="0" smtClean="0"/>
              <a:t>Diagnosi differenziale: </a:t>
            </a:r>
            <a:r>
              <a:rPr lang="it-IT" dirty="0" err="1" smtClean="0"/>
              <a:t>Stroke</a:t>
            </a:r>
            <a:r>
              <a:rPr lang="it-IT" dirty="0" smtClean="0"/>
              <a:t>, Espanso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Segni e sintomi dell’ipertensione endocranica</a:t>
            </a:r>
            <a:br>
              <a:rPr lang="it-IT" dirty="0" smtClean="0"/>
            </a:br>
            <a:endParaRPr lang="it-IT" dirty="0"/>
          </a:p>
        </p:txBody>
      </p:sp>
      <p:sp>
        <p:nvSpPr>
          <p:cNvPr id="5" name="Segnaposto contenuto 4"/>
          <p:cNvSpPr>
            <a:spLocks noGrp="1"/>
          </p:cNvSpPr>
          <p:nvPr>
            <p:ph idx="1"/>
          </p:nvPr>
        </p:nvSpPr>
        <p:spPr/>
        <p:txBody>
          <a:bodyPr>
            <a:normAutofit fontScale="85000" lnSpcReduction="10000"/>
          </a:bodyPr>
          <a:lstStyle/>
          <a:p>
            <a:pPr>
              <a:buNone/>
            </a:pPr>
            <a:r>
              <a:rPr lang="it-IT" dirty="0" smtClean="0"/>
              <a:t>1.Sintomi : </a:t>
            </a:r>
          </a:p>
          <a:p>
            <a:r>
              <a:rPr lang="it-IT" dirty="0" smtClean="0"/>
              <a:t>Cefalea ( 50 %)</a:t>
            </a:r>
          </a:p>
          <a:p>
            <a:r>
              <a:rPr lang="it-IT" dirty="0" smtClean="0"/>
              <a:t>Vomito e nausea</a:t>
            </a:r>
          </a:p>
          <a:p>
            <a:r>
              <a:rPr lang="it-IT" dirty="0" smtClean="0"/>
              <a:t>Disturbi della vista (</a:t>
            </a:r>
            <a:r>
              <a:rPr lang="it-IT" dirty="0" err="1" smtClean="0"/>
              <a:t>papilledema</a:t>
            </a:r>
            <a:r>
              <a:rPr lang="it-IT" dirty="0" smtClean="0"/>
              <a:t>)</a:t>
            </a:r>
          </a:p>
          <a:p>
            <a:pPr>
              <a:buNone/>
            </a:pPr>
            <a:r>
              <a:rPr lang="it-IT" dirty="0" smtClean="0"/>
              <a:t>2.Deficit focali:</a:t>
            </a:r>
          </a:p>
          <a:p>
            <a:r>
              <a:rPr lang="it-IT" dirty="0" smtClean="0"/>
              <a:t>Da compressione del parenchima cerebrale (emiparesi, emiplegia, disturbi del linguaggio, disturbi della vista)</a:t>
            </a:r>
          </a:p>
          <a:p>
            <a:r>
              <a:rPr lang="it-IT" dirty="0" smtClean="0"/>
              <a:t>Da compressione di nervi cranici</a:t>
            </a:r>
          </a:p>
          <a:p>
            <a:pPr>
              <a:buNone/>
            </a:pPr>
            <a:r>
              <a:rPr lang="it-IT" dirty="0" smtClean="0"/>
              <a:t>3.Crisi epilettiche</a:t>
            </a:r>
          </a:p>
          <a:p>
            <a:pPr>
              <a:buNone/>
            </a:pPr>
            <a:r>
              <a:rPr lang="it-IT" dirty="0" smtClean="0"/>
              <a:t>4.Disturbi del comportamento</a:t>
            </a:r>
          </a:p>
          <a:p>
            <a:pPr>
              <a:buNone/>
            </a:pPr>
            <a:endParaRPr lang="it-IT" dirty="0" smtClean="0"/>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Sindrome da ipertensione endocranica acuta</a:t>
            </a:r>
            <a:endParaRPr lang="it-IT" dirty="0"/>
          </a:p>
        </p:txBody>
      </p:sp>
      <p:sp>
        <p:nvSpPr>
          <p:cNvPr id="3" name="Segnaposto contenuto 2"/>
          <p:cNvSpPr>
            <a:spLocks noGrp="1"/>
          </p:cNvSpPr>
          <p:nvPr>
            <p:ph idx="1"/>
          </p:nvPr>
        </p:nvSpPr>
        <p:spPr/>
        <p:txBody>
          <a:bodyPr>
            <a:normAutofit/>
          </a:bodyPr>
          <a:lstStyle/>
          <a:p>
            <a:r>
              <a:rPr lang="it-IT" sz="2000" dirty="0" smtClean="0"/>
              <a:t>L’aumento di volume di una massa occupante spazio provoca una ipertensione endocranica acuta, , la massa cerebrale si insinua nelle aperture che delimitano i vari compartimenti creando delle vere e proprie “ernie” di tessuto cerebrale che comprimo strutture vitali importanti.</a:t>
            </a:r>
          </a:p>
          <a:p>
            <a:pPr>
              <a:buNone/>
            </a:pPr>
            <a:r>
              <a:rPr lang="it-IT" sz="2000" dirty="0" smtClean="0"/>
              <a:t>       Tale incuneamento o </a:t>
            </a:r>
            <a:r>
              <a:rPr lang="it-IT" sz="2000" dirty="0" err="1" smtClean="0"/>
              <a:t>erniazione</a:t>
            </a:r>
            <a:r>
              <a:rPr lang="it-IT" sz="2000" dirty="0" smtClean="0"/>
              <a:t> di    cerebrale prende il nome di impegno cerebrale</a:t>
            </a:r>
          </a:p>
        </p:txBody>
      </p:sp>
      <p:sp>
        <p:nvSpPr>
          <p:cNvPr id="5" name="Segnaposto testo 4"/>
          <p:cNvSpPr>
            <a:spLocks noGrp="1"/>
          </p:cNvSpPr>
          <p:nvPr>
            <p:ph type="body" sz="half" idx="2"/>
          </p:nvPr>
        </p:nvSpPr>
        <p:spPr/>
        <p:txBody>
          <a:bodyPr/>
          <a:lstStyle/>
          <a:p>
            <a:endParaRPr lang="it-IT"/>
          </a:p>
        </p:txBody>
      </p:sp>
      <p:pic>
        <p:nvPicPr>
          <p:cNvPr id="4" name="Picture 3" descr="C:\Users\dottore\Desktop\cervello\C1.jpg"/>
          <p:cNvPicPr>
            <a:picLocks noChangeAspect="1" noChangeArrowheads="1"/>
          </p:cNvPicPr>
          <p:nvPr/>
        </p:nvPicPr>
        <p:blipFill>
          <a:blip r:embed="rId2" cstate="print"/>
          <a:srcRect/>
          <a:stretch>
            <a:fillRect/>
          </a:stretch>
        </p:blipFill>
        <p:spPr bwMode="auto">
          <a:xfrm>
            <a:off x="0" y="1484784"/>
            <a:ext cx="3453251" cy="4525963"/>
          </a:xfrm>
          <a:prstGeom prst="rect">
            <a:avLst/>
          </a:prstGeom>
          <a:noFill/>
        </p:spPr>
      </p:pic>
      <p:pic>
        <p:nvPicPr>
          <p:cNvPr id="6" name="Picture 3" descr="C:\Users\dottore\Desktop\cervello\C1.jpg"/>
          <p:cNvPicPr>
            <a:picLocks noChangeAspect="1" noChangeArrowheads="1"/>
          </p:cNvPicPr>
          <p:nvPr/>
        </p:nvPicPr>
        <p:blipFill>
          <a:blip r:embed="rId2" cstate="print"/>
          <a:srcRect/>
          <a:stretch>
            <a:fillRect/>
          </a:stretch>
        </p:blipFill>
        <p:spPr bwMode="auto">
          <a:xfrm>
            <a:off x="0" y="1500174"/>
            <a:ext cx="3453251" cy="4525963"/>
          </a:xfrm>
          <a:prstGeom prst="rect">
            <a:avLst/>
          </a:prstGeom>
          <a:noFill/>
        </p:spPr>
      </p:pic>
      <p:pic>
        <p:nvPicPr>
          <p:cNvPr id="9" name="Picture 3" descr="C:\Users\dottore\Desktop\cervello\C1.jpg"/>
          <p:cNvPicPr>
            <a:picLocks noChangeAspect="1" noChangeArrowheads="1"/>
          </p:cNvPicPr>
          <p:nvPr/>
        </p:nvPicPr>
        <p:blipFill>
          <a:blip r:embed="rId2" cstate="print"/>
          <a:srcRect/>
          <a:stretch>
            <a:fillRect/>
          </a:stretch>
        </p:blipFill>
        <p:spPr bwMode="auto">
          <a:xfrm>
            <a:off x="152400" y="1652574"/>
            <a:ext cx="3453251" cy="4525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1969</Words>
  <Application>Microsoft Office PowerPoint</Application>
  <PresentationFormat>Presentazione su schermo (4:3)</PresentationFormat>
  <Paragraphs>301</Paragraphs>
  <Slides>43</Slides>
  <Notes>5</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43</vt:i4>
      </vt:variant>
    </vt:vector>
  </HeadingPairs>
  <TitlesOfParts>
    <vt:vector size="45" baseType="lpstr">
      <vt:lpstr>Tema di Office</vt:lpstr>
      <vt:lpstr>Foglio di lavoro</vt:lpstr>
      <vt:lpstr>Università degli Studi di Bari  “ Aldo Moro “ FACOLTA’ DI MEDICINA E CHIRURGIA Corso di laurea in  INFERMIERISTICA Sede: Lecce – Fazzi </vt:lpstr>
      <vt:lpstr>Diapositiva 2</vt:lpstr>
      <vt:lpstr>Ipertensione endocranica = Aumento della pressione endocranica</vt:lpstr>
      <vt:lpstr>Ipertensione endocranica</vt:lpstr>
      <vt:lpstr>Diapositiva 5</vt:lpstr>
      <vt:lpstr>Ipertensione endocranica: alcuni esempi</vt:lpstr>
      <vt:lpstr>Sindrome da ipertensione endocranica</vt:lpstr>
      <vt:lpstr>Segni e sintomi dell’ipertensione endocranica </vt:lpstr>
      <vt:lpstr>Sindrome da ipertensione endocranica acuta</vt:lpstr>
      <vt:lpstr>ERNI CEREBRALI</vt:lpstr>
      <vt:lpstr>  Sindrome da ipertensione endocranica acuta</vt:lpstr>
      <vt:lpstr>Deficit focali</vt:lpstr>
      <vt:lpstr>Diagnostica dell’ipertensione endocranica</vt:lpstr>
      <vt:lpstr>Terapia medica dell’ipertensione endocranica</vt:lpstr>
      <vt:lpstr>Terapia dell’ipertensione endocranica</vt:lpstr>
      <vt:lpstr>Diapositiva 16</vt:lpstr>
      <vt:lpstr>Tumori cerebrali</vt:lpstr>
      <vt:lpstr>Segni e  sintomi dei tumori cerebrali </vt:lpstr>
      <vt:lpstr>Segni e  sintomi dei tumori cerebrali </vt:lpstr>
      <vt:lpstr>Segni e  sintomi dei tumori cerebrali </vt:lpstr>
      <vt:lpstr>Diapositiva 21</vt:lpstr>
      <vt:lpstr>Diapositiva 22</vt:lpstr>
      <vt:lpstr>Malignant Gliomas Overview</vt:lpstr>
      <vt:lpstr>WHO Classification of Brain Tumors</vt:lpstr>
      <vt:lpstr>Malignant Glioma Epidemiology</vt:lpstr>
      <vt:lpstr>FISIOPATOLOGIA del GLIOBLASTOMA</vt:lpstr>
      <vt:lpstr>Istologia dei tumori cerebrali</vt:lpstr>
      <vt:lpstr>Classificazione dei tumori cerebrali</vt:lpstr>
      <vt:lpstr>Trattamento dei tumori cerebrali</vt:lpstr>
      <vt:lpstr>Indicazione alla chirurgia</vt:lpstr>
      <vt:lpstr>  STRATEGIE CHIRURGICHE</vt:lpstr>
      <vt:lpstr>Diapositiva 32</vt:lpstr>
      <vt:lpstr>Vantaggi della chirurgia</vt:lpstr>
      <vt:lpstr>La barriera ematoencefalica</vt:lpstr>
      <vt:lpstr>Importanza del controllo locale della neoplasia</vt:lpstr>
      <vt:lpstr>Importanza del controllo locale della neoplasia</vt:lpstr>
      <vt:lpstr>   MIGLIOR TRATTAMENTO POSSIBILE</vt:lpstr>
      <vt:lpstr>Diapositiva 38</vt:lpstr>
      <vt:lpstr>Linfoma cerebrale non asportabile</vt:lpstr>
      <vt:lpstr>Nursing infermieristico nel post-operatorio</vt:lpstr>
      <vt:lpstr>Performance status scale</vt:lpstr>
      <vt:lpstr>GIP</vt:lpstr>
      <vt:lpstr>Il consenso informato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Sindrome da ipertensione endocranica</dc:title>
  <dc:creator>dottore</dc:creator>
  <cp:lastModifiedBy>aslle</cp:lastModifiedBy>
  <cp:revision>60</cp:revision>
  <dcterms:created xsi:type="dcterms:W3CDTF">2013-02-16T11:06:52Z</dcterms:created>
  <dcterms:modified xsi:type="dcterms:W3CDTF">2013-03-04T23:21:18Z</dcterms:modified>
</cp:coreProperties>
</file>