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22"/>
  </p:notesMasterIdLst>
  <p:handoutMasterIdLst>
    <p:handoutMasterId r:id="rId23"/>
  </p:handoutMasterIdLst>
  <p:sldIdLst>
    <p:sldId id="256" r:id="rId2"/>
    <p:sldId id="281" r:id="rId3"/>
    <p:sldId id="258" r:id="rId4"/>
    <p:sldId id="275" r:id="rId5"/>
    <p:sldId id="260" r:id="rId6"/>
    <p:sldId id="259" r:id="rId7"/>
    <p:sldId id="283" r:id="rId8"/>
    <p:sldId id="262" r:id="rId9"/>
    <p:sldId id="263" r:id="rId10"/>
    <p:sldId id="267" r:id="rId11"/>
    <p:sldId id="299" r:id="rId12"/>
    <p:sldId id="264" r:id="rId13"/>
    <p:sldId id="265" r:id="rId14"/>
    <p:sldId id="266" r:id="rId15"/>
    <p:sldId id="297" r:id="rId16"/>
    <p:sldId id="268" r:id="rId17"/>
    <p:sldId id="305" r:id="rId18"/>
    <p:sldId id="271" r:id="rId19"/>
    <p:sldId id="311" r:id="rId20"/>
    <p:sldId id="277" r:id="rId21"/>
  </p:sldIdLst>
  <p:sldSz cx="9144000" cy="6858000" type="screen4x3"/>
  <p:notesSz cx="6858000" cy="9144000"/>
  <p:defaultTextStyle>
    <a:defPPr>
      <a:defRPr lang="it-IT"/>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1D00"/>
    <a:srgbClr val="540000"/>
    <a:srgbClr val="FF00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05" autoAdjust="0"/>
    <p:restoredTop sz="92636" autoAdjust="0"/>
  </p:normalViewPr>
  <p:slideViewPr>
    <p:cSldViewPr>
      <p:cViewPr varScale="1">
        <p:scale>
          <a:sx n="51" d="100"/>
          <a:sy n="51" d="100"/>
        </p:scale>
        <p:origin x="49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1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38"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it-IT"/>
          </a:p>
        </p:txBody>
      </p:sp>
      <p:sp>
        <p:nvSpPr>
          <p:cNvPr id="116739" name="Rectangle 1027"/>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it-IT"/>
          </a:p>
        </p:txBody>
      </p:sp>
      <p:sp>
        <p:nvSpPr>
          <p:cNvPr id="116740" name="Rectangle 1028"/>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it-IT"/>
          </a:p>
        </p:txBody>
      </p:sp>
      <p:sp>
        <p:nvSpPr>
          <p:cNvPr id="116741" name="Rectangle 1029"/>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F1ADFE72-8BCB-4C3E-B2A0-AA3FCE7EB6AA}"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it-IT"/>
          </a:p>
        </p:txBody>
      </p:sp>
      <p:sp>
        <p:nvSpPr>
          <p:cNvPr id="481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it-IT"/>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481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it-IT"/>
          </a:p>
        </p:txBody>
      </p:sp>
      <p:sp>
        <p:nvSpPr>
          <p:cNvPr id="481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0342EC03-DF78-4E60-AA42-A808EEF8AB44}"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E7B72AD-BB08-4C27-8142-82C401F30152}" type="slidenum">
              <a:rPr lang="it-IT" altLang="it-IT"/>
              <a:pPr>
                <a:spcBef>
                  <a:spcPct val="0"/>
                </a:spcBef>
              </a:pPr>
              <a:t>1</a:t>
            </a:fld>
            <a:endParaRPr lang="it-IT" altLang="it-IT"/>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AC099F-0F69-4B30-ABD0-2E7A16FA8A2B}" type="slidenum">
              <a:rPr lang="it-IT" altLang="it-IT"/>
              <a:pPr>
                <a:spcBef>
                  <a:spcPct val="0"/>
                </a:spcBef>
              </a:pPr>
              <a:t>10</a:t>
            </a:fld>
            <a:endParaRPr lang="it-IT" altLang="it-IT"/>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z="1000" smtClean="0">
                <a:latin typeface="Arial" panose="020B0604020202020204" pitchFamily="34" charset="0"/>
              </a:rPr>
              <a:t>Le molecole lipidiche che mostrano la &gt; asimmetria di distribuzione sono i glicolipidi. Essi si trovano nel foglietto esoplasmatico e si associano tra loro in microaggregati tramite legami idrogeno. I</a:t>
            </a:r>
            <a:r>
              <a:rPr lang="en-GB" altLang="it-IT" sz="1000" smtClean="0">
                <a:latin typeface="Arial" panose="020B0604020202020204" pitchFamily="34" charset="0"/>
              </a:rPr>
              <a:t> glicolipidi costituiscono il 5 % dello monostrato lipidico esterno; quelli più complessi, gangliosidi, contengono oligosaccaridi con uno o più residui di acido sialico (componente più comune, </a:t>
            </a:r>
            <a:r>
              <a:rPr lang="it-IT" altLang="it-IT" b="1" smtClean="0">
                <a:latin typeface="Arial" panose="020B0604020202020204" pitchFamily="34" charset="0"/>
              </a:rPr>
              <a:t>acido</a:t>
            </a:r>
            <a:r>
              <a:rPr lang="it-IT" altLang="it-IT" smtClean="0">
                <a:latin typeface="Arial" panose="020B0604020202020204" pitchFamily="34" charset="0"/>
              </a:rPr>
              <a:t> N-acetilneuramminico (</a:t>
            </a:r>
            <a:r>
              <a:rPr lang="it-IT" altLang="it-IT" b="1" smtClean="0">
                <a:latin typeface="Arial" panose="020B0604020202020204" pitchFamily="34" charset="0"/>
              </a:rPr>
              <a:t>NANA</a:t>
            </a:r>
            <a:r>
              <a:rPr lang="it-IT" altLang="it-IT" smtClean="0">
                <a:latin typeface="Arial" panose="020B0604020202020204" pitchFamily="34" charset="0"/>
              </a:rPr>
              <a:t>), </a:t>
            </a:r>
            <a:r>
              <a:rPr lang="en-GB" altLang="it-IT" sz="1000" smtClean="0">
                <a:latin typeface="Arial" panose="020B0604020202020204" pitchFamily="34" charset="0"/>
              </a:rPr>
              <a:t>e sono più abbondanti nelle membrane delle cellule nervose</a:t>
            </a:r>
            <a:r>
              <a:rPr lang="it-IT" altLang="it-IT" sz="1000" smtClean="0">
                <a:latin typeface="Arial" panose="020B0604020202020204" pitchFamily="34" charset="0"/>
              </a:rPr>
              <a:t> dove costituiscono sino al 10% della massa lipidica totale. Sono stati identificati sino ad ora 40 gangliosidi diversi.</a:t>
            </a:r>
            <a:endParaRPr lang="en-GB" altLang="it-IT" sz="1000" smtClean="0">
              <a:latin typeface="Arial" panose="020B0604020202020204" pitchFamily="34" charset="0"/>
            </a:endParaRPr>
          </a:p>
          <a:p>
            <a:pPr eaLnBrk="1" hangingPunct="1"/>
            <a:r>
              <a:rPr lang="en-GB" altLang="it-IT" sz="1000" smtClean="0">
                <a:latin typeface="Arial" panose="020B0604020202020204" pitchFamily="34" charset="0"/>
              </a:rPr>
              <a:t>Ruolo fisiologico:</a:t>
            </a:r>
          </a:p>
          <a:p>
            <a:pPr eaLnBrk="1" hangingPunct="1"/>
            <a:r>
              <a:rPr lang="it-IT" altLang="it-IT" sz="1000" smtClean="0">
                <a:latin typeface="Arial" panose="020B0604020202020204" pitchFamily="34" charset="0"/>
              </a:rPr>
              <a:t>Data la loro localizzazione verso l’ambiente extracellulare essi possono intervenire nella:</a:t>
            </a:r>
          </a:p>
          <a:p>
            <a:pPr eaLnBrk="1" hangingPunct="1"/>
            <a:r>
              <a:rPr lang="en-GB" altLang="it-IT" sz="1000" smtClean="0">
                <a:latin typeface="Arial" panose="020B0604020202020204" pitchFamily="34" charset="0"/>
              </a:rPr>
              <a:t>protezione della membrana contro condizioni estreme</a:t>
            </a:r>
            <a:r>
              <a:rPr lang="it-IT" altLang="it-IT" sz="1000" smtClean="0">
                <a:latin typeface="Arial" panose="020B0604020202020204" pitchFamily="34" charset="0"/>
              </a:rPr>
              <a:t>; </a:t>
            </a:r>
            <a:r>
              <a:rPr lang="en-GB" altLang="it-IT" sz="1000" smtClean="0">
                <a:latin typeface="Arial" panose="020B0604020202020204" pitchFamily="34" charset="0"/>
              </a:rPr>
              <a:t>basso pH; enzimi degradativi</a:t>
            </a:r>
            <a:r>
              <a:rPr lang="it-IT" altLang="it-IT" sz="1000" smtClean="0">
                <a:latin typeface="Arial" panose="020B0604020202020204" pitchFamily="34" charset="0"/>
              </a:rPr>
              <a:t>; e ad esempio protezione delle membrane dal congelamento; i glicolipidi carichi possono alterare il </a:t>
            </a:r>
            <a:r>
              <a:rPr lang="en-GB" altLang="it-IT" sz="1000" smtClean="0">
                <a:latin typeface="Arial" panose="020B0604020202020204" pitchFamily="34" charset="0"/>
              </a:rPr>
              <a:t>campo elettrico e </a:t>
            </a:r>
            <a:r>
              <a:rPr lang="it-IT" altLang="it-IT" sz="1000" smtClean="0">
                <a:latin typeface="Arial" panose="020B0604020202020204" pitchFamily="34" charset="0"/>
              </a:rPr>
              <a:t>di conseguenza la </a:t>
            </a:r>
            <a:r>
              <a:rPr lang="en-GB" altLang="it-IT" sz="1000" smtClean="0">
                <a:latin typeface="Arial" panose="020B0604020202020204" pitchFamily="34" charset="0"/>
              </a:rPr>
              <a:t>concentrazione</a:t>
            </a:r>
            <a:r>
              <a:rPr lang="it-IT" altLang="it-IT" sz="1000" smtClean="0">
                <a:latin typeface="Arial" panose="020B0604020202020204" pitchFamily="34" charset="0"/>
              </a:rPr>
              <a:t> esterna</a:t>
            </a:r>
            <a:r>
              <a:rPr lang="en-GB" altLang="it-IT" sz="1000" smtClean="0">
                <a:latin typeface="Arial" panose="020B0604020202020204" pitchFamily="34" charset="0"/>
              </a:rPr>
              <a:t> di ioni come il calcio;</a:t>
            </a:r>
            <a:r>
              <a:rPr lang="it-IT" altLang="it-IT" sz="1000" smtClean="0">
                <a:latin typeface="Arial" panose="020B0604020202020204" pitchFamily="34" charset="0"/>
              </a:rPr>
              <a:t> possono avere un ruolo nell’isolamento elettrico data la loro abbondanza </a:t>
            </a:r>
            <a:r>
              <a:rPr lang="en-GB" altLang="it-IT" sz="1000" smtClean="0">
                <a:latin typeface="Arial" panose="020B0604020202020204" pitchFamily="34" charset="0"/>
              </a:rPr>
              <a:t>nella membrana mielinica;</a:t>
            </a:r>
            <a:r>
              <a:rPr lang="it-IT" altLang="it-IT" sz="1000" smtClean="0">
                <a:latin typeface="Arial" panose="020B0604020202020204" pitchFamily="34" charset="0"/>
              </a:rPr>
              <a:t> possono avere un ruolo nei</a:t>
            </a:r>
            <a:r>
              <a:rPr lang="en-GB" altLang="it-IT" sz="1000" smtClean="0">
                <a:latin typeface="Arial" panose="020B0604020202020204" pitchFamily="34" charset="0"/>
              </a:rPr>
              <a:t>  processi di riconoscimento cellulare</a:t>
            </a:r>
            <a:r>
              <a:rPr lang="it-IT" altLang="it-IT" sz="1000" smtClean="0">
                <a:latin typeface="Arial" panose="020B0604020202020204" pitchFamily="34" charset="0"/>
              </a:rPr>
              <a:t>: ad esempio il</a:t>
            </a:r>
            <a:r>
              <a:rPr lang="en-GB" altLang="it-IT" sz="1000" smtClean="0">
                <a:latin typeface="Arial" panose="020B0604020202020204" pitchFamily="34" charset="0"/>
              </a:rPr>
              <a:t> ganglioside GM1 agisce come recettore </a:t>
            </a:r>
            <a:r>
              <a:rPr lang="it-IT" altLang="it-IT" sz="1000" smtClean="0">
                <a:latin typeface="Arial" panose="020B0604020202020204" pitchFamily="34" charset="0"/>
              </a:rPr>
              <a:t>per la </a:t>
            </a:r>
            <a:r>
              <a:rPr lang="en-GB" altLang="it-IT" sz="1000" smtClean="0">
                <a:latin typeface="Arial" panose="020B0604020202020204" pitchFamily="34" charset="0"/>
              </a:rPr>
              <a:t>tossina colerica</a:t>
            </a:r>
            <a:r>
              <a:rPr lang="it-IT" altLang="it-IT" sz="1000" smtClean="0">
                <a:latin typeface="Arial" panose="020B0604020202020204" pitchFamily="34" charset="0"/>
              </a:rPr>
              <a:t> che si lega solo alle cellule che hanno GM1 sulla superficie cellulare. Possono avere</a:t>
            </a:r>
            <a:r>
              <a:rPr lang="en-GB" altLang="it-IT" sz="1000" smtClean="0">
                <a:latin typeface="Arial" panose="020B0604020202020204" pitchFamily="34" charset="0"/>
              </a:rPr>
              <a:t> funzione di recettori per normali molecole extracellulari</a:t>
            </a:r>
            <a:r>
              <a:rPr lang="it-IT" altLang="it-IT" sz="1000" smtClean="0">
                <a:latin typeface="Arial" panose="020B0604020202020204" pitchFamily="34" charset="0"/>
              </a:rPr>
              <a:t> ed infine prendere contatto con la</a:t>
            </a:r>
            <a:r>
              <a:rPr lang="en-GB" altLang="it-IT" sz="1000" smtClean="0">
                <a:latin typeface="Arial" panose="020B0604020202020204" pitchFamily="34" charset="0"/>
              </a:rPr>
              <a:t> matrice extracellulare</a:t>
            </a:r>
          </a:p>
          <a:p>
            <a:pPr eaLnBrk="1" hangingPunct="1"/>
            <a:endParaRPr lang="en-GB" altLang="it-IT" sz="1000" smtClean="0">
              <a:latin typeface="Arial" panose="020B0604020202020204" pitchFamily="34" charset="0"/>
            </a:endParaRPr>
          </a:p>
          <a:p>
            <a:pPr eaLnBrk="1" hangingPunct="1"/>
            <a:endParaRPr lang="it-IT" altLang="it-IT" b="1" smtClean="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D5BDD33-F783-46DF-8887-20E924CEE34A}" type="slidenum">
              <a:rPr lang="it-IT" altLang="it-IT"/>
              <a:pPr>
                <a:spcBef>
                  <a:spcPct val="0"/>
                </a:spcBef>
              </a:pPr>
              <a:t>11</a:t>
            </a:fld>
            <a:endParaRPr lang="it-IT" altLang="it-IT"/>
          </a:p>
        </p:txBody>
      </p:sp>
      <p:sp>
        <p:nvSpPr>
          <p:cNvPr id="28675" name="Rectangle 1026"/>
          <p:cNvSpPr>
            <a:spLocks noGrp="1" noRot="1" noChangeAspect="1" noChangeArrowheads="1" noTextEdit="1"/>
          </p:cNvSpPr>
          <p:nvPr>
            <p:ph type="sldImg"/>
          </p:nvPr>
        </p:nvSpPr>
        <p:spPr>
          <a:ln/>
        </p:spPr>
      </p:sp>
      <p:sp>
        <p:nvSpPr>
          <p:cNvPr id="2867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D501333-ED9B-4002-89B2-413AAA3A92C8}" type="slidenum">
              <a:rPr lang="it-IT" altLang="it-IT"/>
              <a:pPr>
                <a:spcBef>
                  <a:spcPct val="0"/>
                </a:spcBef>
              </a:pPr>
              <a:t>12</a:t>
            </a:fld>
            <a:endParaRPr lang="it-IT" altLang="it-IT"/>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z="1000" smtClean="0">
                <a:latin typeface="Arial" panose="020B0604020202020204" pitchFamily="34" charset="0"/>
              </a:rPr>
              <a:t>Oltre alla temperatura, altri fattori possono determinare la fluidità del doppio strato lipidico. In generale i lipidi con catene aciliche corte raggiungono lo stato di transizione a temperature più basse di lipidi con catene lunghe. Le catene corte infatti presentano una superficie inferiore per formare interazioni di van der Waals con altre catene vicine e ciò aumenta lo stato di fluidità della membrana. Un aumento di fluidità è determinato anche dall’aumento delle insaturazioni degli acidi grassi. Questo è il risultato di un aumento del volume occupato da ogni singola coda idrofobica che si ripercuote su un minore grado di impaccamento dei fosfolipidi </a:t>
            </a:r>
            <a:endParaRPr lang="en-GB" altLang="it-IT" sz="1000" smtClean="0">
              <a:latin typeface="Arial" panose="020B0604020202020204" pitchFamily="34" charset="0"/>
            </a:endParaRPr>
          </a:p>
          <a:p>
            <a:pPr eaLnBrk="1" hangingPunct="1"/>
            <a:r>
              <a:rPr lang="it-IT" altLang="it-IT" sz="1000" smtClean="0">
                <a:latin typeface="Arial" panose="020B0604020202020204" pitchFamily="34" charset="0"/>
              </a:rPr>
              <a:t>La </a:t>
            </a:r>
            <a:r>
              <a:rPr lang="en-GB" altLang="it-IT" sz="1000" smtClean="0">
                <a:latin typeface="Arial" panose="020B0604020202020204" pitchFamily="34" charset="0"/>
              </a:rPr>
              <a:t>presenza di insaturazioni (doppi legami) di tipo cis, aumenta il volume libero della catena di acido grasso, aumentandone la  fluidità</a:t>
            </a:r>
            <a:r>
              <a:rPr lang="it-IT" altLang="it-IT" sz="1000" smtClean="0">
                <a:latin typeface="Arial" panose="020B0604020202020204" pitchFamily="34" charset="0"/>
              </a:rPr>
              <a:t>, ancora una volta per riduzione delle forze di van der Waals. L’aumento dell’insaturazione degli acidi grassi è una strategia che cellule batteriche o organismi ectotermi, la cui temperatura fluttua in relazione a quella ambientale, mettono in atto per mantenere un adeguata fluidità del doppio strato lipidico di membrana anche a bassa temperatura. Organismi ectotermi come i teleostei Antartici adattati evolutivamente alla sopravvivenza a temperature inferiori agli 0°C, presentano tale adattamento omeoviscoso del doppio strato lipidico per evitare l’irrigidimento delle membrane cellulari. Un altro elemento che influenza la fluidità del doppio strato è il colesterolo. Questo lipide è troppo idrofobico per costituire una struttura a foglietto, ma si intercala tra i fosfolipidi. Il suo gruppo idrossilico polare è in contatto con la soluzione acquosa vicino alle teste polari dei fosfolipidi; gli anelli steroidei interagisce con le catene aciliche. Il colesterolo limita il movimento casuale della regione fosfolipidica che si trova sulla superficie esterna dei foglietti, ma separa e allontana tra loro le code delle catene aciliche inducendo una maggiore fluidità nelle regioni più interne del doppio strato. A temperature di 37 °C il colesterolo rende le membrane complessivamente meno fluide. A basse temperature il colesterolo ha un effetto opposto in quanto impedendo le interazioni tra catene di acidi grassi adiacenti mantiene la membrana allo stato fluido ed impedisce la cristallizzazione. </a:t>
            </a:r>
          </a:p>
          <a:p>
            <a:pPr eaLnBrk="1" hangingPunct="1"/>
            <a:r>
              <a:rPr lang="it-IT" altLang="it-IT" sz="1000" smtClean="0">
                <a:latin typeface="Arial" panose="020B0604020202020204" pitchFamily="34" charset="0"/>
              </a:rPr>
              <a:t>Infine anche una maggiore quantità di proteine ha generalmente una diminuzione della fluidità delle membrane cellulari</a:t>
            </a:r>
            <a:endParaRPr lang="en-GB" altLang="it-IT" sz="1000" smtClean="0">
              <a:latin typeface="Arial" panose="020B0604020202020204" pitchFamily="34" charset="0"/>
            </a:endParaRPr>
          </a:p>
          <a:p>
            <a:pPr eaLnBrk="1" hangingPunct="1"/>
            <a:endParaRPr lang="en-GB" altLang="it-IT" sz="1100" b="1" smtClean="0">
              <a:latin typeface="Arial" panose="020B0604020202020204" pitchFamily="34" charset="0"/>
            </a:endParaRPr>
          </a:p>
          <a:p>
            <a:pPr eaLnBrk="1" hangingPunct="1"/>
            <a:endParaRPr lang="en-GB" altLang="it-IT" b="1" smtClean="0">
              <a:latin typeface="Arial" panose="020B0604020202020204" pitchFamily="34" charset="0"/>
            </a:endParaRPr>
          </a:p>
          <a:p>
            <a:pPr eaLnBrk="1" hangingPunct="1"/>
            <a:endParaRPr lang="it-IT" altLang="it-IT" b="1" smtClean="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D1D1272-C9D5-4460-A426-7EE8A4E1BE9F}" type="slidenum">
              <a:rPr lang="it-IT" altLang="it-IT"/>
              <a:pPr>
                <a:spcBef>
                  <a:spcPct val="0"/>
                </a:spcBef>
              </a:pPr>
              <a:t>13</a:t>
            </a:fld>
            <a:endParaRPr lang="it-IT" altLang="it-IT"/>
          </a:p>
        </p:txBody>
      </p:sp>
      <p:sp>
        <p:nvSpPr>
          <p:cNvPr id="32771" name="Rectangle 1026"/>
          <p:cNvSpPr>
            <a:spLocks noGrp="1" noRot="1" noChangeAspect="1" noChangeArrowheads="1" noTextEdit="1"/>
          </p:cNvSpPr>
          <p:nvPr>
            <p:ph type="sldImg"/>
          </p:nvPr>
        </p:nvSpPr>
        <p:spPr>
          <a:ln/>
        </p:spPr>
      </p:sp>
      <p:sp>
        <p:nvSpPr>
          <p:cNvPr id="3277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CC20F8D-A7F9-47A6-A250-F39CB9447315}" type="slidenum">
              <a:rPr lang="it-IT" altLang="it-IT"/>
              <a:pPr>
                <a:spcBef>
                  <a:spcPct val="0"/>
                </a:spcBef>
              </a:pPr>
              <a:t>14</a:t>
            </a:fld>
            <a:endParaRPr lang="it-IT" altLang="it-IT"/>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it-IT" altLang="it-IT" sz="1000" smtClean="0">
                <a:latin typeface="Arial" panose="020B0604020202020204" pitchFamily="34" charset="0"/>
              </a:rPr>
              <a:t>Come si può osservare in figura la struttura dei diversi fosfolipidi è abbastanza variegata. A pH neutro solo la fosfatidil-serina ha una carica negativa mentre gli altri fosfolipidi sono elettricamente neutri a pH fisiologico.  Ci si può chiedere allora quali sono le ragioni per le quali le membrane delle cellule eucariotiche contengano una tale varietà di fosfolipidi con teste polari che differiscono per dimensioni, carica e forma. Le ragioni sono da ricercare nella funzione dei lipidi di agire come solvente bidimensionale per le proteine di membrana così come l’acqua è un solvente tridimensionale per le proteine. Alcune proteine di membrana possono funzionare solo in presenza di specifiche teste di fosfolipidi, proprio come molti enzimi in soluzione acquosa richiedono per la loro attività uno ione particolare.</a:t>
            </a:r>
          </a:p>
          <a:p>
            <a:pPr eaLnBrk="1" hangingPunct="1">
              <a:spcBef>
                <a:spcPct val="0"/>
              </a:spcBef>
            </a:pPr>
            <a:r>
              <a:rPr lang="it-IT" altLang="it-IT" sz="1000" smtClean="0">
                <a:latin typeface="Arial" panose="020B0604020202020204" pitchFamily="34" charset="0"/>
              </a:rPr>
              <a:t>Oltre al fatto che i vari fosfolipidi sono diversamente rappresentati nelle membrane cellulari, esistono enormi differenze tre i due foglietti del doppio strato differiscono in termini di composizione fosfolipidica. In particolare i glicolipidi, la sfingomielina e la maggior parte della fosfatidilcolina, con le loro teste cariche positivamente sono localizzate sul foglietto esoplasmatico. I lipidi con teste polari cariche negativamente o neutre, come la fosfatidiletanolammina e la fosfatidilserina sono localizzati prevalentemente sul foglietto citoplasmatico. I glicolipidi sono assolutamente asimmetrici in quanto sono localizzati sul foglietto esoplasmatico della membrana plasmatica ed in quello luminale del reticolo endoplasmatico. Il colesterolo è distribuito uniformemente tra i due foglietti.  </a:t>
            </a:r>
          </a:p>
          <a:p>
            <a:pPr eaLnBrk="1" hangingPunct="1">
              <a:spcBef>
                <a:spcPct val="0"/>
              </a:spcBef>
            </a:pPr>
            <a:endParaRPr lang="it-IT" altLang="it-IT" sz="1000" smtClean="0">
              <a:latin typeface="Arial" panose="020B0604020202020204" pitchFamily="34" charset="0"/>
            </a:endParaRPr>
          </a:p>
          <a:p>
            <a:pPr eaLnBrk="1" hangingPunct="1">
              <a:spcBef>
                <a:spcPct val="0"/>
              </a:spcBef>
            </a:pPr>
            <a:endParaRPr lang="it-IT" altLang="it-IT" sz="1000" smtClean="0">
              <a:latin typeface="Arial" panose="020B0604020202020204" pitchFamily="34" charset="0"/>
            </a:endParaRPr>
          </a:p>
          <a:p>
            <a:pPr eaLnBrk="1" hangingPunct="1">
              <a:spcBef>
                <a:spcPct val="0"/>
              </a:spcBef>
            </a:pPr>
            <a:endParaRPr lang="en-GB" altLang="it-IT" smtClean="0">
              <a:latin typeface="Arial" panose="020B0604020202020204" pitchFamily="34" charset="0"/>
            </a:endParaRPr>
          </a:p>
          <a:p>
            <a:pPr eaLnBrk="1" hangingPunct="1"/>
            <a:endParaRPr lang="en-GB" altLang="it-IT" sz="1000" smtClean="0">
              <a:latin typeface="Arial" panose="020B0604020202020204" pitchFamily="34" charset="0"/>
            </a:endParaRPr>
          </a:p>
          <a:p>
            <a:pPr eaLnBrk="1" hangingPunct="1"/>
            <a:endParaRPr lang="it-IT" altLang="it-IT" smtClean="0">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7578770-3CEE-4867-AC1D-27B002395F77}" type="slidenum">
              <a:rPr lang="it-IT" altLang="it-IT"/>
              <a:pPr>
                <a:spcBef>
                  <a:spcPct val="0"/>
                </a:spcBef>
              </a:pPr>
              <a:t>15</a:t>
            </a:fld>
            <a:endParaRPr lang="it-IT" altLang="it-IT"/>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31B5CF0-D425-4D9D-ADE7-9C8C7319C207}" type="slidenum">
              <a:rPr lang="it-IT" altLang="it-IT"/>
              <a:pPr>
                <a:spcBef>
                  <a:spcPct val="0"/>
                </a:spcBef>
              </a:pPr>
              <a:t>16</a:t>
            </a:fld>
            <a:endParaRPr lang="it-IT" altLang="it-IT"/>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z="1000" smtClean="0">
                <a:latin typeface="Arial" panose="020B0604020202020204" pitchFamily="34" charset="0"/>
              </a:rPr>
              <a:t>Da quanto detto la composizione del doppio strato lipidico può influenzare enormemente le caratteristiche fisiche delle membrane. Mediante tecniche di frazionamento cellulare e analisi chimiche come la gas-cromatografia e la cromatografia su strato sottile è stato possibile evidenziare che le membrane cellulari hanno differente composizione. Tutte le membrane, indipendentemente dalla loro origine contengono proteine e lipidi. Il rapporto proteine-lipidi può variare notevolmente; ad esempio la le membrane interne dei mitocondri sono costituite per il 76 % da proteine mentre la mielina ne ha solo il 18%, poiché ha funzione di isolare elettricamente la cellula nervosa dal suo ambiente.  Anche la composizione lipidica è molto variabile. Tutte le membrane contengono una certa quantità di fosfolipidi. Alcuni fosfolipidi come gli inositolo-fosfolipidi sono presenti in quantità minori rispetto a fosfatidil-colina e fostatidil-etanolammina ma sono funzionalmente importanti ad esempio nella trasduzione del segnale La sfingomielina, derivato dall’ammino alcool sfingosina è anfipatica come i fosfolipidi ed è contenuto nelle membrane plasmatiche in alta percentuale. Le membrane delle cellule eucariotiche contengono colesterolo in percentuale molto elevata (30-50%), mentre questo lipide è praticamente assente nella maggior parte dei batteri. Alcuni lipidi come i glicolipidi sono presenti in un gruppo ristretto di membrane, ad esempio nella mielina. Il fosfolipide cardiolipina è abbondantemente presente nella membrana interna mitocondriale. I carboidrati rappresentano un componente importante di molte membrane. Essi sono legati sia alle proteine per formare glicoproteine che ai lipidi per formare glicolpidi, costituenti molto rappresentati nelle membrane plasmatiche delle cellule eucariotiche mentre sono assenti nelle membrane mitocondriali interne. Il legame con i carboidrati aumenta il carattere idrofilico di lipidi e proteine e stabilizza molte strutture proteiche di membrana. Nei mammiferi alcuni glicolipidi formano gli antigeni dei gruppi sanguigni. </a:t>
            </a:r>
            <a:endParaRPr lang="en-GB" altLang="it-IT" sz="1000" smtClean="0">
              <a:latin typeface="Arial" panose="020B0604020202020204" pitchFamily="34" charset="0"/>
            </a:endParaRPr>
          </a:p>
          <a:p>
            <a:pPr eaLnBrk="1" hangingPunct="1"/>
            <a:endParaRPr lang="it-IT" altLang="it-IT" b="1" smtClean="0">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9CDB0DE-3497-42D6-AE7E-DA27822BDCA1}" type="slidenum">
              <a:rPr lang="en-GB" altLang="it-IT">
                <a:latin typeface="Times New Roman" panose="02020603050405020304" pitchFamily="18" charset="0"/>
              </a:rPr>
              <a:pPr>
                <a:spcBef>
                  <a:spcPct val="0"/>
                </a:spcBef>
              </a:pPr>
              <a:t>17</a:t>
            </a:fld>
            <a:endParaRPr lang="en-GB" altLang="it-IT">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xfrm>
            <a:off x="1144588" y="687388"/>
            <a:ext cx="4568825" cy="3427412"/>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z="900" smtClean="0">
                <a:latin typeface="Times New Roman" panose="02020603050405020304" pitchFamily="18" charset="0"/>
              </a:rPr>
              <a:t>La componente proteica della membrana è altamente variabile sia in funzione del tipo di cellula e del tipo di membrana cellulare. Le proteine della membrana mitocondriale sono estremamente diverse dalle proteine della membrana plasmatica; anche i componenti della membrana plasmatica di una cellula epatica o intestinale sono differenti. Tali proteine possono avere strutture e funzioni diverse. Alcune posseggono funzione di trasporto di nutrienti o ioni come quella rappresentata in Figura, che corrisponde alla struttura tridimensionale di un sistema di scambio Na/H in un batterio, il controtrasporto NHaA; altre hanno funzione di canali ionici come quello riportato in figura corrispondente al canale per il potassio. Altre ancora hanno funzione recettoriale come il recettore a sette eliche correlato alle proteine G nella trasduzione del segnale; altre ancora come la glicoforina intervengono nelle interazioni tra citoscheletro e la membrana cellulare.</a:t>
            </a:r>
          </a:p>
          <a:p>
            <a:pPr eaLnBrk="1" hangingPunct="1"/>
            <a:r>
              <a:rPr lang="it-IT" altLang="it-IT" sz="900" smtClean="0">
                <a:latin typeface="Times New Roman" panose="02020603050405020304" pitchFamily="18" charset="0"/>
              </a:rPr>
              <a:t>Come sono integrate queste proteine con il doppio strato lipidico; alcune sono legate solo superficialmente alla membrana e sono denominate per questo motivo estrinseche, altre presentano una regione immersa nella membrana e domini su 1 o ambedue i lati di essa e sono denominate proteine intrinseche di membrana. </a:t>
            </a:r>
            <a:endParaRPr lang="en-GB" altLang="it-IT" sz="900" smtClean="0">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7B3C47D-1890-4F3F-A21A-689623770080}" type="slidenum">
              <a:rPr lang="it-IT" altLang="it-IT"/>
              <a:pPr>
                <a:spcBef>
                  <a:spcPct val="0"/>
                </a:spcBef>
              </a:pPr>
              <a:t>18</a:t>
            </a:fld>
            <a:endParaRPr lang="it-IT" altLang="it-IT"/>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z="1000" smtClean="0">
                <a:latin typeface="Arial" panose="020B0604020202020204" pitchFamily="34" charset="0"/>
              </a:rPr>
              <a:t>Le proteine di membrana svolgono un ruolo importantissimo nel mantenimento della struttura e dell’attività cellulare e si stima che rappresentino circa un terzo di tutte le proteine codificate dal DNA. Ogni cellula esprime da 10 a 50 tipi diversi di proteine di membrana che posso essere raggruppate in tre grandi classi.</a:t>
            </a:r>
          </a:p>
          <a:p>
            <a:pPr eaLnBrk="1" hangingPunct="1"/>
            <a:r>
              <a:rPr lang="it-IT" altLang="it-IT" sz="1000" smtClean="0">
                <a:latin typeface="Arial" panose="020B0604020202020204" pitchFamily="34" charset="0"/>
              </a:rPr>
              <a:t>Le proteine integrali interagiscono fortemente con il doppio strato lipidico e possono essere rimosse soltanto dopo la distruzione della membrana con l’uso di detergenti. Alle proteine integrali appartengono le proteine transmembrana composte da uno o più segmenti che attraversano l’intero spessore della membrana e le rendono accessibile da entrambi i lati. </a:t>
            </a:r>
          </a:p>
          <a:p>
            <a:pPr eaLnBrk="1" hangingPunct="1"/>
            <a:r>
              <a:rPr lang="it-IT" altLang="it-IT" sz="1000" smtClean="0">
                <a:latin typeface="Arial" panose="020B0604020202020204" pitchFamily="34" charset="0"/>
              </a:rPr>
              <a:t>Le proteine estrinseche interagiscono debolmente con le regioni polari del doppio strato lipidico e con le proteine integrali di membrana. Sono accessibili da un solo lato (interno o esterno) e possono essere rimosse facilmente senza distruggere l’integrità di membrana. Ad esse appartengono vari enzimi di membrana (es. enzimi del lume dell’intestino tenue, l’adenilato ciclasi, la fosfolipasi C, l’anidrasi carbonica, ecc.) e alcune proteine strutturali che ancorano il citoscheletro alla membrana cellulare. </a:t>
            </a:r>
          </a:p>
          <a:p>
            <a:pPr eaLnBrk="1" hangingPunct="1"/>
            <a:endParaRPr lang="en-GB" altLang="it-IT" sz="1000" smtClean="0">
              <a:latin typeface="Arial" panose="020B0604020202020204" pitchFamily="34" charset="0"/>
            </a:endParaRPr>
          </a:p>
          <a:p>
            <a:pPr eaLnBrk="1" hangingPunct="1"/>
            <a:endParaRPr lang="it-IT" altLang="it-IT" sz="1000" smtClean="0">
              <a:latin typeface="Arial" panose="020B0604020202020204" pitchFamily="34" charset="0"/>
            </a:endParaRPr>
          </a:p>
          <a:p>
            <a:pPr eaLnBrk="1" hangingPunct="1"/>
            <a:endParaRPr lang="it-IT" altLang="it-IT" sz="1100" b="1" smtClean="0">
              <a:latin typeface="Arial" panose="020B0604020202020204" pitchFamily="34" charset="0"/>
            </a:endParaRPr>
          </a:p>
          <a:p>
            <a:pPr eaLnBrk="1" hangingPunct="1"/>
            <a:endParaRPr lang="it-IT" altLang="it-IT" smtClean="0">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2BDB2C4-1B87-4134-8AE1-C3479C4ED196}" type="slidenum">
              <a:rPr lang="en-GB" altLang="it-IT">
                <a:latin typeface="Times New Roman" panose="02020603050405020304" pitchFamily="18" charset="0"/>
              </a:rPr>
              <a:pPr>
                <a:spcBef>
                  <a:spcPct val="0"/>
                </a:spcBef>
              </a:pPr>
              <a:t>19</a:t>
            </a:fld>
            <a:endParaRPr lang="en-GB" altLang="it-IT">
              <a:latin typeface="Times New Roman" panose="02020603050405020304" pitchFamily="18" charset="0"/>
            </a:endParaRPr>
          </a:p>
        </p:txBody>
      </p:sp>
      <p:sp>
        <p:nvSpPr>
          <p:cNvPr id="45059" name="Rectangle 2"/>
          <p:cNvSpPr>
            <a:spLocks noGrp="1" noRot="1" noChangeAspect="1" noChangeArrowheads="1" noTextEdit="1"/>
          </p:cNvSpPr>
          <p:nvPr>
            <p:ph type="sldImg"/>
          </p:nvPr>
        </p:nvSpPr>
        <p:spPr>
          <a:xfrm>
            <a:off x="1144588" y="687388"/>
            <a:ext cx="4568825" cy="3427412"/>
          </a:xfrm>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z="900" smtClean="0">
                <a:latin typeface="Times New Roman" panose="02020603050405020304" pitchFamily="18" charset="0"/>
              </a:rPr>
              <a:t>Come i lipidi di membrana le proteine non passano attraverso il doppio strato ma possono invece ruotare intorno ad un asse perpendicolare al piano del doppio strato (diffusione rotazionale); molte proteine sono capaci di muoversi lateralmente nella membrana (diffusione laterale). La prova diretta di ciò si ebbe nel 1970 tramite un esperimento in cui le cellule di topo vennero fuse artificialmente con cellule umane per produrre cellule ibride (eterocarionti). Due anticorpi diversi marcati con rodamina o fluresceina, distinguibili al microscopio a fluorescenza furono usati per distinguere proteine umane da quelle di topo. Sebbene inizialmente le proteine umane e quelle di topo fossero confinate nelle rispettive metà dell’eterocarionte appena formato, le due serie di proteine diffondevano e si mescolavano nel giro di mezz’ora. </a:t>
            </a:r>
          </a:p>
          <a:p>
            <a:pPr eaLnBrk="1" hangingPunct="1"/>
            <a:r>
              <a:rPr lang="it-IT" altLang="it-IT" sz="900" smtClean="0">
                <a:latin typeface="Times New Roman" panose="02020603050405020304" pitchFamily="18" charset="0"/>
              </a:rPr>
              <a:t>I valori dei coefficienti di diffusione per le proteine di membrana sono molto variabili, ma variano in genere da 1 decimo ad un 100 dei valori corrispondenti per le molecole fosfolipidiche di una stessa membrana. Questi dati confermano ancora una volta la validità del modello a mosaico fluido proposto da Nicolson nel 1972. </a:t>
            </a:r>
          </a:p>
          <a:p>
            <a:pPr eaLnBrk="1" hangingPunct="1"/>
            <a:r>
              <a:rPr lang="it-IT" altLang="it-IT" sz="900" smtClean="0">
                <a:latin typeface="Times New Roman" panose="02020603050405020304" pitchFamily="18" charset="0"/>
              </a:rPr>
              <a:t>La visione della membrana come un mare lipidico in cui tutte le proteine galleggiano liberamente è una semplificazione eccessiva. Molte cellule sono infatti in grado di confinare le proteine di membrana entro domini specifici del doppio strato continuo di lipidi. Nelle cellule epiteliali intestinali e renali alcuni enzimi o sistemi di trasporto sono localizzati sulla porzione apicale altri su quella basolaterale della membrana plasmatica. Questa separazione avviene solo tra lipidi del monostrato esterno tramite l’esistenza di giunzioni intercellulari le tight junctions. La membrana plasmatica degli spermatozoi consiste in almento tre domini distinti, al di fuori dei quali lipidi e proteine appartenenti ad un domino, non possono diffondere.</a:t>
            </a:r>
          </a:p>
          <a:p>
            <a:pPr eaLnBrk="1" hangingPunct="1"/>
            <a:r>
              <a:rPr lang="it-IT" altLang="it-IT" sz="900" smtClean="0">
                <a:latin typeface="Times New Roman" panose="02020603050405020304" pitchFamily="18" charset="0"/>
              </a:rPr>
              <a:t>Le cellule hanno modi ancora più drastici per impedire la diffusione laterale delle proteine. I grossi aggregati come la molecola di batteriorodopsina diffonde molto lentamente. Un modo ancora più comune per evitare la diffusione è quello di agganciare i complessi proteici al citoscheletro interno </a:t>
            </a:r>
            <a:endParaRPr lang="en-GB" altLang="it-IT" sz="900" smtClean="0">
              <a:latin typeface="Times New Roman" panose="02020603050405020304" pitchFamily="18" charset="0"/>
            </a:endParaRPr>
          </a:p>
          <a:p>
            <a:pPr eaLnBrk="1" hangingPunct="1"/>
            <a:endParaRPr lang="en-GB" altLang="it-IT" sz="900" smtClean="0">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C1C4002-7E55-4D89-B3C9-A2BBECA8ED47}" type="slidenum">
              <a:rPr lang="it-IT" altLang="it-IT"/>
              <a:pPr>
                <a:spcBef>
                  <a:spcPct val="0"/>
                </a:spcBef>
              </a:pPr>
              <a:t>2</a:t>
            </a:fld>
            <a:endParaRPr lang="it-IT" altLang="it-IT"/>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it-IT" altLang="it-IT" sz="1000" smtClean="0">
                <a:latin typeface="Arial" panose="020B0604020202020204" pitchFamily="34" charset="0"/>
              </a:rPr>
              <a:t>Le membrane cellulari sono componenti importanti di tutte le cellule. Ogni cellula è circondata da una membrana plasmatica che separa il citoplasma dall’ambiente extracellulare. La membrana plasmatica funge da barriera di permeabilità che consente alle cellule di mantenere una composizione citoplasmatica assai diversa da quella dei liquidi extracellulari. </a:t>
            </a:r>
          </a:p>
          <a:p>
            <a:pPr eaLnBrk="1" hangingPunct="1"/>
            <a:r>
              <a:rPr lang="it-IT" altLang="it-IT" sz="1000" smtClean="0">
                <a:latin typeface="Arial" panose="020B0604020202020204" pitchFamily="34" charset="0"/>
              </a:rPr>
              <a:t>Chiaramente nelle cellule degli eucarioti le membrane racchiudono anche diversi organelli. Queste membrane dividono le cellule in compartimenti separati all’interno dei quali si svolgono particolari processi biochimici. Molti processi cellulari di vitale importanza hanno luogo all’interno o sulla superficie delle membrane degli organelli, esempi noti sono i meccanismi di trasporto di elettroni e la fosforilazione ossidativa che avvengono alla superficie, all’interno e nello spessore della membrana mitocondriale interna. </a:t>
            </a:r>
          </a:p>
          <a:p>
            <a:pPr eaLnBrk="1" hangingPunct="1">
              <a:spcBef>
                <a:spcPct val="0"/>
              </a:spcBef>
            </a:pPr>
            <a:endParaRPr lang="it-IT" altLang="it-IT" sz="1000" smtClean="0">
              <a:latin typeface="Arial" panose="020B0604020202020204" pitchFamily="34" charset="0"/>
            </a:endParaRPr>
          </a:p>
          <a:p>
            <a:pPr eaLnBrk="1" hangingPunct="1"/>
            <a:endParaRPr lang="it-IT" altLang="it-IT" sz="1000" smtClean="0">
              <a:latin typeface="Arial" panose="020B0604020202020204" pitchFamily="34" charset="0"/>
            </a:endParaRPr>
          </a:p>
          <a:p>
            <a:pPr eaLnBrk="1" hangingPunct="1"/>
            <a:endParaRPr lang="it-IT" altLang="it-IT" sz="1000" smtClean="0">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0A875B7-CCE3-4A37-97F2-C306866A8C3A}" type="slidenum">
              <a:rPr lang="it-IT" altLang="it-IT"/>
              <a:pPr>
                <a:spcBef>
                  <a:spcPct val="0"/>
                </a:spcBef>
              </a:pPr>
              <a:t>20</a:t>
            </a:fld>
            <a:endParaRPr lang="it-IT" altLang="it-IT"/>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z="900" smtClean="0">
                <a:latin typeface="Arial" panose="020B0604020202020204" pitchFamily="34" charset="0"/>
              </a:rPr>
              <a:t>E’ questo il caso di alcune proteine di membrana dei globuli rossi. L’ Eritrocita ha una forma di disco biconcavo di 7 micrometri di diametro. E’ nella sua forma matura, privo di nucleo. Il citoscheletro sostiene la membrana ed è unita ad essa in molti punti. Due principali proteine integrali sono presenti: glicoforina e proteine della banda 3 o scambio anionico. La banda 3 è un dimero costituito da 2 catene di 929 aacidi ognuna; il segmento C-terminale di ogni catena è inserito nella membrana plasmatica che attraversa molte volte formando 14 eliche trans-membrana. Il segmento N-terminale si ripiega in filamenti idrosolubili che sporgono nel citosol ed ancorano il citoscheletro alla membrana. I maggiori costituenti del citoscheletro sono le spettrine alfa e beta (bande 1 e 2), i polipeptidi che hanno peso molecolare più alto. Si combinano a formare tetrameri (alfa-beta)2 ; le terminazioni libere dei tetrameri sono tenute insieme da corte catene di actina (banda 5); il filamento di actina è costituito da 13 monomeri di actina ed un filamento di tropomiosina. La proteina della banda 4.1 e l’adducina, altre due proteine del citoscheletro, favoriscon interazione actina – spettrina. Una singola fibra di actina si lega a più molecole di spettrina, costituendo un reticolo. L’ancoraggio alla membrana eritrocitaria avviene tramite l’anchirina che ha due domini: uno si lega strettamente e specificamente ad un sito beta della spettrina vicino al centro del tetramero, l’altro ad un dominio citosolico della banda 3. La proteina della banda 4.1 si lega al domino carbossi-terminale della glicoforina e anche della banda 3. Anche queste interazioni possono contribuire all’unione dello scheletro della spettrina alla membrana. Patologie ereditarie come la sferocitosi e l’ellittocitosi sono determinate da mutazioni geniche. Il difetto si verifica a causa di peptidi anomali di spettrina che si legano male a proteina 4.1 ed anchirina. In altri casi l’anchirina è difettosa o assente. Tali eritrociti difettosi sono più rapidamente eliminati dalla milza e di conseguenza in questi pazienti si possono verificare anemie.</a:t>
            </a:r>
            <a:endParaRPr lang="en-GB" altLang="it-IT" sz="900" smtClean="0">
              <a:latin typeface="Arial" panose="020B0604020202020204" pitchFamily="34" charset="0"/>
            </a:endParaRPr>
          </a:p>
          <a:p>
            <a:pPr eaLnBrk="1" hangingPunct="1"/>
            <a:endParaRPr lang="it-IT" altLang="it-IT" b="1" smtClean="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55070BB-6EF2-4ED3-856C-E6020DE9742D}" type="slidenum">
              <a:rPr lang="it-IT" altLang="it-IT"/>
              <a:pPr>
                <a:spcBef>
                  <a:spcPct val="0"/>
                </a:spcBef>
              </a:pPr>
              <a:t>3</a:t>
            </a:fld>
            <a:endParaRPr lang="it-IT" altLang="it-IT"/>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z="1000" smtClean="0">
                <a:latin typeface="Arial" panose="020B0604020202020204" pitchFamily="34" charset="0"/>
              </a:rPr>
              <a:t>Il corpo umano è costituito da miliardi di cellule che devono collaborare e comunicare l’una con l’altra pur mantenendo distinta la loro identità. La membrana cellulare gioca un ruolo chiave in questo processo poiché costituisce la barriera che separa il compartimento intracellulare dai segnali provenienti dall’esterno. </a:t>
            </a:r>
          </a:p>
          <a:p>
            <a:pPr eaLnBrk="1" hangingPunct="1"/>
            <a:r>
              <a:rPr lang="it-IT" altLang="it-IT" sz="1000" smtClean="0">
                <a:latin typeface="Arial" panose="020B0604020202020204" pitchFamily="34" charset="0"/>
              </a:rPr>
              <a:t>Ogni cellula, infatti, è circondata da una membrana plasmatica che separa il citoplasma dal liquido extracellulare. La membrana plasmatica funge da barriera di permeabilità che consente alle cellule di mantenere una composizione citoplasmatica assai diversa da quella dei liquidi extracellulari. Contiene enzimi, recettori e antigeni che svolgono un ruolo fondamentale nell’interazione con le altre cellule, con ormoni e con altre sostanze regolatrici presenti nel liquido extracellulare. </a:t>
            </a:r>
          </a:p>
          <a:p>
            <a:pPr eaLnBrk="1" hangingPunct="1"/>
            <a:r>
              <a:rPr lang="it-IT" altLang="it-IT" sz="1000" smtClean="0">
                <a:latin typeface="Arial" panose="020B0604020202020204" pitchFamily="34" charset="0"/>
              </a:rPr>
              <a:t>FUNZIONE CONTENITIVA racchiude la cellula, ne definisce i confini, mantiene le differenze tra l’ambiente intracellulare e quello extracellulare</a:t>
            </a:r>
          </a:p>
          <a:p>
            <a:pPr eaLnBrk="1" hangingPunct="1"/>
            <a:r>
              <a:rPr lang="it-IT" altLang="it-IT" sz="1000" smtClean="0">
                <a:latin typeface="Arial" panose="020B0604020202020204" pitchFamily="34" charset="0"/>
              </a:rPr>
              <a:t>FUNZIONE BIOCHIMICA offre sulla sua superficie interna ed esterna siti di supporto per enzimi che così possono lavorare in modo ordinato e sequenziale</a:t>
            </a:r>
          </a:p>
          <a:p>
            <a:pPr eaLnBrk="1" hangingPunct="1"/>
            <a:r>
              <a:rPr lang="it-IT" altLang="it-IT" sz="1000" smtClean="0">
                <a:latin typeface="Arial" panose="020B0604020202020204" pitchFamily="34" charset="0"/>
              </a:rPr>
              <a:t>FUNZIONE FISIOLOGICA DI BARRIERA SELETTIVA seleziona in vario modo i diversi materiali in transito tra esterno ed interno e viceversa</a:t>
            </a:r>
          </a:p>
          <a:p>
            <a:pPr eaLnBrk="1" hangingPunct="1"/>
            <a:r>
              <a:rPr lang="it-IT" altLang="it-IT" sz="1000" smtClean="0">
                <a:latin typeface="Arial" panose="020B0604020202020204" pitchFamily="34" charset="0"/>
              </a:rPr>
              <a:t>FUNZIONE FISIOLOGICA DI COMUNICAZIONE presenta sulla sua superficie esterna recettori per gli ormoni e per qualsiasi altro segnale chimico, oltre che marcatori per farsi riconoscere dalle cellule vicine </a:t>
            </a:r>
          </a:p>
          <a:p>
            <a:pPr eaLnBrk="1" hangingPunct="1"/>
            <a:r>
              <a:rPr lang="it-IT" altLang="it-IT" sz="1000" smtClean="0">
                <a:latin typeface="Arial" panose="020B0604020202020204" pitchFamily="34" charset="0"/>
              </a:rPr>
              <a:t>FUNZIONE STRUTTURALE alcune proteine della membrana cellulare sono ancorate a proteine del citoscheletro che mantiene la forma della cellula</a:t>
            </a:r>
          </a:p>
          <a:p>
            <a:pPr eaLnBrk="1" hangingPunct="1"/>
            <a:endParaRPr lang="it-IT" altLang="it-IT" sz="1000" smtClean="0">
              <a:latin typeface="Arial" panose="020B0604020202020204" pitchFamily="34" charset="0"/>
            </a:endParaRPr>
          </a:p>
          <a:p>
            <a:pPr eaLnBrk="1" hangingPunct="1"/>
            <a:endParaRPr lang="it-IT" altLang="it-IT" smtClean="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2197674-797A-4086-80FD-3353E87F67E6}" type="slidenum">
              <a:rPr lang="it-IT" altLang="it-IT"/>
              <a:pPr>
                <a:spcBef>
                  <a:spcPct val="0"/>
                </a:spcBef>
              </a:pPr>
              <a:t>4</a:t>
            </a:fld>
            <a:endParaRPr lang="it-IT" altLang="it-IT"/>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it-IT" altLang="it-IT" sz="1000" smtClean="0">
                <a:latin typeface="Arial" panose="020B0604020202020204" pitchFamily="34" charset="0"/>
              </a:rPr>
              <a:t>Le membrane cellulari e tutte le membrane presenti all’interno delle cellule sono costituite da una combinazione di lipidi e proteine con una piccola quantità di carboidrati. </a:t>
            </a:r>
          </a:p>
          <a:p>
            <a:pPr eaLnBrk="1" hangingPunct="1">
              <a:spcBef>
                <a:spcPct val="0"/>
              </a:spcBef>
            </a:pPr>
            <a:r>
              <a:rPr lang="it-IT" altLang="it-IT" sz="1000" smtClean="0">
                <a:latin typeface="Arial" panose="020B0604020202020204" pitchFamily="34" charset="0"/>
              </a:rPr>
              <a:t>Il rapporto tra lipidi e proteine varia largamente e dipende dall’origina della membrana. Generalmente tanto più la membrana cellulare è metabolicamente attiva tanto maggiore è il suo contenuto di proteine. </a:t>
            </a:r>
          </a:p>
          <a:p>
            <a:pPr eaLnBrk="1" hangingPunct="1">
              <a:spcBef>
                <a:spcPct val="0"/>
              </a:spcBef>
            </a:pPr>
            <a:r>
              <a:rPr lang="it-IT" altLang="it-IT" sz="1000" smtClean="0">
                <a:latin typeface="Arial" panose="020B0604020202020204" pitchFamily="34" charset="0"/>
              </a:rPr>
              <a:t>Per esempio la membrana mitocondriale interna, che contiene enzimi per la fosforilazione ossidativa, è costituita per ¾ da proteine.</a:t>
            </a:r>
            <a:endParaRPr lang="it-IT" altLang="it-IT" sz="1800" b="1" smtClean="0">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F0199F6-8D50-47E4-A810-7ABFC80A29A5}" type="slidenum">
              <a:rPr lang="it-IT" altLang="it-IT"/>
              <a:pPr>
                <a:spcBef>
                  <a:spcPct val="0"/>
                </a:spcBef>
              </a:pPr>
              <a:t>5</a:t>
            </a:fld>
            <a:endParaRPr lang="it-IT" altLang="it-IT"/>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315EE7E-8246-42C2-B050-A9386E8961B4}" type="slidenum">
              <a:rPr lang="it-IT" altLang="it-IT"/>
              <a:pPr>
                <a:spcBef>
                  <a:spcPct val="0"/>
                </a:spcBef>
              </a:pPr>
              <a:t>6</a:t>
            </a:fld>
            <a:endParaRPr lang="it-IT" altLang="it-IT"/>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dirty="0" smtClean="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8874A63-FF10-43EC-9A8C-20F560050A8F}" type="slidenum">
              <a:rPr lang="it-IT" altLang="it-IT"/>
              <a:pPr>
                <a:spcBef>
                  <a:spcPct val="0"/>
                </a:spcBef>
              </a:pPr>
              <a:t>7</a:t>
            </a:fld>
            <a:endParaRPr lang="it-IT" altLang="it-IT"/>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7356FE1-8B1D-4C29-96D8-7DCE2AA31F0D}" type="slidenum">
              <a:rPr lang="it-IT" altLang="it-IT"/>
              <a:pPr>
                <a:spcBef>
                  <a:spcPct val="0"/>
                </a:spcBef>
              </a:pPr>
              <a:t>8</a:t>
            </a:fld>
            <a:endParaRPr lang="it-IT" altLang="it-IT"/>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z="1000" smtClean="0">
                <a:latin typeface="Arial" panose="020B0604020202020204" pitchFamily="34" charset="0"/>
              </a:rPr>
              <a:t>Le interazioni idrofobiche tra le catene carboniose di glicolipidi e fosfolipidi creano una lamina contenente i due strati di fosfolipidi le cui teste polari sono rivolte verso il mezzo acquoso circostante e le catene degli acidi grassi formano uno strato continuo idrofobico interno dallo spessore di circa 4 nm. Ogni strato fosfolipidico di questa struttura lamellare prende il nome di foglietto. Sfingomieline, galattolipidi e tutti i fosfolipidi che costituiiscono i doppi strati contengono 2 catene di acidi grassi di lunghezza media di 16 – 18 atomi di carbonio. Le catene aciliche insature hanno di solito un solo doppio legame ma possono averne 2, 3, 4 o additittura 6.  Di solito i doppi legami si trovano in posizione cis e questo produce una considerevole torsione della catena alifatica che come vedremo può avere degli effetti considerevoli sulla fluidità della membrana. Un’altra importante differenza tra i fosfolipidi riguarda le teste polari, che a pH neutro non possiedono carica elettrica fatta eccezione per la fosfatidilserina la cui testa polare è negativa. Sfingomielina e glicolipidi pur essendo chimicamente diversi dai fosfolipidi hanno una struttura simile e formano con loro doppi strati misti. </a:t>
            </a:r>
            <a:endParaRPr lang="en-GB" altLang="it-IT" sz="1000" smtClean="0">
              <a:latin typeface="Arial" panose="020B0604020202020204" pitchFamily="34" charset="0"/>
            </a:endParaRPr>
          </a:p>
          <a:p>
            <a:pPr eaLnBrk="1" hangingPunct="1"/>
            <a:endParaRPr lang="it-IT" altLang="it-IT" smtClean="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EAFB62F-CFAC-43AE-95A5-0B0A38C4769D}" type="slidenum">
              <a:rPr lang="it-IT" altLang="it-IT"/>
              <a:pPr>
                <a:spcBef>
                  <a:spcPct val="0"/>
                </a:spcBef>
              </a:pPr>
              <a:t>9</a:t>
            </a:fld>
            <a:endParaRPr lang="it-IT" altLang="it-IT"/>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it-IT" altLang="it-IT" sz="2400">
                <a:latin typeface="Times New Roman" panose="02020603050405020304"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sz="2400">
                <a:latin typeface="Times New Roman" panose="02020603050405020304"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sz="2400">
                  <a:latin typeface="Times New Roman" panose="02020603050405020304"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sz="2400">
                  <a:latin typeface="Times New Roman" panose="02020603050405020304"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sz="2400">
                  <a:latin typeface="Times New Roman" panose="02020603050405020304"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sz="2400">
                  <a:latin typeface="Times New Roman" panose="02020603050405020304"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sz="2400">
                  <a:latin typeface="Times New Roman" panose="02020603050405020304"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sz="2400">
                  <a:latin typeface="Times New Roman" panose="02020603050405020304"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sz="2400">
                  <a:latin typeface="Times New Roman" panose="02020603050405020304"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sz="2400">
                  <a:latin typeface="Times New Roman" panose="02020603050405020304"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sz="2400">
                  <a:latin typeface="Times New Roman" panose="02020603050405020304"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sz="2400">
                  <a:latin typeface="Times New Roman" panose="02020603050405020304" pitchFamily="18" charset="0"/>
                </a:endParaRPr>
              </a:p>
            </p:txBody>
          </p:sp>
        </p:grpSp>
      </p:grpSp>
      <p:sp>
        <p:nvSpPr>
          <p:cNvPr id="27667"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it-IT"/>
              <a:t>Fare clic per modificare stile</a:t>
            </a:r>
          </a:p>
        </p:txBody>
      </p:sp>
      <p:sp>
        <p:nvSpPr>
          <p:cNvPr id="27668" name="Rectangle 20"/>
          <p:cNvSpPr>
            <a:spLocks noGrp="1" noChangeArrowheads="1"/>
          </p:cNvSpPr>
          <p:nvPr>
            <p:ph type="subTitle" idx="1"/>
          </p:nvPr>
        </p:nvSpPr>
        <p:spPr>
          <a:xfrm>
            <a:off x="2971800" y="4267200"/>
            <a:ext cx="6019800" cy="1752600"/>
          </a:xfrm>
        </p:spPr>
        <p:txBody>
          <a:bodyPr/>
          <a:lstStyle>
            <a:lvl1pPr marL="0" indent="0">
              <a:buFont typeface="Wingdings" charset="2"/>
              <a:buNone/>
              <a:defRPr sz="3400"/>
            </a:lvl1pPr>
          </a:lstStyle>
          <a:p>
            <a:r>
              <a:rPr lang="it-IT"/>
              <a:t>Fare clic per modificare lo stile del sottotitolo dello schema</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it-IT"/>
          </a:p>
        </p:txBody>
      </p:sp>
      <p:sp>
        <p:nvSpPr>
          <p:cNvPr id="19" name="Rectangle 17"/>
          <p:cNvSpPr>
            <a:spLocks noGrp="1" noChangeArrowheads="1"/>
          </p:cNvSpPr>
          <p:nvPr>
            <p:ph type="ftr" sz="quarter" idx="11"/>
          </p:nvPr>
        </p:nvSpPr>
        <p:spPr/>
        <p:txBody>
          <a:bodyPr/>
          <a:lstStyle>
            <a:lvl1pPr>
              <a:defRPr/>
            </a:lvl1pPr>
          </a:lstStyle>
          <a:p>
            <a:pPr>
              <a:defRPr/>
            </a:pPr>
            <a:endParaRPr lang="it-IT"/>
          </a:p>
        </p:txBody>
      </p:sp>
      <p:sp>
        <p:nvSpPr>
          <p:cNvPr id="20" name="Rectangle 18"/>
          <p:cNvSpPr>
            <a:spLocks noGrp="1" noChangeArrowheads="1"/>
          </p:cNvSpPr>
          <p:nvPr>
            <p:ph type="sldNum" sz="quarter" idx="12"/>
          </p:nvPr>
        </p:nvSpPr>
        <p:spPr/>
        <p:txBody>
          <a:bodyPr/>
          <a:lstStyle>
            <a:lvl1pPr>
              <a:defRPr smtClean="0"/>
            </a:lvl1pPr>
          </a:lstStyle>
          <a:p>
            <a:pPr>
              <a:defRPr/>
            </a:pPr>
            <a:fld id="{7621999E-F2BF-4B93-8C90-9B8A82A26B58}" type="slidenum">
              <a:rPr lang="it-IT" altLang="it-IT"/>
              <a:pPr>
                <a:defRPr/>
              </a:pPr>
              <a:t>‹N›</a:t>
            </a:fld>
            <a:endParaRPr lang="it-IT" altLang="it-IT"/>
          </a:p>
        </p:txBody>
      </p:sp>
    </p:spTree>
    <p:extLst>
      <p:ext uri="{BB962C8B-B14F-4D97-AF65-F5344CB8AC3E}">
        <p14:creationId xmlns:p14="http://schemas.microsoft.com/office/powerpoint/2010/main" val="1329893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
          <p:cNvSpPr>
            <a:spLocks noGrp="1" noChangeArrowheads="1"/>
          </p:cNvSpPr>
          <p:nvPr>
            <p:ph type="ftr" sz="quarter" idx="10"/>
          </p:nvPr>
        </p:nvSpPr>
        <p:spPr>
          <a:ln/>
        </p:spPr>
        <p:txBody>
          <a:bodyPr/>
          <a:lstStyle>
            <a:lvl1pPr>
              <a:defRPr/>
            </a:lvl1pPr>
          </a:lstStyle>
          <a:p>
            <a:pPr>
              <a:defRPr/>
            </a:pPr>
            <a:endParaRPr lang="it-IT"/>
          </a:p>
        </p:txBody>
      </p:sp>
      <p:sp>
        <p:nvSpPr>
          <p:cNvPr id="5" name="Rectangle 3"/>
          <p:cNvSpPr>
            <a:spLocks noGrp="1" noChangeArrowheads="1"/>
          </p:cNvSpPr>
          <p:nvPr>
            <p:ph type="sldNum" sz="quarter" idx="11"/>
          </p:nvPr>
        </p:nvSpPr>
        <p:spPr>
          <a:ln/>
        </p:spPr>
        <p:txBody>
          <a:bodyPr/>
          <a:lstStyle>
            <a:lvl1pPr>
              <a:defRPr/>
            </a:lvl1pPr>
          </a:lstStyle>
          <a:p>
            <a:pPr>
              <a:defRPr/>
            </a:pPr>
            <a:fld id="{3712B090-7C6B-46E0-82FC-6F8354AD65B7}" type="slidenum">
              <a:rPr lang="it-IT" altLang="it-IT"/>
              <a:pPr>
                <a:defRPr/>
              </a:pPr>
              <a:t>‹N›</a:t>
            </a:fld>
            <a:endParaRPr lang="it-IT" altLang="it-IT"/>
          </a:p>
        </p:txBody>
      </p:sp>
      <p:sp>
        <p:nvSpPr>
          <p:cNvPr id="6" name="Rectangle 16"/>
          <p:cNvSpPr>
            <a:spLocks noGrp="1" noChangeArrowheads="1"/>
          </p:cNvSpPr>
          <p:nvPr>
            <p:ph type="dt" sz="half" idx="12"/>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3267138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457200"/>
            <a:ext cx="2057400" cy="54102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457200"/>
            <a:ext cx="6019800" cy="54102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
          <p:cNvSpPr>
            <a:spLocks noGrp="1" noChangeArrowheads="1"/>
          </p:cNvSpPr>
          <p:nvPr>
            <p:ph type="ftr" sz="quarter" idx="10"/>
          </p:nvPr>
        </p:nvSpPr>
        <p:spPr>
          <a:ln/>
        </p:spPr>
        <p:txBody>
          <a:bodyPr/>
          <a:lstStyle>
            <a:lvl1pPr>
              <a:defRPr/>
            </a:lvl1pPr>
          </a:lstStyle>
          <a:p>
            <a:pPr>
              <a:defRPr/>
            </a:pPr>
            <a:endParaRPr lang="it-IT"/>
          </a:p>
        </p:txBody>
      </p:sp>
      <p:sp>
        <p:nvSpPr>
          <p:cNvPr id="5" name="Rectangle 3"/>
          <p:cNvSpPr>
            <a:spLocks noGrp="1" noChangeArrowheads="1"/>
          </p:cNvSpPr>
          <p:nvPr>
            <p:ph type="sldNum" sz="quarter" idx="11"/>
          </p:nvPr>
        </p:nvSpPr>
        <p:spPr>
          <a:ln/>
        </p:spPr>
        <p:txBody>
          <a:bodyPr/>
          <a:lstStyle>
            <a:lvl1pPr>
              <a:defRPr/>
            </a:lvl1pPr>
          </a:lstStyle>
          <a:p>
            <a:pPr>
              <a:defRPr/>
            </a:pPr>
            <a:fld id="{568DBAC5-9547-48C7-BC8C-92784C11E266}" type="slidenum">
              <a:rPr lang="it-IT" altLang="it-IT"/>
              <a:pPr>
                <a:defRPr/>
              </a:pPr>
              <a:t>‹N›</a:t>
            </a:fld>
            <a:endParaRPr lang="it-IT" altLang="it-IT"/>
          </a:p>
        </p:txBody>
      </p:sp>
      <p:sp>
        <p:nvSpPr>
          <p:cNvPr id="6" name="Rectangle 16"/>
          <p:cNvSpPr>
            <a:spLocks noGrp="1" noChangeArrowheads="1"/>
          </p:cNvSpPr>
          <p:nvPr>
            <p:ph type="dt" sz="half" idx="12"/>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3501620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
          <p:cNvSpPr>
            <a:spLocks noGrp="1" noChangeArrowheads="1"/>
          </p:cNvSpPr>
          <p:nvPr>
            <p:ph type="ftr" sz="quarter" idx="10"/>
          </p:nvPr>
        </p:nvSpPr>
        <p:spPr>
          <a:ln/>
        </p:spPr>
        <p:txBody>
          <a:bodyPr/>
          <a:lstStyle>
            <a:lvl1pPr>
              <a:defRPr/>
            </a:lvl1pPr>
          </a:lstStyle>
          <a:p>
            <a:pPr>
              <a:defRPr/>
            </a:pPr>
            <a:endParaRPr lang="it-IT"/>
          </a:p>
        </p:txBody>
      </p:sp>
      <p:sp>
        <p:nvSpPr>
          <p:cNvPr id="5" name="Rectangle 3"/>
          <p:cNvSpPr>
            <a:spLocks noGrp="1" noChangeArrowheads="1"/>
          </p:cNvSpPr>
          <p:nvPr>
            <p:ph type="sldNum" sz="quarter" idx="11"/>
          </p:nvPr>
        </p:nvSpPr>
        <p:spPr>
          <a:ln/>
        </p:spPr>
        <p:txBody>
          <a:bodyPr/>
          <a:lstStyle>
            <a:lvl1pPr>
              <a:defRPr/>
            </a:lvl1pPr>
          </a:lstStyle>
          <a:p>
            <a:pPr>
              <a:defRPr/>
            </a:pPr>
            <a:fld id="{1CACB21A-7647-482C-923B-13B44DB4D45D}" type="slidenum">
              <a:rPr lang="it-IT" altLang="it-IT"/>
              <a:pPr>
                <a:defRPr/>
              </a:pPr>
              <a:t>‹N›</a:t>
            </a:fld>
            <a:endParaRPr lang="it-IT" altLang="it-IT"/>
          </a:p>
        </p:txBody>
      </p:sp>
      <p:sp>
        <p:nvSpPr>
          <p:cNvPr id="6" name="Rectangle 16"/>
          <p:cNvSpPr>
            <a:spLocks noGrp="1" noChangeArrowheads="1"/>
          </p:cNvSpPr>
          <p:nvPr>
            <p:ph type="dt" sz="half" idx="12"/>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3467150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2"/>
          <p:cNvSpPr>
            <a:spLocks noGrp="1" noChangeArrowheads="1"/>
          </p:cNvSpPr>
          <p:nvPr>
            <p:ph type="ftr" sz="quarter" idx="10"/>
          </p:nvPr>
        </p:nvSpPr>
        <p:spPr>
          <a:ln/>
        </p:spPr>
        <p:txBody>
          <a:bodyPr/>
          <a:lstStyle>
            <a:lvl1pPr>
              <a:defRPr/>
            </a:lvl1pPr>
          </a:lstStyle>
          <a:p>
            <a:pPr>
              <a:defRPr/>
            </a:pPr>
            <a:endParaRPr lang="it-IT"/>
          </a:p>
        </p:txBody>
      </p:sp>
      <p:sp>
        <p:nvSpPr>
          <p:cNvPr id="5" name="Rectangle 3"/>
          <p:cNvSpPr>
            <a:spLocks noGrp="1" noChangeArrowheads="1"/>
          </p:cNvSpPr>
          <p:nvPr>
            <p:ph type="sldNum" sz="quarter" idx="11"/>
          </p:nvPr>
        </p:nvSpPr>
        <p:spPr>
          <a:ln/>
        </p:spPr>
        <p:txBody>
          <a:bodyPr/>
          <a:lstStyle>
            <a:lvl1pPr>
              <a:defRPr/>
            </a:lvl1pPr>
          </a:lstStyle>
          <a:p>
            <a:pPr>
              <a:defRPr/>
            </a:pPr>
            <a:fld id="{9313C212-E5A4-46D2-B3A3-27AC482094B2}" type="slidenum">
              <a:rPr lang="it-IT" altLang="it-IT"/>
              <a:pPr>
                <a:defRPr/>
              </a:pPr>
              <a:t>‹N›</a:t>
            </a:fld>
            <a:endParaRPr lang="it-IT" altLang="it-IT"/>
          </a:p>
        </p:txBody>
      </p:sp>
      <p:sp>
        <p:nvSpPr>
          <p:cNvPr id="6" name="Rectangle 16"/>
          <p:cNvSpPr>
            <a:spLocks noGrp="1" noChangeArrowheads="1"/>
          </p:cNvSpPr>
          <p:nvPr>
            <p:ph type="dt" sz="half" idx="12"/>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3068221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2"/>
          <p:cNvSpPr>
            <a:spLocks noGrp="1" noChangeArrowheads="1"/>
          </p:cNvSpPr>
          <p:nvPr>
            <p:ph type="ftr" sz="quarter" idx="10"/>
          </p:nvPr>
        </p:nvSpPr>
        <p:spPr>
          <a:ln/>
        </p:spPr>
        <p:txBody>
          <a:bodyPr/>
          <a:lstStyle>
            <a:lvl1pPr>
              <a:defRPr/>
            </a:lvl1pPr>
          </a:lstStyle>
          <a:p>
            <a:pPr>
              <a:defRPr/>
            </a:pPr>
            <a:endParaRPr lang="it-IT"/>
          </a:p>
        </p:txBody>
      </p:sp>
      <p:sp>
        <p:nvSpPr>
          <p:cNvPr id="6" name="Rectangle 3"/>
          <p:cNvSpPr>
            <a:spLocks noGrp="1" noChangeArrowheads="1"/>
          </p:cNvSpPr>
          <p:nvPr>
            <p:ph type="sldNum" sz="quarter" idx="11"/>
          </p:nvPr>
        </p:nvSpPr>
        <p:spPr>
          <a:ln/>
        </p:spPr>
        <p:txBody>
          <a:bodyPr/>
          <a:lstStyle>
            <a:lvl1pPr>
              <a:defRPr/>
            </a:lvl1pPr>
          </a:lstStyle>
          <a:p>
            <a:pPr>
              <a:defRPr/>
            </a:pPr>
            <a:fld id="{A265F6AE-0A3C-4848-82DB-BEAE97F5A548}" type="slidenum">
              <a:rPr lang="it-IT" altLang="it-IT"/>
              <a:pPr>
                <a:defRPr/>
              </a:pPr>
              <a:t>‹N›</a:t>
            </a:fld>
            <a:endParaRPr lang="it-IT" altLang="it-IT"/>
          </a:p>
        </p:txBody>
      </p:sp>
      <p:sp>
        <p:nvSpPr>
          <p:cNvPr id="7" name="Rectangle 16"/>
          <p:cNvSpPr>
            <a:spLocks noGrp="1" noChangeArrowheads="1"/>
          </p:cNvSpPr>
          <p:nvPr>
            <p:ph type="dt" sz="half" idx="12"/>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3512193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2"/>
          <p:cNvSpPr>
            <a:spLocks noGrp="1" noChangeArrowheads="1"/>
          </p:cNvSpPr>
          <p:nvPr>
            <p:ph type="ftr" sz="quarter" idx="10"/>
          </p:nvPr>
        </p:nvSpPr>
        <p:spPr>
          <a:ln/>
        </p:spPr>
        <p:txBody>
          <a:bodyPr/>
          <a:lstStyle>
            <a:lvl1pPr>
              <a:defRPr/>
            </a:lvl1pPr>
          </a:lstStyle>
          <a:p>
            <a:pPr>
              <a:defRPr/>
            </a:pPr>
            <a:endParaRPr lang="it-IT"/>
          </a:p>
        </p:txBody>
      </p:sp>
      <p:sp>
        <p:nvSpPr>
          <p:cNvPr id="8" name="Rectangle 3"/>
          <p:cNvSpPr>
            <a:spLocks noGrp="1" noChangeArrowheads="1"/>
          </p:cNvSpPr>
          <p:nvPr>
            <p:ph type="sldNum" sz="quarter" idx="11"/>
          </p:nvPr>
        </p:nvSpPr>
        <p:spPr>
          <a:ln/>
        </p:spPr>
        <p:txBody>
          <a:bodyPr/>
          <a:lstStyle>
            <a:lvl1pPr>
              <a:defRPr/>
            </a:lvl1pPr>
          </a:lstStyle>
          <a:p>
            <a:pPr>
              <a:defRPr/>
            </a:pPr>
            <a:fld id="{5A090303-2985-4304-89A9-E3CB2406204B}" type="slidenum">
              <a:rPr lang="it-IT" altLang="it-IT"/>
              <a:pPr>
                <a:defRPr/>
              </a:pPr>
              <a:t>‹N›</a:t>
            </a:fld>
            <a:endParaRPr lang="it-IT" altLang="it-IT"/>
          </a:p>
        </p:txBody>
      </p:sp>
      <p:sp>
        <p:nvSpPr>
          <p:cNvPr id="9" name="Rectangle 16"/>
          <p:cNvSpPr>
            <a:spLocks noGrp="1" noChangeArrowheads="1"/>
          </p:cNvSpPr>
          <p:nvPr>
            <p:ph type="dt" sz="half" idx="12"/>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3381956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2"/>
          <p:cNvSpPr>
            <a:spLocks noGrp="1" noChangeArrowheads="1"/>
          </p:cNvSpPr>
          <p:nvPr>
            <p:ph type="ftr" sz="quarter" idx="10"/>
          </p:nvPr>
        </p:nvSpPr>
        <p:spPr>
          <a:ln/>
        </p:spPr>
        <p:txBody>
          <a:bodyPr/>
          <a:lstStyle>
            <a:lvl1pPr>
              <a:defRPr/>
            </a:lvl1pPr>
          </a:lstStyle>
          <a:p>
            <a:pPr>
              <a:defRPr/>
            </a:pPr>
            <a:endParaRPr lang="it-IT"/>
          </a:p>
        </p:txBody>
      </p:sp>
      <p:sp>
        <p:nvSpPr>
          <p:cNvPr id="4" name="Rectangle 3"/>
          <p:cNvSpPr>
            <a:spLocks noGrp="1" noChangeArrowheads="1"/>
          </p:cNvSpPr>
          <p:nvPr>
            <p:ph type="sldNum" sz="quarter" idx="11"/>
          </p:nvPr>
        </p:nvSpPr>
        <p:spPr>
          <a:ln/>
        </p:spPr>
        <p:txBody>
          <a:bodyPr/>
          <a:lstStyle>
            <a:lvl1pPr>
              <a:defRPr/>
            </a:lvl1pPr>
          </a:lstStyle>
          <a:p>
            <a:pPr>
              <a:defRPr/>
            </a:pPr>
            <a:fld id="{DB65BB06-E55B-4FE3-B6AA-C40DE8906A83}" type="slidenum">
              <a:rPr lang="it-IT" altLang="it-IT"/>
              <a:pPr>
                <a:defRPr/>
              </a:pPr>
              <a:t>‹N›</a:t>
            </a:fld>
            <a:endParaRPr lang="it-IT" altLang="it-IT"/>
          </a:p>
        </p:txBody>
      </p:sp>
      <p:sp>
        <p:nvSpPr>
          <p:cNvPr id="5" name="Rectangle 16"/>
          <p:cNvSpPr>
            <a:spLocks noGrp="1" noChangeArrowheads="1"/>
          </p:cNvSpPr>
          <p:nvPr>
            <p:ph type="dt" sz="half" idx="12"/>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2303119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it-IT"/>
          </a:p>
        </p:txBody>
      </p:sp>
      <p:sp>
        <p:nvSpPr>
          <p:cNvPr id="3" name="Rectangle 3"/>
          <p:cNvSpPr>
            <a:spLocks noGrp="1" noChangeArrowheads="1"/>
          </p:cNvSpPr>
          <p:nvPr>
            <p:ph type="sldNum" sz="quarter" idx="11"/>
          </p:nvPr>
        </p:nvSpPr>
        <p:spPr>
          <a:ln/>
        </p:spPr>
        <p:txBody>
          <a:bodyPr/>
          <a:lstStyle>
            <a:lvl1pPr>
              <a:defRPr/>
            </a:lvl1pPr>
          </a:lstStyle>
          <a:p>
            <a:pPr>
              <a:defRPr/>
            </a:pPr>
            <a:fld id="{2712F712-B32B-49C3-BF89-11AF3FC8D059}" type="slidenum">
              <a:rPr lang="it-IT" altLang="it-IT"/>
              <a:pPr>
                <a:defRPr/>
              </a:pPr>
              <a:t>‹N›</a:t>
            </a:fld>
            <a:endParaRPr lang="it-IT" altLang="it-IT"/>
          </a:p>
        </p:txBody>
      </p:sp>
      <p:sp>
        <p:nvSpPr>
          <p:cNvPr id="4" name="Rectangle 16"/>
          <p:cNvSpPr>
            <a:spLocks noGrp="1" noChangeArrowheads="1"/>
          </p:cNvSpPr>
          <p:nvPr>
            <p:ph type="dt" sz="half" idx="12"/>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3151128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2"/>
          <p:cNvSpPr>
            <a:spLocks noGrp="1" noChangeArrowheads="1"/>
          </p:cNvSpPr>
          <p:nvPr>
            <p:ph type="ftr" sz="quarter" idx="10"/>
          </p:nvPr>
        </p:nvSpPr>
        <p:spPr>
          <a:ln/>
        </p:spPr>
        <p:txBody>
          <a:bodyPr/>
          <a:lstStyle>
            <a:lvl1pPr>
              <a:defRPr/>
            </a:lvl1pPr>
          </a:lstStyle>
          <a:p>
            <a:pPr>
              <a:defRPr/>
            </a:pPr>
            <a:endParaRPr lang="it-IT"/>
          </a:p>
        </p:txBody>
      </p:sp>
      <p:sp>
        <p:nvSpPr>
          <p:cNvPr id="6" name="Rectangle 3"/>
          <p:cNvSpPr>
            <a:spLocks noGrp="1" noChangeArrowheads="1"/>
          </p:cNvSpPr>
          <p:nvPr>
            <p:ph type="sldNum" sz="quarter" idx="11"/>
          </p:nvPr>
        </p:nvSpPr>
        <p:spPr>
          <a:ln/>
        </p:spPr>
        <p:txBody>
          <a:bodyPr/>
          <a:lstStyle>
            <a:lvl1pPr>
              <a:defRPr/>
            </a:lvl1pPr>
          </a:lstStyle>
          <a:p>
            <a:pPr>
              <a:defRPr/>
            </a:pPr>
            <a:fld id="{0EB51834-9767-4090-949E-432423F7E796}" type="slidenum">
              <a:rPr lang="it-IT" altLang="it-IT"/>
              <a:pPr>
                <a:defRPr/>
              </a:pPr>
              <a:t>‹N›</a:t>
            </a:fld>
            <a:endParaRPr lang="it-IT" altLang="it-IT"/>
          </a:p>
        </p:txBody>
      </p:sp>
      <p:sp>
        <p:nvSpPr>
          <p:cNvPr id="7" name="Rectangle 16"/>
          <p:cNvSpPr>
            <a:spLocks noGrp="1" noChangeArrowheads="1"/>
          </p:cNvSpPr>
          <p:nvPr>
            <p:ph type="dt" sz="half" idx="12"/>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4017625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2"/>
          <p:cNvSpPr>
            <a:spLocks noGrp="1" noChangeArrowheads="1"/>
          </p:cNvSpPr>
          <p:nvPr>
            <p:ph type="ftr" sz="quarter" idx="10"/>
          </p:nvPr>
        </p:nvSpPr>
        <p:spPr>
          <a:ln/>
        </p:spPr>
        <p:txBody>
          <a:bodyPr/>
          <a:lstStyle>
            <a:lvl1pPr>
              <a:defRPr/>
            </a:lvl1pPr>
          </a:lstStyle>
          <a:p>
            <a:pPr>
              <a:defRPr/>
            </a:pPr>
            <a:endParaRPr lang="it-IT"/>
          </a:p>
        </p:txBody>
      </p:sp>
      <p:sp>
        <p:nvSpPr>
          <p:cNvPr id="6" name="Rectangle 3"/>
          <p:cNvSpPr>
            <a:spLocks noGrp="1" noChangeArrowheads="1"/>
          </p:cNvSpPr>
          <p:nvPr>
            <p:ph type="sldNum" sz="quarter" idx="11"/>
          </p:nvPr>
        </p:nvSpPr>
        <p:spPr>
          <a:ln/>
        </p:spPr>
        <p:txBody>
          <a:bodyPr/>
          <a:lstStyle>
            <a:lvl1pPr>
              <a:defRPr/>
            </a:lvl1pPr>
          </a:lstStyle>
          <a:p>
            <a:pPr>
              <a:defRPr/>
            </a:pPr>
            <a:fld id="{93E45297-2D88-4766-B985-201D8FB48CE1}" type="slidenum">
              <a:rPr lang="it-IT" altLang="it-IT"/>
              <a:pPr>
                <a:defRPr/>
              </a:pPr>
              <a:t>‹N›</a:t>
            </a:fld>
            <a:endParaRPr lang="it-IT" altLang="it-IT"/>
          </a:p>
        </p:txBody>
      </p:sp>
      <p:sp>
        <p:nvSpPr>
          <p:cNvPr id="7" name="Rectangle 16"/>
          <p:cNvSpPr>
            <a:spLocks noGrp="1" noChangeArrowheads="1"/>
          </p:cNvSpPr>
          <p:nvPr>
            <p:ph type="dt" sz="half" idx="12"/>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403996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it-IT"/>
          </a:p>
        </p:txBody>
      </p:sp>
      <p:sp>
        <p:nvSpPr>
          <p:cNvPr id="26627"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Black" panose="020B0A04020102020204" pitchFamily="34" charset="0"/>
              </a:defRPr>
            </a:lvl1pPr>
          </a:lstStyle>
          <a:p>
            <a:pPr>
              <a:defRPr/>
            </a:pPr>
            <a:fld id="{63D88B9E-81C0-4F54-A4BD-60A8199016B9}" type="slidenum">
              <a:rPr lang="it-IT" altLang="it-IT"/>
              <a:pPr>
                <a:defRPr/>
              </a:pPr>
              <a:t>‹N›</a:t>
            </a:fld>
            <a:endParaRPr lang="it-IT" altLang="it-IT"/>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it-IT" altLang="it-IT" sz="2400">
                <a:latin typeface="Times New Roman" panose="02020603050405020304" pitchFamily="18"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sz="2400">
                <a:latin typeface="Times New Roman" panose="02020603050405020304" pitchFamily="18"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a:solidFill>
                  <a:schemeClr val="hlink"/>
                </a:solidFill>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a:solidFill>
                  <a:schemeClr val="hlink"/>
                </a:solidFill>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a:solidFill>
                  <a:schemeClr val="accent2"/>
                </a:solidFill>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a:solidFill>
                  <a:schemeClr val="hlink"/>
                </a:solidFill>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sz="2400">
                <a:latin typeface="Times New Roman" panose="02020603050405020304" pitchFamily="18"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a:solidFill>
                  <a:schemeClr val="accent2"/>
                </a:solidFill>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a:solidFill>
                  <a:schemeClr val="accent2"/>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stile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26640"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it-IT"/>
          </a:p>
        </p:txBody>
      </p:sp>
    </p:spTree>
  </p:cSld>
  <p:clrMap bg1="lt1" tx1="dk1" bg2="lt2" tx2="dk2" accent1="accent1" accent2="accent2" accent3="accent3" accent4="accent4" accent5="accent5" accent6="accent6" hlink="hlink" folHlink="folHlink"/>
  <p:sldLayoutIdLst>
    <p:sldLayoutId id="2147483754"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charset="2"/>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700338" y="1828800"/>
            <a:ext cx="6019800" cy="2209800"/>
          </a:xfrm>
        </p:spPr>
        <p:txBody>
          <a:bodyPr/>
          <a:lstStyle/>
          <a:p>
            <a:pPr algn="ctr" eaLnBrk="1" hangingPunct="1"/>
            <a:r>
              <a:rPr lang="it-IT" altLang="it-IT" sz="5600" b="1" smtClean="0">
                <a:latin typeface="Verdana" panose="020B0604030504040204" pitchFamily="34" charset="0"/>
              </a:rPr>
              <a:t>MEMBRANE CELLULARI</a:t>
            </a:r>
          </a:p>
        </p:txBody>
      </p:sp>
      <p:sp>
        <p:nvSpPr>
          <p:cNvPr id="5123" name="Rectangle 3"/>
          <p:cNvSpPr>
            <a:spLocks noGrp="1" noChangeArrowheads="1"/>
          </p:cNvSpPr>
          <p:nvPr>
            <p:ph type="subTitle" idx="1"/>
          </p:nvPr>
        </p:nvSpPr>
        <p:spPr>
          <a:xfrm>
            <a:off x="468313" y="4556125"/>
            <a:ext cx="8380412" cy="1752600"/>
          </a:xfrm>
        </p:spPr>
        <p:txBody>
          <a:bodyPr/>
          <a:lstStyle/>
          <a:p>
            <a:pPr algn="ctr" eaLnBrk="1" hangingPunct="1">
              <a:buFont typeface="Wingdings" panose="05000000000000000000" pitchFamily="2" charset="2"/>
              <a:buNone/>
            </a:pPr>
            <a:r>
              <a:rPr lang="it-IT" altLang="it-IT" b="1" smtClean="0">
                <a:latin typeface="Verdana" panose="020B0604030504040204" pitchFamily="34" charset="0"/>
              </a:rPr>
              <a:t>Composizione molecolare ed organizzazione della </a:t>
            </a:r>
          </a:p>
          <a:p>
            <a:pPr algn="ctr" eaLnBrk="1" hangingPunct="1">
              <a:buFont typeface="Wingdings" panose="05000000000000000000" pitchFamily="2" charset="2"/>
              <a:buNone/>
            </a:pPr>
            <a:r>
              <a:rPr lang="it-IT" altLang="it-IT" b="1" smtClean="0">
                <a:latin typeface="Verdana" panose="020B0604030504040204" pitchFamily="34" charset="0"/>
              </a:rPr>
              <a:t>MEMBRANA PLASMATICA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fig10-12"/>
          <p:cNvPicPr>
            <a:picLocks noChangeAspect="1" noChangeArrowheads="1"/>
          </p:cNvPicPr>
          <p:nvPr/>
        </p:nvPicPr>
        <p:blipFill>
          <a:blip r:embed="rId3">
            <a:extLst>
              <a:ext uri="{28A0092B-C50C-407E-A947-70E740481C1C}">
                <a14:useLocalDpi xmlns:a14="http://schemas.microsoft.com/office/drawing/2010/main" val="0"/>
              </a:ext>
            </a:extLst>
          </a:blip>
          <a:srcRect t="5545" r="32120" b="7393"/>
          <a:stretch>
            <a:fillRect/>
          </a:stretch>
        </p:blipFill>
        <p:spPr bwMode="auto">
          <a:xfrm>
            <a:off x="2209800" y="1927225"/>
            <a:ext cx="4787900"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5"/>
          <p:cNvSpPr txBox="1">
            <a:spLocks noChangeArrowheads="1"/>
          </p:cNvSpPr>
          <p:nvPr/>
        </p:nvSpPr>
        <p:spPr bwMode="auto">
          <a:xfrm>
            <a:off x="482600" y="4706938"/>
            <a:ext cx="2036763"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b="1"/>
              <a:t>Galattocerebroside</a:t>
            </a:r>
            <a:endParaRPr lang="en-GB" altLang="it-IT" sz="1600" b="1"/>
          </a:p>
        </p:txBody>
      </p:sp>
      <p:sp>
        <p:nvSpPr>
          <p:cNvPr id="25604" name="Text Box 6"/>
          <p:cNvSpPr txBox="1">
            <a:spLocks noChangeArrowheads="1"/>
          </p:cNvSpPr>
          <p:nvPr/>
        </p:nvSpPr>
        <p:spPr bwMode="auto">
          <a:xfrm>
            <a:off x="3733800" y="5105400"/>
            <a:ext cx="1755775"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b="1">
                <a:solidFill>
                  <a:srgbClr val="FF3300"/>
                </a:solidFill>
              </a:rPr>
              <a:t>Ganglioside G</a:t>
            </a:r>
            <a:r>
              <a:rPr lang="it-IT" altLang="it-IT" sz="1600" b="1" baseline="-25000">
                <a:solidFill>
                  <a:srgbClr val="FF3300"/>
                </a:solidFill>
              </a:rPr>
              <a:t>M1</a:t>
            </a:r>
            <a:endParaRPr lang="en-GB" altLang="it-IT" sz="1600" b="1">
              <a:solidFill>
                <a:srgbClr val="FF3300"/>
              </a:solidFill>
            </a:endParaRPr>
          </a:p>
        </p:txBody>
      </p:sp>
      <p:sp>
        <p:nvSpPr>
          <p:cNvPr id="25605" name="Text Box 7"/>
          <p:cNvSpPr txBox="1">
            <a:spLocks noChangeArrowheads="1"/>
          </p:cNvSpPr>
          <p:nvPr/>
        </p:nvSpPr>
        <p:spPr bwMode="auto">
          <a:xfrm>
            <a:off x="6927850" y="4876800"/>
            <a:ext cx="2216150"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b="1">
                <a:solidFill>
                  <a:srgbClr val="0033CC"/>
                </a:solidFill>
              </a:rPr>
              <a:t>Acido sialico (NANA)</a:t>
            </a:r>
            <a:endParaRPr lang="en-GB" altLang="it-IT" sz="1600" b="1">
              <a:solidFill>
                <a:srgbClr val="0033CC"/>
              </a:solidFill>
            </a:endParaRPr>
          </a:p>
        </p:txBody>
      </p:sp>
      <p:grpSp>
        <p:nvGrpSpPr>
          <p:cNvPr id="2" name="Group 8"/>
          <p:cNvGrpSpPr>
            <a:grpSpLocks/>
          </p:cNvGrpSpPr>
          <p:nvPr/>
        </p:nvGrpSpPr>
        <p:grpSpPr bwMode="auto">
          <a:xfrm>
            <a:off x="5257800" y="1905000"/>
            <a:ext cx="2895600" cy="1752600"/>
            <a:chOff x="3120" y="576"/>
            <a:chExt cx="1824" cy="1104"/>
          </a:xfrm>
        </p:grpSpPr>
        <p:sp>
          <p:nvSpPr>
            <p:cNvPr id="25621" name="Text Box 9"/>
            <p:cNvSpPr txBox="1">
              <a:spLocks noChangeArrowheads="1"/>
            </p:cNvSpPr>
            <p:nvPr/>
          </p:nvSpPr>
          <p:spPr bwMode="auto">
            <a:xfrm>
              <a:off x="3120" y="576"/>
              <a:ext cx="1824" cy="674"/>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GB" altLang="it-IT" sz="1600" b="1">
                  <a:cs typeface="Times New Roman" panose="02020603050405020304" pitchFamily="18" charset="0"/>
                </a:rPr>
                <a:t>protezione della membrana </a:t>
              </a:r>
              <a:r>
                <a:rPr lang="it-IT" altLang="it-IT" sz="1600" b="1">
                  <a:cs typeface="Times New Roman" panose="02020603050405020304" pitchFamily="18" charset="0"/>
                </a:rPr>
                <a:t>da </a:t>
              </a:r>
              <a:r>
                <a:rPr lang="en-GB" altLang="it-IT" sz="1600" b="1">
                  <a:cs typeface="Times New Roman" panose="02020603050405020304" pitchFamily="18" charset="0"/>
                </a:rPr>
                <a:t>condizioni estreme</a:t>
              </a:r>
              <a:r>
                <a:rPr lang="it-IT" altLang="it-IT" sz="1600" b="1">
                  <a:cs typeface="Times New Roman" panose="02020603050405020304" pitchFamily="18" charset="0"/>
                </a:rPr>
                <a:t>: </a:t>
              </a:r>
            </a:p>
            <a:p>
              <a:pPr>
                <a:spcBef>
                  <a:spcPct val="0"/>
                </a:spcBef>
                <a:buClrTx/>
                <a:buSzTx/>
                <a:buFontTx/>
                <a:buNone/>
              </a:pPr>
              <a:r>
                <a:rPr lang="en-GB" altLang="it-IT" sz="1600" b="1">
                  <a:solidFill>
                    <a:srgbClr val="FF3300"/>
                  </a:solidFill>
                  <a:cs typeface="Times New Roman" panose="02020603050405020304" pitchFamily="18" charset="0"/>
                </a:rPr>
                <a:t>(basso pH; enzimi degradativi)</a:t>
              </a:r>
              <a:endParaRPr lang="en-GB" altLang="it-IT" sz="2400">
                <a:solidFill>
                  <a:srgbClr val="FF3300"/>
                </a:solidFill>
              </a:endParaRPr>
            </a:p>
          </p:txBody>
        </p:sp>
        <p:sp>
          <p:nvSpPr>
            <p:cNvPr id="25622" name="Line 10"/>
            <p:cNvSpPr>
              <a:spLocks noChangeShapeType="1"/>
            </p:cNvSpPr>
            <p:nvPr/>
          </p:nvSpPr>
          <p:spPr bwMode="auto">
            <a:xfrm flipV="1">
              <a:off x="3216" y="1200"/>
              <a:ext cx="336" cy="48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grpSp>
        <p:nvGrpSpPr>
          <p:cNvPr id="3" name="Group 11"/>
          <p:cNvGrpSpPr>
            <a:grpSpLocks/>
          </p:cNvGrpSpPr>
          <p:nvPr/>
        </p:nvGrpSpPr>
        <p:grpSpPr bwMode="auto">
          <a:xfrm>
            <a:off x="6616700" y="2973388"/>
            <a:ext cx="2466975" cy="1314450"/>
            <a:chOff x="3552" y="1968"/>
            <a:chExt cx="2064" cy="828"/>
          </a:xfrm>
        </p:grpSpPr>
        <p:sp>
          <p:nvSpPr>
            <p:cNvPr id="25619" name="Text Box 12"/>
            <p:cNvSpPr txBox="1">
              <a:spLocks noChangeArrowheads="1"/>
            </p:cNvSpPr>
            <p:nvPr/>
          </p:nvSpPr>
          <p:spPr bwMode="auto">
            <a:xfrm>
              <a:off x="3984" y="1968"/>
              <a:ext cx="1632" cy="828"/>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GB" altLang="it-IT" sz="1600" b="1">
                  <a:cs typeface="Times New Roman" panose="02020603050405020304" pitchFamily="18" charset="0"/>
                </a:rPr>
                <a:t>alterazione del campo elettrico e della concentrazione di ioni (calcio)</a:t>
              </a:r>
              <a:endParaRPr lang="en-GB" altLang="it-IT" sz="2400"/>
            </a:p>
          </p:txBody>
        </p:sp>
        <p:sp>
          <p:nvSpPr>
            <p:cNvPr id="25620" name="Line 13"/>
            <p:cNvSpPr>
              <a:spLocks noChangeShapeType="1"/>
            </p:cNvSpPr>
            <p:nvPr/>
          </p:nvSpPr>
          <p:spPr bwMode="auto">
            <a:xfrm flipV="1">
              <a:off x="3552" y="2352"/>
              <a:ext cx="336"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grpSp>
        <p:nvGrpSpPr>
          <p:cNvPr id="4" name="Group 14"/>
          <p:cNvGrpSpPr>
            <a:grpSpLocks/>
          </p:cNvGrpSpPr>
          <p:nvPr/>
        </p:nvGrpSpPr>
        <p:grpSpPr bwMode="auto">
          <a:xfrm>
            <a:off x="6019800" y="5118100"/>
            <a:ext cx="2667000" cy="1739900"/>
            <a:chOff x="3216" y="3216"/>
            <a:chExt cx="1680" cy="1096"/>
          </a:xfrm>
        </p:grpSpPr>
        <p:sp>
          <p:nvSpPr>
            <p:cNvPr id="25617" name="Text Box 15"/>
            <p:cNvSpPr txBox="1">
              <a:spLocks noChangeArrowheads="1"/>
            </p:cNvSpPr>
            <p:nvPr/>
          </p:nvSpPr>
          <p:spPr bwMode="auto">
            <a:xfrm>
              <a:off x="3408" y="3792"/>
              <a:ext cx="1488" cy="520"/>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GB" altLang="it-IT" sz="1600" b="1">
                  <a:cs typeface="Times New Roman" panose="02020603050405020304" pitchFamily="18" charset="0"/>
                </a:rPr>
                <a:t>isolamento elettrico</a:t>
              </a:r>
              <a:r>
                <a:rPr lang="it-IT" altLang="it-IT" sz="1600" b="1">
                  <a:cs typeface="Times New Roman" panose="02020603050405020304" pitchFamily="18" charset="0"/>
                </a:rPr>
                <a:t> </a:t>
              </a:r>
              <a:r>
                <a:rPr lang="en-GB" altLang="it-IT" sz="1600" b="1">
                  <a:cs typeface="Times New Roman" panose="02020603050405020304" pitchFamily="18" charset="0"/>
                </a:rPr>
                <a:t>nella membrana mielinica</a:t>
              </a:r>
            </a:p>
          </p:txBody>
        </p:sp>
        <p:sp>
          <p:nvSpPr>
            <p:cNvPr id="25618" name="Line 16"/>
            <p:cNvSpPr>
              <a:spLocks noChangeShapeType="1"/>
            </p:cNvSpPr>
            <p:nvPr/>
          </p:nvSpPr>
          <p:spPr bwMode="auto">
            <a:xfrm>
              <a:off x="3216" y="3216"/>
              <a:ext cx="384" cy="52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grpSp>
        <p:nvGrpSpPr>
          <p:cNvPr id="5" name="Group 17"/>
          <p:cNvGrpSpPr>
            <a:grpSpLocks/>
          </p:cNvGrpSpPr>
          <p:nvPr/>
        </p:nvGrpSpPr>
        <p:grpSpPr bwMode="auto">
          <a:xfrm>
            <a:off x="152400" y="5105400"/>
            <a:ext cx="3427413" cy="1539875"/>
            <a:chOff x="288" y="3216"/>
            <a:chExt cx="1632" cy="970"/>
          </a:xfrm>
        </p:grpSpPr>
        <p:sp>
          <p:nvSpPr>
            <p:cNvPr id="25615" name="Text Box 18"/>
            <p:cNvSpPr txBox="1">
              <a:spLocks noChangeArrowheads="1"/>
            </p:cNvSpPr>
            <p:nvPr/>
          </p:nvSpPr>
          <p:spPr bwMode="auto">
            <a:xfrm>
              <a:off x="288" y="3552"/>
              <a:ext cx="1632" cy="634"/>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GB" altLang="it-IT" sz="1600" b="1">
                  <a:cs typeface="Times New Roman" panose="02020603050405020304" pitchFamily="18" charset="0"/>
                </a:rPr>
                <a:t>processi di</a:t>
              </a:r>
              <a:r>
                <a:rPr lang="it-IT" altLang="it-IT" sz="1600" b="1">
                  <a:cs typeface="Times New Roman" panose="02020603050405020304" pitchFamily="18" charset="0"/>
                </a:rPr>
                <a:t> </a:t>
              </a:r>
              <a:r>
                <a:rPr lang="en-GB" altLang="it-IT" sz="1600" b="1">
                  <a:cs typeface="Times New Roman" panose="02020603050405020304" pitchFamily="18" charset="0"/>
                </a:rPr>
                <a:t>riconoscimento cellulare: </a:t>
              </a:r>
              <a:endParaRPr lang="it-IT" altLang="it-IT" sz="1600" b="1">
                <a:cs typeface="Times New Roman" panose="02020603050405020304" pitchFamily="18" charset="0"/>
              </a:endParaRPr>
            </a:p>
            <a:p>
              <a:pPr>
                <a:spcBef>
                  <a:spcPct val="0"/>
                </a:spcBef>
                <a:buClrTx/>
                <a:buSzTx/>
                <a:buFontTx/>
                <a:buNone/>
              </a:pPr>
              <a:r>
                <a:rPr lang="it-IT" altLang="it-IT" sz="1400" b="1">
                  <a:solidFill>
                    <a:srgbClr val="FF3300"/>
                  </a:solidFill>
                  <a:cs typeface="Times New Roman" panose="02020603050405020304" pitchFamily="18" charset="0"/>
                </a:rPr>
                <a:t>(</a:t>
              </a:r>
              <a:r>
                <a:rPr lang="en-GB" altLang="it-IT" sz="1400" b="1">
                  <a:solidFill>
                    <a:srgbClr val="FF3300"/>
                  </a:solidFill>
                  <a:cs typeface="Times New Roman" panose="02020603050405020304" pitchFamily="18" charset="0"/>
                </a:rPr>
                <a:t>ganglioside G</a:t>
              </a:r>
              <a:r>
                <a:rPr lang="en-GB" altLang="it-IT" sz="1400" b="1" baseline="-30000">
                  <a:solidFill>
                    <a:srgbClr val="FF3300"/>
                  </a:solidFill>
                  <a:cs typeface="Times New Roman" panose="02020603050405020304" pitchFamily="18" charset="0"/>
                </a:rPr>
                <a:t>M1</a:t>
              </a:r>
              <a:r>
                <a:rPr lang="en-GB" altLang="it-IT" sz="1400" b="1">
                  <a:solidFill>
                    <a:srgbClr val="FF3300"/>
                  </a:solidFill>
                  <a:cs typeface="Times New Roman" panose="02020603050405020304" pitchFamily="18" charset="0"/>
                </a:rPr>
                <a:t> agisce come recettore per la tossina coleric</a:t>
              </a:r>
              <a:r>
                <a:rPr lang="it-IT" altLang="it-IT" sz="1400" b="1">
                  <a:solidFill>
                    <a:srgbClr val="FF3300"/>
                  </a:solidFill>
                  <a:cs typeface="Times New Roman" panose="02020603050405020304" pitchFamily="18" charset="0"/>
                </a:rPr>
                <a:t>a)</a:t>
              </a:r>
              <a:endParaRPr lang="en-GB" altLang="it-IT" sz="1400" b="1">
                <a:solidFill>
                  <a:srgbClr val="FF3300"/>
                </a:solidFill>
              </a:endParaRPr>
            </a:p>
          </p:txBody>
        </p:sp>
        <p:sp>
          <p:nvSpPr>
            <p:cNvPr id="25616" name="Line 19"/>
            <p:cNvSpPr>
              <a:spLocks noChangeShapeType="1"/>
            </p:cNvSpPr>
            <p:nvPr/>
          </p:nvSpPr>
          <p:spPr bwMode="auto">
            <a:xfrm flipH="1">
              <a:off x="1488" y="3216"/>
              <a:ext cx="288"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grpSp>
        <p:nvGrpSpPr>
          <p:cNvPr id="6" name="Group 20"/>
          <p:cNvGrpSpPr>
            <a:grpSpLocks/>
          </p:cNvGrpSpPr>
          <p:nvPr/>
        </p:nvGrpSpPr>
        <p:grpSpPr bwMode="auto">
          <a:xfrm>
            <a:off x="609600" y="2209800"/>
            <a:ext cx="2286000" cy="1550988"/>
            <a:chOff x="96" y="1344"/>
            <a:chExt cx="1440" cy="864"/>
          </a:xfrm>
        </p:grpSpPr>
        <p:sp>
          <p:nvSpPr>
            <p:cNvPr id="25613" name="Text Box 21"/>
            <p:cNvSpPr txBox="1">
              <a:spLocks noChangeArrowheads="1"/>
            </p:cNvSpPr>
            <p:nvPr/>
          </p:nvSpPr>
          <p:spPr bwMode="auto">
            <a:xfrm>
              <a:off x="96" y="1344"/>
              <a:ext cx="1200" cy="596"/>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GB" altLang="it-IT" sz="1600" b="1">
                  <a:cs typeface="Times New Roman" panose="02020603050405020304" pitchFamily="18" charset="0"/>
                </a:rPr>
                <a:t>funzione di legame con la matrice extracellulare</a:t>
              </a:r>
              <a:endParaRPr lang="en-GB" altLang="it-IT" sz="1600" b="1"/>
            </a:p>
          </p:txBody>
        </p:sp>
        <p:sp>
          <p:nvSpPr>
            <p:cNvPr id="25614" name="Line 22"/>
            <p:cNvSpPr>
              <a:spLocks noChangeShapeType="1"/>
            </p:cNvSpPr>
            <p:nvPr/>
          </p:nvSpPr>
          <p:spPr bwMode="auto">
            <a:xfrm flipH="1" flipV="1">
              <a:off x="1056" y="1968"/>
              <a:ext cx="480" cy="2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sp>
        <p:nvSpPr>
          <p:cNvPr id="25611" name="WordArt 24"/>
          <p:cNvSpPr>
            <a:spLocks noChangeArrowheads="1" noChangeShapeType="1" noTextEdit="1"/>
          </p:cNvSpPr>
          <p:nvPr/>
        </p:nvSpPr>
        <p:spPr bwMode="auto">
          <a:xfrm>
            <a:off x="2514600" y="415925"/>
            <a:ext cx="3886200" cy="498475"/>
          </a:xfrm>
          <a:prstGeom prst="rect">
            <a:avLst/>
          </a:prstGeom>
        </p:spPr>
        <p:txBody>
          <a:bodyPr wrap="none" fromWordArt="1">
            <a:prstTxWarp prst="textPlain">
              <a:avLst>
                <a:gd name="adj" fmla="val 50000"/>
              </a:avLst>
            </a:prstTxWarp>
          </a:bodyPr>
          <a:lstStyle/>
          <a:p>
            <a:pPr algn="ctr"/>
            <a:r>
              <a:rPr lang="it-IT" sz="3600" b="1" kern="10">
                <a:ln w="6350">
                  <a:solidFill>
                    <a:schemeClr val="folHlink"/>
                  </a:solidFill>
                  <a:round/>
                  <a:headEnd/>
                  <a:tailEnd/>
                </a:ln>
                <a:solidFill>
                  <a:srgbClr val="80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GLICOLIPIDI</a:t>
            </a:r>
          </a:p>
        </p:txBody>
      </p:sp>
      <p:sp>
        <p:nvSpPr>
          <p:cNvPr id="25612" name="Rectangle 25"/>
          <p:cNvSpPr>
            <a:spLocks noChangeArrowheads="1"/>
          </p:cNvSpPr>
          <p:nvPr/>
        </p:nvSpPr>
        <p:spPr bwMode="auto">
          <a:xfrm>
            <a:off x="0" y="990600"/>
            <a:ext cx="89154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1700" b="1">
                <a:latin typeface="Times New Roman" panose="02020603050405020304" pitchFamily="18" charset="0"/>
              </a:rPr>
              <a:t>Macromolecola organica formata da una catena di carboidrati legata a un lipide. A una regione apolare idrofobica (insolubile in acqua), tipica dei lipidi, associano una regione polare idrofilica (solubile in acqua) contenente uno o più residui glicidici.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3"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6"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1+#ppt_w/2"/>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WordArt 7"/>
          <p:cNvSpPr>
            <a:spLocks noChangeArrowheads="1" noChangeShapeType="1" noTextEdit="1"/>
          </p:cNvSpPr>
          <p:nvPr/>
        </p:nvSpPr>
        <p:spPr bwMode="auto">
          <a:xfrm>
            <a:off x="533400" y="492125"/>
            <a:ext cx="8382000" cy="498475"/>
          </a:xfrm>
          <a:prstGeom prst="rect">
            <a:avLst/>
          </a:prstGeom>
        </p:spPr>
        <p:txBody>
          <a:bodyPr wrap="none" fromWordArt="1">
            <a:prstTxWarp prst="textPlain">
              <a:avLst>
                <a:gd name="adj" fmla="val 50000"/>
              </a:avLst>
            </a:prstTxWarp>
          </a:bodyPr>
          <a:lstStyle/>
          <a:p>
            <a:pPr algn="ctr"/>
            <a:r>
              <a:rPr lang="it-IT" sz="3600" b="1" kern="10">
                <a:ln w="6350">
                  <a:solidFill>
                    <a:schemeClr val="folHlink"/>
                  </a:solidFill>
                  <a:round/>
                  <a:headEnd/>
                  <a:tailEnd/>
                </a:ln>
                <a:solidFill>
                  <a:srgbClr val="80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FLUIDITA' DELLA MEMBRANA</a:t>
            </a:r>
          </a:p>
        </p:txBody>
      </p:sp>
      <p:sp>
        <p:nvSpPr>
          <p:cNvPr id="27651" name="Rectangle 8"/>
          <p:cNvSpPr>
            <a:spLocks noChangeArrowheads="1"/>
          </p:cNvSpPr>
          <p:nvPr/>
        </p:nvSpPr>
        <p:spPr bwMode="auto">
          <a:xfrm>
            <a:off x="4800600" y="1447800"/>
            <a:ext cx="4343400"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800" b="1">
                <a:latin typeface="Times New Roman" panose="02020603050405020304" pitchFamily="18" charset="0"/>
              </a:rPr>
              <a:t>La composizione lipidica è determinante per lo stato fluido della membrana. Più le catene alifatiche degli acidi grassi sono lunghe e maggiore è il contenuto di grosse molecole idrofobe come il colesterolo, più aumentano le forze di Van der Waals e più di conseguenza la membrana è compatta, rigida e scarsamente permeabile. </a:t>
            </a:r>
          </a:p>
        </p:txBody>
      </p:sp>
      <p:grpSp>
        <p:nvGrpSpPr>
          <p:cNvPr id="27652" name="Group 10"/>
          <p:cNvGrpSpPr>
            <a:grpSpLocks/>
          </p:cNvGrpSpPr>
          <p:nvPr/>
        </p:nvGrpSpPr>
        <p:grpSpPr bwMode="auto">
          <a:xfrm>
            <a:off x="107950" y="1100138"/>
            <a:ext cx="4692650" cy="2862262"/>
            <a:chOff x="1139" y="543"/>
            <a:chExt cx="4223" cy="2644"/>
          </a:xfrm>
        </p:grpSpPr>
        <p:pic>
          <p:nvPicPr>
            <p:cNvPr id="27654" name="Picture 11" descr="doppio strato lipidico"/>
            <p:cNvPicPr>
              <a:picLocks noChangeAspect="1" noChangeArrowheads="1"/>
            </p:cNvPicPr>
            <p:nvPr/>
          </p:nvPicPr>
          <p:blipFill>
            <a:blip r:embed="rId3">
              <a:extLst>
                <a:ext uri="{28A0092B-C50C-407E-A947-70E740481C1C}">
                  <a14:useLocalDpi xmlns:a14="http://schemas.microsoft.com/office/drawing/2010/main" val="0"/>
                </a:ext>
              </a:extLst>
            </a:blip>
            <a:srcRect l="536" b="3224"/>
            <a:stretch>
              <a:fillRect/>
            </a:stretch>
          </p:blipFill>
          <p:spPr bwMode="auto">
            <a:xfrm>
              <a:off x="1139" y="834"/>
              <a:ext cx="4203" cy="2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55" name="Group 12"/>
            <p:cNvGrpSpPr>
              <a:grpSpLocks/>
            </p:cNvGrpSpPr>
            <p:nvPr/>
          </p:nvGrpSpPr>
          <p:grpSpPr bwMode="auto">
            <a:xfrm>
              <a:off x="1353" y="543"/>
              <a:ext cx="4009" cy="329"/>
              <a:chOff x="1200" y="515"/>
              <a:chExt cx="4009" cy="329"/>
            </a:xfrm>
          </p:grpSpPr>
          <p:sp>
            <p:nvSpPr>
              <p:cNvPr id="27656" name="Text Box 13"/>
              <p:cNvSpPr txBox="1">
                <a:spLocks noChangeArrowheads="1"/>
              </p:cNvSpPr>
              <p:nvPr/>
            </p:nvSpPr>
            <p:spPr bwMode="auto">
              <a:xfrm>
                <a:off x="1200" y="522"/>
                <a:ext cx="1065"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400" b="1">
                    <a:solidFill>
                      <a:srgbClr val="FF3300"/>
                    </a:solidFill>
                  </a:rPr>
                  <a:t>Teste polari</a:t>
                </a:r>
                <a:endParaRPr lang="en-GB" altLang="it-IT" sz="1400" b="1">
                  <a:solidFill>
                    <a:srgbClr val="FF3300"/>
                  </a:solidFill>
                </a:endParaRPr>
              </a:p>
            </p:txBody>
          </p:sp>
          <p:sp>
            <p:nvSpPr>
              <p:cNvPr id="27657" name="Text Box 14"/>
              <p:cNvSpPr txBox="1">
                <a:spLocks noChangeArrowheads="1"/>
              </p:cNvSpPr>
              <p:nvPr/>
            </p:nvSpPr>
            <p:spPr bwMode="auto">
              <a:xfrm>
                <a:off x="2575" y="515"/>
                <a:ext cx="1534"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400" b="1">
                    <a:solidFill>
                      <a:srgbClr val="FF3300"/>
                    </a:solidFill>
                  </a:rPr>
                  <a:t>Interno idrofobico</a:t>
                </a:r>
                <a:endParaRPr lang="en-GB" altLang="it-IT" sz="1400" b="1">
                  <a:solidFill>
                    <a:srgbClr val="FF3300"/>
                  </a:solidFill>
                </a:endParaRPr>
              </a:p>
            </p:txBody>
          </p:sp>
          <p:sp>
            <p:nvSpPr>
              <p:cNvPr id="27658" name="Text Box 15"/>
              <p:cNvSpPr txBox="1">
                <a:spLocks noChangeArrowheads="1"/>
              </p:cNvSpPr>
              <p:nvPr/>
            </p:nvSpPr>
            <p:spPr bwMode="auto">
              <a:xfrm>
                <a:off x="4145" y="522"/>
                <a:ext cx="1064"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400" b="1">
                    <a:solidFill>
                      <a:srgbClr val="FF3300"/>
                    </a:solidFill>
                  </a:rPr>
                  <a:t>Teste polari</a:t>
                </a:r>
                <a:endParaRPr lang="en-GB" altLang="it-IT" sz="1400" b="1">
                  <a:solidFill>
                    <a:srgbClr val="FF3300"/>
                  </a:solidFill>
                </a:endParaRPr>
              </a:p>
            </p:txBody>
          </p:sp>
          <p:sp>
            <p:nvSpPr>
              <p:cNvPr id="27659" name="Line 16"/>
              <p:cNvSpPr>
                <a:spLocks noChangeShapeType="1"/>
              </p:cNvSpPr>
              <p:nvPr/>
            </p:nvSpPr>
            <p:spPr bwMode="auto">
              <a:xfrm>
                <a:off x="1231" y="755"/>
                <a:ext cx="724" cy="0"/>
              </a:xfrm>
              <a:prstGeom prst="line">
                <a:avLst/>
              </a:prstGeom>
              <a:noFill/>
              <a:ln w="38100">
                <a:solidFill>
                  <a:srgbClr val="0033CC"/>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7660" name="Line 17"/>
              <p:cNvSpPr>
                <a:spLocks noChangeShapeType="1"/>
              </p:cNvSpPr>
              <p:nvPr/>
            </p:nvSpPr>
            <p:spPr bwMode="auto">
              <a:xfrm>
                <a:off x="1955" y="755"/>
                <a:ext cx="0" cy="89"/>
              </a:xfrm>
              <a:prstGeom prst="line">
                <a:avLst/>
              </a:prstGeom>
              <a:noFill/>
              <a:ln w="38100">
                <a:solidFill>
                  <a:srgbClr val="0033CC"/>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7661" name="Line 18"/>
              <p:cNvSpPr>
                <a:spLocks noChangeShapeType="1"/>
              </p:cNvSpPr>
              <p:nvPr/>
            </p:nvSpPr>
            <p:spPr bwMode="auto">
              <a:xfrm flipH="1">
                <a:off x="1231" y="755"/>
                <a:ext cx="0" cy="89"/>
              </a:xfrm>
              <a:prstGeom prst="line">
                <a:avLst/>
              </a:prstGeom>
              <a:noFill/>
              <a:ln w="38100">
                <a:solidFill>
                  <a:srgbClr val="0033CC"/>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7662" name="Line 19"/>
              <p:cNvSpPr>
                <a:spLocks noChangeShapeType="1"/>
              </p:cNvSpPr>
              <p:nvPr/>
            </p:nvSpPr>
            <p:spPr bwMode="auto">
              <a:xfrm>
                <a:off x="2058" y="755"/>
                <a:ext cx="1964" cy="0"/>
              </a:xfrm>
              <a:prstGeom prst="line">
                <a:avLst/>
              </a:prstGeom>
              <a:noFill/>
              <a:ln w="38100">
                <a:solidFill>
                  <a:srgbClr val="0033CC"/>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7663" name="Line 20"/>
              <p:cNvSpPr>
                <a:spLocks noChangeShapeType="1"/>
              </p:cNvSpPr>
              <p:nvPr/>
            </p:nvSpPr>
            <p:spPr bwMode="auto">
              <a:xfrm>
                <a:off x="4022" y="755"/>
                <a:ext cx="0" cy="89"/>
              </a:xfrm>
              <a:prstGeom prst="line">
                <a:avLst/>
              </a:prstGeom>
              <a:noFill/>
              <a:ln w="38100">
                <a:solidFill>
                  <a:srgbClr val="0033CC"/>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7664" name="Line 21"/>
              <p:cNvSpPr>
                <a:spLocks noChangeShapeType="1"/>
              </p:cNvSpPr>
              <p:nvPr/>
            </p:nvSpPr>
            <p:spPr bwMode="auto">
              <a:xfrm flipH="1">
                <a:off x="2058" y="755"/>
                <a:ext cx="0" cy="89"/>
              </a:xfrm>
              <a:prstGeom prst="line">
                <a:avLst/>
              </a:prstGeom>
              <a:noFill/>
              <a:ln w="38100">
                <a:solidFill>
                  <a:srgbClr val="0033CC"/>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7665" name="Line 22"/>
              <p:cNvSpPr>
                <a:spLocks noChangeShapeType="1"/>
              </p:cNvSpPr>
              <p:nvPr/>
            </p:nvSpPr>
            <p:spPr bwMode="auto">
              <a:xfrm>
                <a:off x="4126" y="755"/>
                <a:ext cx="724" cy="0"/>
              </a:xfrm>
              <a:prstGeom prst="line">
                <a:avLst/>
              </a:prstGeom>
              <a:noFill/>
              <a:ln w="38100">
                <a:solidFill>
                  <a:srgbClr val="0033CC"/>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7666" name="Line 23"/>
              <p:cNvSpPr>
                <a:spLocks noChangeShapeType="1"/>
              </p:cNvSpPr>
              <p:nvPr/>
            </p:nvSpPr>
            <p:spPr bwMode="auto">
              <a:xfrm>
                <a:off x="4850" y="755"/>
                <a:ext cx="0" cy="89"/>
              </a:xfrm>
              <a:prstGeom prst="line">
                <a:avLst/>
              </a:prstGeom>
              <a:noFill/>
              <a:ln w="38100">
                <a:solidFill>
                  <a:srgbClr val="0033CC"/>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7667" name="Line 24"/>
              <p:cNvSpPr>
                <a:spLocks noChangeShapeType="1"/>
              </p:cNvSpPr>
              <p:nvPr/>
            </p:nvSpPr>
            <p:spPr bwMode="auto">
              <a:xfrm flipH="1">
                <a:off x="4126" y="755"/>
                <a:ext cx="0" cy="89"/>
              </a:xfrm>
              <a:prstGeom prst="line">
                <a:avLst/>
              </a:prstGeom>
              <a:noFill/>
              <a:ln w="38100">
                <a:solidFill>
                  <a:srgbClr val="0033CC"/>
                </a:solidFill>
                <a:round/>
                <a:headEnd/>
                <a:tailEnd/>
              </a:ln>
              <a:extLst>
                <a:ext uri="{909E8E84-426E-40DD-AFC4-6F175D3DCCD1}">
                  <a14:hiddenFill xmlns:a14="http://schemas.microsoft.com/office/drawing/2010/main">
                    <a:noFill/>
                  </a14:hiddenFill>
                </a:ext>
              </a:extLst>
            </p:spPr>
            <p:txBody>
              <a:bodyPr/>
              <a:lstStyle/>
              <a:p>
                <a:endParaRPr lang="it-IT"/>
              </a:p>
            </p:txBody>
          </p:sp>
        </p:grpSp>
      </p:grpSp>
      <p:sp>
        <p:nvSpPr>
          <p:cNvPr id="27653" name="Rectangle 25"/>
          <p:cNvSpPr>
            <a:spLocks noChangeArrowheads="1"/>
          </p:cNvSpPr>
          <p:nvPr/>
        </p:nvSpPr>
        <p:spPr bwMode="auto">
          <a:xfrm>
            <a:off x="683568" y="4495800"/>
            <a:ext cx="748883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800" b="1">
                <a:latin typeface="Times New Roman" panose="02020603050405020304" pitchFamily="18" charset="0"/>
              </a:rPr>
              <a:t>Lo stesso dicasi se le catene sono sature. Il doppio legame dei gruppi insaturi crea punti a gomito rigidi che determinano un aumento dello spazio occupato dalle molecole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81000" y="381000"/>
            <a:ext cx="8763000" cy="549275"/>
          </a:xfrm>
          <a:noFill/>
        </p:spPr>
        <p:txBody>
          <a:bodyPr anchor="t">
            <a:spAutoFit/>
          </a:bodyPr>
          <a:lstStyle/>
          <a:p>
            <a:pPr eaLnBrk="1" hangingPunct="1"/>
            <a:r>
              <a:rPr lang="it-IT" altLang="it-IT" sz="3000" b="1" smtClean="0">
                <a:solidFill>
                  <a:srgbClr val="7A1D00"/>
                </a:solidFill>
                <a:latin typeface="Times New Roman" panose="02020603050405020304" pitchFamily="18" charset="0"/>
              </a:rPr>
              <a:t>Fattori che determinano la fluidità del doppio strato</a:t>
            </a:r>
          </a:p>
        </p:txBody>
      </p:sp>
      <p:grpSp>
        <p:nvGrpSpPr>
          <p:cNvPr id="2" name="Group 3"/>
          <p:cNvGrpSpPr>
            <a:grpSpLocks/>
          </p:cNvGrpSpPr>
          <p:nvPr/>
        </p:nvGrpSpPr>
        <p:grpSpPr bwMode="auto">
          <a:xfrm>
            <a:off x="2947988" y="1804988"/>
            <a:ext cx="2992437" cy="2225675"/>
            <a:chOff x="1872" y="624"/>
            <a:chExt cx="1486" cy="1278"/>
          </a:xfrm>
        </p:grpSpPr>
        <p:grpSp>
          <p:nvGrpSpPr>
            <p:cNvPr id="29724" name="Group 4"/>
            <p:cNvGrpSpPr>
              <a:grpSpLocks/>
            </p:cNvGrpSpPr>
            <p:nvPr/>
          </p:nvGrpSpPr>
          <p:grpSpPr bwMode="auto">
            <a:xfrm>
              <a:off x="1872" y="768"/>
              <a:ext cx="1486" cy="1134"/>
              <a:chOff x="1029" y="816"/>
              <a:chExt cx="3536" cy="2400"/>
            </a:xfrm>
          </p:grpSpPr>
          <p:pic>
            <p:nvPicPr>
              <p:cNvPr id="29740" name="Picture 5" descr="doppio strato lipidi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 y="864"/>
                <a:ext cx="3509" cy="2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41" name="Rectangle 6"/>
              <p:cNvSpPr>
                <a:spLocks noChangeArrowheads="1"/>
              </p:cNvSpPr>
              <p:nvPr/>
            </p:nvSpPr>
            <p:spPr bwMode="auto">
              <a:xfrm>
                <a:off x="1029" y="816"/>
                <a:ext cx="48" cy="2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grpSp>
        <p:sp>
          <p:nvSpPr>
            <p:cNvPr id="29725" name="Text Box 7"/>
            <p:cNvSpPr txBox="1">
              <a:spLocks noChangeArrowheads="1"/>
            </p:cNvSpPr>
            <p:nvPr/>
          </p:nvSpPr>
          <p:spPr bwMode="auto">
            <a:xfrm>
              <a:off x="1872" y="624"/>
              <a:ext cx="350"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800" b="1">
                  <a:latin typeface="Times New Roman" panose="02020603050405020304" pitchFamily="18" charset="0"/>
                </a:rPr>
                <a:t>Teste polari</a:t>
              </a:r>
              <a:endParaRPr lang="en-GB" altLang="it-IT" sz="800" b="1">
                <a:latin typeface="Times New Roman" panose="02020603050405020304" pitchFamily="18" charset="0"/>
              </a:endParaRPr>
            </a:p>
          </p:txBody>
        </p:sp>
        <p:sp>
          <p:nvSpPr>
            <p:cNvPr id="29726" name="Text Box 8"/>
            <p:cNvSpPr txBox="1">
              <a:spLocks noChangeArrowheads="1"/>
            </p:cNvSpPr>
            <p:nvPr/>
          </p:nvSpPr>
          <p:spPr bwMode="auto">
            <a:xfrm>
              <a:off x="2352" y="624"/>
              <a:ext cx="489"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800" b="1">
                  <a:latin typeface="Times New Roman" panose="02020603050405020304" pitchFamily="18" charset="0"/>
                </a:rPr>
                <a:t>Interno idrofobico</a:t>
              </a:r>
              <a:endParaRPr lang="en-GB" altLang="it-IT" sz="800" b="1">
                <a:latin typeface="Times New Roman" panose="02020603050405020304" pitchFamily="18" charset="0"/>
              </a:endParaRPr>
            </a:p>
          </p:txBody>
        </p:sp>
        <p:sp>
          <p:nvSpPr>
            <p:cNvPr id="29727" name="Text Box 9"/>
            <p:cNvSpPr txBox="1">
              <a:spLocks noChangeArrowheads="1"/>
            </p:cNvSpPr>
            <p:nvPr/>
          </p:nvSpPr>
          <p:spPr bwMode="auto">
            <a:xfrm>
              <a:off x="2976" y="624"/>
              <a:ext cx="350"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800" b="1">
                  <a:latin typeface="Times New Roman" panose="02020603050405020304" pitchFamily="18" charset="0"/>
                </a:rPr>
                <a:t>Teste polari</a:t>
              </a:r>
              <a:endParaRPr lang="en-GB" altLang="it-IT" sz="800" b="1">
                <a:latin typeface="Times New Roman" panose="02020603050405020304" pitchFamily="18" charset="0"/>
              </a:endParaRPr>
            </a:p>
          </p:txBody>
        </p:sp>
        <p:grpSp>
          <p:nvGrpSpPr>
            <p:cNvPr id="29728" name="Group 10"/>
            <p:cNvGrpSpPr>
              <a:grpSpLocks/>
            </p:cNvGrpSpPr>
            <p:nvPr/>
          </p:nvGrpSpPr>
          <p:grpSpPr bwMode="auto">
            <a:xfrm>
              <a:off x="1932" y="737"/>
              <a:ext cx="282" cy="45"/>
              <a:chOff x="1248" y="816"/>
              <a:chExt cx="672" cy="96"/>
            </a:xfrm>
          </p:grpSpPr>
          <p:sp>
            <p:nvSpPr>
              <p:cNvPr id="29737" name="Line 11"/>
              <p:cNvSpPr>
                <a:spLocks noChangeShapeType="1"/>
              </p:cNvSpPr>
              <p:nvPr/>
            </p:nvSpPr>
            <p:spPr bwMode="auto">
              <a:xfrm>
                <a:off x="1248" y="816"/>
                <a:ext cx="6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9738" name="Line 12"/>
              <p:cNvSpPr>
                <a:spLocks noChangeShapeType="1"/>
              </p:cNvSpPr>
              <p:nvPr/>
            </p:nvSpPr>
            <p:spPr bwMode="auto">
              <a:xfrm>
                <a:off x="1920" y="81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9739" name="Line 13"/>
              <p:cNvSpPr>
                <a:spLocks noChangeShapeType="1"/>
              </p:cNvSpPr>
              <p:nvPr/>
            </p:nvSpPr>
            <p:spPr bwMode="auto">
              <a:xfrm flipH="1">
                <a:off x="1248" y="81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grpSp>
        <p:grpSp>
          <p:nvGrpSpPr>
            <p:cNvPr id="29729" name="Group 14"/>
            <p:cNvGrpSpPr>
              <a:grpSpLocks/>
            </p:cNvGrpSpPr>
            <p:nvPr/>
          </p:nvGrpSpPr>
          <p:grpSpPr bwMode="auto">
            <a:xfrm>
              <a:off x="2254" y="737"/>
              <a:ext cx="767" cy="45"/>
              <a:chOff x="1248" y="816"/>
              <a:chExt cx="672" cy="96"/>
            </a:xfrm>
          </p:grpSpPr>
          <p:sp>
            <p:nvSpPr>
              <p:cNvPr id="29734" name="Line 15"/>
              <p:cNvSpPr>
                <a:spLocks noChangeShapeType="1"/>
              </p:cNvSpPr>
              <p:nvPr/>
            </p:nvSpPr>
            <p:spPr bwMode="auto">
              <a:xfrm>
                <a:off x="1248" y="816"/>
                <a:ext cx="6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9735" name="Line 16"/>
              <p:cNvSpPr>
                <a:spLocks noChangeShapeType="1"/>
              </p:cNvSpPr>
              <p:nvPr/>
            </p:nvSpPr>
            <p:spPr bwMode="auto">
              <a:xfrm>
                <a:off x="1920" y="81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9736" name="Line 17"/>
              <p:cNvSpPr>
                <a:spLocks noChangeShapeType="1"/>
              </p:cNvSpPr>
              <p:nvPr/>
            </p:nvSpPr>
            <p:spPr bwMode="auto">
              <a:xfrm flipH="1">
                <a:off x="1248" y="81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grpSp>
        <p:grpSp>
          <p:nvGrpSpPr>
            <p:cNvPr id="29730" name="Group 18"/>
            <p:cNvGrpSpPr>
              <a:grpSpLocks/>
            </p:cNvGrpSpPr>
            <p:nvPr/>
          </p:nvGrpSpPr>
          <p:grpSpPr bwMode="auto">
            <a:xfrm>
              <a:off x="3061" y="737"/>
              <a:ext cx="283" cy="45"/>
              <a:chOff x="1248" y="816"/>
              <a:chExt cx="672" cy="96"/>
            </a:xfrm>
          </p:grpSpPr>
          <p:sp>
            <p:nvSpPr>
              <p:cNvPr id="29731" name="Line 19"/>
              <p:cNvSpPr>
                <a:spLocks noChangeShapeType="1"/>
              </p:cNvSpPr>
              <p:nvPr/>
            </p:nvSpPr>
            <p:spPr bwMode="auto">
              <a:xfrm>
                <a:off x="1248" y="816"/>
                <a:ext cx="6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9732" name="Line 20"/>
              <p:cNvSpPr>
                <a:spLocks noChangeShapeType="1"/>
              </p:cNvSpPr>
              <p:nvPr/>
            </p:nvSpPr>
            <p:spPr bwMode="auto">
              <a:xfrm>
                <a:off x="1920" y="81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9733" name="Line 21"/>
              <p:cNvSpPr>
                <a:spLocks noChangeShapeType="1"/>
              </p:cNvSpPr>
              <p:nvPr/>
            </p:nvSpPr>
            <p:spPr bwMode="auto">
              <a:xfrm flipH="1">
                <a:off x="1248" y="81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grpSp>
      </p:grpSp>
      <p:grpSp>
        <p:nvGrpSpPr>
          <p:cNvPr id="7" name="Group 22"/>
          <p:cNvGrpSpPr>
            <a:grpSpLocks/>
          </p:cNvGrpSpPr>
          <p:nvPr/>
        </p:nvGrpSpPr>
        <p:grpSpPr bwMode="auto">
          <a:xfrm>
            <a:off x="5413375" y="1143000"/>
            <a:ext cx="3608388" cy="1143000"/>
            <a:chOff x="3504" y="624"/>
            <a:chExt cx="2040" cy="720"/>
          </a:xfrm>
        </p:grpSpPr>
        <p:sp>
          <p:nvSpPr>
            <p:cNvPr id="29722" name="Text Box 23"/>
            <p:cNvSpPr txBox="1">
              <a:spLocks noChangeArrowheads="1"/>
            </p:cNvSpPr>
            <p:nvPr/>
          </p:nvSpPr>
          <p:spPr bwMode="auto">
            <a:xfrm>
              <a:off x="3504" y="624"/>
              <a:ext cx="2040" cy="346"/>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1600" b="1"/>
                <a:t>Lunghezza delle catene aciliche</a:t>
              </a:r>
            </a:p>
            <a:p>
              <a:pPr algn="ctr" eaLnBrk="1" hangingPunct="1">
                <a:spcBef>
                  <a:spcPct val="0"/>
                </a:spcBef>
                <a:buClrTx/>
                <a:buSzTx/>
                <a:buFontTx/>
                <a:buNone/>
              </a:pPr>
              <a:r>
                <a:rPr lang="it-IT" altLang="it-IT" sz="1400" b="1"/>
                <a:t>Maggiore lunghezza = minore fluidità</a:t>
              </a:r>
              <a:endParaRPr lang="en-GB" altLang="it-IT" sz="1400" b="1"/>
            </a:p>
          </p:txBody>
        </p:sp>
        <p:sp>
          <p:nvSpPr>
            <p:cNvPr id="29723" name="Line 24"/>
            <p:cNvSpPr>
              <a:spLocks noChangeShapeType="1"/>
            </p:cNvSpPr>
            <p:nvPr/>
          </p:nvSpPr>
          <p:spPr bwMode="auto">
            <a:xfrm flipH="1">
              <a:off x="3792" y="960"/>
              <a:ext cx="528" cy="384"/>
            </a:xfrm>
            <a:prstGeom prst="line">
              <a:avLst/>
            </a:prstGeom>
            <a:noFill/>
            <a:ln w="2857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grpSp>
        <p:nvGrpSpPr>
          <p:cNvPr id="8" name="Group 25"/>
          <p:cNvGrpSpPr>
            <a:grpSpLocks/>
          </p:cNvGrpSpPr>
          <p:nvPr/>
        </p:nvGrpSpPr>
        <p:grpSpPr bwMode="auto">
          <a:xfrm>
            <a:off x="5808663" y="3416300"/>
            <a:ext cx="3213100" cy="3140075"/>
            <a:chOff x="3552" y="2064"/>
            <a:chExt cx="2024" cy="1978"/>
          </a:xfrm>
        </p:grpSpPr>
        <p:sp>
          <p:nvSpPr>
            <p:cNvPr id="29716" name="Line 26"/>
            <p:cNvSpPr>
              <a:spLocks noChangeShapeType="1"/>
            </p:cNvSpPr>
            <p:nvPr/>
          </p:nvSpPr>
          <p:spPr bwMode="auto">
            <a:xfrm flipH="1" flipV="1">
              <a:off x="3696" y="2064"/>
              <a:ext cx="576" cy="432"/>
            </a:xfrm>
            <a:prstGeom prst="line">
              <a:avLst/>
            </a:prstGeom>
            <a:noFill/>
            <a:ln w="2857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nvGrpSpPr>
            <p:cNvPr id="29717" name="Group 27"/>
            <p:cNvGrpSpPr>
              <a:grpSpLocks/>
            </p:cNvGrpSpPr>
            <p:nvPr/>
          </p:nvGrpSpPr>
          <p:grpSpPr bwMode="auto">
            <a:xfrm>
              <a:off x="3552" y="2640"/>
              <a:ext cx="2024" cy="1402"/>
              <a:chOff x="3504" y="2688"/>
              <a:chExt cx="2024" cy="1402"/>
            </a:xfrm>
          </p:grpSpPr>
          <p:pic>
            <p:nvPicPr>
              <p:cNvPr id="29718" name="Picture 28" descr="olea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4" y="3024"/>
                <a:ext cx="1536" cy="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9" name="Text Box 29"/>
              <p:cNvSpPr txBox="1">
                <a:spLocks noChangeArrowheads="1"/>
              </p:cNvSpPr>
              <p:nvPr/>
            </p:nvSpPr>
            <p:spPr bwMode="auto">
              <a:xfrm>
                <a:off x="3504" y="2688"/>
                <a:ext cx="2024" cy="365"/>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1800" b="1">
                    <a:latin typeface="Times New Roman" panose="02020603050405020304" pitchFamily="18" charset="0"/>
                  </a:rPr>
                  <a:t>Insaturazione degli acidi grassi</a:t>
                </a:r>
              </a:p>
              <a:p>
                <a:pPr algn="ctr" eaLnBrk="1" hangingPunct="1">
                  <a:spcBef>
                    <a:spcPct val="0"/>
                  </a:spcBef>
                  <a:buClrTx/>
                  <a:buSzTx/>
                  <a:buFontTx/>
                  <a:buNone/>
                </a:pPr>
                <a:r>
                  <a:rPr lang="it-IT" altLang="it-IT" sz="1400" b="1"/>
                  <a:t>Magg. insat = Magg. fluidità</a:t>
                </a:r>
                <a:endParaRPr lang="en-GB" altLang="it-IT" sz="1400" b="1"/>
              </a:p>
            </p:txBody>
          </p:sp>
          <p:sp>
            <p:nvSpPr>
              <p:cNvPr id="29720" name="Rectangle 30"/>
              <p:cNvSpPr>
                <a:spLocks noChangeArrowheads="1"/>
              </p:cNvSpPr>
              <p:nvPr/>
            </p:nvSpPr>
            <p:spPr bwMode="auto">
              <a:xfrm>
                <a:off x="3768" y="3952"/>
                <a:ext cx="1136"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29721" name="Text Box 31"/>
              <p:cNvSpPr txBox="1">
                <a:spLocks noChangeArrowheads="1"/>
              </p:cNvSpPr>
              <p:nvPr/>
            </p:nvSpPr>
            <p:spPr bwMode="auto">
              <a:xfrm>
                <a:off x="4512" y="3216"/>
                <a:ext cx="43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400" b="1">
                    <a:latin typeface="Times New Roman" panose="02020603050405020304" pitchFamily="18" charset="0"/>
                  </a:rPr>
                  <a:t>Oleato</a:t>
                </a:r>
                <a:endParaRPr lang="en-GB" altLang="it-IT" sz="1400" b="1">
                  <a:latin typeface="Times New Roman" panose="02020603050405020304" pitchFamily="18" charset="0"/>
                </a:endParaRPr>
              </a:p>
            </p:txBody>
          </p:sp>
        </p:grpSp>
      </p:grpSp>
      <p:grpSp>
        <p:nvGrpSpPr>
          <p:cNvPr id="10" name="Group 32"/>
          <p:cNvGrpSpPr>
            <a:grpSpLocks/>
          </p:cNvGrpSpPr>
          <p:nvPr/>
        </p:nvGrpSpPr>
        <p:grpSpPr bwMode="auto">
          <a:xfrm>
            <a:off x="542925" y="3429000"/>
            <a:ext cx="3567113" cy="3149600"/>
            <a:chOff x="720" y="2160"/>
            <a:chExt cx="2247" cy="1984"/>
          </a:xfrm>
        </p:grpSpPr>
        <p:sp>
          <p:nvSpPr>
            <p:cNvPr id="29709" name="Line 33"/>
            <p:cNvSpPr>
              <a:spLocks noChangeShapeType="1"/>
            </p:cNvSpPr>
            <p:nvPr/>
          </p:nvSpPr>
          <p:spPr bwMode="auto">
            <a:xfrm flipV="1">
              <a:off x="1392" y="2160"/>
              <a:ext cx="480" cy="288"/>
            </a:xfrm>
            <a:prstGeom prst="line">
              <a:avLst/>
            </a:prstGeom>
            <a:noFill/>
            <a:ln w="2857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nvGrpSpPr>
            <p:cNvPr id="29710" name="Group 34"/>
            <p:cNvGrpSpPr>
              <a:grpSpLocks/>
            </p:cNvGrpSpPr>
            <p:nvPr/>
          </p:nvGrpSpPr>
          <p:grpSpPr bwMode="auto">
            <a:xfrm>
              <a:off x="720" y="2591"/>
              <a:ext cx="2247" cy="1553"/>
              <a:chOff x="288" y="2591"/>
              <a:chExt cx="2247" cy="1553"/>
            </a:xfrm>
          </p:grpSpPr>
          <p:sp>
            <p:nvSpPr>
              <p:cNvPr id="29711" name="Text Box 35"/>
              <p:cNvSpPr txBox="1">
                <a:spLocks noChangeArrowheads="1"/>
              </p:cNvSpPr>
              <p:nvPr/>
            </p:nvSpPr>
            <p:spPr bwMode="auto">
              <a:xfrm>
                <a:off x="524" y="2591"/>
                <a:ext cx="2011" cy="365"/>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1800" b="1">
                    <a:latin typeface="Times New Roman" panose="02020603050405020304" pitchFamily="18" charset="0"/>
                  </a:rPr>
                  <a:t>Colesterolo</a:t>
                </a:r>
                <a:endParaRPr lang="it-IT" altLang="it-IT" sz="1400" b="1"/>
              </a:p>
              <a:p>
                <a:pPr algn="ctr" eaLnBrk="1" hangingPunct="1">
                  <a:spcBef>
                    <a:spcPct val="0"/>
                  </a:spcBef>
                  <a:buClrTx/>
                  <a:buSzTx/>
                  <a:buFontTx/>
                  <a:buNone/>
                </a:pPr>
                <a:r>
                  <a:rPr lang="it-IT" altLang="it-IT" sz="1400" b="1"/>
                  <a:t>Magg. Colesterolo = Minore Fluidità</a:t>
                </a:r>
                <a:endParaRPr lang="en-GB" altLang="it-IT" sz="1400" b="1"/>
              </a:p>
            </p:txBody>
          </p:sp>
          <p:pic>
            <p:nvPicPr>
              <p:cNvPr id="29712" name="Picture 36" descr="colesteolo tra i fosfolipid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 y="2928"/>
                <a:ext cx="1680" cy="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3" name="Text Box 37"/>
              <p:cNvSpPr txBox="1">
                <a:spLocks noChangeArrowheads="1"/>
              </p:cNvSpPr>
              <p:nvPr/>
            </p:nvSpPr>
            <p:spPr bwMode="auto">
              <a:xfrm>
                <a:off x="1528" y="2944"/>
                <a:ext cx="356"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200">
                    <a:latin typeface="Times New Roman" panose="02020603050405020304" pitchFamily="18" charset="0"/>
                  </a:rPr>
                  <a:t>Testa </a:t>
                </a:r>
              </a:p>
              <a:p>
                <a:pPr eaLnBrk="1" hangingPunct="1">
                  <a:spcBef>
                    <a:spcPct val="0"/>
                  </a:spcBef>
                  <a:buClrTx/>
                  <a:buSzTx/>
                  <a:buFontTx/>
                  <a:buNone/>
                </a:pPr>
                <a:r>
                  <a:rPr lang="it-IT" altLang="it-IT" sz="1200">
                    <a:latin typeface="Times New Roman" panose="02020603050405020304" pitchFamily="18" charset="0"/>
                  </a:rPr>
                  <a:t>polare</a:t>
                </a:r>
                <a:endParaRPr lang="en-GB" altLang="it-IT" sz="1200">
                  <a:latin typeface="Times New Roman" panose="02020603050405020304" pitchFamily="18" charset="0"/>
                </a:endParaRPr>
              </a:p>
            </p:txBody>
          </p:sp>
          <p:sp>
            <p:nvSpPr>
              <p:cNvPr id="29714" name="Text Box 38"/>
              <p:cNvSpPr txBox="1">
                <a:spLocks noChangeArrowheads="1"/>
              </p:cNvSpPr>
              <p:nvPr/>
            </p:nvSpPr>
            <p:spPr bwMode="auto">
              <a:xfrm>
                <a:off x="1520" y="3264"/>
                <a:ext cx="580" cy="40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200">
                    <a:latin typeface="Times New Roman" panose="02020603050405020304" pitchFamily="18" charset="0"/>
                  </a:rPr>
                  <a:t>Regione </a:t>
                </a:r>
              </a:p>
              <a:p>
                <a:pPr eaLnBrk="1" hangingPunct="1">
                  <a:spcBef>
                    <a:spcPct val="0"/>
                  </a:spcBef>
                  <a:buClrTx/>
                  <a:buSzTx/>
                  <a:buFontTx/>
                  <a:buNone/>
                </a:pPr>
                <a:r>
                  <a:rPr lang="it-IT" altLang="it-IT" sz="1200">
                    <a:latin typeface="Times New Roman" panose="02020603050405020304" pitchFamily="18" charset="0"/>
                  </a:rPr>
                  <a:t>Irrigidita dal</a:t>
                </a:r>
              </a:p>
              <a:p>
                <a:pPr eaLnBrk="1" hangingPunct="1">
                  <a:spcBef>
                    <a:spcPct val="0"/>
                  </a:spcBef>
                  <a:buClrTx/>
                  <a:buSzTx/>
                  <a:buFontTx/>
                  <a:buNone/>
                </a:pPr>
                <a:r>
                  <a:rPr lang="it-IT" altLang="it-IT" sz="1200">
                    <a:latin typeface="Times New Roman" panose="02020603050405020304" pitchFamily="18" charset="0"/>
                  </a:rPr>
                  <a:t>colesterolo</a:t>
                </a:r>
                <a:endParaRPr lang="en-GB" altLang="it-IT" sz="1200">
                  <a:latin typeface="Times New Roman" panose="02020603050405020304" pitchFamily="18" charset="0"/>
                </a:endParaRPr>
              </a:p>
            </p:txBody>
          </p:sp>
          <p:sp>
            <p:nvSpPr>
              <p:cNvPr id="29715" name="Text Box 39"/>
              <p:cNvSpPr txBox="1">
                <a:spLocks noChangeArrowheads="1"/>
              </p:cNvSpPr>
              <p:nvPr/>
            </p:nvSpPr>
            <p:spPr bwMode="auto">
              <a:xfrm>
                <a:off x="1512" y="3736"/>
                <a:ext cx="484"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200">
                    <a:latin typeface="Times New Roman" panose="02020603050405020304" pitchFamily="18" charset="0"/>
                  </a:rPr>
                  <a:t>Regione </a:t>
                </a:r>
              </a:p>
              <a:p>
                <a:pPr eaLnBrk="1" hangingPunct="1">
                  <a:spcBef>
                    <a:spcPct val="0"/>
                  </a:spcBef>
                  <a:buClrTx/>
                  <a:buSzTx/>
                  <a:buFontTx/>
                  <a:buNone/>
                </a:pPr>
                <a:r>
                  <a:rPr lang="it-IT" altLang="it-IT" sz="1200">
                    <a:latin typeface="Times New Roman" panose="02020603050405020304" pitchFamily="18" charset="0"/>
                  </a:rPr>
                  <a:t>Più fluida</a:t>
                </a:r>
                <a:endParaRPr lang="en-GB" altLang="it-IT" sz="1200">
                  <a:latin typeface="Times New Roman" panose="02020603050405020304" pitchFamily="18" charset="0"/>
                </a:endParaRPr>
              </a:p>
            </p:txBody>
          </p:sp>
        </p:grpSp>
      </p:grpSp>
      <p:grpSp>
        <p:nvGrpSpPr>
          <p:cNvPr id="12" name="Group 40"/>
          <p:cNvGrpSpPr>
            <a:grpSpLocks/>
          </p:cNvGrpSpPr>
          <p:nvPr/>
        </p:nvGrpSpPr>
        <p:grpSpPr bwMode="auto">
          <a:xfrm>
            <a:off x="242888" y="2590800"/>
            <a:ext cx="2209800" cy="579438"/>
            <a:chOff x="528" y="1632"/>
            <a:chExt cx="1392" cy="365"/>
          </a:xfrm>
        </p:grpSpPr>
        <p:sp>
          <p:nvSpPr>
            <p:cNvPr id="29707" name="Text Box 41"/>
            <p:cNvSpPr txBox="1">
              <a:spLocks noChangeArrowheads="1"/>
            </p:cNvSpPr>
            <p:nvPr/>
          </p:nvSpPr>
          <p:spPr bwMode="auto">
            <a:xfrm>
              <a:off x="528" y="1632"/>
              <a:ext cx="1379" cy="365"/>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800" b="1">
                  <a:latin typeface="Times New Roman" panose="02020603050405020304" pitchFamily="18" charset="0"/>
                </a:rPr>
                <a:t>Proteine</a:t>
              </a:r>
            </a:p>
            <a:p>
              <a:pPr eaLnBrk="1" hangingPunct="1">
                <a:spcBef>
                  <a:spcPct val="0"/>
                </a:spcBef>
                <a:buClrTx/>
                <a:buSzTx/>
                <a:buFontTx/>
                <a:buNone/>
              </a:pPr>
              <a:r>
                <a:rPr lang="it-IT" altLang="it-IT" sz="1400" b="1"/>
                <a:t>Diminuiscono la fluidità</a:t>
              </a:r>
              <a:endParaRPr lang="en-GB" altLang="it-IT" sz="1400" b="1"/>
            </a:p>
          </p:txBody>
        </p:sp>
        <p:sp>
          <p:nvSpPr>
            <p:cNvPr id="29708" name="Line 42"/>
            <p:cNvSpPr>
              <a:spLocks noChangeShapeType="1"/>
            </p:cNvSpPr>
            <p:nvPr/>
          </p:nvSpPr>
          <p:spPr bwMode="auto">
            <a:xfrm>
              <a:off x="1344" y="1776"/>
              <a:ext cx="576"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grpSp>
        <p:nvGrpSpPr>
          <p:cNvPr id="13" name="Group 43"/>
          <p:cNvGrpSpPr>
            <a:grpSpLocks/>
          </p:cNvGrpSpPr>
          <p:nvPr/>
        </p:nvGrpSpPr>
        <p:grpSpPr bwMode="auto">
          <a:xfrm>
            <a:off x="1565275" y="1192213"/>
            <a:ext cx="2343150" cy="914400"/>
            <a:chOff x="1031" y="531"/>
            <a:chExt cx="1476" cy="576"/>
          </a:xfrm>
        </p:grpSpPr>
        <p:sp>
          <p:nvSpPr>
            <p:cNvPr id="29705" name="Text Box 44"/>
            <p:cNvSpPr txBox="1">
              <a:spLocks noChangeArrowheads="1"/>
            </p:cNvSpPr>
            <p:nvPr/>
          </p:nvSpPr>
          <p:spPr bwMode="auto">
            <a:xfrm>
              <a:off x="1031" y="531"/>
              <a:ext cx="1476" cy="365"/>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800" b="1">
                  <a:latin typeface="Times New Roman" panose="02020603050405020304" pitchFamily="18" charset="0"/>
                </a:rPr>
                <a:t>Temperatura</a:t>
              </a:r>
            </a:p>
            <a:p>
              <a:pPr eaLnBrk="1" hangingPunct="1">
                <a:spcBef>
                  <a:spcPct val="0"/>
                </a:spcBef>
                <a:buClrTx/>
                <a:buSzTx/>
                <a:buFontTx/>
                <a:buNone/>
              </a:pPr>
              <a:r>
                <a:rPr lang="it-IT" altLang="it-IT" sz="1400" b="1"/>
                <a:t>Minore T = Minore fluidità</a:t>
              </a:r>
              <a:endParaRPr lang="en-GB" altLang="it-IT" sz="1400" b="1"/>
            </a:p>
          </p:txBody>
        </p:sp>
        <p:sp>
          <p:nvSpPr>
            <p:cNvPr id="29706" name="Line 45"/>
            <p:cNvSpPr>
              <a:spLocks noChangeShapeType="1"/>
            </p:cNvSpPr>
            <p:nvPr/>
          </p:nvSpPr>
          <p:spPr bwMode="auto">
            <a:xfrm>
              <a:off x="1706" y="872"/>
              <a:ext cx="141" cy="235"/>
            </a:xfrm>
            <a:prstGeom prst="line">
              <a:avLst/>
            </a:prstGeom>
            <a:noFill/>
            <a:ln w="2857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9"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0-#ppt_w/2"/>
                                          </p:val>
                                        </p:tav>
                                        <p:tav tm="100000">
                                          <p:val>
                                            <p:strVal val="#ppt_x"/>
                                          </p:val>
                                        </p:tav>
                                      </p:tavLst>
                                    </p:anim>
                                    <p:anim calcmode="lin" valueType="num">
                                      <p:cBhvr additive="base">
                                        <p:cTn id="21"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linds(horizontal)">
                                      <p:cBhvr>
                                        <p:cTn id="26" dur="500"/>
                                        <p:tgtEl>
                                          <p:spTgt spid="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2"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0-#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09600" y="365125"/>
            <a:ext cx="8229600" cy="609600"/>
          </a:xfrm>
          <a:noFill/>
        </p:spPr>
        <p:txBody>
          <a:bodyPr anchor="t">
            <a:spAutoFit/>
          </a:bodyPr>
          <a:lstStyle/>
          <a:p>
            <a:pPr eaLnBrk="1" hangingPunct="1"/>
            <a:r>
              <a:rPr lang="it-IT" altLang="it-IT" sz="3400" b="1" smtClean="0">
                <a:solidFill>
                  <a:srgbClr val="7A1D00"/>
                </a:solidFill>
                <a:latin typeface="Times New Roman" panose="02020603050405020304" pitchFamily="18" charset="0"/>
              </a:rPr>
              <a:t>Il doppio strato lipidico è asimmetrico</a:t>
            </a:r>
          </a:p>
        </p:txBody>
      </p:sp>
      <p:pic>
        <p:nvPicPr>
          <p:cNvPr id="31747" name="Picture 3" descr="fig10-11"/>
          <p:cNvPicPr>
            <a:picLocks noChangeAspect="1" noChangeArrowheads="1"/>
          </p:cNvPicPr>
          <p:nvPr/>
        </p:nvPicPr>
        <p:blipFill>
          <a:blip r:embed="rId3">
            <a:extLst>
              <a:ext uri="{28A0092B-C50C-407E-A947-70E740481C1C}">
                <a14:useLocalDpi xmlns:a14="http://schemas.microsoft.com/office/drawing/2010/main" val="0"/>
              </a:ext>
            </a:extLst>
          </a:blip>
          <a:srcRect t="15826" r="43610" b="9892"/>
          <a:stretch>
            <a:fillRect/>
          </a:stretch>
        </p:blipFill>
        <p:spPr bwMode="auto">
          <a:xfrm>
            <a:off x="990600" y="1739900"/>
            <a:ext cx="683895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ext Box 4"/>
          <p:cNvSpPr txBox="1">
            <a:spLocks noChangeArrowheads="1"/>
          </p:cNvSpPr>
          <p:nvPr/>
        </p:nvSpPr>
        <p:spPr bwMode="auto">
          <a:xfrm>
            <a:off x="0" y="99060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it-IT" altLang="it-IT" sz="1800" b="1">
                <a:latin typeface="Times New Roman" panose="02020603050405020304" pitchFamily="18" charset="0"/>
              </a:rPr>
              <a:t>La distribuzione dei fosfolipidi e dei glicolipidi nel doppio strato lipidico è asimmetrica;  si ritiene che il colesterolo sia distribuito in modo quasi uguale nei due monostrati</a:t>
            </a:r>
          </a:p>
        </p:txBody>
      </p:sp>
      <p:sp>
        <p:nvSpPr>
          <p:cNvPr id="36869" name="Rectangle 5"/>
          <p:cNvSpPr>
            <a:spLocks noChangeArrowheads="1"/>
          </p:cNvSpPr>
          <p:nvPr/>
        </p:nvSpPr>
        <p:spPr bwMode="auto">
          <a:xfrm>
            <a:off x="228600" y="4498975"/>
            <a:ext cx="85344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it-IT" altLang="it-IT" sz="2400" b="1">
                <a:latin typeface="Times New Roman" panose="02020603050405020304" pitchFamily="18" charset="0"/>
              </a:rPr>
              <a:t>L’asimmetria della membrana: si stabilisce durante la biogenesi nel reticolo endoplasmatico e viene mantenuta grazie alla presenza di traslocatori di membrana. Il movimento spontaneo di un lipide da uno strato all’altro (flip -flop) è raro.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869"/>
                                        </p:tgtEl>
                                        <p:attrNameLst>
                                          <p:attrName>style.visibility</p:attrName>
                                        </p:attrNameLst>
                                      </p:cBhvr>
                                      <p:to>
                                        <p:strVal val="visible"/>
                                      </p:to>
                                    </p:set>
                                    <p:animEffect transition="in" filter="fade">
                                      <p:cBhvr>
                                        <p:cTn id="7" dur="1000"/>
                                        <p:tgtEl>
                                          <p:spTgt spid="36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066800" y="304800"/>
            <a:ext cx="8229600" cy="731838"/>
          </a:xfrm>
          <a:noFill/>
        </p:spPr>
        <p:txBody>
          <a:bodyPr anchor="t">
            <a:spAutoFit/>
          </a:bodyPr>
          <a:lstStyle/>
          <a:p>
            <a:pPr eaLnBrk="1" hangingPunct="1"/>
            <a:r>
              <a:rPr lang="it-IT" altLang="it-IT" sz="4200" b="1" smtClean="0">
                <a:solidFill>
                  <a:srgbClr val="7A1D00"/>
                </a:solidFill>
                <a:latin typeface="Times New Roman" panose="02020603050405020304" pitchFamily="18" charset="0"/>
              </a:rPr>
              <a:t>La componente fosfolipidica</a:t>
            </a:r>
          </a:p>
        </p:txBody>
      </p:sp>
      <p:pic>
        <p:nvPicPr>
          <p:cNvPr id="33795" name="Picture 3" descr="F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88" y="914400"/>
            <a:ext cx="3186112" cy="211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
          <p:cNvGrpSpPr>
            <a:grpSpLocks/>
          </p:cNvGrpSpPr>
          <p:nvPr/>
        </p:nvGrpSpPr>
        <p:grpSpPr bwMode="auto">
          <a:xfrm>
            <a:off x="0" y="2425700"/>
            <a:ext cx="4510088" cy="4432300"/>
            <a:chOff x="39" y="1528"/>
            <a:chExt cx="2841" cy="2792"/>
          </a:xfrm>
        </p:grpSpPr>
        <p:pic>
          <p:nvPicPr>
            <p:cNvPr id="33805" name="Picture 5" descr="Distribuzione lipidi Fig"/>
            <p:cNvPicPr>
              <a:picLocks noChangeAspect="1" noChangeArrowheads="1"/>
            </p:cNvPicPr>
            <p:nvPr/>
          </p:nvPicPr>
          <p:blipFill>
            <a:blip r:embed="rId4">
              <a:extLst>
                <a:ext uri="{28A0092B-C50C-407E-A947-70E740481C1C}">
                  <a14:useLocalDpi xmlns:a14="http://schemas.microsoft.com/office/drawing/2010/main" val="0"/>
                </a:ext>
              </a:extLst>
            </a:blip>
            <a:srcRect b="20934"/>
            <a:stretch>
              <a:fillRect/>
            </a:stretch>
          </p:blipFill>
          <p:spPr bwMode="auto">
            <a:xfrm>
              <a:off x="39" y="1691"/>
              <a:ext cx="2841" cy="2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6" name="Text Box 6"/>
            <p:cNvSpPr txBox="1">
              <a:spLocks noChangeArrowheads="1"/>
            </p:cNvSpPr>
            <p:nvPr/>
          </p:nvSpPr>
          <p:spPr bwMode="auto">
            <a:xfrm>
              <a:off x="492" y="3954"/>
              <a:ext cx="2388"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b="1">
                  <a:solidFill>
                    <a:schemeClr val="accent2"/>
                  </a:solidFill>
                </a:rPr>
                <a:t>Distribuzione dei fosfolipidi nei due foglietti della membrana eritrocitaria</a:t>
              </a:r>
              <a:endParaRPr lang="en-GB" altLang="it-IT" sz="1600" b="1">
                <a:solidFill>
                  <a:schemeClr val="accent2"/>
                </a:solidFill>
              </a:endParaRPr>
            </a:p>
          </p:txBody>
        </p:sp>
        <p:sp>
          <p:nvSpPr>
            <p:cNvPr id="33807" name="Line 7"/>
            <p:cNvSpPr>
              <a:spLocks noChangeShapeType="1"/>
            </p:cNvSpPr>
            <p:nvPr/>
          </p:nvSpPr>
          <p:spPr bwMode="auto">
            <a:xfrm>
              <a:off x="1138" y="1528"/>
              <a:ext cx="380" cy="593"/>
            </a:xfrm>
            <a:prstGeom prst="line">
              <a:avLst/>
            </a:prstGeom>
            <a:noFill/>
            <a:ln w="762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grpSp>
        <p:nvGrpSpPr>
          <p:cNvPr id="3" name="Group 8"/>
          <p:cNvGrpSpPr>
            <a:grpSpLocks/>
          </p:cNvGrpSpPr>
          <p:nvPr/>
        </p:nvGrpSpPr>
        <p:grpSpPr bwMode="auto">
          <a:xfrm>
            <a:off x="3414713" y="914400"/>
            <a:ext cx="5805487" cy="4730750"/>
            <a:chOff x="2064" y="380"/>
            <a:chExt cx="3657" cy="2980"/>
          </a:xfrm>
        </p:grpSpPr>
        <p:pic>
          <p:nvPicPr>
            <p:cNvPr id="33798" name="Picture 9" descr="fig10-10"/>
            <p:cNvPicPr>
              <a:picLocks noChangeAspect="1" noChangeArrowheads="1"/>
            </p:cNvPicPr>
            <p:nvPr/>
          </p:nvPicPr>
          <p:blipFill>
            <a:blip r:embed="rId5">
              <a:extLst>
                <a:ext uri="{28A0092B-C50C-407E-A947-70E740481C1C}">
                  <a14:useLocalDpi xmlns:a14="http://schemas.microsoft.com/office/drawing/2010/main" val="0"/>
                </a:ext>
              </a:extLst>
            </a:blip>
            <a:srcRect r="10750" b="30064"/>
            <a:stretch>
              <a:fillRect/>
            </a:stretch>
          </p:blipFill>
          <p:spPr bwMode="auto">
            <a:xfrm>
              <a:off x="2673" y="572"/>
              <a:ext cx="3048" cy="2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Text Box 10"/>
            <p:cNvSpPr txBox="1">
              <a:spLocks noChangeArrowheads="1"/>
            </p:cNvSpPr>
            <p:nvPr/>
          </p:nvSpPr>
          <p:spPr bwMode="auto">
            <a:xfrm>
              <a:off x="3612" y="380"/>
              <a:ext cx="864" cy="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2000">
                  <a:solidFill>
                    <a:srgbClr val="FF3300"/>
                  </a:solidFill>
                </a:rPr>
                <a:t>Fosfolipidi</a:t>
              </a:r>
              <a:endParaRPr lang="en-GB" altLang="it-IT" sz="500">
                <a:solidFill>
                  <a:srgbClr val="FF3300"/>
                </a:solidFill>
              </a:endParaRPr>
            </a:p>
          </p:txBody>
        </p:sp>
        <p:sp>
          <p:nvSpPr>
            <p:cNvPr id="33800" name="Text Box 11"/>
            <p:cNvSpPr txBox="1">
              <a:spLocks noChangeArrowheads="1"/>
            </p:cNvSpPr>
            <p:nvPr/>
          </p:nvSpPr>
          <p:spPr bwMode="auto">
            <a:xfrm>
              <a:off x="2449" y="3014"/>
              <a:ext cx="923" cy="34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500" b="1">
                  <a:solidFill>
                    <a:srgbClr val="FF3300"/>
                  </a:solidFill>
                </a:rPr>
                <a:t>Fosfatidil-</a:t>
              </a:r>
            </a:p>
            <a:p>
              <a:pPr eaLnBrk="1" hangingPunct="1">
                <a:spcBef>
                  <a:spcPct val="0"/>
                </a:spcBef>
                <a:buClrTx/>
                <a:buSzTx/>
                <a:buFontTx/>
                <a:buNone/>
              </a:pPr>
              <a:r>
                <a:rPr lang="it-IT" altLang="it-IT" sz="1500" b="1">
                  <a:solidFill>
                    <a:srgbClr val="FF3300"/>
                  </a:solidFill>
                </a:rPr>
                <a:t>etanolammina</a:t>
              </a:r>
              <a:endParaRPr lang="en-GB" altLang="it-IT" sz="1500" b="1">
                <a:solidFill>
                  <a:srgbClr val="FF3300"/>
                </a:solidFill>
              </a:endParaRPr>
            </a:p>
          </p:txBody>
        </p:sp>
        <p:sp>
          <p:nvSpPr>
            <p:cNvPr id="33801" name="Text Box 12"/>
            <p:cNvSpPr txBox="1">
              <a:spLocks noChangeArrowheads="1"/>
            </p:cNvSpPr>
            <p:nvPr/>
          </p:nvSpPr>
          <p:spPr bwMode="auto">
            <a:xfrm>
              <a:off x="3320" y="3014"/>
              <a:ext cx="731" cy="34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500" b="1">
                  <a:solidFill>
                    <a:srgbClr val="FF3300"/>
                  </a:solidFill>
                </a:rPr>
                <a:t> Fosfatidil-</a:t>
              </a:r>
            </a:p>
            <a:p>
              <a:pPr eaLnBrk="1" hangingPunct="1">
                <a:spcBef>
                  <a:spcPct val="0"/>
                </a:spcBef>
                <a:buClrTx/>
                <a:buSzTx/>
                <a:buFontTx/>
                <a:buNone/>
              </a:pPr>
              <a:r>
                <a:rPr lang="it-IT" altLang="it-IT" sz="1500" b="1">
                  <a:solidFill>
                    <a:srgbClr val="FF3300"/>
                  </a:solidFill>
                </a:rPr>
                <a:t> serina</a:t>
              </a:r>
              <a:endParaRPr lang="en-GB" altLang="it-IT" sz="1500" b="1">
                <a:solidFill>
                  <a:srgbClr val="FF3300"/>
                </a:solidFill>
              </a:endParaRPr>
            </a:p>
          </p:txBody>
        </p:sp>
        <p:sp>
          <p:nvSpPr>
            <p:cNvPr id="33802" name="Text Box 13"/>
            <p:cNvSpPr txBox="1">
              <a:spLocks noChangeArrowheads="1"/>
            </p:cNvSpPr>
            <p:nvPr/>
          </p:nvSpPr>
          <p:spPr bwMode="auto">
            <a:xfrm>
              <a:off x="4054" y="3014"/>
              <a:ext cx="689" cy="34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500" b="1">
                  <a:solidFill>
                    <a:srgbClr val="FF3300"/>
                  </a:solidFill>
                </a:rPr>
                <a:t>Fosfatidil-</a:t>
              </a:r>
            </a:p>
            <a:p>
              <a:pPr eaLnBrk="1" hangingPunct="1">
                <a:spcBef>
                  <a:spcPct val="0"/>
                </a:spcBef>
                <a:buClrTx/>
                <a:buSzTx/>
                <a:buFontTx/>
                <a:buNone/>
              </a:pPr>
              <a:r>
                <a:rPr lang="it-IT" altLang="it-IT" sz="1500" b="1">
                  <a:solidFill>
                    <a:srgbClr val="FF3300"/>
                  </a:solidFill>
                </a:rPr>
                <a:t>colina</a:t>
              </a:r>
              <a:endParaRPr lang="en-GB" altLang="it-IT" sz="1500" b="1">
                <a:solidFill>
                  <a:srgbClr val="FF3300"/>
                </a:solidFill>
              </a:endParaRPr>
            </a:p>
          </p:txBody>
        </p:sp>
        <p:sp>
          <p:nvSpPr>
            <p:cNvPr id="33803" name="Text Box 14"/>
            <p:cNvSpPr txBox="1">
              <a:spLocks noChangeArrowheads="1"/>
            </p:cNvSpPr>
            <p:nvPr/>
          </p:nvSpPr>
          <p:spPr bwMode="auto">
            <a:xfrm>
              <a:off x="4758" y="3005"/>
              <a:ext cx="903" cy="20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500" b="1">
                  <a:solidFill>
                    <a:srgbClr val="FF3300"/>
                  </a:solidFill>
                </a:rPr>
                <a:t>Sfingomielina</a:t>
              </a:r>
              <a:endParaRPr lang="en-GB" altLang="it-IT" sz="1500" b="1">
                <a:solidFill>
                  <a:srgbClr val="FF3300"/>
                </a:solidFill>
              </a:endParaRPr>
            </a:p>
          </p:txBody>
        </p:sp>
        <p:sp>
          <p:nvSpPr>
            <p:cNvPr id="33804" name="Line 15"/>
            <p:cNvSpPr>
              <a:spLocks noChangeShapeType="1"/>
            </p:cNvSpPr>
            <p:nvPr/>
          </p:nvSpPr>
          <p:spPr bwMode="auto">
            <a:xfrm>
              <a:off x="2064" y="948"/>
              <a:ext cx="816" cy="432"/>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ChangeArrowheads="1"/>
          </p:cNvSpPr>
          <p:nvPr/>
        </p:nvSpPr>
        <p:spPr bwMode="auto">
          <a:xfrm>
            <a:off x="304800" y="990600"/>
            <a:ext cx="8458200" cy="478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2800" b="1">
                <a:latin typeface="Times New Roman" panose="02020603050405020304" pitchFamily="18" charset="0"/>
              </a:rPr>
              <a:t>Gli animali utilizzano l’asimmetria dei fosfolipidi delle membrane plasmatiche per distinguere fra cellule vive e cellule morte. Infatti, quando una cellula animale subisce la morte cellulare programmata, o apoptosi, la fosfatidilserina, che normalmente è confinata nel monostrato citosolico della membrana plasmatica, viene rapidamente traslocata al monostrato extracellulare. La fosfatidilserina esposta sulla superficie cellulare serve come segnale per indurre le cellule vicine, (ad esempio i macrofagi) a fagocitare la cellula morta e digerirla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09600" y="228600"/>
            <a:ext cx="8229600" cy="731838"/>
          </a:xfrm>
          <a:noFill/>
        </p:spPr>
        <p:txBody>
          <a:bodyPr anchor="t">
            <a:spAutoFit/>
          </a:bodyPr>
          <a:lstStyle/>
          <a:p>
            <a:pPr algn="ctr" eaLnBrk="1" hangingPunct="1"/>
            <a:r>
              <a:rPr lang="it-IT" altLang="it-IT" sz="4200" b="1" smtClean="0">
                <a:solidFill>
                  <a:srgbClr val="7A1D00"/>
                </a:solidFill>
                <a:latin typeface="Times New Roman" panose="02020603050405020304" pitchFamily="18" charset="0"/>
              </a:rPr>
              <a:t>Differente composizione</a:t>
            </a:r>
          </a:p>
        </p:txBody>
      </p:sp>
      <p:grpSp>
        <p:nvGrpSpPr>
          <p:cNvPr id="2" name="Group 3"/>
          <p:cNvGrpSpPr>
            <a:grpSpLocks/>
          </p:cNvGrpSpPr>
          <p:nvPr/>
        </p:nvGrpSpPr>
        <p:grpSpPr bwMode="auto">
          <a:xfrm>
            <a:off x="3249613" y="869950"/>
            <a:ext cx="5924550" cy="2160588"/>
            <a:chOff x="2047" y="382"/>
            <a:chExt cx="3732" cy="1361"/>
          </a:xfrm>
        </p:grpSpPr>
        <p:grpSp>
          <p:nvGrpSpPr>
            <p:cNvPr id="37975" name="Group 4"/>
            <p:cNvGrpSpPr>
              <a:grpSpLocks/>
            </p:cNvGrpSpPr>
            <p:nvPr/>
          </p:nvGrpSpPr>
          <p:grpSpPr bwMode="auto">
            <a:xfrm>
              <a:off x="2501" y="651"/>
              <a:ext cx="2872" cy="1092"/>
              <a:chOff x="2792" y="624"/>
              <a:chExt cx="2872" cy="1092"/>
            </a:xfrm>
          </p:grpSpPr>
          <p:sp>
            <p:nvSpPr>
              <p:cNvPr id="37978" name="Rectangle 5"/>
              <p:cNvSpPr>
                <a:spLocks noChangeArrowheads="1"/>
              </p:cNvSpPr>
              <p:nvPr/>
            </p:nvSpPr>
            <p:spPr bwMode="auto">
              <a:xfrm>
                <a:off x="4866" y="1391"/>
                <a:ext cx="798"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it-IT" altLang="it-IT" sz="1400"/>
                  <a:t>0</a:t>
                </a:r>
                <a:endParaRPr lang="en-GB" altLang="it-IT" sz="1400"/>
              </a:p>
            </p:txBody>
          </p:sp>
          <p:sp>
            <p:nvSpPr>
              <p:cNvPr id="37979" name="Rectangle 6"/>
              <p:cNvSpPr>
                <a:spLocks noChangeArrowheads="1"/>
              </p:cNvSpPr>
              <p:nvPr/>
            </p:nvSpPr>
            <p:spPr bwMode="auto">
              <a:xfrm>
                <a:off x="4281" y="1391"/>
                <a:ext cx="585"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it-IT" altLang="it-IT" sz="1400"/>
                  <a:t>24</a:t>
                </a:r>
                <a:endParaRPr lang="en-GB" altLang="it-IT" sz="1400"/>
              </a:p>
            </p:txBody>
          </p:sp>
          <p:sp>
            <p:nvSpPr>
              <p:cNvPr id="37980" name="Rectangle 7"/>
              <p:cNvSpPr>
                <a:spLocks noChangeArrowheads="1"/>
              </p:cNvSpPr>
              <p:nvPr/>
            </p:nvSpPr>
            <p:spPr bwMode="auto">
              <a:xfrm>
                <a:off x="3696" y="1391"/>
                <a:ext cx="585"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it-IT" altLang="it-IT" sz="1400"/>
                  <a:t>76</a:t>
                </a:r>
                <a:endParaRPr lang="en-GB" altLang="it-IT" sz="1400"/>
              </a:p>
            </p:txBody>
          </p:sp>
          <p:sp>
            <p:nvSpPr>
              <p:cNvPr id="37981" name="Rectangle 8"/>
              <p:cNvSpPr>
                <a:spLocks noChangeArrowheads="1"/>
              </p:cNvSpPr>
              <p:nvPr/>
            </p:nvSpPr>
            <p:spPr bwMode="auto">
              <a:xfrm>
                <a:off x="2792" y="1391"/>
                <a:ext cx="904"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it-IT" altLang="it-IT" sz="1400" b="1">
                    <a:solidFill>
                      <a:schemeClr val="accent2"/>
                    </a:solidFill>
                  </a:rPr>
                  <a:t>Mitocondriale interna</a:t>
                </a:r>
                <a:endParaRPr lang="en-GB" altLang="it-IT" sz="1400" b="1">
                  <a:solidFill>
                    <a:schemeClr val="accent2"/>
                  </a:solidFill>
                </a:endParaRPr>
              </a:p>
            </p:txBody>
          </p:sp>
          <p:sp>
            <p:nvSpPr>
              <p:cNvPr id="37982" name="Rectangle 9"/>
              <p:cNvSpPr>
                <a:spLocks noChangeArrowheads="1"/>
              </p:cNvSpPr>
              <p:nvPr/>
            </p:nvSpPr>
            <p:spPr bwMode="auto">
              <a:xfrm>
                <a:off x="4866" y="1200"/>
                <a:ext cx="798"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it-IT" altLang="it-IT" sz="1400"/>
                  <a:t>4</a:t>
                </a:r>
                <a:endParaRPr lang="en-GB" altLang="it-IT" sz="1400"/>
              </a:p>
            </p:txBody>
          </p:sp>
          <p:sp>
            <p:nvSpPr>
              <p:cNvPr id="37983" name="Rectangle 10"/>
              <p:cNvSpPr>
                <a:spLocks noChangeArrowheads="1"/>
              </p:cNvSpPr>
              <p:nvPr/>
            </p:nvSpPr>
            <p:spPr bwMode="auto">
              <a:xfrm>
                <a:off x="4281" y="1200"/>
                <a:ext cx="585"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it-IT" altLang="it-IT" sz="1400"/>
                  <a:t>52</a:t>
                </a:r>
                <a:endParaRPr lang="en-GB" altLang="it-IT" sz="1400"/>
              </a:p>
            </p:txBody>
          </p:sp>
          <p:sp>
            <p:nvSpPr>
              <p:cNvPr id="37984" name="Rectangle 11"/>
              <p:cNvSpPr>
                <a:spLocks noChangeArrowheads="1"/>
              </p:cNvSpPr>
              <p:nvPr/>
            </p:nvSpPr>
            <p:spPr bwMode="auto">
              <a:xfrm>
                <a:off x="3696" y="1200"/>
                <a:ext cx="585"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it-IT" altLang="it-IT" sz="1400"/>
                  <a:t>44</a:t>
                </a:r>
                <a:endParaRPr lang="en-GB" altLang="it-IT" sz="1400"/>
              </a:p>
            </p:txBody>
          </p:sp>
          <p:sp>
            <p:nvSpPr>
              <p:cNvPr id="37985" name="Rectangle 12"/>
              <p:cNvSpPr>
                <a:spLocks noChangeArrowheads="1"/>
              </p:cNvSpPr>
              <p:nvPr/>
            </p:nvSpPr>
            <p:spPr bwMode="auto">
              <a:xfrm>
                <a:off x="2792" y="1200"/>
                <a:ext cx="904"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it-IT" altLang="it-IT" sz="1400" b="1">
                    <a:solidFill>
                      <a:schemeClr val="accent2"/>
                    </a:solidFill>
                  </a:rPr>
                  <a:t>Epatocita</a:t>
                </a:r>
                <a:endParaRPr lang="en-GB" altLang="it-IT" sz="1400" b="1">
                  <a:solidFill>
                    <a:schemeClr val="accent2"/>
                  </a:solidFill>
                </a:endParaRPr>
              </a:p>
            </p:txBody>
          </p:sp>
          <p:sp>
            <p:nvSpPr>
              <p:cNvPr id="37986" name="Rectangle 13"/>
              <p:cNvSpPr>
                <a:spLocks noChangeArrowheads="1"/>
              </p:cNvSpPr>
              <p:nvPr/>
            </p:nvSpPr>
            <p:spPr bwMode="auto">
              <a:xfrm>
                <a:off x="4866" y="1007"/>
                <a:ext cx="798"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it-IT" altLang="it-IT" sz="1400"/>
                  <a:t>8</a:t>
                </a:r>
                <a:endParaRPr lang="en-GB" altLang="it-IT" sz="1400"/>
              </a:p>
            </p:txBody>
          </p:sp>
          <p:sp>
            <p:nvSpPr>
              <p:cNvPr id="37987" name="Rectangle 14"/>
              <p:cNvSpPr>
                <a:spLocks noChangeArrowheads="1"/>
              </p:cNvSpPr>
              <p:nvPr/>
            </p:nvSpPr>
            <p:spPr bwMode="auto">
              <a:xfrm>
                <a:off x="4281" y="1007"/>
                <a:ext cx="585"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it-IT" altLang="it-IT" sz="1400"/>
                  <a:t>43</a:t>
                </a:r>
                <a:endParaRPr lang="en-GB" altLang="it-IT" sz="1400"/>
              </a:p>
            </p:txBody>
          </p:sp>
          <p:sp>
            <p:nvSpPr>
              <p:cNvPr id="37988" name="Rectangle 15"/>
              <p:cNvSpPr>
                <a:spLocks noChangeArrowheads="1"/>
              </p:cNvSpPr>
              <p:nvPr/>
            </p:nvSpPr>
            <p:spPr bwMode="auto">
              <a:xfrm>
                <a:off x="3696" y="1007"/>
                <a:ext cx="585"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it-IT" altLang="it-IT" sz="1400"/>
                  <a:t>49</a:t>
                </a:r>
                <a:endParaRPr lang="en-GB" altLang="it-IT" sz="1400"/>
              </a:p>
            </p:txBody>
          </p:sp>
          <p:sp>
            <p:nvSpPr>
              <p:cNvPr id="37989" name="Rectangle 16"/>
              <p:cNvSpPr>
                <a:spLocks noChangeArrowheads="1"/>
              </p:cNvSpPr>
              <p:nvPr/>
            </p:nvSpPr>
            <p:spPr bwMode="auto">
              <a:xfrm>
                <a:off x="2792" y="1007"/>
                <a:ext cx="904"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it-IT" altLang="it-IT" sz="1400" b="1">
                    <a:solidFill>
                      <a:schemeClr val="accent2"/>
                    </a:solidFill>
                  </a:rPr>
                  <a:t>Eritrocita</a:t>
                </a:r>
                <a:endParaRPr lang="en-GB" altLang="it-IT" sz="1400" b="1">
                  <a:solidFill>
                    <a:schemeClr val="accent2"/>
                  </a:solidFill>
                </a:endParaRPr>
              </a:p>
            </p:txBody>
          </p:sp>
          <p:sp>
            <p:nvSpPr>
              <p:cNvPr id="37990" name="Rectangle 17"/>
              <p:cNvSpPr>
                <a:spLocks noChangeArrowheads="1"/>
              </p:cNvSpPr>
              <p:nvPr/>
            </p:nvSpPr>
            <p:spPr bwMode="auto">
              <a:xfrm>
                <a:off x="4866" y="816"/>
                <a:ext cx="798"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it-IT" altLang="it-IT" sz="1400"/>
                  <a:t>3</a:t>
                </a:r>
                <a:endParaRPr lang="en-GB" altLang="it-IT" sz="1400"/>
              </a:p>
            </p:txBody>
          </p:sp>
          <p:sp>
            <p:nvSpPr>
              <p:cNvPr id="37991" name="Rectangle 18"/>
              <p:cNvSpPr>
                <a:spLocks noChangeArrowheads="1"/>
              </p:cNvSpPr>
              <p:nvPr/>
            </p:nvSpPr>
            <p:spPr bwMode="auto">
              <a:xfrm>
                <a:off x="4281" y="816"/>
                <a:ext cx="585"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it-IT" altLang="it-IT" sz="1400"/>
                  <a:t>79</a:t>
                </a:r>
                <a:endParaRPr lang="en-GB" altLang="it-IT" sz="1400"/>
              </a:p>
            </p:txBody>
          </p:sp>
          <p:sp>
            <p:nvSpPr>
              <p:cNvPr id="37992" name="Rectangle 19"/>
              <p:cNvSpPr>
                <a:spLocks noChangeArrowheads="1"/>
              </p:cNvSpPr>
              <p:nvPr/>
            </p:nvSpPr>
            <p:spPr bwMode="auto">
              <a:xfrm>
                <a:off x="3696" y="816"/>
                <a:ext cx="585"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it-IT" altLang="it-IT" sz="1400"/>
                  <a:t>18</a:t>
                </a:r>
                <a:endParaRPr lang="en-GB" altLang="it-IT" sz="1400"/>
              </a:p>
            </p:txBody>
          </p:sp>
          <p:sp>
            <p:nvSpPr>
              <p:cNvPr id="37993" name="Rectangle 20"/>
              <p:cNvSpPr>
                <a:spLocks noChangeArrowheads="1"/>
              </p:cNvSpPr>
              <p:nvPr/>
            </p:nvSpPr>
            <p:spPr bwMode="auto">
              <a:xfrm>
                <a:off x="2792" y="816"/>
                <a:ext cx="904"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it-IT" altLang="it-IT" sz="1400" b="1">
                    <a:solidFill>
                      <a:schemeClr val="accent2"/>
                    </a:solidFill>
                  </a:rPr>
                  <a:t>Mielina</a:t>
                </a:r>
                <a:endParaRPr lang="en-GB" altLang="it-IT" sz="1400" b="1">
                  <a:solidFill>
                    <a:schemeClr val="accent2"/>
                  </a:solidFill>
                </a:endParaRPr>
              </a:p>
            </p:txBody>
          </p:sp>
          <p:sp>
            <p:nvSpPr>
              <p:cNvPr id="37994" name="Rectangle 21"/>
              <p:cNvSpPr>
                <a:spLocks noChangeArrowheads="1"/>
              </p:cNvSpPr>
              <p:nvPr/>
            </p:nvSpPr>
            <p:spPr bwMode="auto">
              <a:xfrm>
                <a:off x="4866" y="624"/>
                <a:ext cx="79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it-IT" altLang="it-IT" sz="1400" b="1"/>
                  <a:t>Carboidrati</a:t>
                </a:r>
                <a:endParaRPr lang="en-GB" altLang="it-IT" sz="1400" b="1"/>
              </a:p>
            </p:txBody>
          </p:sp>
          <p:sp>
            <p:nvSpPr>
              <p:cNvPr id="37995" name="Rectangle 22"/>
              <p:cNvSpPr>
                <a:spLocks noChangeArrowheads="1"/>
              </p:cNvSpPr>
              <p:nvPr/>
            </p:nvSpPr>
            <p:spPr bwMode="auto">
              <a:xfrm>
                <a:off x="4281" y="624"/>
                <a:ext cx="58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it-IT" altLang="it-IT" sz="1400" b="1"/>
                  <a:t>Lipidi </a:t>
                </a:r>
                <a:endParaRPr lang="en-GB" altLang="it-IT" sz="1400" b="1"/>
              </a:p>
            </p:txBody>
          </p:sp>
          <p:sp>
            <p:nvSpPr>
              <p:cNvPr id="37996" name="Rectangle 23"/>
              <p:cNvSpPr>
                <a:spLocks noChangeArrowheads="1"/>
              </p:cNvSpPr>
              <p:nvPr/>
            </p:nvSpPr>
            <p:spPr bwMode="auto">
              <a:xfrm>
                <a:off x="3696" y="624"/>
                <a:ext cx="58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it-IT" altLang="it-IT" sz="1400" b="1"/>
                  <a:t>Proteine</a:t>
                </a:r>
                <a:endParaRPr lang="en-GB" altLang="it-IT" sz="1400" b="1"/>
              </a:p>
            </p:txBody>
          </p:sp>
          <p:sp>
            <p:nvSpPr>
              <p:cNvPr id="37997" name="Rectangle 24"/>
              <p:cNvSpPr>
                <a:spLocks noChangeArrowheads="1"/>
              </p:cNvSpPr>
              <p:nvPr/>
            </p:nvSpPr>
            <p:spPr bwMode="auto">
              <a:xfrm>
                <a:off x="2792" y="624"/>
                <a:ext cx="90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it-IT" altLang="it-IT" sz="1400" b="1"/>
                  <a:t>Membrana</a:t>
                </a:r>
                <a:endParaRPr lang="en-GB" altLang="it-IT" sz="1400" b="1"/>
              </a:p>
            </p:txBody>
          </p:sp>
          <p:sp>
            <p:nvSpPr>
              <p:cNvPr id="37998" name="Line 25"/>
              <p:cNvSpPr>
                <a:spLocks noChangeShapeType="1"/>
              </p:cNvSpPr>
              <p:nvPr/>
            </p:nvSpPr>
            <p:spPr bwMode="auto">
              <a:xfrm>
                <a:off x="2792" y="624"/>
                <a:ext cx="287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7999" name="Line 26"/>
              <p:cNvSpPr>
                <a:spLocks noChangeShapeType="1"/>
              </p:cNvSpPr>
              <p:nvPr/>
            </p:nvSpPr>
            <p:spPr bwMode="auto">
              <a:xfrm>
                <a:off x="2792" y="816"/>
                <a:ext cx="287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8000" name="Line 27"/>
              <p:cNvSpPr>
                <a:spLocks noChangeShapeType="1"/>
              </p:cNvSpPr>
              <p:nvPr/>
            </p:nvSpPr>
            <p:spPr bwMode="auto">
              <a:xfrm>
                <a:off x="2792" y="1007"/>
                <a:ext cx="287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8001" name="Line 28"/>
              <p:cNvSpPr>
                <a:spLocks noChangeShapeType="1"/>
              </p:cNvSpPr>
              <p:nvPr/>
            </p:nvSpPr>
            <p:spPr bwMode="auto">
              <a:xfrm>
                <a:off x="2792" y="1200"/>
                <a:ext cx="287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8002" name="Line 29"/>
              <p:cNvSpPr>
                <a:spLocks noChangeShapeType="1"/>
              </p:cNvSpPr>
              <p:nvPr/>
            </p:nvSpPr>
            <p:spPr bwMode="auto">
              <a:xfrm>
                <a:off x="2792" y="1391"/>
                <a:ext cx="287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8003" name="Line 30"/>
              <p:cNvSpPr>
                <a:spLocks noChangeShapeType="1"/>
              </p:cNvSpPr>
              <p:nvPr/>
            </p:nvSpPr>
            <p:spPr bwMode="auto">
              <a:xfrm>
                <a:off x="2792" y="1716"/>
                <a:ext cx="287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8004" name="Line 31"/>
              <p:cNvSpPr>
                <a:spLocks noChangeShapeType="1"/>
              </p:cNvSpPr>
              <p:nvPr/>
            </p:nvSpPr>
            <p:spPr bwMode="auto">
              <a:xfrm>
                <a:off x="2792" y="624"/>
                <a:ext cx="0" cy="1092"/>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8005" name="Line 32"/>
              <p:cNvSpPr>
                <a:spLocks noChangeShapeType="1"/>
              </p:cNvSpPr>
              <p:nvPr/>
            </p:nvSpPr>
            <p:spPr bwMode="auto">
              <a:xfrm>
                <a:off x="3696" y="624"/>
                <a:ext cx="0" cy="109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8006" name="Line 33"/>
              <p:cNvSpPr>
                <a:spLocks noChangeShapeType="1"/>
              </p:cNvSpPr>
              <p:nvPr/>
            </p:nvSpPr>
            <p:spPr bwMode="auto">
              <a:xfrm>
                <a:off x="4281" y="624"/>
                <a:ext cx="0" cy="109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8007" name="Line 34"/>
              <p:cNvSpPr>
                <a:spLocks noChangeShapeType="1"/>
              </p:cNvSpPr>
              <p:nvPr/>
            </p:nvSpPr>
            <p:spPr bwMode="auto">
              <a:xfrm>
                <a:off x="4866" y="624"/>
                <a:ext cx="0" cy="109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8008" name="Line 35"/>
              <p:cNvSpPr>
                <a:spLocks noChangeShapeType="1"/>
              </p:cNvSpPr>
              <p:nvPr/>
            </p:nvSpPr>
            <p:spPr bwMode="auto">
              <a:xfrm>
                <a:off x="5664" y="624"/>
                <a:ext cx="0" cy="1092"/>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37976" name="Text Box 36"/>
            <p:cNvSpPr txBox="1">
              <a:spLocks noChangeArrowheads="1"/>
            </p:cNvSpPr>
            <p:nvPr/>
          </p:nvSpPr>
          <p:spPr bwMode="auto">
            <a:xfrm>
              <a:off x="2198" y="382"/>
              <a:ext cx="358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800" b="1">
                  <a:solidFill>
                    <a:srgbClr val="FF3300"/>
                  </a:solidFill>
                </a:rPr>
                <a:t>Composizione chimica di alcune membrane (in % )</a:t>
              </a:r>
              <a:endParaRPr lang="en-GB" altLang="it-IT" sz="1800" b="1">
                <a:solidFill>
                  <a:srgbClr val="FF3300"/>
                </a:solidFill>
              </a:endParaRPr>
            </a:p>
          </p:txBody>
        </p:sp>
        <p:sp>
          <p:nvSpPr>
            <p:cNvPr id="37977" name="Line 37"/>
            <p:cNvSpPr>
              <a:spLocks noChangeShapeType="1"/>
            </p:cNvSpPr>
            <p:nvPr/>
          </p:nvSpPr>
          <p:spPr bwMode="auto">
            <a:xfrm>
              <a:off x="2047" y="1104"/>
              <a:ext cx="378" cy="33"/>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grpSp>
        <p:nvGrpSpPr>
          <p:cNvPr id="4" name="Group 38"/>
          <p:cNvGrpSpPr>
            <a:grpSpLocks/>
          </p:cNvGrpSpPr>
          <p:nvPr/>
        </p:nvGrpSpPr>
        <p:grpSpPr bwMode="auto">
          <a:xfrm>
            <a:off x="0" y="2701925"/>
            <a:ext cx="8988425" cy="4151313"/>
            <a:chOff x="0" y="1536"/>
            <a:chExt cx="5662" cy="2615"/>
          </a:xfrm>
        </p:grpSpPr>
        <p:sp>
          <p:nvSpPr>
            <p:cNvPr id="37894" name="Rectangle 39"/>
            <p:cNvSpPr>
              <a:spLocks noChangeArrowheads="1"/>
            </p:cNvSpPr>
            <p:nvPr/>
          </p:nvSpPr>
          <p:spPr bwMode="auto">
            <a:xfrm>
              <a:off x="4961" y="3335"/>
              <a:ext cx="701"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it-IT" altLang="it-IT" sz="1400"/>
                <a:t>0</a:t>
              </a:r>
              <a:endParaRPr lang="en-GB" altLang="it-IT" sz="1400"/>
            </a:p>
          </p:txBody>
        </p:sp>
        <p:sp>
          <p:nvSpPr>
            <p:cNvPr id="37895" name="Rectangle 40"/>
            <p:cNvSpPr>
              <a:spLocks noChangeArrowheads="1"/>
            </p:cNvSpPr>
            <p:nvPr/>
          </p:nvSpPr>
          <p:spPr bwMode="auto">
            <a:xfrm>
              <a:off x="4476" y="3335"/>
              <a:ext cx="485"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it-IT" altLang="it-IT" sz="1400"/>
                <a:t>5</a:t>
              </a:r>
              <a:endParaRPr lang="en-GB" altLang="it-IT" sz="1400"/>
            </a:p>
          </p:txBody>
        </p:sp>
        <p:sp>
          <p:nvSpPr>
            <p:cNvPr id="37896" name="Rectangle 41"/>
            <p:cNvSpPr>
              <a:spLocks noChangeArrowheads="1"/>
            </p:cNvSpPr>
            <p:nvPr/>
          </p:nvSpPr>
          <p:spPr bwMode="auto">
            <a:xfrm>
              <a:off x="3990" y="3335"/>
              <a:ext cx="48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it-IT" altLang="it-IT" sz="1400"/>
                <a:t>15</a:t>
              </a:r>
              <a:endParaRPr lang="en-GB" altLang="it-IT" sz="1400"/>
            </a:p>
          </p:txBody>
        </p:sp>
        <p:sp>
          <p:nvSpPr>
            <p:cNvPr id="37897" name="Rectangle 42"/>
            <p:cNvSpPr>
              <a:spLocks noChangeArrowheads="1"/>
            </p:cNvSpPr>
            <p:nvPr/>
          </p:nvSpPr>
          <p:spPr bwMode="auto">
            <a:xfrm>
              <a:off x="3559" y="3335"/>
              <a:ext cx="431"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it-IT" altLang="it-IT" sz="1400"/>
                <a:t>0</a:t>
              </a:r>
              <a:endParaRPr lang="en-GB" altLang="it-IT" sz="1400"/>
            </a:p>
          </p:txBody>
        </p:sp>
        <p:sp>
          <p:nvSpPr>
            <p:cNvPr id="37898" name="Rectangle 43"/>
            <p:cNvSpPr>
              <a:spLocks noChangeArrowheads="1"/>
            </p:cNvSpPr>
            <p:nvPr/>
          </p:nvSpPr>
          <p:spPr bwMode="auto">
            <a:xfrm>
              <a:off x="3182" y="3335"/>
              <a:ext cx="377"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it-IT" altLang="it-IT" sz="1400"/>
                <a:t>0</a:t>
              </a:r>
              <a:endParaRPr lang="en-GB" altLang="it-IT" sz="1400"/>
            </a:p>
          </p:txBody>
        </p:sp>
        <p:sp>
          <p:nvSpPr>
            <p:cNvPr id="37899" name="Rectangle 44"/>
            <p:cNvSpPr>
              <a:spLocks noChangeArrowheads="1"/>
            </p:cNvSpPr>
            <p:nvPr/>
          </p:nvSpPr>
          <p:spPr bwMode="auto">
            <a:xfrm>
              <a:off x="2642" y="3335"/>
              <a:ext cx="54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it-IT" altLang="it-IT" sz="1400"/>
                <a:t>80</a:t>
              </a:r>
              <a:endParaRPr lang="en-GB" altLang="it-IT" sz="1400"/>
            </a:p>
          </p:txBody>
        </p:sp>
        <p:sp>
          <p:nvSpPr>
            <p:cNvPr id="37900" name="Rectangle 45"/>
            <p:cNvSpPr>
              <a:spLocks noChangeArrowheads="1"/>
            </p:cNvSpPr>
            <p:nvPr/>
          </p:nvSpPr>
          <p:spPr bwMode="auto">
            <a:xfrm>
              <a:off x="2265" y="3335"/>
              <a:ext cx="377"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it-IT" altLang="it-IT" sz="1400"/>
                <a:t>0</a:t>
              </a:r>
              <a:endParaRPr lang="en-GB" altLang="it-IT" sz="1400"/>
            </a:p>
          </p:txBody>
        </p:sp>
        <p:sp>
          <p:nvSpPr>
            <p:cNvPr id="37901" name="Rectangle 46"/>
            <p:cNvSpPr>
              <a:spLocks noChangeArrowheads="1"/>
            </p:cNvSpPr>
            <p:nvPr/>
          </p:nvSpPr>
          <p:spPr bwMode="auto">
            <a:xfrm>
              <a:off x="1726" y="3335"/>
              <a:ext cx="539"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it-IT" altLang="it-IT" sz="1400"/>
                <a:t>0</a:t>
              </a:r>
              <a:endParaRPr lang="en-GB" altLang="it-IT" sz="1400"/>
            </a:p>
          </p:txBody>
        </p:sp>
        <p:sp>
          <p:nvSpPr>
            <p:cNvPr id="37902" name="Rectangle 47"/>
            <p:cNvSpPr>
              <a:spLocks noChangeArrowheads="1"/>
            </p:cNvSpPr>
            <p:nvPr/>
          </p:nvSpPr>
          <p:spPr bwMode="auto">
            <a:xfrm>
              <a:off x="971" y="3335"/>
              <a:ext cx="755"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it-IT" altLang="it-IT" sz="1400"/>
                <a:t>0 </a:t>
              </a:r>
              <a:endParaRPr lang="en-GB" altLang="it-IT" sz="1400"/>
            </a:p>
          </p:txBody>
        </p:sp>
        <p:sp>
          <p:nvSpPr>
            <p:cNvPr id="37903" name="Rectangle 48"/>
            <p:cNvSpPr>
              <a:spLocks noChangeArrowheads="1"/>
            </p:cNvSpPr>
            <p:nvPr/>
          </p:nvSpPr>
          <p:spPr bwMode="auto">
            <a:xfrm>
              <a:off x="54" y="3335"/>
              <a:ext cx="917"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it-IT" altLang="it-IT" sz="1400" b="1">
                  <a:solidFill>
                    <a:schemeClr val="accent2"/>
                  </a:solidFill>
                </a:rPr>
                <a:t>E. coli</a:t>
              </a:r>
              <a:endParaRPr lang="en-GB" altLang="it-IT" sz="1400" b="1">
                <a:solidFill>
                  <a:schemeClr val="accent2"/>
                </a:solidFill>
              </a:endParaRPr>
            </a:p>
          </p:txBody>
        </p:sp>
        <p:sp>
          <p:nvSpPr>
            <p:cNvPr id="37904" name="Rectangle 49"/>
            <p:cNvSpPr>
              <a:spLocks noChangeArrowheads="1"/>
            </p:cNvSpPr>
            <p:nvPr/>
          </p:nvSpPr>
          <p:spPr bwMode="auto">
            <a:xfrm>
              <a:off x="4961" y="2784"/>
              <a:ext cx="701"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it-IT" altLang="it-IT" sz="1400"/>
                <a:t>0</a:t>
              </a:r>
              <a:endParaRPr lang="en-GB" altLang="it-IT" sz="1400"/>
            </a:p>
          </p:txBody>
        </p:sp>
        <p:sp>
          <p:nvSpPr>
            <p:cNvPr id="37905" name="Rectangle 50"/>
            <p:cNvSpPr>
              <a:spLocks noChangeArrowheads="1"/>
            </p:cNvSpPr>
            <p:nvPr/>
          </p:nvSpPr>
          <p:spPr bwMode="auto">
            <a:xfrm>
              <a:off x="4476" y="2784"/>
              <a:ext cx="485"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it-IT" altLang="it-IT" sz="1400"/>
                <a:t>0</a:t>
              </a:r>
              <a:endParaRPr lang="en-GB" altLang="it-IT" sz="1400"/>
            </a:p>
          </p:txBody>
        </p:sp>
        <p:sp>
          <p:nvSpPr>
            <p:cNvPr id="37906" name="Rectangle 51"/>
            <p:cNvSpPr>
              <a:spLocks noChangeArrowheads="1"/>
            </p:cNvSpPr>
            <p:nvPr/>
          </p:nvSpPr>
          <p:spPr bwMode="auto">
            <a:xfrm>
              <a:off x="3990" y="2784"/>
              <a:ext cx="486"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it-IT" altLang="it-IT" sz="1400"/>
                <a:t>0</a:t>
              </a:r>
              <a:endParaRPr lang="en-GB" altLang="it-IT" sz="1400"/>
            </a:p>
          </p:txBody>
        </p:sp>
        <p:sp>
          <p:nvSpPr>
            <p:cNvPr id="37907" name="Rectangle 52"/>
            <p:cNvSpPr>
              <a:spLocks noChangeArrowheads="1"/>
            </p:cNvSpPr>
            <p:nvPr/>
          </p:nvSpPr>
          <p:spPr bwMode="auto">
            <a:xfrm>
              <a:off x="3559" y="2784"/>
              <a:ext cx="431"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it-IT" altLang="it-IT" sz="1400"/>
                <a:t>9</a:t>
              </a:r>
              <a:endParaRPr lang="en-GB" altLang="it-IT" sz="1400"/>
            </a:p>
          </p:txBody>
        </p:sp>
        <p:sp>
          <p:nvSpPr>
            <p:cNvPr id="37908" name="Rectangle 53"/>
            <p:cNvSpPr>
              <a:spLocks noChangeArrowheads="1"/>
            </p:cNvSpPr>
            <p:nvPr/>
          </p:nvSpPr>
          <p:spPr bwMode="auto">
            <a:xfrm>
              <a:off x="3182" y="2784"/>
              <a:ext cx="377"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it-IT" altLang="it-IT" sz="1400"/>
                <a:t>4</a:t>
              </a:r>
              <a:endParaRPr lang="en-GB" altLang="it-IT" sz="1400"/>
            </a:p>
          </p:txBody>
        </p:sp>
        <p:sp>
          <p:nvSpPr>
            <p:cNvPr id="37909" name="Rectangle 54"/>
            <p:cNvSpPr>
              <a:spLocks noChangeArrowheads="1"/>
            </p:cNvSpPr>
            <p:nvPr/>
          </p:nvSpPr>
          <p:spPr bwMode="auto">
            <a:xfrm>
              <a:off x="2642" y="2784"/>
              <a:ext cx="540"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it-IT" altLang="it-IT" sz="1400"/>
                <a:t>11</a:t>
              </a:r>
              <a:endParaRPr lang="en-GB" altLang="it-IT" sz="1400"/>
            </a:p>
          </p:txBody>
        </p:sp>
        <p:sp>
          <p:nvSpPr>
            <p:cNvPr id="37910" name="Rectangle 55"/>
            <p:cNvSpPr>
              <a:spLocks noChangeArrowheads="1"/>
            </p:cNvSpPr>
            <p:nvPr/>
          </p:nvSpPr>
          <p:spPr bwMode="auto">
            <a:xfrm>
              <a:off x="2265" y="2784"/>
              <a:ext cx="377"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it-IT" altLang="it-IT" sz="1400"/>
                <a:t>14</a:t>
              </a:r>
              <a:endParaRPr lang="en-GB" altLang="it-IT" sz="1400"/>
            </a:p>
          </p:txBody>
        </p:sp>
        <p:sp>
          <p:nvSpPr>
            <p:cNvPr id="37911" name="Rectangle 56"/>
            <p:cNvSpPr>
              <a:spLocks noChangeArrowheads="1"/>
            </p:cNvSpPr>
            <p:nvPr/>
          </p:nvSpPr>
          <p:spPr bwMode="auto">
            <a:xfrm>
              <a:off x="1726" y="2784"/>
              <a:ext cx="539"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it-IT" altLang="it-IT" sz="1400"/>
                <a:t>18</a:t>
              </a:r>
              <a:endParaRPr lang="en-GB" altLang="it-IT" sz="1400"/>
            </a:p>
          </p:txBody>
        </p:sp>
        <p:sp>
          <p:nvSpPr>
            <p:cNvPr id="37912" name="Rectangle 57"/>
            <p:cNvSpPr>
              <a:spLocks noChangeArrowheads="1"/>
            </p:cNvSpPr>
            <p:nvPr/>
          </p:nvSpPr>
          <p:spPr bwMode="auto">
            <a:xfrm>
              <a:off x="971" y="2784"/>
              <a:ext cx="755"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it-IT" altLang="it-IT" sz="1400"/>
                <a:t>30</a:t>
              </a:r>
              <a:endParaRPr lang="en-GB" altLang="it-IT" sz="1400"/>
            </a:p>
          </p:txBody>
        </p:sp>
        <p:sp>
          <p:nvSpPr>
            <p:cNvPr id="37913" name="Rectangle 58"/>
            <p:cNvSpPr>
              <a:spLocks noChangeArrowheads="1"/>
            </p:cNvSpPr>
            <p:nvPr/>
          </p:nvSpPr>
          <p:spPr bwMode="auto">
            <a:xfrm>
              <a:off x="54" y="2784"/>
              <a:ext cx="917"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it-IT" altLang="it-IT" sz="1400" b="1">
                  <a:solidFill>
                    <a:schemeClr val="accent2"/>
                  </a:solidFill>
                </a:rPr>
                <a:t>Epatocita</a:t>
              </a:r>
              <a:endParaRPr lang="en-GB" altLang="it-IT" sz="1400" b="1">
                <a:solidFill>
                  <a:schemeClr val="accent2"/>
                </a:solidFill>
              </a:endParaRPr>
            </a:p>
          </p:txBody>
        </p:sp>
        <p:sp>
          <p:nvSpPr>
            <p:cNvPr id="37914" name="Rectangle 59"/>
            <p:cNvSpPr>
              <a:spLocks noChangeArrowheads="1"/>
            </p:cNvSpPr>
            <p:nvPr/>
          </p:nvSpPr>
          <p:spPr bwMode="auto">
            <a:xfrm>
              <a:off x="4961" y="3010"/>
              <a:ext cx="701"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it-IT" altLang="it-IT" sz="1400"/>
                <a:t>0</a:t>
              </a:r>
              <a:endParaRPr lang="en-GB" altLang="it-IT" sz="1400"/>
            </a:p>
          </p:txBody>
        </p:sp>
        <p:sp>
          <p:nvSpPr>
            <p:cNvPr id="37915" name="Rectangle 60"/>
            <p:cNvSpPr>
              <a:spLocks noChangeArrowheads="1"/>
            </p:cNvSpPr>
            <p:nvPr/>
          </p:nvSpPr>
          <p:spPr bwMode="auto">
            <a:xfrm>
              <a:off x="4476" y="3010"/>
              <a:ext cx="485"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it-IT" altLang="it-IT" sz="1400"/>
                <a:t>18</a:t>
              </a:r>
              <a:endParaRPr lang="en-GB" altLang="it-IT" sz="1400"/>
            </a:p>
          </p:txBody>
        </p:sp>
        <p:sp>
          <p:nvSpPr>
            <p:cNvPr id="37916" name="Rectangle 61"/>
            <p:cNvSpPr>
              <a:spLocks noChangeArrowheads="1"/>
            </p:cNvSpPr>
            <p:nvPr/>
          </p:nvSpPr>
          <p:spPr bwMode="auto">
            <a:xfrm>
              <a:off x="3990" y="3010"/>
              <a:ext cx="486"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it-IT" altLang="it-IT" sz="1400"/>
                <a:t>2</a:t>
              </a:r>
              <a:endParaRPr lang="en-GB" altLang="it-IT" sz="1400"/>
            </a:p>
          </p:txBody>
        </p:sp>
        <p:sp>
          <p:nvSpPr>
            <p:cNvPr id="37917" name="Rectangle 62"/>
            <p:cNvSpPr>
              <a:spLocks noChangeArrowheads="1"/>
            </p:cNvSpPr>
            <p:nvPr/>
          </p:nvSpPr>
          <p:spPr bwMode="auto">
            <a:xfrm>
              <a:off x="3559" y="3010"/>
              <a:ext cx="431"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it-IT" altLang="it-IT" sz="1400"/>
                <a:t>1</a:t>
              </a:r>
              <a:endParaRPr lang="en-GB" altLang="it-IT" sz="1400"/>
            </a:p>
          </p:txBody>
        </p:sp>
        <p:sp>
          <p:nvSpPr>
            <p:cNvPr id="37918" name="Rectangle 63"/>
            <p:cNvSpPr>
              <a:spLocks noChangeArrowheads="1"/>
            </p:cNvSpPr>
            <p:nvPr/>
          </p:nvSpPr>
          <p:spPr bwMode="auto">
            <a:xfrm>
              <a:off x="3182" y="3010"/>
              <a:ext cx="377"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it-IT" altLang="it-IT" sz="1400"/>
                <a:t>6</a:t>
              </a:r>
              <a:endParaRPr lang="en-GB" altLang="it-IT" sz="1400"/>
            </a:p>
          </p:txBody>
        </p:sp>
        <p:sp>
          <p:nvSpPr>
            <p:cNvPr id="37919" name="Rectangle 64"/>
            <p:cNvSpPr>
              <a:spLocks noChangeArrowheads="1"/>
            </p:cNvSpPr>
            <p:nvPr/>
          </p:nvSpPr>
          <p:spPr bwMode="auto">
            <a:xfrm>
              <a:off x="2642" y="3010"/>
              <a:ext cx="540"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it-IT" altLang="it-IT" sz="1400"/>
                <a:t>24</a:t>
              </a:r>
              <a:endParaRPr lang="en-GB" altLang="it-IT" sz="1400"/>
            </a:p>
          </p:txBody>
        </p:sp>
        <p:sp>
          <p:nvSpPr>
            <p:cNvPr id="37920" name="Rectangle 65"/>
            <p:cNvSpPr>
              <a:spLocks noChangeArrowheads="1"/>
            </p:cNvSpPr>
            <p:nvPr/>
          </p:nvSpPr>
          <p:spPr bwMode="auto">
            <a:xfrm>
              <a:off x="2265" y="3010"/>
              <a:ext cx="377"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it-IT" altLang="it-IT" sz="1400"/>
                <a:t>2,5</a:t>
              </a:r>
              <a:endParaRPr lang="en-GB" altLang="it-IT" sz="1400"/>
            </a:p>
          </p:txBody>
        </p:sp>
        <p:sp>
          <p:nvSpPr>
            <p:cNvPr id="37921" name="Rectangle 66"/>
            <p:cNvSpPr>
              <a:spLocks noChangeArrowheads="1"/>
            </p:cNvSpPr>
            <p:nvPr/>
          </p:nvSpPr>
          <p:spPr bwMode="auto">
            <a:xfrm>
              <a:off x="1726" y="3010"/>
              <a:ext cx="539"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it-IT" altLang="it-IT" sz="1400"/>
                <a:t>45</a:t>
              </a:r>
              <a:endParaRPr lang="en-GB" altLang="it-IT" sz="1400"/>
            </a:p>
          </p:txBody>
        </p:sp>
        <p:sp>
          <p:nvSpPr>
            <p:cNvPr id="37922" name="Rectangle 67"/>
            <p:cNvSpPr>
              <a:spLocks noChangeArrowheads="1"/>
            </p:cNvSpPr>
            <p:nvPr/>
          </p:nvSpPr>
          <p:spPr bwMode="auto">
            <a:xfrm>
              <a:off x="971" y="3010"/>
              <a:ext cx="755"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it-IT" altLang="it-IT" sz="1400"/>
                <a:t>3 </a:t>
              </a:r>
              <a:endParaRPr lang="en-GB" altLang="it-IT" sz="1400"/>
            </a:p>
          </p:txBody>
        </p:sp>
        <p:sp>
          <p:nvSpPr>
            <p:cNvPr id="37923" name="Rectangle 68"/>
            <p:cNvSpPr>
              <a:spLocks noChangeArrowheads="1"/>
            </p:cNvSpPr>
            <p:nvPr/>
          </p:nvSpPr>
          <p:spPr bwMode="auto">
            <a:xfrm>
              <a:off x="54" y="3010"/>
              <a:ext cx="917"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it-IT" altLang="it-IT" sz="1400" b="1">
                  <a:solidFill>
                    <a:schemeClr val="accent2"/>
                  </a:solidFill>
                </a:rPr>
                <a:t>Mitocondriale interna</a:t>
              </a:r>
              <a:endParaRPr lang="en-GB" altLang="it-IT" sz="1400" b="1">
                <a:solidFill>
                  <a:schemeClr val="accent2"/>
                </a:solidFill>
              </a:endParaRPr>
            </a:p>
          </p:txBody>
        </p:sp>
        <p:sp>
          <p:nvSpPr>
            <p:cNvPr id="37924" name="Rectangle 69"/>
            <p:cNvSpPr>
              <a:spLocks noChangeArrowheads="1"/>
            </p:cNvSpPr>
            <p:nvPr/>
          </p:nvSpPr>
          <p:spPr bwMode="auto">
            <a:xfrm>
              <a:off x="4961" y="2554"/>
              <a:ext cx="70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it-IT" altLang="it-IT" sz="1400"/>
                <a:t>3</a:t>
              </a:r>
              <a:endParaRPr lang="en-GB" altLang="it-IT" sz="1400"/>
            </a:p>
          </p:txBody>
        </p:sp>
        <p:sp>
          <p:nvSpPr>
            <p:cNvPr id="37925" name="Rectangle 70"/>
            <p:cNvSpPr>
              <a:spLocks noChangeArrowheads="1"/>
            </p:cNvSpPr>
            <p:nvPr/>
          </p:nvSpPr>
          <p:spPr bwMode="auto">
            <a:xfrm>
              <a:off x="4476" y="2554"/>
              <a:ext cx="48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it-IT" altLang="it-IT" sz="1400"/>
                <a:t>0</a:t>
              </a:r>
              <a:endParaRPr lang="en-GB" altLang="it-IT" sz="1400"/>
            </a:p>
          </p:txBody>
        </p:sp>
        <p:sp>
          <p:nvSpPr>
            <p:cNvPr id="37926" name="Rectangle 71"/>
            <p:cNvSpPr>
              <a:spLocks noChangeArrowheads="1"/>
            </p:cNvSpPr>
            <p:nvPr/>
          </p:nvSpPr>
          <p:spPr bwMode="auto">
            <a:xfrm>
              <a:off x="3990" y="2554"/>
              <a:ext cx="48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it-IT" altLang="it-IT" sz="1400"/>
                <a:t>0</a:t>
              </a:r>
              <a:endParaRPr lang="en-GB" altLang="it-IT" sz="1400"/>
            </a:p>
          </p:txBody>
        </p:sp>
        <p:sp>
          <p:nvSpPr>
            <p:cNvPr id="37927" name="Rectangle 72"/>
            <p:cNvSpPr>
              <a:spLocks noChangeArrowheads="1"/>
            </p:cNvSpPr>
            <p:nvPr/>
          </p:nvSpPr>
          <p:spPr bwMode="auto">
            <a:xfrm>
              <a:off x="3559" y="2554"/>
              <a:ext cx="43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it-IT" altLang="it-IT" sz="1400"/>
                <a:t>7</a:t>
              </a:r>
              <a:endParaRPr lang="en-GB" altLang="it-IT" sz="1400"/>
            </a:p>
          </p:txBody>
        </p:sp>
        <p:sp>
          <p:nvSpPr>
            <p:cNvPr id="37928" name="Rectangle 73"/>
            <p:cNvSpPr>
              <a:spLocks noChangeArrowheads="1"/>
            </p:cNvSpPr>
            <p:nvPr/>
          </p:nvSpPr>
          <p:spPr bwMode="auto">
            <a:xfrm>
              <a:off x="3182" y="2554"/>
              <a:ext cx="37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it-IT" altLang="it-IT" sz="1400"/>
                <a:t>2,2</a:t>
              </a:r>
              <a:endParaRPr lang="en-GB" altLang="it-IT" sz="1400"/>
            </a:p>
          </p:txBody>
        </p:sp>
        <p:sp>
          <p:nvSpPr>
            <p:cNvPr id="37929" name="Rectangle 74"/>
            <p:cNvSpPr>
              <a:spLocks noChangeArrowheads="1"/>
            </p:cNvSpPr>
            <p:nvPr/>
          </p:nvSpPr>
          <p:spPr bwMode="auto">
            <a:xfrm>
              <a:off x="2642" y="2554"/>
              <a:ext cx="54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it-IT" altLang="it-IT" sz="1400"/>
                <a:t>15</a:t>
              </a:r>
              <a:endParaRPr lang="en-GB" altLang="it-IT" sz="1400"/>
            </a:p>
          </p:txBody>
        </p:sp>
        <p:sp>
          <p:nvSpPr>
            <p:cNvPr id="37930" name="Rectangle 75"/>
            <p:cNvSpPr>
              <a:spLocks noChangeArrowheads="1"/>
            </p:cNvSpPr>
            <p:nvPr/>
          </p:nvSpPr>
          <p:spPr bwMode="auto">
            <a:xfrm>
              <a:off x="2265" y="2554"/>
              <a:ext cx="37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it-IT" altLang="it-IT" sz="1400"/>
                <a:t>8,5</a:t>
              </a:r>
              <a:endParaRPr lang="en-GB" altLang="it-IT" sz="1400"/>
            </a:p>
          </p:txBody>
        </p:sp>
        <p:sp>
          <p:nvSpPr>
            <p:cNvPr id="37931" name="Rectangle 76"/>
            <p:cNvSpPr>
              <a:spLocks noChangeArrowheads="1"/>
            </p:cNvSpPr>
            <p:nvPr/>
          </p:nvSpPr>
          <p:spPr bwMode="auto">
            <a:xfrm>
              <a:off x="1726" y="2554"/>
              <a:ext cx="5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it-IT" altLang="it-IT" sz="1400"/>
                <a:t>31</a:t>
              </a:r>
              <a:endParaRPr lang="en-GB" altLang="it-IT" sz="1400"/>
            </a:p>
          </p:txBody>
        </p:sp>
        <p:sp>
          <p:nvSpPr>
            <p:cNvPr id="37932" name="Rectangle 77"/>
            <p:cNvSpPr>
              <a:spLocks noChangeArrowheads="1"/>
            </p:cNvSpPr>
            <p:nvPr/>
          </p:nvSpPr>
          <p:spPr bwMode="auto">
            <a:xfrm>
              <a:off x="971" y="2554"/>
              <a:ext cx="75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it-IT" altLang="it-IT" sz="1400"/>
                <a:t>24</a:t>
              </a:r>
              <a:endParaRPr lang="en-GB" altLang="it-IT" sz="1400"/>
            </a:p>
          </p:txBody>
        </p:sp>
        <p:sp>
          <p:nvSpPr>
            <p:cNvPr id="37933" name="Rectangle 78"/>
            <p:cNvSpPr>
              <a:spLocks noChangeArrowheads="1"/>
            </p:cNvSpPr>
            <p:nvPr/>
          </p:nvSpPr>
          <p:spPr bwMode="auto">
            <a:xfrm>
              <a:off x="54" y="2554"/>
              <a:ext cx="91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it-IT" altLang="it-IT" sz="1400" b="1">
                  <a:solidFill>
                    <a:schemeClr val="accent2"/>
                  </a:solidFill>
                </a:rPr>
                <a:t>Eritrocita</a:t>
              </a:r>
              <a:endParaRPr lang="en-GB" altLang="it-IT" sz="1400" b="1">
                <a:solidFill>
                  <a:schemeClr val="accent2"/>
                </a:solidFill>
              </a:endParaRPr>
            </a:p>
          </p:txBody>
        </p:sp>
        <p:sp>
          <p:nvSpPr>
            <p:cNvPr id="37934" name="Rectangle 79"/>
            <p:cNvSpPr>
              <a:spLocks noChangeArrowheads="1"/>
            </p:cNvSpPr>
            <p:nvPr/>
          </p:nvSpPr>
          <p:spPr bwMode="auto">
            <a:xfrm>
              <a:off x="4961" y="2309"/>
              <a:ext cx="701"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it-IT" altLang="it-IT" sz="1400"/>
                <a:t>12</a:t>
              </a:r>
              <a:endParaRPr lang="en-GB" altLang="it-IT" sz="1400"/>
            </a:p>
          </p:txBody>
        </p:sp>
        <p:sp>
          <p:nvSpPr>
            <p:cNvPr id="37935" name="Rectangle 80"/>
            <p:cNvSpPr>
              <a:spLocks noChangeArrowheads="1"/>
            </p:cNvSpPr>
            <p:nvPr/>
          </p:nvSpPr>
          <p:spPr bwMode="auto">
            <a:xfrm>
              <a:off x="4476" y="2309"/>
              <a:ext cx="485"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it-IT" altLang="it-IT" sz="1400"/>
                <a:t>0</a:t>
              </a:r>
              <a:endParaRPr lang="en-GB" altLang="it-IT" sz="1400"/>
            </a:p>
          </p:txBody>
        </p:sp>
        <p:sp>
          <p:nvSpPr>
            <p:cNvPr id="37936" name="Rectangle 81"/>
            <p:cNvSpPr>
              <a:spLocks noChangeArrowheads="1"/>
            </p:cNvSpPr>
            <p:nvPr/>
          </p:nvSpPr>
          <p:spPr bwMode="auto">
            <a:xfrm>
              <a:off x="3990" y="2309"/>
              <a:ext cx="486"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it-IT" altLang="it-IT" sz="1400"/>
                <a:t>0</a:t>
              </a:r>
              <a:endParaRPr lang="en-GB" altLang="it-IT" sz="1400"/>
            </a:p>
          </p:txBody>
        </p:sp>
        <p:sp>
          <p:nvSpPr>
            <p:cNvPr id="37937" name="Rectangle 82"/>
            <p:cNvSpPr>
              <a:spLocks noChangeArrowheads="1"/>
            </p:cNvSpPr>
            <p:nvPr/>
          </p:nvSpPr>
          <p:spPr bwMode="auto">
            <a:xfrm>
              <a:off x="3559" y="2309"/>
              <a:ext cx="431"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it-IT" altLang="it-IT" sz="1400"/>
                <a:t>7</a:t>
              </a:r>
              <a:endParaRPr lang="en-GB" altLang="it-IT" sz="1400"/>
            </a:p>
          </p:txBody>
        </p:sp>
        <p:sp>
          <p:nvSpPr>
            <p:cNvPr id="37938" name="Rectangle 83"/>
            <p:cNvSpPr>
              <a:spLocks noChangeArrowheads="1"/>
            </p:cNvSpPr>
            <p:nvPr/>
          </p:nvSpPr>
          <p:spPr bwMode="auto">
            <a:xfrm>
              <a:off x="3182" y="2309"/>
              <a:ext cx="377"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it-IT" altLang="it-IT" sz="1400"/>
                <a:t>0</a:t>
              </a:r>
              <a:endParaRPr lang="en-GB" altLang="it-IT" sz="1400"/>
            </a:p>
          </p:txBody>
        </p:sp>
        <p:sp>
          <p:nvSpPr>
            <p:cNvPr id="37939" name="Rectangle 84"/>
            <p:cNvSpPr>
              <a:spLocks noChangeArrowheads="1"/>
            </p:cNvSpPr>
            <p:nvPr/>
          </p:nvSpPr>
          <p:spPr bwMode="auto">
            <a:xfrm>
              <a:off x="2642" y="2309"/>
              <a:ext cx="540"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it-IT" altLang="it-IT" sz="1400"/>
                <a:t>14</a:t>
              </a:r>
              <a:endParaRPr lang="en-GB" altLang="it-IT" sz="1400"/>
            </a:p>
          </p:txBody>
        </p:sp>
        <p:sp>
          <p:nvSpPr>
            <p:cNvPr id="37940" name="Rectangle 85"/>
            <p:cNvSpPr>
              <a:spLocks noChangeArrowheads="1"/>
            </p:cNvSpPr>
            <p:nvPr/>
          </p:nvSpPr>
          <p:spPr bwMode="auto">
            <a:xfrm>
              <a:off x="2265" y="2309"/>
              <a:ext cx="377"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it-IT" altLang="it-IT" sz="1400"/>
                <a:t>6</a:t>
              </a:r>
              <a:endParaRPr lang="en-GB" altLang="it-IT" sz="1400"/>
            </a:p>
          </p:txBody>
        </p:sp>
        <p:sp>
          <p:nvSpPr>
            <p:cNvPr id="37941" name="Rectangle 86"/>
            <p:cNvSpPr>
              <a:spLocks noChangeArrowheads="1"/>
            </p:cNvSpPr>
            <p:nvPr/>
          </p:nvSpPr>
          <p:spPr bwMode="auto">
            <a:xfrm>
              <a:off x="1726" y="2309"/>
              <a:ext cx="539"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it-IT" altLang="it-IT" sz="1400"/>
                <a:t>11</a:t>
              </a:r>
              <a:endParaRPr lang="en-GB" altLang="it-IT" sz="1400"/>
            </a:p>
          </p:txBody>
        </p:sp>
        <p:sp>
          <p:nvSpPr>
            <p:cNvPr id="37942" name="Rectangle 87"/>
            <p:cNvSpPr>
              <a:spLocks noChangeArrowheads="1"/>
            </p:cNvSpPr>
            <p:nvPr/>
          </p:nvSpPr>
          <p:spPr bwMode="auto">
            <a:xfrm>
              <a:off x="971" y="2309"/>
              <a:ext cx="755"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it-IT" altLang="it-IT" sz="1400"/>
                <a:t>22</a:t>
              </a:r>
              <a:endParaRPr lang="en-GB" altLang="it-IT" sz="1400"/>
            </a:p>
          </p:txBody>
        </p:sp>
        <p:sp>
          <p:nvSpPr>
            <p:cNvPr id="37943" name="Rectangle 88"/>
            <p:cNvSpPr>
              <a:spLocks noChangeArrowheads="1"/>
            </p:cNvSpPr>
            <p:nvPr/>
          </p:nvSpPr>
          <p:spPr bwMode="auto">
            <a:xfrm>
              <a:off x="54" y="2309"/>
              <a:ext cx="917"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it-IT" altLang="it-IT" sz="1400" b="1">
                  <a:solidFill>
                    <a:schemeClr val="accent2"/>
                  </a:solidFill>
                </a:rPr>
                <a:t>Mielina</a:t>
              </a:r>
            </a:p>
          </p:txBody>
        </p:sp>
        <p:sp>
          <p:nvSpPr>
            <p:cNvPr id="37944" name="Rectangle 89"/>
            <p:cNvSpPr>
              <a:spLocks noChangeArrowheads="1"/>
            </p:cNvSpPr>
            <p:nvPr/>
          </p:nvSpPr>
          <p:spPr bwMode="auto">
            <a:xfrm>
              <a:off x="4961" y="2064"/>
              <a:ext cx="701"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it-IT" altLang="it-IT" sz="1400" b="1"/>
                <a:t>Glicolipidi</a:t>
              </a:r>
              <a:endParaRPr lang="en-GB" altLang="it-IT" sz="1400" b="1"/>
            </a:p>
          </p:txBody>
        </p:sp>
        <p:sp>
          <p:nvSpPr>
            <p:cNvPr id="37945" name="Rectangle 90"/>
            <p:cNvSpPr>
              <a:spLocks noChangeArrowheads="1"/>
            </p:cNvSpPr>
            <p:nvPr/>
          </p:nvSpPr>
          <p:spPr bwMode="auto">
            <a:xfrm>
              <a:off x="4476" y="2064"/>
              <a:ext cx="485"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it-IT" altLang="it-IT" sz="1400" b="1"/>
                <a:t>DPG</a:t>
              </a:r>
              <a:endParaRPr lang="en-GB" altLang="it-IT" sz="1400" b="1"/>
            </a:p>
          </p:txBody>
        </p:sp>
        <p:sp>
          <p:nvSpPr>
            <p:cNvPr id="37946" name="Rectangle 91"/>
            <p:cNvSpPr>
              <a:spLocks noChangeArrowheads="1"/>
            </p:cNvSpPr>
            <p:nvPr/>
          </p:nvSpPr>
          <p:spPr bwMode="auto">
            <a:xfrm>
              <a:off x="3990" y="2064"/>
              <a:ext cx="486"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it-IT" altLang="it-IT" sz="1400" b="1"/>
                <a:t>PG</a:t>
              </a:r>
              <a:endParaRPr lang="en-GB" altLang="it-IT" sz="1400" b="1"/>
            </a:p>
          </p:txBody>
        </p:sp>
        <p:sp>
          <p:nvSpPr>
            <p:cNvPr id="37947" name="Rectangle 92"/>
            <p:cNvSpPr>
              <a:spLocks noChangeArrowheads="1"/>
            </p:cNvSpPr>
            <p:nvPr/>
          </p:nvSpPr>
          <p:spPr bwMode="auto">
            <a:xfrm>
              <a:off x="3559" y="2064"/>
              <a:ext cx="431"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it-IT" altLang="it-IT" sz="1400" b="1"/>
                <a:t>PS</a:t>
              </a:r>
              <a:endParaRPr lang="en-GB" altLang="it-IT" sz="1400" b="1"/>
            </a:p>
          </p:txBody>
        </p:sp>
        <p:sp>
          <p:nvSpPr>
            <p:cNvPr id="37948" name="Rectangle 93"/>
            <p:cNvSpPr>
              <a:spLocks noChangeArrowheads="1"/>
            </p:cNvSpPr>
            <p:nvPr/>
          </p:nvSpPr>
          <p:spPr bwMode="auto">
            <a:xfrm>
              <a:off x="3182" y="2064"/>
              <a:ext cx="377"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it-IT" altLang="it-IT" sz="1400" b="1"/>
                <a:t>PI</a:t>
              </a:r>
              <a:endParaRPr lang="en-GB" altLang="it-IT" sz="1400" b="1"/>
            </a:p>
          </p:txBody>
        </p:sp>
        <p:sp>
          <p:nvSpPr>
            <p:cNvPr id="37949" name="Rectangle 94"/>
            <p:cNvSpPr>
              <a:spLocks noChangeArrowheads="1"/>
            </p:cNvSpPr>
            <p:nvPr/>
          </p:nvSpPr>
          <p:spPr bwMode="auto">
            <a:xfrm>
              <a:off x="2642" y="2064"/>
              <a:ext cx="540"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it-IT" altLang="it-IT" sz="1400" b="1"/>
                <a:t>PE</a:t>
              </a:r>
              <a:endParaRPr lang="en-GB" altLang="it-IT" sz="1400" b="1"/>
            </a:p>
          </p:txBody>
        </p:sp>
        <p:sp>
          <p:nvSpPr>
            <p:cNvPr id="37950" name="Rectangle 95"/>
            <p:cNvSpPr>
              <a:spLocks noChangeArrowheads="1"/>
            </p:cNvSpPr>
            <p:nvPr/>
          </p:nvSpPr>
          <p:spPr bwMode="auto">
            <a:xfrm>
              <a:off x="2265" y="2064"/>
              <a:ext cx="377"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it-IT" altLang="it-IT" sz="1400" b="1"/>
                <a:t>SM</a:t>
              </a:r>
              <a:endParaRPr lang="en-GB" altLang="it-IT" sz="1400" b="1"/>
            </a:p>
          </p:txBody>
        </p:sp>
        <p:sp>
          <p:nvSpPr>
            <p:cNvPr id="37951" name="Rectangle 96"/>
            <p:cNvSpPr>
              <a:spLocks noChangeArrowheads="1"/>
            </p:cNvSpPr>
            <p:nvPr/>
          </p:nvSpPr>
          <p:spPr bwMode="auto">
            <a:xfrm>
              <a:off x="1726" y="2064"/>
              <a:ext cx="539"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it-IT" altLang="it-IT" sz="1400" b="1"/>
                <a:t>PC</a:t>
              </a:r>
              <a:endParaRPr lang="en-GB" altLang="it-IT" sz="1400" b="1"/>
            </a:p>
          </p:txBody>
        </p:sp>
        <p:sp>
          <p:nvSpPr>
            <p:cNvPr id="37952" name="Rectangle 97"/>
            <p:cNvSpPr>
              <a:spLocks noChangeArrowheads="1"/>
            </p:cNvSpPr>
            <p:nvPr/>
          </p:nvSpPr>
          <p:spPr bwMode="auto">
            <a:xfrm>
              <a:off x="971" y="2064"/>
              <a:ext cx="755"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it-IT" altLang="it-IT" sz="1400" b="1"/>
                <a:t>Colesterolo</a:t>
              </a:r>
              <a:endParaRPr lang="en-GB" altLang="it-IT" sz="1400" b="1"/>
            </a:p>
          </p:txBody>
        </p:sp>
        <p:sp>
          <p:nvSpPr>
            <p:cNvPr id="37953" name="Rectangle 98"/>
            <p:cNvSpPr>
              <a:spLocks noChangeArrowheads="1"/>
            </p:cNvSpPr>
            <p:nvPr/>
          </p:nvSpPr>
          <p:spPr bwMode="auto">
            <a:xfrm>
              <a:off x="54" y="2064"/>
              <a:ext cx="917"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it-IT" altLang="it-IT" sz="1400" b="1"/>
                <a:t>Membrana</a:t>
              </a:r>
              <a:endParaRPr lang="en-GB" altLang="it-IT" sz="1400" b="1"/>
            </a:p>
          </p:txBody>
        </p:sp>
        <p:sp>
          <p:nvSpPr>
            <p:cNvPr id="37954" name="Line 99"/>
            <p:cNvSpPr>
              <a:spLocks noChangeShapeType="1"/>
            </p:cNvSpPr>
            <p:nvPr/>
          </p:nvSpPr>
          <p:spPr bwMode="auto">
            <a:xfrm>
              <a:off x="54" y="2064"/>
              <a:ext cx="5608"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7955" name="Line 100"/>
            <p:cNvSpPr>
              <a:spLocks noChangeShapeType="1"/>
            </p:cNvSpPr>
            <p:nvPr/>
          </p:nvSpPr>
          <p:spPr bwMode="auto">
            <a:xfrm>
              <a:off x="54" y="2309"/>
              <a:ext cx="560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7956" name="Line 101"/>
            <p:cNvSpPr>
              <a:spLocks noChangeShapeType="1"/>
            </p:cNvSpPr>
            <p:nvPr/>
          </p:nvSpPr>
          <p:spPr bwMode="auto">
            <a:xfrm>
              <a:off x="54" y="2554"/>
              <a:ext cx="560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7957" name="Line 102"/>
            <p:cNvSpPr>
              <a:spLocks noChangeShapeType="1"/>
            </p:cNvSpPr>
            <p:nvPr/>
          </p:nvSpPr>
          <p:spPr bwMode="auto">
            <a:xfrm>
              <a:off x="54" y="2784"/>
              <a:ext cx="560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7958" name="Line 103"/>
            <p:cNvSpPr>
              <a:spLocks noChangeShapeType="1"/>
            </p:cNvSpPr>
            <p:nvPr/>
          </p:nvSpPr>
          <p:spPr bwMode="auto">
            <a:xfrm>
              <a:off x="54" y="3335"/>
              <a:ext cx="560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7959" name="Line 104"/>
            <p:cNvSpPr>
              <a:spLocks noChangeShapeType="1"/>
            </p:cNvSpPr>
            <p:nvPr/>
          </p:nvSpPr>
          <p:spPr bwMode="auto">
            <a:xfrm>
              <a:off x="54" y="3575"/>
              <a:ext cx="5608"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7960" name="Line 105"/>
            <p:cNvSpPr>
              <a:spLocks noChangeShapeType="1"/>
            </p:cNvSpPr>
            <p:nvPr/>
          </p:nvSpPr>
          <p:spPr bwMode="auto">
            <a:xfrm>
              <a:off x="54" y="2064"/>
              <a:ext cx="0" cy="1511"/>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7961" name="Line 106"/>
            <p:cNvSpPr>
              <a:spLocks noChangeShapeType="1"/>
            </p:cNvSpPr>
            <p:nvPr/>
          </p:nvSpPr>
          <p:spPr bwMode="auto">
            <a:xfrm>
              <a:off x="971" y="2064"/>
              <a:ext cx="0" cy="15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7962" name="Line 107"/>
            <p:cNvSpPr>
              <a:spLocks noChangeShapeType="1"/>
            </p:cNvSpPr>
            <p:nvPr/>
          </p:nvSpPr>
          <p:spPr bwMode="auto">
            <a:xfrm>
              <a:off x="1726" y="2064"/>
              <a:ext cx="0" cy="15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7963" name="Line 108"/>
            <p:cNvSpPr>
              <a:spLocks noChangeShapeType="1"/>
            </p:cNvSpPr>
            <p:nvPr/>
          </p:nvSpPr>
          <p:spPr bwMode="auto">
            <a:xfrm>
              <a:off x="2265" y="2064"/>
              <a:ext cx="0" cy="15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7964" name="Line 109"/>
            <p:cNvSpPr>
              <a:spLocks noChangeShapeType="1"/>
            </p:cNvSpPr>
            <p:nvPr/>
          </p:nvSpPr>
          <p:spPr bwMode="auto">
            <a:xfrm>
              <a:off x="2642" y="2064"/>
              <a:ext cx="0" cy="15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7965" name="Line 110"/>
            <p:cNvSpPr>
              <a:spLocks noChangeShapeType="1"/>
            </p:cNvSpPr>
            <p:nvPr/>
          </p:nvSpPr>
          <p:spPr bwMode="auto">
            <a:xfrm>
              <a:off x="3182" y="2064"/>
              <a:ext cx="0" cy="15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7966" name="Line 111"/>
            <p:cNvSpPr>
              <a:spLocks noChangeShapeType="1"/>
            </p:cNvSpPr>
            <p:nvPr/>
          </p:nvSpPr>
          <p:spPr bwMode="auto">
            <a:xfrm>
              <a:off x="3559" y="2064"/>
              <a:ext cx="0" cy="15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7967" name="Line 112"/>
            <p:cNvSpPr>
              <a:spLocks noChangeShapeType="1"/>
            </p:cNvSpPr>
            <p:nvPr/>
          </p:nvSpPr>
          <p:spPr bwMode="auto">
            <a:xfrm>
              <a:off x="3990" y="2064"/>
              <a:ext cx="0" cy="15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7968" name="Line 113"/>
            <p:cNvSpPr>
              <a:spLocks noChangeShapeType="1"/>
            </p:cNvSpPr>
            <p:nvPr/>
          </p:nvSpPr>
          <p:spPr bwMode="auto">
            <a:xfrm>
              <a:off x="4476" y="2064"/>
              <a:ext cx="0" cy="15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7969" name="Line 114"/>
            <p:cNvSpPr>
              <a:spLocks noChangeShapeType="1"/>
            </p:cNvSpPr>
            <p:nvPr/>
          </p:nvSpPr>
          <p:spPr bwMode="auto">
            <a:xfrm>
              <a:off x="4961" y="2064"/>
              <a:ext cx="0" cy="15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7970" name="Line 115"/>
            <p:cNvSpPr>
              <a:spLocks noChangeShapeType="1"/>
            </p:cNvSpPr>
            <p:nvPr/>
          </p:nvSpPr>
          <p:spPr bwMode="auto">
            <a:xfrm>
              <a:off x="5662" y="2064"/>
              <a:ext cx="0" cy="1511"/>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7971" name="Line 116"/>
            <p:cNvSpPr>
              <a:spLocks noChangeShapeType="1"/>
            </p:cNvSpPr>
            <p:nvPr/>
          </p:nvSpPr>
          <p:spPr bwMode="auto">
            <a:xfrm>
              <a:off x="54" y="3010"/>
              <a:ext cx="560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7972" name="Text Box 117"/>
            <p:cNvSpPr txBox="1">
              <a:spLocks noChangeArrowheads="1"/>
            </p:cNvSpPr>
            <p:nvPr/>
          </p:nvSpPr>
          <p:spPr bwMode="auto">
            <a:xfrm>
              <a:off x="54" y="3631"/>
              <a:ext cx="5591" cy="520"/>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1600" b="1"/>
                <a:t>PC = fosfatidilcolina; SM = sfingomielina; PE = fosfatidiletanolammina; </a:t>
              </a:r>
            </a:p>
            <a:p>
              <a:pPr algn="ctr" eaLnBrk="1" hangingPunct="1">
                <a:spcBef>
                  <a:spcPct val="0"/>
                </a:spcBef>
                <a:buClrTx/>
                <a:buSzTx/>
                <a:buFontTx/>
                <a:buNone/>
              </a:pPr>
              <a:r>
                <a:rPr lang="it-IT" altLang="it-IT" sz="1600" b="1"/>
                <a:t>PI= fosfatidilinositolo; PS = fosfatidilserina; PG = fosfatidilglicerolo; </a:t>
              </a:r>
            </a:p>
            <a:p>
              <a:pPr algn="ctr" eaLnBrk="1" hangingPunct="1">
                <a:spcBef>
                  <a:spcPct val="0"/>
                </a:spcBef>
                <a:buClrTx/>
                <a:buSzTx/>
                <a:buFontTx/>
                <a:buNone/>
              </a:pPr>
              <a:r>
                <a:rPr lang="it-IT" altLang="it-IT" sz="1600" b="1"/>
                <a:t>DPG = difosfatidilglicerolo (cardiolipina) </a:t>
              </a:r>
              <a:endParaRPr lang="en-GB" altLang="it-IT" sz="1600" b="1"/>
            </a:p>
          </p:txBody>
        </p:sp>
        <p:sp>
          <p:nvSpPr>
            <p:cNvPr id="37973" name="Text Box 118"/>
            <p:cNvSpPr txBox="1">
              <a:spLocks noChangeArrowheads="1"/>
            </p:cNvSpPr>
            <p:nvPr/>
          </p:nvSpPr>
          <p:spPr bwMode="auto">
            <a:xfrm>
              <a:off x="0" y="1792"/>
              <a:ext cx="387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2000" b="1">
                  <a:solidFill>
                    <a:srgbClr val="FF3300"/>
                  </a:solidFill>
                </a:rPr>
                <a:t>Composizione lipidica di alcune membrane (in %)</a:t>
              </a:r>
              <a:endParaRPr lang="en-GB" altLang="it-IT" sz="2000" b="1">
                <a:solidFill>
                  <a:srgbClr val="FF3300"/>
                </a:solidFill>
              </a:endParaRPr>
            </a:p>
          </p:txBody>
        </p:sp>
        <p:sp>
          <p:nvSpPr>
            <p:cNvPr id="37974" name="Line 119"/>
            <p:cNvSpPr>
              <a:spLocks noChangeShapeType="1"/>
            </p:cNvSpPr>
            <p:nvPr/>
          </p:nvSpPr>
          <p:spPr bwMode="auto">
            <a:xfrm>
              <a:off x="971" y="1536"/>
              <a:ext cx="107" cy="288"/>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pic>
        <p:nvPicPr>
          <p:cNvPr id="37893" name="Picture 122" descr="F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5" y="1206500"/>
            <a:ext cx="249555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7"/>
          <p:cNvGrpSpPr>
            <a:grpSpLocks/>
          </p:cNvGrpSpPr>
          <p:nvPr/>
        </p:nvGrpSpPr>
        <p:grpSpPr bwMode="auto">
          <a:xfrm>
            <a:off x="5257800" y="838200"/>
            <a:ext cx="2901950" cy="2690813"/>
            <a:chOff x="3312" y="528"/>
            <a:chExt cx="1828" cy="1695"/>
          </a:xfrm>
        </p:grpSpPr>
        <p:grpSp>
          <p:nvGrpSpPr>
            <p:cNvPr id="39966" name="Group 16"/>
            <p:cNvGrpSpPr>
              <a:grpSpLocks/>
            </p:cNvGrpSpPr>
            <p:nvPr/>
          </p:nvGrpSpPr>
          <p:grpSpPr bwMode="auto">
            <a:xfrm>
              <a:off x="4176" y="528"/>
              <a:ext cx="964" cy="1695"/>
              <a:chOff x="3984" y="465"/>
              <a:chExt cx="964" cy="1695"/>
            </a:xfrm>
          </p:grpSpPr>
          <p:pic>
            <p:nvPicPr>
              <p:cNvPr id="39968" name="Picture 5" descr="C:\WINDOWS\Desktop\Michele\Immagini\trasporti\Struttura tridimensionale NhaA.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 y="720"/>
                <a:ext cx="899"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69" name="Text Box 6"/>
              <p:cNvSpPr txBox="1">
                <a:spLocks noChangeArrowheads="1"/>
              </p:cNvSpPr>
              <p:nvPr/>
            </p:nvSpPr>
            <p:spPr bwMode="auto">
              <a:xfrm>
                <a:off x="3984" y="465"/>
                <a:ext cx="96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800"/>
                  <a:t>Trasportatori</a:t>
                </a:r>
                <a:endParaRPr lang="en-GB" altLang="it-IT" sz="1800"/>
              </a:p>
            </p:txBody>
          </p:sp>
        </p:grpSp>
        <p:sp>
          <p:nvSpPr>
            <p:cNvPr id="39967" name="Line 9"/>
            <p:cNvSpPr>
              <a:spLocks noChangeShapeType="1"/>
            </p:cNvSpPr>
            <p:nvPr/>
          </p:nvSpPr>
          <p:spPr bwMode="auto">
            <a:xfrm flipV="1">
              <a:off x="3312" y="1248"/>
              <a:ext cx="768" cy="67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grpSp>
        <p:nvGrpSpPr>
          <p:cNvPr id="4" name="Group 38"/>
          <p:cNvGrpSpPr>
            <a:grpSpLocks/>
          </p:cNvGrpSpPr>
          <p:nvPr/>
        </p:nvGrpSpPr>
        <p:grpSpPr bwMode="auto">
          <a:xfrm>
            <a:off x="4876800" y="3886200"/>
            <a:ext cx="3581400" cy="2622550"/>
            <a:chOff x="3072" y="2448"/>
            <a:chExt cx="2256" cy="1652"/>
          </a:xfrm>
        </p:grpSpPr>
        <p:grpSp>
          <p:nvGrpSpPr>
            <p:cNvPr id="39962" name="Group 17"/>
            <p:cNvGrpSpPr>
              <a:grpSpLocks/>
            </p:cNvGrpSpPr>
            <p:nvPr/>
          </p:nvGrpSpPr>
          <p:grpSpPr bwMode="auto">
            <a:xfrm>
              <a:off x="3648" y="2448"/>
              <a:ext cx="1680" cy="1652"/>
              <a:chOff x="3408" y="2400"/>
              <a:chExt cx="1680" cy="1652"/>
            </a:xfrm>
          </p:grpSpPr>
          <p:pic>
            <p:nvPicPr>
              <p:cNvPr id="39964" name="Picture 8" descr="C:\WINDOWS\Desktop\Michele\Immagini\Segnali cellulari\Biol Mol (15.3-58)\recettore a sette eliche.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8" y="2640"/>
                <a:ext cx="1680" cy="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65" name="Text Box 10"/>
              <p:cNvSpPr txBox="1">
                <a:spLocks noChangeArrowheads="1"/>
              </p:cNvSpPr>
              <p:nvPr/>
            </p:nvSpPr>
            <p:spPr bwMode="auto">
              <a:xfrm>
                <a:off x="3600" y="2400"/>
                <a:ext cx="68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800"/>
                  <a:t>Recettori</a:t>
                </a:r>
                <a:endParaRPr lang="en-GB" altLang="it-IT" sz="1800"/>
              </a:p>
            </p:txBody>
          </p:sp>
        </p:grpSp>
        <p:sp>
          <p:nvSpPr>
            <p:cNvPr id="39963" name="Line 7"/>
            <p:cNvSpPr>
              <a:spLocks noChangeShapeType="1"/>
            </p:cNvSpPr>
            <p:nvPr/>
          </p:nvSpPr>
          <p:spPr bwMode="auto">
            <a:xfrm>
              <a:off x="3072" y="2544"/>
              <a:ext cx="528" cy="67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grpSp>
        <p:nvGrpSpPr>
          <p:cNvPr id="6" name="Group 39"/>
          <p:cNvGrpSpPr>
            <a:grpSpLocks/>
          </p:cNvGrpSpPr>
          <p:nvPr/>
        </p:nvGrpSpPr>
        <p:grpSpPr bwMode="auto">
          <a:xfrm>
            <a:off x="609600" y="3505200"/>
            <a:ext cx="2743200" cy="2819400"/>
            <a:chOff x="384" y="2208"/>
            <a:chExt cx="1728" cy="1776"/>
          </a:xfrm>
        </p:grpSpPr>
        <p:grpSp>
          <p:nvGrpSpPr>
            <p:cNvPr id="39956" name="Group 29"/>
            <p:cNvGrpSpPr>
              <a:grpSpLocks/>
            </p:cNvGrpSpPr>
            <p:nvPr/>
          </p:nvGrpSpPr>
          <p:grpSpPr bwMode="auto">
            <a:xfrm>
              <a:off x="384" y="2625"/>
              <a:ext cx="1296" cy="1359"/>
              <a:chOff x="384" y="2625"/>
              <a:chExt cx="1296" cy="1359"/>
            </a:xfrm>
          </p:grpSpPr>
          <p:grpSp>
            <p:nvGrpSpPr>
              <p:cNvPr id="39958" name="Group 26"/>
              <p:cNvGrpSpPr>
                <a:grpSpLocks/>
              </p:cNvGrpSpPr>
              <p:nvPr/>
            </p:nvGrpSpPr>
            <p:grpSpPr bwMode="auto">
              <a:xfrm>
                <a:off x="384" y="2832"/>
                <a:ext cx="1296" cy="1152"/>
                <a:chOff x="480" y="2736"/>
                <a:chExt cx="1296" cy="1152"/>
              </a:xfrm>
            </p:grpSpPr>
            <p:pic>
              <p:nvPicPr>
                <p:cNvPr id="39960" name="Picture 24" descr="C:\WINDOWS\Desktop\Michele\Immagini\Membrane\Biol Mol Darnell\Dispos trans-memb glicofo Fig.13.1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 y="2736"/>
                  <a:ext cx="1248" cy="1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61" name="Rectangle 25"/>
                <p:cNvSpPr>
                  <a:spLocks noChangeArrowheads="1"/>
                </p:cNvSpPr>
                <p:nvPr/>
              </p:nvSpPr>
              <p:spPr bwMode="auto">
                <a:xfrm>
                  <a:off x="1344" y="2736"/>
                  <a:ext cx="432" cy="115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grpSp>
          <p:sp>
            <p:nvSpPr>
              <p:cNvPr id="39959" name="Text Box 27"/>
              <p:cNvSpPr txBox="1">
                <a:spLocks noChangeArrowheads="1"/>
              </p:cNvSpPr>
              <p:nvPr/>
            </p:nvSpPr>
            <p:spPr bwMode="auto">
              <a:xfrm>
                <a:off x="384" y="2625"/>
                <a:ext cx="8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800"/>
                  <a:t>Glicoforina</a:t>
                </a:r>
                <a:endParaRPr lang="en-GB" altLang="it-IT" sz="1800"/>
              </a:p>
            </p:txBody>
          </p:sp>
        </p:grpSp>
        <p:sp>
          <p:nvSpPr>
            <p:cNvPr id="39957" name="Line 22"/>
            <p:cNvSpPr>
              <a:spLocks noChangeShapeType="1"/>
            </p:cNvSpPr>
            <p:nvPr/>
          </p:nvSpPr>
          <p:spPr bwMode="auto">
            <a:xfrm flipH="1">
              <a:off x="1440" y="2208"/>
              <a:ext cx="672" cy="110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grpSp>
        <p:nvGrpSpPr>
          <p:cNvPr id="9" name="Group 36"/>
          <p:cNvGrpSpPr>
            <a:grpSpLocks/>
          </p:cNvGrpSpPr>
          <p:nvPr/>
        </p:nvGrpSpPr>
        <p:grpSpPr bwMode="auto">
          <a:xfrm>
            <a:off x="0" y="0"/>
            <a:ext cx="4268788" cy="1524000"/>
            <a:chOff x="0" y="0"/>
            <a:chExt cx="2689" cy="960"/>
          </a:xfrm>
        </p:grpSpPr>
        <p:sp>
          <p:nvSpPr>
            <p:cNvPr id="39950" name="Text Box 30"/>
            <p:cNvSpPr txBox="1">
              <a:spLocks noChangeArrowheads="1"/>
            </p:cNvSpPr>
            <p:nvPr/>
          </p:nvSpPr>
          <p:spPr bwMode="auto">
            <a:xfrm>
              <a:off x="624" y="36"/>
              <a:ext cx="2065"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2400">
                  <a:solidFill>
                    <a:schemeClr val="accent2"/>
                  </a:solidFill>
                  <a:cs typeface="Times New Roman" panose="02020603050405020304" pitchFamily="18" charset="0"/>
                </a:rPr>
                <a:t>Le Membrane cellulari</a:t>
              </a:r>
              <a:r>
                <a:rPr lang="it-IT" altLang="it-IT" sz="2400">
                  <a:solidFill>
                    <a:schemeClr val="accent2"/>
                  </a:solidFill>
                </a:rPr>
                <a:t>:</a:t>
              </a:r>
            </a:p>
            <a:p>
              <a:pPr eaLnBrk="1" hangingPunct="1">
                <a:spcBef>
                  <a:spcPct val="0"/>
                </a:spcBef>
                <a:buClrTx/>
                <a:buSzTx/>
                <a:buFontTx/>
                <a:buNone/>
              </a:pPr>
              <a:r>
                <a:rPr lang="it-IT" altLang="it-IT" sz="2200"/>
                <a:t>La componente proteica</a:t>
              </a:r>
              <a:endParaRPr lang="en-GB" altLang="it-IT" sz="2200"/>
            </a:p>
          </p:txBody>
        </p:sp>
        <p:grpSp>
          <p:nvGrpSpPr>
            <p:cNvPr id="39951" name="Group 31"/>
            <p:cNvGrpSpPr>
              <a:grpSpLocks/>
            </p:cNvGrpSpPr>
            <p:nvPr/>
          </p:nvGrpSpPr>
          <p:grpSpPr bwMode="auto">
            <a:xfrm>
              <a:off x="0" y="0"/>
              <a:ext cx="641" cy="960"/>
              <a:chOff x="0" y="9"/>
              <a:chExt cx="680" cy="1047"/>
            </a:xfrm>
          </p:grpSpPr>
          <p:grpSp>
            <p:nvGrpSpPr>
              <p:cNvPr id="39952" name="Group 32"/>
              <p:cNvGrpSpPr>
                <a:grpSpLocks/>
              </p:cNvGrpSpPr>
              <p:nvPr/>
            </p:nvGrpSpPr>
            <p:grpSpPr bwMode="auto">
              <a:xfrm>
                <a:off x="27" y="9"/>
                <a:ext cx="635" cy="1047"/>
                <a:chOff x="3408" y="1344"/>
                <a:chExt cx="1941" cy="2803"/>
              </a:xfrm>
            </p:grpSpPr>
            <p:pic>
              <p:nvPicPr>
                <p:cNvPr id="39954" name="Picture 33" descr="A:\fig4-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56" y="1344"/>
                  <a:ext cx="1893" cy="280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9955" name="Rectangle 34"/>
                <p:cNvSpPr>
                  <a:spLocks noChangeArrowheads="1"/>
                </p:cNvSpPr>
                <p:nvPr/>
              </p:nvSpPr>
              <p:spPr bwMode="auto">
                <a:xfrm>
                  <a:off x="3408" y="3312"/>
                  <a:ext cx="1920" cy="76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it-IT" altLang="it-IT" sz="1400"/>
                </a:p>
              </p:txBody>
            </p:sp>
          </p:grpSp>
          <p:sp>
            <p:nvSpPr>
              <p:cNvPr id="39953" name="Text Box 35"/>
              <p:cNvSpPr txBox="1">
                <a:spLocks noChangeArrowheads="1"/>
              </p:cNvSpPr>
              <p:nvPr/>
            </p:nvSpPr>
            <p:spPr bwMode="auto">
              <a:xfrm>
                <a:off x="0" y="720"/>
                <a:ext cx="680" cy="12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600"/>
                  <a:t>La membrana plasmatica</a:t>
                </a:r>
                <a:endParaRPr lang="en-GB" altLang="it-IT" sz="600"/>
              </a:p>
            </p:txBody>
          </p:sp>
        </p:grpSp>
      </p:grpSp>
      <p:pic>
        <p:nvPicPr>
          <p:cNvPr id="43011" name="Picture 3" descr="C:\Immagini\Membrane\Eckert\Fig.4.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4200" y="2362200"/>
            <a:ext cx="24384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40"/>
          <p:cNvGrpSpPr>
            <a:grpSpLocks/>
          </p:cNvGrpSpPr>
          <p:nvPr/>
        </p:nvGrpSpPr>
        <p:grpSpPr bwMode="auto">
          <a:xfrm>
            <a:off x="0" y="1066800"/>
            <a:ext cx="3048000" cy="2497138"/>
            <a:chOff x="0" y="672"/>
            <a:chExt cx="1920" cy="1573"/>
          </a:xfrm>
        </p:grpSpPr>
        <p:grpSp>
          <p:nvGrpSpPr>
            <p:cNvPr id="39944" name="Group 20"/>
            <p:cNvGrpSpPr>
              <a:grpSpLocks/>
            </p:cNvGrpSpPr>
            <p:nvPr/>
          </p:nvGrpSpPr>
          <p:grpSpPr bwMode="auto">
            <a:xfrm>
              <a:off x="0" y="672"/>
              <a:ext cx="1824" cy="1573"/>
              <a:chOff x="144" y="576"/>
              <a:chExt cx="2160" cy="1573"/>
            </a:xfrm>
          </p:grpSpPr>
          <p:grpSp>
            <p:nvGrpSpPr>
              <p:cNvPr id="39946" name="Group 15"/>
              <p:cNvGrpSpPr>
                <a:grpSpLocks/>
              </p:cNvGrpSpPr>
              <p:nvPr/>
            </p:nvGrpSpPr>
            <p:grpSpPr bwMode="auto">
              <a:xfrm>
                <a:off x="144" y="576"/>
                <a:ext cx="2160" cy="1573"/>
                <a:chOff x="624" y="2507"/>
                <a:chExt cx="2160" cy="1573"/>
              </a:xfrm>
            </p:grpSpPr>
            <p:pic>
              <p:nvPicPr>
                <p:cNvPr id="39948" name="Picture 12" descr="C:\WINDOWS\Desktop\Michele\Immagini\trasporti e canali\fig11-27.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4" y="2507"/>
                  <a:ext cx="2160" cy="1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9" name="Rectangle 14"/>
                <p:cNvSpPr>
                  <a:spLocks noChangeArrowheads="1"/>
                </p:cNvSpPr>
                <p:nvPr/>
              </p:nvSpPr>
              <p:spPr bwMode="auto">
                <a:xfrm>
                  <a:off x="2016" y="2544"/>
                  <a:ext cx="720" cy="15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grpSp>
          <p:sp>
            <p:nvSpPr>
              <p:cNvPr id="39947" name="Text Box 19"/>
              <p:cNvSpPr txBox="1">
                <a:spLocks noChangeArrowheads="1"/>
              </p:cNvSpPr>
              <p:nvPr/>
            </p:nvSpPr>
            <p:spPr bwMode="auto">
              <a:xfrm>
                <a:off x="208" y="592"/>
                <a:ext cx="1256" cy="4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a:p>
                <a:pPr eaLnBrk="1" hangingPunct="1">
                  <a:spcBef>
                    <a:spcPct val="0"/>
                  </a:spcBef>
                  <a:buClrTx/>
                  <a:buSzTx/>
                  <a:buFontTx/>
                  <a:buNone/>
                </a:pPr>
                <a:r>
                  <a:rPr lang="it-IT" altLang="it-IT" sz="1800"/>
                  <a:t>       Canali</a:t>
                </a:r>
                <a:endParaRPr lang="en-GB" altLang="it-IT" sz="1800"/>
              </a:p>
            </p:txBody>
          </p:sp>
        </p:grpSp>
        <p:sp>
          <p:nvSpPr>
            <p:cNvPr id="39945" name="Line 21"/>
            <p:cNvSpPr>
              <a:spLocks noChangeShapeType="1"/>
            </p:cNvSpPr>
            <p:nvPr/>
          </p:nvSpPr>
          <p:spPr bwMode="auto">
            <a:xfrm flipH="1" flipV="1">
              <a:off x="1248" y="1392"/>
              <a:ext cx="672" cy="38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3011"/>
                                        </p:tgtEl>
                                        <p:attrNameLst>
                                          <p:attrName>style.visibility</p:attrName>
                                        </p:attrNameLst>
                                      </p:cBhvr>
                                      <p:to>
                                        <p:strVal val="visible"/>
                                      </p:to>
                                    </p:set>
                                    <p:anim calcmode="lin" valueType="num">
                                      <p:cBhvr additive="base">
                                        <p:cTn id="13" dur="500" fill="hold"/>
                                        <p:tgtEl>
                                          <p:spTgt spid="43011"/>
                                        </p:tgtEl>
                                        <p:attrNameLst>
                                          <p:attrName>ppt_x</p:attrName>
                                        </p:attrNameLst>
                                      </p:cBhvr>
                                      <p:tavLst>
                                        <p:tav tm="0">
                                          <p:val>
                                            <p:strVal val="#ppt_x"/>
                                          </p:val>
                                        </p:tav>
                                        <p:tav tm="100000">
                                          <p:val>
                                            <p:strVal val="#ppt_x"/>
                                          </p:val>
                                        </p:tav>
                                      </p:tavLst>
                                    </p:anim>
                                    <p:anim calcmode="lin" valueType="num">
                                      <p:cBhvr additive="base">
                                        <p:cTn id="14" dur="500" fill="hold"/>
                                        <p:tgtEl>
                                          <p:spTgt spid="4301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3"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2"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0-#ppt_w/2"/>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0-#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WordArt 243"/>
          <p:cNvSpPr>
            <a:spLocks noChangeArrowheads="1" noChangeShapeType="1" noTextEdit="1"/>
          </p:cNvSpPr>
          <p:nvPr/>
        </p:nvSpPr>
        <p:spPr bwMode="auto">
          <a:xfrm>
            <a:off x="685800" y="415925"/>
            <a:ext cx="7772400" cy="498475"/>
          </a:xfrm>
          <a:prstGeom prst="rect">
            <a:avLst/>
          </a:prstGeom>
        </p:spPr>
        <p:txBody>
          <a:bodyPr wrap="none" fromWordArt="1">
            <a:prstTxWarp prst="textPlain">
              <a:avLst>
                <a:gd name="adj" fmla="val 50000"/>
              </a:avLst>
            </a:prstTxWarp>
          </a:bodyPr>
          <a:lstStyle/>
          <a:p>
            <a:pPr algn="ctr"/>
            <a:r>
              <a:rPr lang="it-IT" sz="3600" b="1" kern="10">
                <a:ln w="6350">
                  <a:solidFill>
                    <a:schemeClr val="folHlink"/>
                  </a:solidFill>
                  <a:round/>
                  <a:headEnd/>
                  <a:tailEnd/>
                </a:ln>
                <a:solidFill>
                  <a:srgbClr val="80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PROTEINE DI MEMBRANA</a:t>
            </a:r>
          </a:p>
        </p:txBody>
      </p:sp>
      <p:pic>
        <p:nvPicPr>
          <p:cNvPr id="41987" name="Picture 244" descr="proteine_di_membra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146175"/>
            <a:ext cx="7642225"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254" name="Rectangle 246"/>
          <p:cNvSpPr>
            <a:spLocks noChangeArrowheads="1"/>
          </p:cNvSpPr>
          <p:nvPr/>
        </p:nvSpPr>
        <p:spPr bwMode="auto">
          <a:xfrm>
            <a:off x="0" y="4114800"/>
            <a:ext cx="91440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2000" b="1">
                <a:solidFill>
                  <a:srgbClr val="000000"/>
                </a:solidFill>
                <a:latin typeface="Times New Roman" panose="02020603050405020304" pitchFamily="18" charset="0"/>
              </a:rPr>
              <a:t>La maggior parte delle proteine di membrana attraversano il bilayer lipidico (</a:t>
            </a:r>
            <a:r>
              <a:rPr lang="it-IT" altLang="it-IT" sz="2000" b="1" i="1">
                <a:solidFill>
                  <a:srgbClr val="7A1D00"/>
                </a:solidFill>
                <a:latin typeface="Times New Roman" panose="02020603050405020304" pitchFamily="18" charset="0"/>
              </a:rPr>
              <a:t>proteine intrinseche</a:t>
            </a:r>
            <a:r>
              <a:rPr lang="it-IT" altLang="it-IT" sz="2000" b="1">
                <a:solidFill>
                  <a:srgbClr val="000000"/>
                </a:solidFill>
                <a:latin typeface="Times New Roman" panose="02020603050405020304" pitchFamily="18" charset="0"/>
              </a:rPr>
              <a:t>) come singola elica (1) o come eliche multiple; </a:t>
            </a:r>
          </a:p>
          <a:p>
            <a:pPr algn="ctr" eaLnBrk="1" hangingPunct="1">
              <a:spcBef>
                <a:spcPct val="0"/>
              </a:spcBef>
              <a:buClrTx/>
              <a:buSzTx/>
              <a:buFontTx/>
              <a:buNone/>
            </a:pPr>
            <a:r>
              <a:rPr lang="it-IT" altLang="it-IT" sz="2000" b="1">
                <a:solidFill>
                  <a:srgbClr val="000000"/>
                </a:solidFill>
                <a:latin typeface="Times New Roman" panose="02020603050405020304" pitchFamily="18" charset="0"/>
              </a:rPr>
              <a:t>altre proteine sono legate covalentemente al bilayer attraverso legami con gli acidi grassi (3) (</a:t>
            </a:r>
            <a:r>
              <a:rPr lang="it-IT" altLang="it-IT" sz="2000" b="1" i="1">
                <a:solidFill>
                  <a:srgbClr val="7A1D00"/>
                </a:solidFill>
                <a:latin typeface="Times New Roman" panose="02020603050405020304" pitchFamily="18" charset="0"/>
              </a:rPr>
              <a:t>proteine legate ai lipidi</a:t>
            </a:r>
            <a:r>
              <a:rPr lang="it-IT" altLang="it-IT" sz="2000" b="1">
                <a:solidFill>
                  <a:srgbClr val="000000"/>
                </a:solidFill>
                <a:latin typeface="Times New Roman" panose="02020603050405020304" pitchFamily="18" charset="0"/>
              </a:rPr>
              <a:t>), </a:t>
            </a:r>
          </a:p>
          <a:p>
            <a:pPr algn="ctr" eaLnBrk="1" hangingPunct="1">
              <a:spcBef>
                <a:spcPct val="0"/>
              </a:spcBef>
              <a:buClrTx/>
              <a:buSzTx/>
              <a:buFontTx/>
              <a:buNone/>
            </a:pPr>
            <a:r>
              <a:rPr lang="it-IT" altLang="it-IT" sz="2000" b="1">
                <a:solidFill>
                  <a:srgbClr val="000000"/>
                </a:solidFill>
                <a:latin typeface="Times New Roman" panose="02020603050405020304" pitchFamily="18" charset="0"/>
              </a:rPr>
              <a:t>oppure anche se meno frequentemente attraverso un oligosaccaride (4).</a:t>
            </a:r>
          </a:p>
          <a:p>
            <a:pPr algn="ctr" eaLnBrk="1" hangingPunct="1">
              <a:spcBef>
                <a:spcPct val="0"/>
              </a:spcBef>
              <a:buClrTx/>
              <a:buSzTx/>
              <a:buFontTx/>
              <a:buNone/>
            </a:pPr>
            <a:r>
              <a:rPr lang="it-IT" altLang="it-IT" sz="2000" b="1">
                <a:solidFill>
                  <a:srgbClr val="000000"/>
                </a:solidFill>
                <a:latin typeface="Times New Roman" panose="02020603050405020304" pitchFamily="18" charset="0"/>
              </a:rPr>
              <a:t> Inoltre, alcune proteine sono attaccate alla membrana attraverso interazioni non covalenti con altre proteine di membrana (5 e 6) (</a:t>
            </a:r>
            <a:r>
              <a:rPr lang="it-IT" altLang="it-IT" sz="2000" b="1" i="1">
                <a:solidFill>
                  <a:srgbClr val="7A1D00"/>
                </a:solidFill>
                <a:latin typeface="Times New Roman" panose="02020603050405020304" pitchFamily="18" charset="0"/>
              </a:rPr>
              <a:t>proteine periferiche o estrinseche</a:t>
            </a:r>
            <a:r>
              <a:rPr lang="it-IT" altLang="it-IT" sz="2000" b="1">
                <a:solidFill>
                  <a:srgbClr val="000000"/>
                </a:solidFill>
                <a:latin typeface="Times New Roman" panose="02020603050405020304" pitchFamily="18" charset="0"/>
              </a:rPr>
              <a:t>).</a:t>
            </a:r>
          </a:p>
        </p:txBody>
      </p:sp>
      <p:sp>
        <p:nvSpPr>
          <p:cNvPr id="43255" name="Oval 247"/>
          <p:cNvSpPr>
            <a:spLocks noChangeArrowheads="1"/>
          </p:cNvSpPr>
          <p:nvPr/>
        </p:nvSpPr>
        <p:spPr bwMode="auto">
          <a:xfrm>
            <a:off x="1116013" y="1412875"/>
            <a:ext cx="2376487" cy="2808288"/>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43256" name="Oval 248"/>
          <p:cNvSpPr>
            <a:spLocks noChangeArrowheads="1"/>
          </p:cNvSpPr>
          <p:nvPr/>
        </p:nvSpPr>
        <p:spPr bwMode="auto">
          <a:xfrm>
            <a:off x="3276600" y="2492375"/>
            <a:ext cx="1727200" cy="1728788"/>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43257" name="Oval 249"/>
          <p:cNvSpPr>
            <a:spLocks noChangeArrowheads="1"/>
          </p:cNvSpPr>
          <p:nvPr/>
        </p:nvSpPr>
        <p:spPr bwMode="auto">
          <a:xfrm>
            <a:off x="4138613" y="908050"/>
            <a:ext cx="1873250" cy="1871663"/>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43258" name="Oval 250"/>
          <p:cNvSpPr>
            <a:spLocks noChangeArrowheads="1"/>
          </p:cNvSpPr>
          <p:nvPr/>
        </p:nvSpPr>
        <p:spPr bwMode="auto">
          <a:xfrm>
            <a:off x="6516688" y="836613"/>
            <a:ext cx="1727200" cy="1728787"/>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43259" name="Oval 251"/>
          <p:cNvSpPr>
            <a:spLocks noChangeArrowheads="1"/>
          </p:cNvSpPr>
          <p:nvPr/>
        </p:nvSpPr>
        <p:spPr bwMode="auto">
          <a:xfrm>
            <a:off x="5364163" y="2708275"/>
            <a:ext cx="1727200" cy="1728788"/>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3254">
                                            <p:txEl>
                                              <p:pRg st="0" end="0"/>
                                            </p:txEl>
                                          </p:spTgt>
                                        </p:tgtEl>
                                        <p:attrNameLst>
                                          <p:attrName>style.visibility</p:attrName>
                                        </p:attrNameLst>
                                      </p:cBhvr>
                                      <p:to>
                                        <p:strVal val="visible"/>
                                      </p:to>
                                    </p:set>
                                    <p:animEffect transition="in" filter="fade">
                                      <p:cBhvr>
                                        <p:cTn id="7" dur="2000"/>
                                        <p:tgtEl>
                                          <p:spTgt spid="4325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255"/>
                                        </p:tgtEl>
                                        <p:attrNameLst>
                                          <p:attrName>style.visibility</p:attrName>
                                        </p:attrNameLst>
                                      </p:cBhvr>
                                      <p:to>
                                        <p:strVal val="visible"/>
                                      </p:to>
                                    </p:set>
                                    <p:animEffect transition="in" filter="fade">
                                      <p:cBhvr>
                                        <p:cTn id="10" dur="1000"/>
                                        <p:tgtEl>
                                          <p:spTgt spid="4325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43254">
                                            <p:txEl>
                                              <p:pRg st="1" end="1"/>
                                            </p:txEl>
                                          </p:spTgt>
                                        </p:tgtEl>
                                        <p:attrNameLst>
                                          <p:attrName>style.visibility</p:attrName>
                                        </p:attrNameLst>
                                      </p:cBhvr>
                                      <p:to>
                                        <p:strVal val="visible"/>
                                      </p:to>
                                    </p:set>
                                    <p:animEffect transition="in" filter="fade">
                                      <p:cBhvr>
                                        <p:cTn id="15" dur="2000"/>
                                        <p:tgtEl>
                                          <p:spTgt spid="43254">
                                            <p:txEl>
                                              <p:pRg st="1" end="1"/>
                                            </p:txEl>
                                          </p:spTgt>
                                        </p:tgtEl>
                                      </p:cBhvr>
                                    </p:animEffect>
                                  </p:childTnLst>
                                </p:cTn>
                              </p:par>
                              <p:par>
                                <p:cTn id="16" presetID="9" presetClass="exit" presetSubtype="0" fill="hold" grpId="1" nodeType="withEffect">
                                  <p:stCondLst>
                                    <p:cond delay="0"/>
                                  </p:stCondLst>
                                  <p:childTnLst>
                                    <p:animEffect transition="out" filter="dissolve">
                                      <p:cBhvr>
                                        <p:cTn id="17" dur="500"/>
                                        <p:tgtEl>
                                          <p:spTgt spid="43255"/>
                                        </p:tgtEl>
                                      </p:cBhvr>
                                    </p:animEffect>
                                    <p:set>
                                      <p:cBhvr>
                                        <p:cTn id="18" dur="1" fill="hold">
                                          <p:stCondLst>
                                            <p:cond delay="499"/>
                                          </p:stCondLst>
                                        </p:cTn>
                                        <p:tgtEl>
                                          <p:spTgt spid="43255"/>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43256"/>
                                        </p:tgtEl>
                                        <p:attrNameLst>
                                          <p:attrName>style.visibility</p:attrName>
                                        </p:attrNameLst>
                                      </p:cBhvr>
                                      <p:to>
                                        <p:strVal val="visible"/>
                                      </p:to>
                                    </p:set>
                                    <p:animEffect transition="in" filter="fade">
                                      <p:cBhvr>
                                        <p:cTn id="21" dur="1000"/>
                                        <p:tgtEl>
                                          <p:spTgt spid="4325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43254">
                                            <p:txEl>
                                              <p:pRg st="2" end="2"/>
                                            </p:txEl>
                                          </p:spTgt>
                                        </p:tgtEl>
                                        <p:attrNameLst>
                                          <p:attrName>style.visibility</p:attrName>
                                        </p:attrNameLst>
                                      </p:cBhvr>
                                      <p:to>
                                        <p:strVal val="visible"/>
                                      </p:to>
                                    </p:set>
                                    <p:animEffect transition="in" filter="fade">
                                      <p:cBhvr>
                                        <p:cTn id="26" dur="2000"/>
                                        <p:tgtEl>
                                          <p:spTgt spid="43254">
                                            <p:txEl>
                                              <p:pRg st="2" end="2"/>
                                            </p:txEl>
                                          </p:spTgt>
                                        </p:tgtEl>
                                      </p:cBhvr>
                                    </p:animEffect>
                                  </p:childTnLst>
                                </p:cTn>
                              </p:par>
                              <p:par>
                                <p:cTn id="27" presetID="9" presetClass="exit" presetSubtype="0" fill="hold" grpId="1" nodeType="withEffect">
                                  <p:stCondLst>
                                    <p:cond delay="0"/>
                                  </p:stCondLst>
                                  <p:childTnLst>
                                    <p:animEffect transition="out" filter="dissolve">
                                      <p:cBhvr>
                                        <p:cTn id="28" dur="500"/>
                                        <p:tgtEl>
                                          <p:spTgt spid="43256"/>
                                        </p:tgtEl>
                                      </p:cBhvr>
                                    </p:animEffect>
                                    <p:set>
                                      <p:cBhvr>
                                        <p:cTn id="29" dur="1" fill="hold">
                                          <p:stCondLst>
                                            <p:cond delay="499"/>
                                          </p:stCondLst>
                                        </p:cTn>
                                        <p:tgtEl>
                                          <p:spTgt spid="43256"/>
                                        </p:tgtEl>
                                        <p:attrNameLst>
                                          <p:attrName>style.visibility</p:attrName>
                                        </p:attrNameLst>
                                      </p:cBhvr>
                                      <p:to>
                                        <p:strVal val="hidden"/>
                                      </p:to>
                                    </p:set>
                                  </p:childTnLst>
                                </p:cTn>
                              </p:par>
                              <p:par>
                                <p:cTn id="30" presetID="10" presetClass="entr" presetSubtype="0" fill="hold" grpId="0" nodeType="withEffect">
                                  <p:stCondLst>
                                    <p:cond delay="0"/>
                                  </p:stCondLst>
                                  <p:childTnLst>
                                    <p:set>
                                      <p:cBhvr>
                                        <p:cTn id="31" dur="1" fill="hold">
                                          <p:stCondLst>
                                            <p:cond delay="0"/>
                                          </p:stCondLst>
                                        </p:cTn>
                                        <p:tgtEl>
                                          <p:spTgt spid="43257"/>
                                        </p:tgtEl>
                                        <p:attrNameLst>
                                          <p:attrName>style.visibility</p:attrName>
                                        </p:attrNameLst>
                                      </p:cBhvr>
                                      <p:to>
                                        <p:strVal val="visible"/>
                                      </p:to>
                                    </p:set>
                                    <p:animEffect transition="in" filter="fade">
                                      <p:cBhvr>
                                        <p:cTn id="32" dur="1000"/>
                                        <p:tgtEl>
                                          <p:spTgt spid="4325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43254">
                                            <p:txEl>
                                              <p:pRg st="3" end="3"/>
                                            </p:txEl>
                                          </p:spTgt>
                                        </p:tgtEl>
                                        <p:attrNameLst>
                                          <p:attrName>style.visibility</p:attrName>
                                        </p:attrNameLst>
                                      </p:cBhvr>
                                      <p:to>
                                        <p:strVal val="visible"/>
                                      </p:to>
                                    </p:set>
                                    <p:animEffect transition="in" filter="fade">
                                      <p:cBhvr>
                                        <p:cTn id="37" dur="2000"/>
                                        <p:tgtEl>
                                          <p:spTgt spid="43254">
                                            <p:txEl>
                                              <p:pRg st="3" end="3"/>
                                            </p:txEl>
                                          </p:spTgt>
                                        </p:tgtEl>
                                      </p:cBhvr>
                                    </p:animEffect>
                                  </p:childTnLst>
                                </p:cTn>
                              </p:par>
                              <p:par>
                                <p:cTn id="38" presetID="9" presetClass="exit" presetSubtype="0" fill="hold" grpId="1" nodeType="withEffect">
                                  <p:stCondLst>
                                    <p:cond delay="0"/>
                                  </p:stCondLst>
                                  <p:childTnLst>
                                    <p:animEffect transition="out" filter="dissolve">
                                      <p:cBhvr>
                                        <p:cTn id="39" dur="500"/>
                                        <p:tgtEl>
                                          <p:spTgt spid="43257"/>
                                        </p:tgtEl>
                                      </p:cBhvr>
                                    </p:animEffect>
                                    <p:set>
                                      <p:cBhvr>
                                        <p:cTn id="40" dur="1" fill="hold">
                                          <p:stCondLst>
                                            <p:cond delay="499"/>
                                          </p:stCondLst>
                                        </p:cTn>
                                        <p:tgtEl>
                                          <p:spTgt spid="43257"/>
                                        </p:tgtEl>
                                        <p:attrNameLst>
                                          <p:attrName>style.visibility</p:attrName>
                                        </p:attrNameLst>
                                      </p:cBhvr>
                                      <p:to>
                                        <p:strVal val="hidden"/>
                                      </p:to>
                                    </p:set>
                                  </p:childTnLst>
                                </p:cTn>
                              </p:par>
                              <p:par>
                                <p:cTn id="41" presetID="10" presetClass="entr" presetSubtype="0" fill="hold" grpId="0" nodeType="withEffect">
                                  <p:stCondLst>
                                    <p:cond delay="0"/>
                                  </p:stCondLst>
                                  <p:childTnLst>
                                    <p:set>
                                      <p:cBhvr>
                                        <p:cTn id="42" dur="1" fill="hold">
                                          <p:stCondLst>
                                            <p:cond delay="0"/>
                                          </p:stCondLst>
                                        </p:cTn>
                                        <p:tgtEl>
                                          <p:spTgt spid="43258"/>
                                        </p:tgtEl>
                                        <p:attrNameLst>
                                          <p:attrName>style.visibility</p:attrName>
                                        </p:attrNameLst>
                                      </p:cBhvr>
                                      <p:to>
                                        <p:strVal val="visible"/>
                                      </p:to>
                                    </p:set>
                                    <p:animEffect transition="in" filter="fade">
                                      <p:cBhvr>
                                        <p:cTn id="43" dur="1000"/>
                                        <p:tgtEl>
                                          <p:spTgt spid="4325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3259"/>
                                        </p:tgtEl>
                                        <p:attrNameLst>
                                          <p:attrName>style.visibility</p:attrName>
                                        </p:attrNameLst>
                                      </p:cBhvr>
                                      <p:to>
                                        <p:strVal val="visible"/>
                                      </p:to>
                                    </p:set>
                                    <p:animEffect transition="in" filter="fade">
                                      <p:cBhvr>
                                        <p:cTn id="46" dur="1000"/>
                                        <p:tgtEl>
                                          <p:spTgt spid="43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55" grpId="0" animBg="1"/>
      <p:bldP spid="43255" grpId="1" animBg="1"/>
      <p:bldP spid="43256" grpId="0" animBg="1"/>
      <p:bldP spid="43256" grpId="1" animBg="1"/>
      <p:bldP spid="43257" grpId="0" animBg="1"/>
      <p:bldP spid="43257" grpId="1" animBg="1"/>
      <p:bldP spid="43258" grpId="0" animBg="1"/>
      <p:bldP spid="4325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5"/>
          <p:cNvGrpSpPr>
            <a:grpSpLocks/>
          </p:cNvGrpSpPr>
          <p:nvPr/>
        </p:nvGrpSpPr>
        <p:grpSpPr bwMode="auto">
          <a:xfrm>
            <a:off x="914400" y="1143000"/>
            <a:ext cx="3048000" cy="5257800"/>
            <a:chOff x="432" y="864"/>
            <a:chExt cx="1920" cy="3312"/>
          </a:xfrm>
        </p:grpSpPr>
        <p:sp>
          <p:nvSpPr>
            <p:cNvPr id="44066" name="Text Box 2"/>
            <p:cNvSpPr txBox="1">
              <a:spLocks noChangeArrowheads="1"/>
            </p:cNvSpPr>
            <p:nvPr/>
          </p:nvSpPr>
          <p:spPr bwMode="auto">
            <a:xfrm>
              <a:off x="432" y="864"/>
              <a:ext cx="1920"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2000">
                  <a:solidFill>
                    <a:schemeClr val="accent2"/>
                  </a:solidFill>
                </a:rPr>
                <a:t>Le proteine diffondono nel piano della membrana</a:t>
              </a:r>
              <a:endParaRPr lang="en-GB" altLang="it-IT" sz="2000">
                <a:solidFill>
                  <a:schemeClr val="accent2"/>
                </a:solidFill>
              </a:endParaRPr>
            </a:p>
          </p:txBody>
        </p:sp>
        <p:pic>
          <p:nvPicPr>
            <p:cNvPr id="44067" name="Picture 3" descr="C:\WINDOWS\Desktop\Michele\Immagini\Membrane\Biol Mol\Diffusione delle protei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 y="1296"/>
              <a:ext cx="1776" cy="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37"/>
          <p:cNvGrpSpPr>
            <a:grpSpLocks/>
          </p:cNvGrpSpPr>
          <p:nvPr/>
        </p:nvGrpSpPr>
        <p:grpSpPr bwMode="auto">
          <a:xfrm>
            <a:off x="0" y="0"/>
            <a:ext cx="7848600" cy="1295400"/>
            <a:chOff x="0" y="0"/>
            <a:chExt cx="4944" cy="816"/>
          </a:xfrm>
        </p:grpSpPr>
        <p:sp>
          <p:nvSpPr>
            <p:cNvPr id="44060" name="Text Box 29"/>
            <p:cNvSpPr txBox="1">
              <a:spLocks noChangeArrowheads="1"/>
            </p:cNvSpPr>
            <p:nvPr/>
          </p:nvSpPr>
          <p:spPr bwMode="auto">
            <a:xfrm>
              <a:off x="624" y="36"/>
              <a:ext cx="4320"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2400">
                  <a:solidFill>
                    <a:schemeClr val="accent2"/>
                  </a:solidFill>
                  <a:cs typeface="Times New Roman" panose="02020603050405020304" pitchFamily="18" charset="0"/>
                </a:rPr>
                <a:t>Le Membrane cellulari</a:t>
              </a:r>
              <a:r>
                <a:rPr lang="it-IT" altLang="it-IT" sz="2400">
                  <a:solidFill>
                    <a:schemeClr val="accent2"/>
                  </a:solidFill>
                </a:rPr>
                <a:t>: </a:t>
              </a:r>
              <a:r>
                <a:rPr lang="it-IT" altLang="it-IT" sz="2200"/>
                <a:t>La componente proteica</a:t>
              </a:r>
            </a:p>
            <a:p>
              <a:pPr eaLnBrk="1" hangingPunct="1">
                <a:spcBef>
                  <a:spcPct val="0"/>
                </a:spcBef>
                <a:buClrTx/>
                <a:buSzTx/>
                <a:buFontTx/>
                <a:buNone/>
              </a:pPr>
              <a:r>
                <a:rPr lang="it-IT" altLang="it-IT" sz="2200">
                  <a:solidFill>
                    <a:srgbClr val="FF3300"/>
                  </a:solidFill>
                </a:rPr>
                <a:t>Diffusione delle proteine nelle membrana</a:t>
              </a:r>
            </a:p>
          </p:txBody>
        </p:sp>
        <p:grpSp>
          <p:nvGrpSpPr>
            <p:cNvPr id="44061" name="Group 30"/>
            <p:cNvGrpSpPr>
              <a:grpSpLocks/>
            </p:cNvGrpSpPr>
            <p:nvPr/>
          </p:nvGrpSpPr>
          <p:grpSpPr bwMode="auto">
            <a:xfrm>
              <a:off x="0" y="0"/>
              <a:ext cx="641" cy="816"/>
              <a:chOff x="0" y="9"/>
              <a:chExt cx="826" cy="1047"/>
            </a:xfrm>
          </p:grpSpPr>
          <p:grpSp>
            <p:nvGrpSpPr>
              <p:cNvPr id="44062" name="Group 31"/>
              <p:cNvGrpSpPr>
                <a:grpSpLocks/>
              </p:cNvGrpSpPr>
              <p:nvPr/>
            </p:nvGrpSpPr>
            <p:grpSpPr bwMode="auto">
              <a:xfrm>
                <a:off x="27" y="9"/>
                <a:ext cx="635" cy="1047"/>
                <a:chOff x="3408" y="1344"/>
                <a:chExt cx="1941" cy="2803"/>
              </a:xfrm>
            </p:grpSpPr>
            <p:pic>
              <p:nvPicPr>
                <p:cNvPr id="44064" name="Picture 32" descr="A:\fig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6" y="1344"/>
                  <a:ext cx="1893" cy="280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4065" name="Rectangle 33"/>
                <p:cNvSpPr>
                  <a:spLocks noChangeArrowheads="1"/>
                </p:cNvSpPr>
                <p:nvPr/>
              </p:nvSpPr>
              <p:spPr bwMode="auto">
                <a:xfrm>
                  <a:off x="3408" y="3312"/>
                  <a:ext cx="1920" cy="76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it-IT" altLang="it-IT" sz="1400"/>
                </a:p>
              </p:txBody>
            </p:sp>
          </p:grpSp>
          <p:sp>
            <p:nvSpPr>
              <p:cNvPr id="44063" name="Text Box 34"/>
              <p:cNvSpPr txBox="1">
                <a:spLocks noChangeArrowheads="1"/>
              </p:cNvSpPr>
              <p:nvPr/>
            </p:nvSpPr>
            <p:spPr bwMode="auto">
              <a:xfrm>
                <a:off x="0" y="720"/>
                <a:ext cx="826" cy="14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600"/>
                  <a:t>La membrana plasmatica</a:t>
                </a:r>
                <a:endParaRPr lang="en-GB" altLang="it-IT" sz="600"/>
              </a:p>
            </p:txBody>
          </p:sp>
        </p:grpSp>
      </p:grpSp>
      <p:grpSp>
        <p:nvGrpSpPr>
          <p:cNvPr id="6" name="Group 36"/>
          <p:cNvGrpSpPr>
            <a:grpSpLocks/>
          </p:cNvGrpSpPr>
          <p:nvPr/>
        </p:nvGrpSpPr>
        <p:grpSpPr bwMode="auto">
          <a:xfrm>
            <a:off x="4724400" y="1219200"/>
            <a:ext cx="4202113" cy="5419725"/>
            <a:chOff x="2976" y="816"/>
            <a:chExt cx="2647" cy="3414"/>
          </a:xfrm>
        </p:grpSpPr>
        <p:grpSp>
          <p:nvGrpSpPr>
            <p:cNvPr id="44037" name="Group 27"/>
            <p:cNvGrpSpPr>
              <a:grpSpLocks/>
            </p:cNvGrpSpPr>
            <p:nvPr/>
          </p:nvGrpSpPr>
          <p:grpSpPr bwMode="auto">
            <a:xfrm>
              <a:off x="2976" y="1248"/>
              <a:ext cx="2647" cy="2982"/>
              <a:chOff x="3072" y="1050"/>
              <a:chExt cx="2647" cy="2982"/>
            </a:xfrm>
          </p:grpSpPr>
          <p:pic>
            <p:nvPicPr>
              <p:cNvPr id="44039" name="Picture 6" descr="C:\WINDOWS\Desktop\Michele\Immagini\Membrane\Biol Mol\proteine in cellule polarizzat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8" y="1104"/>
                <a:ext cx="2125" cy="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0" name="Oval 7"/>
              <p:cNvSpPr>
                <a:spLocks noChangeArrowheads="1"/>
              </p:cNvSpPr>
              <p:nvPr/>
            </p:nvSpPr>
            <p:spPr bwMode="auto">
              <a:xfrm>
                <a:off x="4272" y="1392"/>
                <a:ext cx="48" cy="48"/>
              </a:xfrm>
              <a:prstGeom prst="ellipse">
                <a:avLst/>
              </a:prstGeom>
              <a:solidFill>
                <a:srgbClr val="FF33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44041" name="Oval 8"/>
              <p:cNvSpPr>
                <a:spLocks noChangeArrowheads="1"/>
              </p:cNvSpPr>
              <p:nvPr/>
            </p:nvSpPr>
            <p:spPr bwMode="auto">
              <a:xfrm>
                <a:off x="4464" y="1392"/>
                <a:ext cx="48" cy="48"/>
              </a:xfrm>
              <a:prstGeom prst="ellipse">
                <a:avLst/>
              </a:prstGeom>
              <a:solidFill>
                <a:srgbClr val="FF33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44042" name="Oval 9"/>
              <p:cNvSpPr>
                <a:spLocks noChangeArrowheads="1"/>
              </p:cNvSpPr>
              <p:nvPr/>
            </p:nvSpPr>
            <p:spPr bwMode="auto">
              <a:xfrm>
                <a:off x="4608" y="1440"/>
                <a:ext cx="48" cy="48"/>
              </a:xfrm>
              <a:prstGeom prst="ellipse">
                <a:avLst/>
              </a:prstGeom>
              <a:solidFill>
                <a:srgbClr val="FF33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44043" name="Oval 10"/>
              <p:cNvSpPr>
                <a:spLocks noChangeArrowheads="1"/>
              </p:cNvSpPr>
              <p:nvPr/>
            </p:nvSpPr>
            <p:spPr bwMode="auto">
              <a:xfrm>
                <a:off x="4800" y="1392"/>
                <a:ext cx="48" cy="48"/>
              </a:xfrm>
              <a:prstGeom prst="ellipse">
                <a:avLst/>
              </a:prstGeom>
              <a:solidFill>
                <a:srgbClr val="FF33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44044" name="Oval 11"/>
              <p:cNvSpPr>
                <a:spLocks noChangeArrowheads="1"/>
              </p:cNvSpPr>
              <p:nvPr/>
            </p:nvSpPr>
            <p:spPr bwMode="auto">
              <a:xfrm>
                <a:off x="4176" y="1392"/>
                <a:ext cx="48" cy="48"/>
              </a:xfrm>
              <a:prstGeom prst="ellipse">
                <a:avLst/>
              </a:prstGeom>
              <a:solidFill>
                <a:srgbClr val="FF33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44045" name="Oval 12"/>
              <p:cNvSpPr>
                <a:spLocks noChangeArrowheads="1"/>
              </p:cNvSpPr>
              <p:nvPr/>
            </p:nvSpPr>
            <p:spPr bwMode="auto">
              <a:xfrm>
                <a:off x="4080" y="278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44046" name="Oval 13"/>
              <p:cNvSpPr>
                <a:spLocks noChangeArrowheads="1"/>
              </p:cNvSpPr>
              <p:nvPr/>
            </p:nvSpPr>
            <p:spPr bwMode="auto">
              <a:xfrm>
                <a:off x="4128" y="292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44047" name="Oval 14"/>
              <p:cNvSpPr>
                <a:spLocks noChangeArrowheads="1"/>
              </p:cNvSpPr>
              <p:nvPr/>
            </p:nvSpPr>
            <p:spPr bwMode="auto">
              <a:xfrm>
                <a:off x="4368" y="292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44048" name="Oval 15"/>
              <p:cNvSpPr>
                <a:spLocks noChangeArrowheads="1"/>
              </p:cNvSpPr>
              <p:nvPr/>
            </p:nvSpPr>
            <p:spPr bwMode="auto">
              <a:xfrm>
                <a:off x="4656" y="273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44049" name="Oval 16"/>
              <p:cNvSpPr>
                <a:spLocks noChangeArrowheads="1"/>
              </p:cNvSpPr>
              <p:nvPr/>
            </p:nvSpPr>
            <p:spPr bwMode="auto">
              <a:xfrm>
                <a:off x="4638" y="2910"/>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44050" name="Text Box 17"/>
              <p:cNvSpPr txBox="1">
                <a:spLocks noChangeArrowheads="1"/>
              </p:cNvSpPr>
              <p:nvPr/>
            </p:nvSpPr>
            <p:spPr bwMode="auto">
              <a:xfrm>
                <a:off x="3684" y="1050"/>
                <a:ext cx="534" cy="179"/>
              </a:xfrm>
              <a:prstGeom prst="rect">
                <a:avLst/>
              </a:prstGeom>
              <a:solidFill>
                <a:schemeClr val="bg1"/>
              </a:solidFill>
              <a:ln w="9525">
                <a:solidFill>
                  <a:schemeClr val="bg1"/>
                </a:solidFill>
                <a:miter lim="800000"/>
                <a:headEnd/>
                <a:tailEnd/>
              </a:ln>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200"/>
                  <a:t>Microvillo</a:t>
                </a:r>
                <a:endParaRPr lang="en-GB" altLang="it-IT" sz="1200"/>
              </a:p>
            </p:txBody>
          </p:sp>
          <p:sp>
            <p:nvSpPr>
              <p:cNvPr id="44051" name="Text Box 18"/>
              <p:cNvSpPr txBox="1">
                <a:spLocks noChangeArrowheads="1"/>
              </p:cNvSpPr>
              <p:nvPr/>
            </p:nvSpPr>
            <p:spPr bwMode="auto">
              <a:xfrm>
                <a:off x="5136" y="2682"/>
                <a:ext cx="583" cy="294"/>
              </a:xfrm>
              <a:prstGeom prst="rect">
                <a:avLst/>
              </a:prstGeom>
              <a:solidFill>
                <a:schemeClr val="bg1"/>
              </a:solidFill>
              <a:ln w="9525">
                <a:solidFill>
                  <a:schemeClr val="bg1"/>
                </a:solidFill>
                <a:miter lim="800000"/>
                <a:headEnd/>
                <a:tailEnd/>
              </a:ln>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200"/>
                  <a:t>Proteina</a:t>
                </a:r>
              </a:p>
              <a:p>
                <a:pPr eaLnBrk="1" hangingPunct="1">
                  <a:spcBef>
                    <a:spcPct val="0"/>
                  </a:spcBef>
                  <a:buClrTx/>
                  <a:buSzTx/>
                  <a:buFontTx/>
                  <a:buNone/>
                </a:pPr>
                <a:r>
                  <a:rPr lang="it-IT" altLang="it-IT" sz="1200"/>
                  <a:t>basolaterale</a:t>
                </a:r>
                <a:endParaRPr lang="en-GB" altLang="it-IT" sz="1200"/>
              </a:p>
            </p:txBody>
          </p:sp>
          <p:sp>
            <p:nvSpPr>
              <p:cNvPr id="44052" name="Text Box 19"/>
              <p:cNvSpPr txBox="1">
                <a:spLocks noChangeArrowheads="1"/>
              </p:cNvSpPr>
              <p:nvPr/>
            </p:nvSpPr>
            <p:spPr bwMode="auto">
              <a:xfrm>
                <a:off x="5190" y="1413"/>
                <a:ext cx="467" cy="294"/>
              </a:xfrm>
              <a:prstGeom prst="rect">
                <a:avLst/>
              </a:prstGeom>
              <a:solidFill>
                <a:schemeClr val="bg1"/>
              </a:solidFill>
              <a:ln w="9525">
                <a:solidFill>
                  <a:schemeClr val="bg1"/>
                </a:solidFill>
                <a:miter lim="800000"/>
                <a:headEnd/>
                <a:tailEnd/>
              </a:ln>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200"/>
                  <a:t>Proteina </a:t>
                </a:r>
              </a:p>
              <a:p>
                <a:pPr eaLnBrk="1" hangingPunct="1">
                  <a:spcBef>
                    <a:spcPct val="0"/>
                  </a:spcBef>
                  <a:buClrTx/>
                  <a:buSzTx/>
                  <a:buFontTx/>
                  <a:buNone/>
                </a:pPr>
                <a:r>
                  <a:rPr lang="it-IT" altLang="it-IT" sz="1200"/>
                  <a:t>apicale</a:t>
                </a:r>
                <a:endParaRPr lang="en-GB" altLang="it-IT" sz="1200"/>
              </a:p>
            </p:txBody>
          </p:sp>
          <p:sp>
            <p:nvSpPr>
              <p:cNvPr id="44053" name="Rectangle 22"/>
              <p:cNvSpPr>
                <a:spLocks noChangeArrowheads="1"/>
              </p:cNvSpPr>
              <p:nvPr/>
            </p:nvSpPr>
            <p:spPr bwMode="auto">
              <a:xfrm>
                <a:off x="3072" y="1104"/>
                <a:ext cx="528" cy="29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44054" name="Text Box 21"/>
              <p:cNvSpPr txBox="1">
                <a:spLocks noChangeArrowheads="1"/>
              </p:cNvSpPr>
              <p:nvPr/>
            </p:nvSpPr>
            <p:spPr bwMode="auto">
              <a:xfrm>
                <a:off x="3216" y="1392"/>
                <a:ext cx="539" cy="294"/>
              </a:xfrm>
              <a:prstGeom prst="rect">
                <a:avLst/>
              </a:prstGeom>
              <a:solidFill>
                <a:schemeClr val="bg1"/>
              </a:solidFill>
              <a:ln w="9525">
                <a:solidFill>
                  <a:schemeClr val="bg1"/>
                </a:solidFill>
                <a:miter lim="800000"/>
                <a:headEnd/>
                <a:tailEnd/>
              </a:ln>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200"/>
                  <a:t>Membrana</a:t>
                </a:r>
              </a:p>
              <a:p>
                <a:pPr eaLnBrk="1" hangingPunct="1">
                  <a:spcBef>
                    <a:spcPct val="0"/>
                  </a:spcBef>
                  <a:buClrTx/>
                  <a:buSzTx/>
                  <a:buFontTx/>
                  <a:buNone/>
                </a:pPr>
                <a:r>
                  <a:rPr lang="it-IT" altLang="it-IT" sz="1200"/>
                  <a:t>apicale</a:t>
                </a:r>
                <a:endParaRPr lang="en-GB" altLang="it-IT" sz="1200"/>
              </a:p>
            </p:txBody>
          </p:sp>
          <p:sp>
            <p:nvSpPr>
              <p:cNvPr id="44055" name="Text Box 20"/>
              <p:cNvSpPr txBox="1">
                <a:spLocks noChangeArrowheads="1"/>
              </p:cNvSpPr>
              <p:nvPr/>
            </p:nvSpPr>
            <p:spPr bwMode="auto">
              <a:xfrm>
                <a:off x="3168" y="2688"/>
                <a:ext cx="583" cy="294"/>
              </a:xfrm>
              <a:prstGeom prst="rect">
                <a:avLst/>
              </a:prstGeom>
              <a:solidFill>
                <a:schemeClr val="bg1"/>
              </a:solidFill>
              <a:ln w="9525">
                <a:solidFill>
                  <a:schemeClr val="bg1"/>
                </a:solidFill>
                <a:miter lim="800000"/>
                <a:headEnd/>
                <a:tailEnd/>
              </a:ln>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200"/>
                  <a:t>Membrana</a:t>
                </a:r>
              </a:p>
              <a:p>
                <a:pPr eaLnBrk="1" hangingPunct="1">
                  <a:spcBef>
                    <a:spcPct val="0"/>
                  </a:spcBef>
                  <a:buClrTx/>
                  <a:buSzTx/>
                  <a:buFontTx/>
                  <a:buNone/>
                </a:pPr>
                <a:r>
                  <a:rPr lang="it-IT" altLang="it-IT" sz="1200"/>
                  <a:t>basolaterale</a:t>
                </a:r>
                <a:endParaRPr lang="en-GB" altLang="it-IT" sz="1200"/>
              </a:p>
            </p:txBody>
          </p:sp>
          <p:sp>
            <p:nvSpPr>
              <p:cNvPr id="44056" name="Line 23"/>
              <p:cNvSpPr>
                <a:spLocks noChangeShapeType="1"/>
              </p:cNvSpPr>
              <p:nvPr/>
            </p:nvSpPr>
            <p:spPr bwMode="auto">
              <a:xfrm>
                <a:off x="3744" y="1497"/>
                <a:ext cx="432"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4057" name="Line 24"/>
              <p:cNvSpPr>
                <a:spLocks noChangeShapeType="1"/>
              </p:cNvSpPr>
              <p:nvPr/>
            </p:nvSpPr>
            <p:spPr bwMode="auto">
              <a:xfrm>
                <a:off x="3744" y="2754"/>
                <a:ext cx="43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4058" name="Line 25"/>
              <p:cNvSpPr>
                <a:spLocks noChangeShapeType="1"/>
              </p:cNvSpPr>
              <p:nvPr/>
            </p:nvSpPr>
            <p:spPr bwMode="auto">
              <a:xfrm flipH="1">
                <a:off x="4704" y="2784"/>
                <a:ext cx="43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4059" name="Line 26"/>
              <p:cNvSpPr>
                <a:spLocks noChangeShapeType="1"/>
              </p:cNvSpPr>
              <p:nvPr/>
            </p:nvSpPr>
            <p:spPr bwMode="auto">
              <a:xfrm flipH="1">
                <a:off x="4848" y="1488"/>
                <a:ext cx="33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sp>
          <p:nvSpPr>
            <p:cNvPr id="44038" name="Rectangle 28"/>
            <p:cNvSpPr>
              <a:spLocks noChangeArrowheads="1"/>
            </p:cNvSpPr>
            <p:nvPr/>
          </p:nvSpPr>
          <p:spPr bwMode="auto">
            <a:xfrm>
              <a:off x="3312" y="816"/>
              <a:ext cx="2304"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2000">
                  <a:solidFill>
                    <a:schemeClr val="accent2"/>
                  </a:solidFill>
                </a:rPr>
                <a:t>Proteine e lipidi possono essere confinati in domini specifici</a:t>
              </a:r>
              <a:endParaRPr lang="en-GB" altLang="it-IT" sz="2000">
                <a:solidFill>
                  <a:schemeClr val="accent2"/>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WordArt 6"/>
          <p:cNvSpPr>
            <a:spLocks noChangeArrowheads="1" noChangeShapeType="1" noTextEdit="1"/>
          </p:cNvSpPr>
          <p:nvPr/>
        </p:nvSpPr>
        <p:spPr bwMode="auto">
          <a:xfrm>
            <a:off x="539750" y="476250"/>
            <a:ext cx="7993063" cy="514350"/>
          </a:xfrm>
          <a:prstGeom prst="rect">
            <a:avLst/>
          </a:prstGeom>
        </p:spPr>
        <p:txBody>
          <a:bodyPr wrap="none" fromWordArt="1">
            <a:prstTxWarp prst="textPlain">
              <a:avLst>
                <a:gd name="adj" fmla="val 50000"/>
              </a:avLst>
            </a:prstTxWarp>
          </a:bodyPr>
          <a:lstStyle/>
          <a:p>
            <a:pPr algn="ctr"/>
            <a:r>
              <a:rPr lang="it-IT" sz="3600" b="1" kern="10">
                <a:ln w="6350">
                  <a:solidFill>
                    <a:schemeClr val="folHlink"/>
                  </a:solidFill>
                  <a:round/>
                  <a:headEnd/>
                  <a:tailEnd/>
                </a:ln>
                <a:solidFill>
                  <a:srgbClr val="80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MEMBRANE CELLULARI</a:t>
            </a:r>
          </a:p>
        </p:txBody>
      </p:sp>
      <p:pic>
        <p:nvPicPr>
          <p:cNvPr id="7171" name="Picture 12" descr="cellula_eucariot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447800"/>
            <a:ext cx="7086600"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122238" y="1871663"/>
            <a:ext cx="3487737" cy="4168775"/>
            <a:chOff x="77" y="1179"/>
            <a:chExt cx="2197" cy="2626"/>
          </a:xfrm>
        </p:grpSpPr>
        <p:grpSp>
          <p:nvGrpSpPr>
            <p:cNvPr id="46088" name="Group 5"/>
            <p:cNvGrpSpPr>
              <a:grpSpLocks/>
            </p:cNvGrpSpPr>
            <p:nvPr/>
          </p:nvGrpSpPr>
          <p:grpSpPr bwMode="auto">
            <a:xfrm>
              <a:off x="77" y="1179"/>
              <a:ext cx="2197" cy="2626"/>
              <a:chOff x="96" y="432"/>
              <a:chExt cx="1680" cy="2784"/>
            </a:xfrm>
          </p:grpSpPr>
          <p:pic>
            <p:nvPicPr>
              <p:cNvPr id="46090" name="Picture 6" descr="Membrana Eritrociti F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 y="432"/>
                <a:ext cx="1670" cy="27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6091" name="Rectangle 7"/>
              <p:cNvSpPr>
                <a:spLocks noChangeArrowheads="1"/>
              </p:cNvSpPr>
              <p:nvPr/>
            </p:nvSpPr>
            <p:spPr bwMode="auto">
              <a:xfrm>
                <a:off x="96" y="2928"/>
                <a:ext cx="1680" cy="24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grpSp>
        <p:sp>
          <p:nvSpPr>
            <p:cNvPr id="46089" name="Text Box 8"/>
            <p:cNvSpPr txBox="1">
              <a:spLocks noChangeArrowheads="1"/>
            </p:cNvSpPr>
            <p:nvPr/>
          </p:nvSpPr>
          <p:spPr bwMode="auto">
            <a:xfrm>
              <a:off x="163" y="3524"/>
              <a:ext cx="1885"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800" b="1">
                  <a:solidFill>
                    <a:schemeClr val="tx2"/>
                  </a:solidFill>
                </a:rPr>
                <a:t>La membrana eritrocitaria</a:t>
              </a:r>
              <a:endParaRPr lang="en-GB" altLang="it-IT" sz="1800" b="1">
                <a:solidFill>
                  <a:schemeClr val="tx2"/>
                </a:solidFill>
              </a:endParaRPr>
            </a:p>
          </p:txBody>
        </p:sp>
      </p:grpSp>
      <p:grpSp>
        <p:nvGrpSpPr>
          <p:cNvPr id="4" name="Group 9"/>
          <p:cNvGrpSpPr>
            <a:grpSpLocks/>
          </p:cNvGrpSpPr>
          <p:nvPr/>
        </p:nvGrpSpPr>
        <p:grpSpPr bwMode="auto">
          <a:xfrm>
            <a:off x="2887663" y="1384300"/>
            <a:ext cx="6256337" cy="5051425"/>
            <a:chOff x="1819" y="872"/>
            <a:chExt cx="3941" cy="3182"/>
          </a:xfrm>
        </p:grpSpPr>
        <p:pic>
          <p:nvPicPr>
            <p:cNvPr id="46085" name="Picture 10" descr="banda 3-glicoforina fig"/>
            <p:cNvPicPr>
              <a:picLocks noChangeAspect="1" noChangeArrowheads="1"/>
            </p:cNvPicPr>
            <p:nvPr/>
          </p:nvPicPr>
          <p:blipFill>
            <a:blip r:embed="rId4">
              <a:extLst>
                <a:ext uri="{28A0092B-C50C-407E-A947-70E740481C1C}">
                  <a14:useLocalDpi xmlns:a14="http://schemas.microsoft.com/office/drawing/2010/main" val="0"/>
                </a:ext>
              </a:extLst>
            </a:blip>
            <a:srcRect r="10852"/>
            <a:stretch>
              <a:fillRect/>
            </a:stretch>
          </p:blipFill>
          <p:spPr bwMode="auto">
            <a:xfrm>
              <a:off x="2546" y="872"/>
              <a:ext cx="3116" cy="3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6" name="Rectangle 11"/>
            <p:cNvSpPr>
              <a:spLocks noChangeArrowheads="1"/>
            </p:cNvSpPr>
            <p:nvPr/>
          </p:nvSpPr>
          <p:spPr bwMode="auto">
            <a:xfrm>
              <a:off x="4054" y="2955"/>
              <a:ext cx="1706" cy="102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46087" name="Line 12"/>
            <p:cNvSpPr>
              <a:spLocks noChangeShapeType="1"/>
            </p:cNvSpPr>
            <p:nvPr/>
          </p:nvSpPr>
          <p:spPr bwMode="auto">
            <a:xfrm flipV="1">
              <a:off x="1819" y="1819"/>
              <a:ext cx="1324" cy="781"/>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sp>
        <p:nvSpPr>
          <p:cNvPr id="46084" name="Text Box 14"/>
          <p:cNvSpPr txBox="1">
            <a:spLocks noChangeArrowheads="1"/>
          </p:cNvSpPr>
          <p:nvPr/>
        </p:nvSpPr>
        <p:spPr bwMode="auto">
          <a:xfrm>
            <a:off x="990600" y="304800"/>
            <a:ext cx="7620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2200" b="1">
                <a:solidFill>
                  <a:srgbClr val="FF3300"/>
                </a:solidFill>
                <a:latin typeface="Times New Roman" panose="02020603050405020304" pitchFamily="18" charset="0"/>
              </a:rPr>
              <a:t>Le proteine della membrana interagiscono con il citoscheletro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Text Box 4"/>
          <p:cNvSpPr txBox="1">
            <a:spLocks noChangeArrowheads="1"/>
          </p:cNvSpPr>
          <p:nvPr/>
        </p:nvSpPr>
        <p:spPr bwMode="auto">
          <a:xfrm>
            <a:off x="4932363" y="1230313"/>
            <a:ext cx="4211637" cy="547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3050" indent="-27305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nSpc>
                <a:spcPct val="130000"/>
              </a:lnSpc>
              <a:spcBef>
                <a:spcPct val="0"/>
              </a:spcBef>
              <a:buClr>
                <a:schemeClr val="hlink"/>
              </a:buClr>
              <a:buSzPct val="130000"/>
              <a:buFont typeface="Wingdings" panose="05000000000000000000" pitchFamily="2" charset="2"/>
              <a:buChar char="§"/>
            </a:pPr>
            <a:r>
              <a:rPr lang="it-IT" altLang="it-IT" sz="2400" b="1">
                <a:solidFill>
                  <a:schemeClr val="bg2"/>
                </a:solidFill>
                <a:latin typeface="Times New Roman" panose="02020603050405020304" pitchFamily="18" charset="0"/>
              </a:rPr>
              <a:t>FUNZIONE CONTENITIVA</a:t>
            </a:r>
            <a:endParaRPr lang="it-IT" altLang="it-IT" sz="2400" b="1">
              <a:latin typeface="Times New Roman" panose="02020603050405020304" pitchFamily="18" charset="0"/>
            </a:endParaRPr>
          </a:p>
          <a:p>
            <a:pPr>
              <a:lnSpc>
                <a:spcPct val="130000"/>
              </a:lnSpc>
              <a:spcBef>
                <a:spcPct val="0"/>
              </a:spcBef>
              <a:buClr>
                <a:schemeClr val="hlink"/>
              </a:buClr>
              <a:buSzPct val="130000"/>
              <a:buFont typeface="Wingdings" panose="05000000000000000000" pitchFamily="2" charset="2"/>
              <a:buChar char="§"/>
            </a:pPr>
            <a:r>
              <a:rPr lang="it-IT" altLang="it-IT" sz="2400" b="1">
                <a:solidFill>
                  <a:schemeClr val="bg2"/>
                </a:solidFill>
                <a:latin typeface="Times New Roman" panose="02020603050405020304" pitchFamily="18" charset="0"/>
              </a:rPr>
              <a:t>FUNZIONE BIOCHIMICA</a:t>
            </a:r>
            <a:endParaRPr lang="it-IT" altLang="it-IT" sz="2400" b="1">
              <a:latin typeface="Times New Roman" panose="02020603050405020304" pitchFamily="18" charset="0"/>
            </a:endParaRPr>
          </a:p>
          <a:p>
            <a:pPr>
              <a:lnSpc>
                <a:spcPct val="130000"/>
              </a:lnSpc>
              <a:spcBef>
                <a:spcPct val="0"/>
              </a:spcBef>
              <a:buClr>
                <a:schemeClr val="hlink"/>
              </a:buClr>
              <a:buSzPct val="130000"/>
              <a:buFont typeface="Wingdings" panose="05000000000000000000" pitchFamily="2" charset="2"/>
              <a:buChar char="§"/>
            </a:pPr>
            <a:r>
              <a:rPr lang="it-IT" altLang="it-IT" sz="2400" b="1">
                <a:solidFill>
                  <a:schemeClr val="bg2"/>
                </a:solidFill>
                <a:latin typeface="Times New Roman" panose="02020603050405020304" pitchFamily="18" charset="0"/>
              </a:rPr>
              <a:t>FUNZIONE FISIOLOGICA DI BARRIERA SELETTIVA</a:t>
            </a:r>
            <a:endParaRPr lang="it-IT" altLang="it-IT" sz="2400" b="1">
              <a:latin typeface="Times New Roman" panose="02020603050405020304" pitchFamily="18" charset="0"/>
            </a:endParaRPr>
          </a:p>
          <a:p>
            <a:pPr>
              <a:lnSpc>
                <a:spcPct val="130000"/>
              </a:lnSpc>
              <a:spcBef>
                <a:spcPct val="0"/>
              </a:spcBef>
              <a:buClr>
                <a:schemeClr val="hlink"/>
              </a:buClr>
              <a:buSzPct val="130000"/>
              <a:buFont typeface="Wingdings" panose="05000000000000000000" pitchFamily="2" charset="2"/>
              <a:buChar char="§"/>
            </a:pPr>
            <a:r>
              <a:rPr lang="it-IT" altLang="it-IT" sz="2400" b="1">
                <a:solidFill>
                  <a:schemeClr val="bg2"/>
                </a:solidFill>
                <a:latin typeface="Times New Roman" panose="02020603050405020304" pitchFamily="18" charset="0"/>
              </a:rPr>
              <a:t>FUNZIONE FISIOLOGICA DI COMUNICAZIONE</a:t>
            </a:r>
            <a:endParaRPr lang="it-IT" altLang="it-IT" sz="2000" b="1">
              <a:solidFill>
                <a:srgbClr val="00CC00"/>
              </a:solidFill>
              <a:latin typeface="Times New Roman" panose="02020603050405020304" pitchFamily="18" charset="0"/>
            </a:endParaRPr>
          </a:p>
          <a:p>
            <a:pPr>
              <a:lnSpc>
                <a:spcPct val="130000"/>
              </a:lnSpc>
              <a:spcBef>
                <a:spcPct val="0"/>
              </a:spcBef>
              <a:buClr>
                <a:schemeClr val="hlink"/>
              </a:buClr>
              <a:buSzPct val="130000"/>
              <a:buFont typeface="Wingdings" panose="05000000000000000000" pitchFamily="2" charset="2"/>
              <a:buChar char="§"/>
            </a:pPr>
            <a:r>
              <a:rPr lang="it-IT" altLang="it-IT" sz="2800" b="1">
                <a:solidFill>
                  <a:schemeClr val="bg2"/>
                </a:solidFill>
                <a:latin typeface="Times New Roman" panose="02020603050405020304" pitchFamily="18" charset="0"/>
              </a:rPr>
              <a:t>FUNZIONE STRUTTURALE</a:t>
            </a:r>
            <a:endParaRPr lang="it-IT" altLang="it-IT" sz="2000" b="1">
              <a:latin typeface="Times New Roman" panose="02020603050405020304" pitchFamily="18" charset="0"/>
            </a:endParaRPr>
          </a:p>
        </p:txBody>
      </p:sp>
      <p:sp>
        <p:nvSpPr>
          <p:cNvPr id="9219" name="Text Box 8"/>
          <p:cNvSpPr txBox="1">
            <a:spLocks noChangeArrowheads="1"/>
          </p:cNvSpPr>
          <p:nvPr/>
        </p:nvSpPr>
        <p:spPr bwMode="auto">
          <a:xfrm>
            <a:off x="635000" y="114300"/>
            <a:ext cx="28432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b="1">
                <a:solidFill>
                  <a:schemeClr val="bg1"/>
                </a:solidFill>
                <a:latin typeface="Times New Roman" panose="02020603050405020304" pitchFamily="18" charset="0"/>
              </a:rPr>
              <a:t>MEMBRANA PLASMATICA</a:t>
            </a:r>
          </a:p>
        </p:txBody>
      </p:sp>
      <p:pic>
        <p:nvPicPr>
          <p:cNvPr id="9220"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950" y="1219200"/>
            <a:ext cx="4845050" cy="428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WordArt 14"/>
          <p:cNvSpPr>
            <a:spLocks noChangeArrowheads="1" noChangeShapeType="1" noTextEdit="1"/>
          </p:cNvSpPr>
          <p:nvPr/>
        </p:nvSpPr>
        <p:spPr bwMode="auto">
          <a:xfrm>
            <a:off x="2667000" y="533400"/>
            <a:ext cx="3954463" cy="457200"/>
          </a:xfrm>
          <a:prstGeom prst="rect">
            <a:avLst/>
          </a:prstGeom>
        </p:spPr>
        <p:txBody>
          <a:bodyPr wrap="none" fromWordArt="1">
            <a:prstTxWarp prst="textPlain">
              <a:avLst>
                <a:gd name="adj" fmla="val 50000"/>
              </a:avLst>
            </a:prstTxWarp>
          </a:bodyPr>
          <a:lstStyle/>
          <a:p>
            <a:pPr algn="ctr"/>
            <a:r>
              <a:rPr lang="it-IT" sz="3600" b="1" kern="10">
                <a:ln w="6350">
                  <a:solidFill>
                    <a:schemeClr val="folHlink"/>
                  </a:solidFill>
                  <a:round/>
                  <a:headEnd/>
                  <a:tailEnd/>
                </a:ln>
                <a:solidFill>
                  <a:srgbClr val="80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FUNZIONE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9700">
                                            <p:txEl>
                                              <p:pRg st="0" end="0"/>
                                            </p:txEl>
                                          </p:spTgt>
                                        </p:tgtEl>
                                        <p:attrNameLst>
                                          <p:attrName>style.visibility</p:attrName>
                                        </p:attrNameLst>
                                      </p:cBhvr>
                                      <p:to>
                                        <p:strVal val="visible"/>
                                      </p:to>
                                    </p:set>
                                    <p:animEffect transition="in" filter="fade">
                                      <p:cBhvr>
                                        <p:cTn id="7" dur="1000"/>
                                        <p:tgtEl>
                                          <p:spTgt spid="2970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9700">
                                            <p:txEl>
                                              <p:pRg st="1" end="1"/>
                                            </p:txEl>
                                          </p:spTgt>
                                        </p:tgtEl>
                                        <p:attrNameLst>
                                          <p:attrName>style.visibility</p:attrName>
                                        </p:attrNameLst>
                                      </p:cBhvr>
                                      <p:to>
                                        <p:strVal val="visible"/>
                                      </p:to>
                                    </p:set>
                                    <p:animEffect transition="in" filter="fade">
                                      <p:cBhvr>
                                        <p:cTn id="12" dur="1000"/>
                                        <p:tgtEl>
                                          <p:spTgt spid="2970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9700">
                                            <p:txEl>
                                              <p:pRg st="2" end="2"/>
                                            </p:txEl>
                                          </p:spTgt>
                                        </p:tgtEl>
                                        <p:attrNameLst>
                                          <p:attrName>style.visibility</p:attrName>
                                        </p:attrNameLst>
                                      </p:cBhvr>
                                      <p:to>
                                        <p:strVal val="visible"/>
                                      </p:to>
                                    </p:set>
                                    <p:animEffect transition="in" filter="fade">
                                      <p:cBhvr>
                                        <p:cTn id="17" dur="1000"/>
                                        <p:tgtEl>
                                          <p:spTgt spid="2970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9700">
                                            <p:txEl>
                                              <p:pRg st="3" end="3"/>
                                            </p:txEl>
                                          </p:spTgt>
                                        </p:tgtEl>
                                        <p:attrNameLst>
                                          <p:attrName>style.visibility</p:attrName>
                                        </p:attrNameLst>
                                      </p:cBhvr>
                                      <p:to>
                                        <p:strVal val="visible"/>
                                      </p:to>
                                    </p:set>
                                    <p:animEffect transition="in" filter="fade">
                                      <p:cBhvr>
                                        <p:cTn id="22" dur="1000"/>
                                        <p:tgtEl>
                                          <p:spTgt spid="2970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9700">
                                            <p:txEl>
                                              <p:pRg st="4" end="4"/>
                                            </p:txEl>
                                          </p:spTgt>
                                        </p:tgtEl>
                                        <p:attrNameLst>
                                          <p:attrName>style.visibility</p:attrName>
                                        </p:attrNameLst>
                                      </p:cBhvr>
                                      <p:to>
                                        <p:strVal val="visible"/>
                                      </p:to>
                                    </p:set>
                                    <p:animEffect transition="in" filter="fade">
                                      <p:cBhvr>
                                        <p:cTn id="27" dur="1000"/>
                                        <p:tgtEl>
                                          <p:spTgt spid="2970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8"/>
          <p:cNvSpPr txBox="1">
            <a:spLocks noChangeArrowheads="1"/>
          </p:cNvSpPr>
          <p:nvPr/>
        </p:nvSpPr>
        <p:spPr bwMode="auto">
          <a:xfrm>
            <a:off x="606425" y="85725"/>
            <a:ext cx="3005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800" b="1">
                <a:solidFill>
                  <a:schemeClr val="bg1"/>
                </a:solidFill>
                <a:latin typeface="Verdana" panose="020B0604030504040204" pitchFamily="34" charset="0"/>
              </a:rPr>
              <a:t>Membrana plasmatica</a:t>
            </a:r>
          </a:p>
        </p:txBody>
      </p:sp>
      <p:pic>
        <p:nvPicPr>
          <p:cNvPr id="51210" name="Picture 10" descr="spazio_ext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47800"/>
            <a:ext cx="8382000"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WordArt 11"/>
          <p:cNvSpPr>
            <a:spLocks noChangeArrowheads="1" noChangeShapeType="1" noTextEdit="1"/>
          </p:cNvSpPr>
          <p:nvPr/>
        </p:nvSpPr>
        <p:spPr bwMode="auto">
          <a:xfrm>
            <a:off x="2667000" y="533400"/>
            <a:ext cx="3954463" cy="457200"/>
          </a:xfrm>
          <a:prstGeom prst="rect">
            <a:avLst/>
          </a:prstGeom>
        </p:spPr>
        <p:txBody>
          <a:bodyPr wrap="none" fromWordArt="1">
            <a:prstTxWarp prst="textPlain">
              <a:avLst>
                <a:gd name="adj" fmla="val 50000"/>
              </a:avLst>
            </a:prstTxWarp>
          </a:bodyPr>
          <a:lstStyle/>
          <a:p>
            <a:pPr algn="ctr"/>
            <a:r>
              <a:rPr lang="it-IT" sz="3600" b="1" kern="10">
                <a:ln w="6350">
                  <a:solidFill>
                    <a:schemeClr val="folHlink"/>
                  </a:solidFill>
                  <a:round/>
                  <a:headEnd/>
                  <a:tailEnd/>
                </a:ln>
                <a:solidFill>
                  <a:srgbClr val="80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STRUTTURA</a:t>
            </a:r>
          </a:p>
        </p:txBody>
      </p:sp>
      <p:sp>
        <p:nvSpPr>
          <p:cNvPr id="51214" name="Rectangle 14"/>
          <p:cNvSpPr>
            <a:spLocks noChangeArrowheads="1"/>
          </p:cNvSpPr>
          <p:nvPr/>
        </p:nvSpPr>
        <p:spPr bwMode="auto">
          <a:xfrm>
            <a:off x="250825" y="981075"/>
            <a:ext cx="8569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b="1">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1210"/>
                                        </p:tgtEl>
                                        <p:attrNameLst>
                                          <p:attrName>style.visibility</p:attrName>
                                        </p:attrNameLst>
                                      </p:cBhvr>
                                      <p:to>
                                        <p:strVal val="visible"/>
                                      </p:to>
                                    </p:set>
                                    <p:animEffect transition="in" filter="fade">
                                      <p:cBhvr>
                                        <p:cTn id="7" dur="2000"/>
                                        <p:tgtEl>
                                          <p:spTgt spid="51210"/>
                                        </p:tgtEl>
                                      </p:cBhvr>
                                    </p:animEffect>
                                  </p:childTnLst>
                                </p:cTn>
                              </p:par>
                              <p:par>
                                <p:cTn id="8" presetID="10" presetClass="entr" presetSubtype="0" fill="hold" nodeType="withEffect" nodePh="1">
                                  <p:stCondLst>
                                    <p:cond delay="0"/>
                                  </p:stCondLst>
                                  <p:endCondLst>
                                    <p:cond evt="begin" delay="0">
                                      <p:tn val="8"/>
                                    </p:cond>
                                  </p:endCondLst>
                                  <p:childTnLst>
                                    <p:set>
                                      <p:cBhvr>
                                        <p:cTn id="9" dur="1" fill="hold">
                                          <p:stCondLst>
                                            <p:cond delay="0"/>
                                          </p:stCondLst>
                                        </p:cTn>
                                        <p:tgtEl>
                                          <p:spTgt spid="51214">
                                            <p:txEl>
                                              <p:pRg st="0" end="0"/>
                                            </p:txEl>
                                          </p:spTgt>
                                        </p:tgtEl>
                                        <p:attrNameLst>
                                          <p:attrName>style.visibility</p:attrName>
                                        </p:attrNameLst>
                                      </p:cBhvr>
                                      <p:to>
                                        <p:strVal val="visible"/>
                                      </p:to>
                                    </p:set>
                                    <p:animEffect transition="in" filter="fade">
                                      <p:cBhvr>
                                        <p:cTn id="10" dur="2000"/>
                                        <p:tgtEl>
                                          <p:spTgt spid="512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3" descr="spazio_ext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59" y="3645024"/>
            <a:ext cx="4671849" cy="252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WordArt 14"/>
          <p:cNvSpPr>
            <a:spLocks noChangeArrowheads="1" noChangeShapeType="1" noTextEdit="1"/>
          </p:cNvSpPr>
          <p:nvPr/>
        </p:nvSpPr>
        <p:spPr bwMode="auto">
          <a:xfrm>
            <a:off x="533400" y="415925"/>
            <a:ext cx="8153400" cy="498475"/>
          </a:xfrm>
          <a:prstGeom prst="rect">
            <a:avLst/>
          </a:prstGeom>
        </p:spPr>
        <p:txBody>
          <a:bodyPr wrap="none" fromWordArt="1">
            <a:prstTxWarp prst="textPlain">
              <a:avLst>
                <a:gd name="adj" fmla="val 50000"/>
              </a:avLst>
            </a:prstTxWarp>
          </a:bodyPr>
          <a:lstStyle/>
          <a:p>
            <a:pPr algn="ctr"/>
            <a:r>
              <a:rPr lang="it-IT" sz="3600" b="1" kern="10">
                <a:ln w="6350">
                  <a:solidFill>
                    <a:schemeClr val="folHlink"/>
                  </a:solidFill>
                  <a:round/>
                  <a:headEnd/>
                  <a:tailEnd/>
                </a:ln>
                <a:solidFill>
                  <a:srgbClr val="80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MODELLO A MOSAICO FLUIDO</a:t>
            </a:r>
          </a:p>
        </p:txBody>
      </p:sp>
      <p:sp>
        <p:nvSpPr>
          <p:cNvPr id="31759" name="Rectangle 15"/>
          <p:cNvSpPr>
            <a:spLocks noChangeArrowheads="1"/>
          </p:cNvSpPr>
          <p:nvPr/>
        </p:nvSpPr>
        <p:spPr bwMode="auto">
          <a:xfrm>
            <a:off x="228600" y="1076325"/>
            <a:ext cx="86868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1600" b="1" dirty="0">
                <a:latin typeface="Times New Roman" panose="02020603050405020304" pitchFamily="18" charset="0"/>
              </a:rPr>
              <a:t>Secondo il modello a mosaico fluido, la struttura delle membrane è costituita da un doppio strato di molecole lipidiche (con spessore di 7-8 nm). I lipidi del doppio strato essendo </a:t>
            </a:r>
            <a:r>
              <a:rPr lang="it-IT" altLang="it-IT" sz="1600" b="1" i="1" dirty="0" err="1">
                <a:latin typeface="Times New Roman" panose="02020603050405020304" pitchFamily="18" charset="0"/>
              </a:rPr>
              <a:t>anfipatici</a:t>
            </a:r>
            <a:r>
              <a:rPr lang="it-IT" altLang="it-IT" sz="1600" b="1" dirty="0">
                <a:latin typeface="Times New Roman" panose="02020603050405020304" pitchFamily="18" charset="0"/>
              </a:rPr>
              <a:t> (molecole con caratteristiche sia idrofobiche che idrofile) si dispongono in modo che le regioni idrofobiche si concentrano nella parte interna delle membrane e costituiscono una barriera che impedisce il libero movimento delle molecole polari attraverso la membrana; le parti idrofile, invece, sono rivolte verso l’ambiente idrofilo ai due lati della membrana. In condizioni fisiologiche il doppio strato è fluido, nel senso che le molecole lipidiche sono libere di cambiare posizione e di effettuare determinati movimenti.</a:t>
            </a:r>
          </a:p>
        </p:txBody>
      </p:sp>
      <p:pic>
        <p:nvPicPr>
          <p:cNvPr id="1026" name="Picture 2" descr="Risultati immagini per membrana cellula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102" y="3645024"/>
            <a:ext cx="3974857" cy="22322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iterate type="wd">
                                    <p:tmPct val="10000"/>
                                  </p:iterate>
                                  <p:childTnLst>
                                    <p:set>
                                      <p:cBhvr>
                                        <p:cTn id="6" dur="1" fill="hold">
                                          <p:stCondLst>
                                            <p:cond delay="0"/>
                                          </p:stCondLst>
                                        </p:cTn>
                                        <p:tgtEl>
                                          <p:spTgt spid="31759">
                                            <p:txEl>
                                              <p:pRg st="0" end="0"/>
                                            </p:txEl>
                                          </p:spTgt>
                                        </p:tgtEl>
                                        <p:attrNameLst>
                                          <p:attrName>style.visibility</p:attrName>
                                        </p:attrNameLst>
                                      </p:cBhvr>
                                      <p:to>
                                        <p:strVal val="visible"/>
                                      </p:to>
                                    </p:set>
                                    <p:animEffect transition="in" filter="fade">
                                      <p:cBhvr>
                                        <p:cTn id="7" dur="1000"/>
                                        <p:tgtEl>
                                          <p:spTgt spid="317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p:cNvSpPr txBox="1">
            <a:spLocks noChangeArrowheads="1"/>
          </p:cNvSpPr>
          <p:nvPr/>
        </p:nvSpPr>
        <p:spPr bwMode="auto">
          <a:xfrm>
            <a:off x="585788" y="95250"/>
            <a:ext cx="30051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800" b="1">
                <a:solidFill>
                  <a:schemeClr val="bg1"/>
                </a:solidFill>
                <a:latin typeface="Verdana" panose="020B0604030504040204" pitchFamily="34" charset="0"/>
              </a:rPr>
              <a:t>Membrana plasmatica</a:t>
            </a:r>
          </a:p>
        </p:txBody>
      </p:sp>
      <p:sp>
        <p:nvSpPr>
          <p:cNvPr id="30735" name="Text Box 15"/>
          <p:cNvSpPr txBox="1">
            <a:spLocks noChangeArrowheads="1"/>
          </p:cNvSpPr>
          <p:nvPr/>
        </p:nvSpPr>
        <p:spPr bwMode="auto">
          <a:xfrm>
            <a:off x="152400" y="1066800"/>
            <a:ext cx="86106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it-IT" altLang="it-IT" sz="2600" b="1">
                <a:latin typeface="Times New Roman" panose="02020603050405020304" pitchFamily="18" charset="0"/>
              </a:rPr>
              <a:t>I lipidi che sono presenti a livello della membrana cellulare sono rappresentati da </a:t>
            </a:r>
            <a:r>
              <a:rPr lang="it-IT" altLang="it-IT" sz="2600" b="1" i="1">
                <a:solidFill>
                  <a:srgbClr val="7A1D00"/>
                </a:solidFill>
                <a:latin typeface="Times New Roman" panose="02020603050405020304" pitchFamily="18" charset="0"/>
              </a:rPr>
              <a:t>fosfolipidi</a:t>
            </a:r>
            <a:r>
              <a:rPr lang="it-IT" altLang="it-IT" sz="2600" b="1">
                <a:latin typeface="Times New Roman" panose="02020603050405020304" pitchFamily="18" charset="0"/>
              </a:rPr>
              <a:t>, </a:t>
            </a:r>
            <a:r>
              <a:rPr lang="it-IT" altLang="it-IT" sz="2600" b="1" i="1">
                <a:solidFill>
                  <a:srgbClr val="7A1D00"/>
                </a:solidFill>
                <a:latin typeface="Times New Roman" panose="02020603050405020304" pitchFamily="18" charset="0"/>
              </a:rPr>
              <a:t>glicolipidi</a:t>
            </a:r>
            <a:r>
              <a:rPr lang="it-IT" altLang="it-IT" sz="2600" b="1">
                <a:latin typeface="Times New Roman" panose="02020603050405020304" pitchFamily="18" charset="0"/>
              </a:rPr>
              <a:t> e il </a:t>
            </a:r>
            <a:r>
              <a:rPr lang="it-IT" altLang="it-IT" sz="2600" b="1" i="1">
                <a:solidFill>
                  <a:srgbClr val="7A1D00"/>
                </a:solidFill>
                <a:latin typeface="Times New Roman" panose="02020603050405020304" pitchFamily="18" charset="0"/>
              </a:rPr>
              <a:t>colesterolo</a:t>
            </a:r>
            <a:r>
              <a:rPr lang="it-IT" altLang="it-IT" sz="2600" b="1">
                <a:latin typeface="Times New Roman" panose="02020603050405020304" pitchFamily="18" charset="0"/>
              </a:rPr>
              <a:t>.</a:t>
            </a:r>
          </a:p>
        </p:txBody>
      </p:sp>
      <p:grpSp>
        <p:nvGrpSpPr>
          <p:cNvPr id="2" name="Group 19"/>
          <p:cNvGrpSpPr>
            <a:grpSpLocks/>
          </p:cNvGrpSpPr>
          <p:nvPr/>
        </p:nvGrpSpPr>
        <p:grpSpPr bwMode="auto">
          <a:xfrm>
            <a:off x="304800" y="2133600"/>
            <a:ext cx="3211513" cy="4252913"/>
            <a:chOff x="2058" y="872"/>
            <a:chExt cx="2009" cy="3409"/>
          </a:xfrm>
        </p:grpSpPr>
        <p:pic>
          <p:nvPicPr>
            <p:cNvPr id="17415" name="Picture 20"/>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l="36745" r="40945" b="11632"/>
            <a:stretch>
              <a:fillRect/>
            </a:stretch>
          </p:blipFill>
          <p:spPr bwMode="auto">
            <a:xfrm>
              <a:off x="2058" y="872"/>
              <a:ext cx="1466" cy="3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Text Box 21"/>
            <p:cNvSpPr txBox="1">
              <a:spLocks noChangeArrowheads="1"/>
            </p:cNvSpPr>
            <p:nvPr/>
          </p:nvSpPr>
          <p:spPr bwMode="auto">
            <a:xfrm>
              <a:off x="2617" y="3971"/>
              <a:ext cx="1450" cy="2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b="1">
                  <a:latin typeface="Times New Roman" panose="02020603050405020304" pitchFamily="18" charset="0"/>
                </a:rPr>
                <a:t>FOSFATIDILICOLINA</a:t>
              </a:r>
              <a:endParaRPr lang="it-IT" altLang="it-IT" sz="1800" b="1"/>
            </a:p>
          </p:txBody>
        </p:sp>
      </p:grpSp>
      <p:sp>
        <p:nvSpPr>
          <p:cNvPr id="17413" name="WordArt 27"/>
          <p:cNvSpPr>
            <a:spLocks noChangeArrowheads="1" noChangeShapeType="1" noTextEdit="1"/>
          </p:cNvSpPr>
          <p:nvPr/>
        </p:nvSpPr>
        <p:spPr bwMode="auto">
          <a:xfrm>
            <a:off x="1371600" y="457200"/>
            <a:ext cx="6324600" cy="457200"/>
          </a:xfrm>
          <a:prstGeom prst="rect">
            <a:avLst/>
          </a:prstGeom>
        </p:spPr>
        <p:txBody>
          <a:bodyPr wrap="none" fromWordArt="1">
            <a:prstTxWarp prst="textPlain">
              <a:avLst>
                <a:gd name="adj" fmla="val 50000"/>
              </a:avLst>
            </a:prstTxWarp>
          </a:bodyPr>
          <a:lstStyle/>
          <a:p>
            <a:pPr algn="ctr"/>
            <a:r>
              <a:rPr lang="it-IT" sz="3600" b="1" kern="10">
                <a:ln w="6350">
                  <a:solidFill>
                    <a:schemeClr val="folHlink"/>
                  </a:solidFill>
                  <a:round/>
                  <a:headEnd/>
                  <a:tailEnd/>
                </a:ln>
                <a:solidFill>
                  <a:srgbClr val="80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LIPIDI DI MEMBRANA</a:t>
            </a:r>
          </a:p>
        </p:txBody>
      </p:sp>
      <p:sp>
        <p:nvSpPr>
          <p:cNvPr id="30758" name="Rectangle 38"/>
          <p:cNvSpPr>
            <a:spLocks noChangeArrowheads="1"/>
          </p:cNvSpPr>
          <p:nvPr/>
        </p:nvSpPr>
        <p:spPr bwMode="auto">
          <a:xfrm>
            <a:off x="3733800" y="2019300"/>
            <a:ext cx="53340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2100" b="1" dirty="0">
                <a:latin typeface="Times New Roman" panose="02020603050405020304" pitchFamily="18" charset="0"/>
              </a:rPr>
              <a:t>I fosfolipidi sono costituiti da una regione lipidica (insolubile in acqua e solubile in solventi organici) e da un residuo di acido ortofosforico (gruppo fosfato). I fosfolipidi presenti nelle membrane cellulari animali sono classificati, in base all’alcol più rappresentativo contenuto nella loro struttura, in: </a:t>
            </a:r>
            <a:r>
              <a:rPr lang="it-IT" altLang="it-IT" sz="2600" i="1" dirty="0" err="1">
                <a:solidFill>
                  <a:srgbClr val="7A1D00"/>
                </a:solidFill>
                <a:latin typeface="Times New Roman" panose="02020603050405020304" pitchFamily="18" charset="0"/>
              </a:rPr>
              <a:t>glicerofosfolipidi</a:t>
            </a:r>
            <a:r>
              <a:rPr lang="it-IT" altLang="it-IT" sz="2100" b="1" dirty="0">
                <a:latin typeface="Times New Roman" panose="02020603050405020304" pitchFamily="18" charset="0"/>
              </a:rPr>
              <a:t> (o fosfogliceridi) e </a:t>
            </a:r>
            <a:r>
              <a:rPr lang="it-IT" altLang="it-IT" sz="2600" i="1" dirty="0" err="1">
                <a:solidFill>
                  <a:srgbClr val="7A1D00"/>
                </a:solidFill>
                <a:latin typeface="Times New Roman" panose="02020603050405020304" pitchFamily="18" charset="0"/>
              </a:rPr>
              <a:t>sfingolipidi</a:t>
            </a:r>
            <a:r>
              <a:rPr lang="it-IT" altLang="it-IT" sz="2100" b="1" dirty="0">
                <a:latin typeface="Times New Roman" panose="02020603050405020304" pitchFamily="18" charset="0"/>
              </a:rPr>
              <a:t>, a seconda che l’alcol sia, rispettivamente, glicerolo o sfingosina.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735"/>
                                        </p:tgtEl>
                                        <p:attrNameLst>
                                          <p:attrName>style.visibility</p:attrName>
                                        </p:attrNameLst>
                                      </p:cBhvr>
                                      <p:to>
                                        <p:strVal val="visible"/>
                                      </p:to>
                                    </p:set>
                                    <p:animEffect transition="in" filter="fade">
                                      <p:cBhvr>
                                        <p:cTn id="7" dur="1000"/>
                                        <p:tgtEl>
                                          <p:spTgt spid="307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0758"/>
                                        </p:tgtEl>
                                        <p:attrNameLst>
                                          <p:attrName>style.visibility</p:attrName>
                                        </p:attrNameLst>
                                      </p:cBhvr>
                                      <p:to>
                                        <p:strVal val="visible"/>
                                      </p:to>
                                    </p:set>
                                    <p:animEffect transition="in" filter="fade">
                                      <p:cBhvr>
                                        <p:cTn id="15" dur="1000"/>
                                        <p:tgtEl>
                                          <p:spTgt spid="307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5" grpId="0"/>
      <p:bldP spid="3075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16"/>
          <p:cNvGrpSpPr>
            <a:grpSpLocks/>
          </p:cNvGrpSpPr>
          <p:nvPr/>
        </p:nvGrpSpPr>
        <p:grpSpPr bwMode="auto">
          <a:xfrm>
            <a:off x="152400" y="2209800"/>
            <a:ext cx="3214688" cy="4573588"/>
            <a:chOff x="144" y="1314"/>
            <a:chExt cx="2025" cy="2881"/>
          </a:xfrm>
        </p:grpSpPr>
        <p:pic>
          <p:nvPicPr>
            <p:cNvPr id="19468" name="Picture 10"/>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r="70341"/>
            <a:stretch>
              <a:fillRect/>
            </a:stretch>
          </p:blipFill>
          <p:spPr bwMode="auto">
            <a:xfrm>
              <a:off x="144" y="1314"/>
              <a:ext cx="2025" cy="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9" name="Text Box 11"/>
            <p:cNvSpPr txBox="1">
              <a:spLocks noChangeArrowheads="1"/>
            </p:cNvSpPr>
            <p:nvPr/>
          </p:nvSpPr>
          <p:spPr bwMode="auto">
            <a:xfrm>
              <a:off x="1008" y="3907"/>
              <a:ext cx="724"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2400" b="1">
                  <a:latin typeface="Times New Roman" panose="02020603050405020304" pitchFamily="18" charset="0"/>
                </a:rPr>
                <a:t>schema</a:t>
              </a:r>
              <a:endParaRPr lang="it-IT" altLang="it-IT" b="1">
                <a:latin typeface="Times New Roman" panose="02020603050405020304" pitchFamily="18" charset="0"/>
              </a:endParaRPr>
            </a:p>
          </p:txBody>
        </p:sp>
      </p:grpSp>
      <p:sp>
        <p:nvSpPr>
          <p:cNvPr id="19459" name="WordArt 4"/>
          <p:cNvSpPr>
            <a:spLocks noChangeArrowheads="1" noChangeShapeType="1" noTextEdit="1"/>
          </p:cNvSpPr>
          <p:nvPr/>
        </p:nvSpPr>
        <p:spPr bwMode="auto">
          <a:xfrm>
            <a:off x="2514600" y="492125"/>
            <a:ext cx="3886200" cy="422275"/>
          </a:xfrm>
          <a:prstGeom prst="rect">
            <a:avLst/>
          </a:prstGeom>
        </p:spPr>
        <p:txBody>
          <a:bodyPr wrap="none" fromWordArt="1">
            <a:prstTxWarp prst="textPlain">
              <a:avLst>
                <a:gd name="adj" fmla="val 50000"/>
              </a:avLst>
            </a:prstTxWarp>
          </a:bodyPr>
          <a:lstStyle/>
          <a:p>
            <a:pPr algn="ctr"/>
            <a:r>
              <a:rPr lang="it-IT" sz="3600" b="1" kern="10">
                <a:ln w="6350">
                  <a:solidFill>
                    <a:schemeClr val="folHlink"/>
                  </a:solidFill>
                  <a:round/>
                  <a:headEnd/>
                  <a:tailEnd/>
                </a:ln>
                <a:solidFill>
                  <a:srgbClr val="80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FOSFOLIPIDI</a:t>
            </a:r>
          </a:p>
        </p:txBody>
      </p:sp>
      <p:sp>
        <p:nvSpPr>
          <p:cNvPr id="19460" name="Rectangle 5"/>
          <p:cNvSpPr>
            <a:spLocks noChangeArrowheads="1"/>
          </p:cNvSpPr>
          <p:nvPr/>
        </p:nvSpPr>
        <p:spPr bwMode="auto">
          <a:xfrm>
            <a:off x="0" y="990600"/>
            <a:ext cx="9144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30000"/>
              </a:spcBef>
              <a:buClrTx/>
              <a:buSzTx/>
              <a:buFontTx/>
              <a:buNone/>
            </a:pPr>
            <a:r>
              <a:rPr lang="it-IT" altLang="it-IT" sz="2000" b="1">
                <a:latin typeface="Times New Roman" panose="02020603050405020304" pitchFamily="18" charset="0"/>
              </a:rPr>
              <a:t>I fosfolipidi sono costituiti da un nucleo di glicerolo con due catene di acidi grassi che si estendono da un lato e un gruppo fosfato dal lato opposto. La testa glicero-fosfato della molecola è polare e quindi idrofila, mentre la regione con gli acidi grassi è non polare, quindi idrofoba.</a:t>
            </a:r>
          </a:p>
        </p:txBody>
      </p:sp>
      <p:grpSp>
        <p:nvGrpSpPr>
          <p:cNvPr id="3" name="Group 6"/>
          <p:cNvGrpSpPr>
            <a:grpSpLocks/>
          </p:cNvGrpSpPr>
          <p:nvPr/>
        </p:nvGrpSpPr>
        <p:grpSpPr bwMode="auto">
          <a:xfrm>
            <a:off x="3657600" y="2438400"/>
            <a:ext cx="1981200" cy="4267200"/>
            <a:chOff x="2058" y="872"/>
            <a:chExt cx="1466" cy="3409"/>
          </a:xfrm>
        </p:grpSpPr>
        <p:pic>
          <p:nvPicPr>
            <p:cNvPr id="19466" name="Picture 7"/>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l="36745" r="40945" b="11632"/>
            <a:stretch>
              <a:fillRect/>
            </a:stretch>
          </p:blipFill>
          <p:spPr bwMode="auto">
            <a:xfrm>
              <a:off x="2058" y="872"/>
              <a:ext cx="1466" cy="3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7" name="Text Box 8"/>
            <p:cNvSpPr txBox="1">
              <a:spLocks noChangeArrowheads="1"/>
            </p:cNvSpPr>
            <p:nvPr/>
          </p:nvSpPr>
          <p:spPr bwMode="auto">
            <a:xfrm>
              <a:off x="2617" y="3930"/>
              <a:ext cx="826" cy="3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2000" b="1"/>
                <a:t>formula</a:t>
              </a:r>
              <a:endParaRPr lang="it-IT" altLang="it-IT" sz="1800" b="1"/>
            </a:p>
          </p:txBody>
        </p:sp>
      </p:grpSp>
      <p:grpSp>
        <p:nvGrpSpPr>
          <p:cNvPr id="4" name="Group 12"/>
          <p:cNvGrpSpPr>
            <a:grpSpLocks/>
          </p:cNvGrpSpPr>
          <p:nvPr/>
        </p:nvGrpSpPr>
        <p:grpSpPr bwMode="auto">
          <a:xfrm>
            <a:off x="6172200" y="2579688"/>
            <a:ext cx="2709863" cy="4125912"/>
            <a:chOff x="3838" y="898"/>
            <a:chExt cx="1826" cy="3306"/>
          </a:xfrm>
        </p:grpSpPr>
        <p:pic>
          <p:nvPicPr>
            <p:cNvPr id="19463" name="Picture 13"/>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l="67192"/>
            <a:stretch>
              <a:fillRect/>
            </a:stretch>
          </p:blipFill>
          <p:spPr bwMode="auto">
            <a:xfrm>
              <a:off x="3838" y="898"/>
              <a:ext cx="1826" cy="3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Text Box 14"/>
            <p:cNvSpPr txBox="1">
              <a:spLocks noChangeArrowheads="1"/>
            </p:cNvSpPr>
            <p:nvPr/>
          </p:nvSpPr>
          <p:spPr bwMode="auto">
            <a:xfrm>
              <a:off x="4015" y="3838"/>
              <a:ext cx="1100" cy="3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it-IT" altLang="it-IT" sz="1200" b="1"/>
                <a:t>modello a spazio pieno</a:t>
              </a:r>
            </a:p>
          </p:txBody>
        </p:sp>
        <p:sp>
          <p:nvSpPr>
            <p:cNvPr id="19465" name="Text Box 15"/>
            <p:cNvSpPr txBox="1">
              <a:spLocks noChangeArrowheads="1"/>
            </p:cNvSpPr>
            <p:nvPr/>
          </p:nvSpPr>
          <p:spPr bwMode="auto">
            <a:xfrm>
              <a:off x="4925" y="2104"/>
              <a:ext cx="523" cy="2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400" b="1">
                  <a:latin typeface="Times New Roman" panose="02020603050405020304" pitchFamily="18" charset="0"/>
                </a:rPr>
                <a:t>simbolo</a:t>
              </a:r>
              <a:endParaRPr lang="it-IT" altLang="it-IT" sz="1800" b="1">
                <a:latin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09600" y="304800"/>
            <a:ext cx="8229600" cy="579438"/>
          </a:xfrm>
          <a:noFill/>
        </p:spPr>
        <p:txBody>
          <a:bodyPr anchor="t">
            <a:spAutoFit/>
          </a:bodyPr>
          <a:lstStyle/>
          <a:p>
            <a:pPr eaLnBrk="1" hangingPunct="1"/>
            <a:r>
              <a:rPr lang="it-IT" altLang="it-IT" sz="3200" b="1" smtClean="0">
                <a:solidFill>
                  <a:srgbClr val="7A1D00"/>
                </a:solidFill>
                <a:latin typeface="Times New Roman" panose="02020603050405020304" pitchFamily="18" charset="0"/>
              </a:rPr>
              <a:t>Modello spaziale del doppio strato lipidico</a:t>
            </a:r>
          </a:p>
        </p:txBody>
      </p:sp>
      <p:grpSp>
        <p:nvGrpSpPr>
          <p:cNvPr id="2" name="Group 3"/>
          <p:cNvGrpSpPr>
            <a:grpSpLocks/>
          </p:cNvGrpSpPr>
          <p:nvPr/>
        </p:nvGrpSpPr>
        <p:grpSpPr bwMode="auto">
          <a:xfrm>
            <a:off x="609600" y="1219200"/>
            <a:ext cx="4692650" cy="2862263"/>
            <a:chOff x="1139" y="543"/>
            <a:chExt cx="4223" cy="2644"/>
          </a:xfrm>
        </p:grpSpPr>
        <p:pic>
          <p:nvPicPr>
            <p:cNvPr id="21519" name="Picture 4" descr="doppio strato lipidico"/>
            <p:cNvPicPr>
              <a:picLocks noChangeAspect="1" noChangeArrowheads="1"/>
            </p:cNvPicPr>
            <p:nvPr/>
          </p:nvPicPr>
          <p:blipFill>
            <a:blip r:embed="rId3">
              <a:extLst>
                <a:ext uri="{28A0092B-C50C-407E-A947-70E740481C1C}">
                  <a14:useLocalDpi xmlns:a14="http://schemas.microsoft.com/office/drawing/2010/main" val="0"/>
                </a:ext>
              </a:extLst>
            </a:blip>
            <a:srcRect l="536" b="3224"/>
            <a:stretch>
              <a:fillRect/>
            </a:stretch>
          </p:blipFill>
          <p:spPr bwMode="auto">
            <a:xfrm>
              <a:off x="1139" y="834"/>
              <a:ext cx="4203" cy="2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20" name="Group 5"/>
            <p:cNvGrpSpPr>
              <a:grpSpLocks/>
            </p:cNvGrpSpPr>
            <p:nvPr/>
          </p:nvGrpSpPr>
          <p:grpSpPr bwMode="auto">
            <a:xfrm>
              <a:off x="1353" y="543"/>
              <a:ext cx="4009" cy="329"/>
              <a:chOff x="1200" y="515"/>
              <a:chExt cx="4009" cy="329"/>
            </a:xfrm>
          </p:grpSpPr>
          <p:sp>
            <p:nvSpPr>
              <p:cNvPr id="21521" name="Text Box 6"/>
              <p:cNvSpPr txBox="1">
                <a:spLocks noChangeArrowheads="1"/>
              </p:cNvSpPr>
              <p:nvPr/>
            </p:nvSpPr>
            <p:spPr bwMode="auto">
              <a:xfrm>
                <a:off x="1200" y="522"/>
                <a:ext cx="1065"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400" b="1">
                    <a:solidFill>
                      <a:srgbClr val="FF3300"/>
                    </a:solidFill>
                  </a:rPr>
                  <a:t>Teste polari</a:t>
                </a:r>
                <a:endParaRPr lang="en-GB" altLang="it-IT" sz="1400" b="1">
                  <a:solidFill>
                    <a:srgbClr val="FF3300"/>
                  </a:solidFill>
                </a:endParaRPr>
              </a:p>
            </p:txBody>
          </p:sp>
          <p:sp>
            <p:nvSpPr>
              <p:cNvPr id="21522" name="Text Box 7"/>
              <p:cNvSpPr txBox="1">
                <a:spLocks noChangeArrowheads="1"/>
              </p:cNvSpPr>
              <p:nvPr/>
            </p:nvSpPr>
            <p:spPr bwMode="auto">
              <a:xfrm>
                <a:off x="2575" y="515"/>
                <a:ext cx="1534"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400" b="1">
                    <a:solidFill>
                      <a:srgbClr val="FF3300"/>
                    </a:solidFill>
                  </a:rPr>
                  <a:t>Interno idrofobico</a:t>
                </a:r>
                <a:endParaRPr lang="en-GB" altLang="it-IT" sz="1400" b="1">
                  <a:solidFill>
                    <a:srgbClr val="FF3300"/>
                  </a:solidFill>
                </a:endParaRPr>
              </a:p>
            </p:txBody>
          </p:sp>
          <p:sp>
            <p:nvSpPr>
              <p:cNvPr id="21523" name="Text Box 8"/>
              <p:cNvSpPr txBox="1">
                <a:spLocks noChangeArrowheads="1"/>
              </p:cNvSpPr>
              <p:nvPr/>
            </p:nvSpPr>
            <p:spPr bwMode="auto">
              <a:xfrm>
                <a:off x="4145" y="522"/>
                <a:ext cx="1064"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400" b="1">
                    <a:solidFill>
                      <a:srgbClr val="FF3300"/>
                    </a:solidFill>
                  </a:rPr>
                  <a:t>Teste polari</a:t>
                </a:r>
                <a:endParaRPr lang="en-GB" altLang="it-IT" sz="1400" b="1">
                  <a:solidFill>
                    <a:srgbClr val="FF3300"/>
                  </a:solidFill>
                </a:endParaRPr>
              </a:p>
            </p:txBody>
          </p:sp>
          <p:sp>
            <p:nvSpPr>
              <p:cNvPr id="21524" name="Line 9"/>
              <p:cNvSpPr>
                <a:spLocks noChangeShapeType="1"/>
              </p:cNvSpPr>
              <p:nvPr/>
            </p:nvSpPr>
            <p:spPr bwMode="auto">
              <a:xfrm>
                <a:off x="1231" y="755"/>
                <a:ext cx="724" cy="0"/>
              </a:xfrm>
              <a:prstGeom prst="line">
                <a:avLst/>
              </a:prstGeom>
              <a:noFill/>
              <a:ln w="38100">
                <a:solidFill>
                  <a:srgbClr val="0033CC"/>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525" name="Line 10"/>
              <p:cNvSpPr>
                <a:spLocks noChangeShapeType="1"/>
              </p:cNvSpPr>
              <p:nvPr/>
            </p:nvSpPr>
            <p:spPr bwMode="auto">
              <a:xfrm>
                <a:off x="1955" y="755"/>
                <a:ext cx="0" cy="89"/>
              </a:xfrm>
              <a:prstGeom prst="line">
                <a:avLst/>
              </a:prstGeom>
              <a:noFill/>
              <a:ln w="38100">
                <a:solidFill>
                  <a:srgbClr val="0033CC"/>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526" name="Line 11"/>
              <p:cNvSpPr>
                <a:spLocks noChangeShapeType="1"/>
              </p:cNvSpPr>
              <p:nvPr/>
            </p:nvSpPr>
            <p:spPr bwMode="auto">
              <a:xfrm flipH="1">
                <a:off x="1231" y="755"/>
                <a:ext cx="0" cy="89"/>
              </a:xfrm>
              <a:prstGeom prst="line">
                <a:avLst/>
              </a:prstGeom>
              <a:noFill/>
              <a:ln w="38100">
                <a:solidFill>
                  <a:srgbClr val="0033CC"/>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527" name="Line 12"/>
              <p:cNvSpPr>
                <a:spLocks noChangeShapeType="1"/>
              </p:cNvSpPr>
              <p:nvPr/>
            </p:nvSpPr>
            <p:spPr bwMode="auto">
              <a:xfrm>
                <a:off x="2058" y="755"/>
                <a:ext cx="1964" cy="0"/>
              </a:xfrm>
              <a:prstGeom prst="line">
                <a:avLst/>
              </a:prstGeom>
              <a:noFill/>
              <a:ln w="38100">
                <a:solidFill>
                  <a:srgbClr val="0033CC"/>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528" name="Line 13"/>
              <p:cNvSpPr>
                <a:spLocks noChangeShapeType="1"/>
              </p:cNvSpPr>
              <p:nvPr/>
            </p:nvSpPr>
            <p:spPr bwMode="auto">
              <a:xfrm>
                <a:off x="4022" y="755"/>
                <a:ext cx="0" cy="89"/>
              </a:xfrm>
              <a:prstGeom prst="line">
                <a:avLst/>
              </a:prstGeom>
              <a:noFill/>
              <a:ln w="38100">
                <a:solidFill>
                  <a:srgbClr val="0033CC"/>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529" name="Line 14"/>
              <p:cNvSpPr>
                <a:spLocks noChangeShapeType="1"/>
              </p:cNvSpPr>
              <p:nvPr/>
            </p:nvSpPr>
            <p:spPr bwMode="auto">
              <a:xfrm flipH="1">
                <a:off x="2058" y="755"/>
                <a:ext cx="0" cy="89"/>
              </a:xfrm>
              <a:prstGeom prst="line">
                <a:avLst/>
              </a:prstGeom>
              <a:noFill/>
              <a:ln w="38100">
                <a:solidFill>
                  <a:srgbClr val="0033CC"/>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530" name="Line 15"/>
              <p:cNvSpPr>
                <a:spLocks noChangeShapeType="1"/>
              </p:cNvSpPr>
              <p:nvPr/>
            </p:nvSpPr>
            <p:spPr bwMode="auto">
              <a:xfrm>
                <a:off x="4126" y="755"/>
                <a:ext cx="724" cy="0"/>
              </a:xfrm>
              <a:prstGeom prst="line">
                <a:avLst/>
              </a:prstGeom>
              <a:noFill/>
              <a:ln w="38100">
                <a:solidFill>
                  <a:srgbClr val="0033CC"/>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531" name="Line 16"/>
              <p:cNvSpPr>
                <a:spLocks noChangeShapeType="1"/>
              </p:cNvSpPr>
              <p:nvPr/>
            </p:nvSpPr>
            <p:spPr bwMode="auto">
              <a:xfrm>
                <a:off x="4850" y="755"/>
                <a:ext cx="0" cy="89"/>
              </a:xfrm>
              <a:prstGeom prst="line">
                <a:avLst/>
              </a:prstGeom>
              <a:noFill/>
              <a:ln w="38100">
                <a:solidFill>
                  <a:srgbClr val="0033CC"/>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532" name="Line 17"/>
              <p:cNvSpPr>
                <a:spLocks noChangeShapeType="1"/>
              </p:cNvSpPr>
              <p:nvPr/>
            </p:nvSpPr>
            <p:spPr bwMode="auto">
              <a:xfrm flipH="1">
                <a:off x="4126" y="755"/>
                <a:ext cx="0" cy="89"/>
              </a:xfrm>
              <a:prstGeom prst="line">
                <a:avLst/>
              </a:prstGeom>
              <a:noFill/>
              <a:ln w="38100">
                <a:solidFill>
                  <a:srgbClr val="0033CC"/>
                </a:solidFill>
                <a:round/>
                <a:headEnd/>
                <a:tailEnd/>
              </a:ln>
              <a:extLst>
                <a:ext uri="{909E8E84-426E-40DD-AFC4-6F175D3DCCD1}">
                  <a14:hiddenFill xmlns:a14="http://schemas.microsoft.com/office/drawing/2010/main">
                    <a:noFill/>
                  </a14:hiddenFill>
                </a:ext>
              </a:extLst>
            </p:spPr>
            <p:txBody>
              <a:bodyPr/>
              <a:lstStyle/>
              <a:p>
                <a:endParaRPr lang="it-IT"/>
              </a:p>
            </p:txBody>
          </p:sp>
        </p:grpSp>
      </p:grpSp>
      <p:grpSp>
        <p:nvGrpSpPr>
          <p:cNvPr id="4" name="Group 18"/>
          <p:cNvGrpSpPr>
            <a:grpSpLocks/>
          </p:cNvGrpSpPr>
          <p:nvPr/>
        </p:nvGrpSpPr>
        <p:grpSpPr bwMode="auto">
          <a:xfrm>
            <a:off x="762000" y="4495800"/>
            <a:ext cx="2971800" cy="1631950"/>
            <a:chOff x="153" y="3183"/>
            <a:chExt cx="1872" cy="1028"/>
          </a:xfrm>
        </p:grpSpPr>
        <p:pic>
          <p:nvPicPr>
            <p:cNvPr id="21517" name="Picture 19" descr="palimitat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 y="3410"/>
              <a:ext cx="1872" cy="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8" name="Text Box 20"/>
            <p:cNvSpPr txBox="1">
              <a:spLocks noChangeArrowheads="1"/>
            </p:cNvSpPr>
            <p:nvPr/>
          </p:nvSpPr>
          <p:spPr bwMode="auto">
            <a:xfrm>
              <a:off x="304" y="3183"/>
              <a:ext cx="6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b="1">
                  <a:solidFill>
                    <a:srgbClr val="FF3300"/>
                  </a:solidFill>
                </a:rPr>
                <a:t>Palmitato</a:t>
              </a:r>
              <a:endParaRPr lang="en-GB" altLang="it-IT" sz="1600" b="1">
                <a:solidFill>
                  <a:srgbClr val="FF3300"/>
                </a:solidFill>
              </a:endParaRPr>
            </a:p>
          </p:txBody>
        </p:sp>
      </p:grpSp>
      <p:grpSp>
        <p:nvGrpSpPr>
          <p:cNvPr id="5" name="Group 21"/>
          <p:cNvGrpSpPr>
            <a:grpSpLocks/>
          </p:cNvGrpSpPr>
          <p:nvPr/>
        </p:nvGrpSpPr>
        <p:grpSpPr bwMode="auto">
          <a:xfrm>
            <a:off x="4267200" y="4343400"/>
            <a:ext cx="2362200" cy="2311400"/>
            <a:chOff x="4168" y="2864"/>
            <a:chExt cx="1488" cy="1456"/>
          </a:xfrm>
        </p:grpSpPr>
        <p:pic>
          <p:nvPicPr>
            <p:cNvPr id="21514" name="Picture 22" descr="oleato"/>
            <p:cNvPicPr>
              <a:picLocks noChangeAspect="1" noChangeArrowheads="1"/>
            </p:cNvPicPr>
            <p:nvPr/>
          </p:nvPicPr>
          <p:blipFill>
            <a:blip r:embed="rId5">
              <a:extLst>
                <a:ext uri="{28A0092B-C50C-407E-A947-70E740481C1C}">
                  <a14:useLocalDpi xmlns:a14="http://schemas.microsoft.com/office/drawing/2010/main" val="0"/>
                </a:ext>
              </a:extLst>
            </a:blip>
            <a:srcRect b="12518"/>
            <a:stretch>
              <a:fillRect/>
            </a:stretch>
          </p:blipFill>
          <p:spPr bwMode="auto">
            <a:xfrm>
              <a:off x="4168" y="3271"/>
              <a:ext cx="1488" cy="1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5" name="Text Box 23"/>
            <p:cNvSpPr txBox="1">
              <a:spLocks noChangeArrowheads="1"/>
            </p:cNvSpPr>
            <p:nvPr/>
          </p:nvSpPr>
          <p:spPr bwMode="auto">
            <a:xfrm>
              <a:off x="4963" y="3334"/>
              <a:ext cx="51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b="1">
                  <a:solidFill>
                    <a:srgbClr val="0033CC"/>
                  </a:solidFill>
                </a:rPr>
                <a:t>Oleato</a:t>
              </a:r>
              <a:endParaRPr lang="en-GB" altLang="it-IT" sz="1600" b="1">
                <a:solidFill>
                  <a:srgbClr val="0033CC"/>
                </a:solidFill>
              </a:endParaRPr>
            </a:p>
          </p:txBody>
        </p:sp>
        <p:sp>
          <p:nvSpPr>
            <p:cNvPr id="21516" name="Line 24"/>
            <p:cNvSpPr>
              <a:spLocks noChangeShapeType="1"/>
            </p:cNvSpPr>
            <p:nvPr/>
          </p:nvSpPr>
          <p:spPr bwMode="auto">
            <a:xfrm>
              <a:off x="4314" y="2864"/>
              <a:ext cx="384" cy="432"/>
            </a:xfrm>
            <a:prstGeom prst="line">
              <a:avLst/>
            </a:prstGeom>
            <a:noFill/>
            <a:ln w="762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sp>
        <p:nvSpPr>
          <p:cNvPr id="33817" name="Rectangle 25"/>
          <p:cNvSpPr>
            <a:spLocks noChangeArrowheads="1"/>
          </p:cNvSpPr>
          <p:nvPr/>
        </p:nvSpPr>
        <p:spPr bwMode="auto">
          <a:xfrm>
            <a:off x="5410200" y="914400"/>
            <a:ext cx="358140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400" b="1">
                <a:latin typeface="Times New Roman" panose="02020603050405020304" pitchFamily="18" charset="0"/>
              </a:rPr>
              <a:t>Le interazioni idrofobiche tra le catene carboniose di glicolipidi e fosfolipidi creano una lamina contenente i due strati di fosfolipidi le cui teste polari sono rivolte verso il mezzo acquoso circostante e le catene degli acidi grassi formano uno strato continuo idrofobico interno dallo spessore di circa 4 nm. Ogni strato fosfolipidico di questa struttura lamellare prende il nome di foglietto.</a:t>
            </a:r>
          </a:p>
        </p:txBody>
      </p:sp>
      <p:sp>
        <p:nvSpPr>
          <p:cNvPr id="33818" name="Rectangle 26"/>
          <p:cNvSpPr>
            <a:spLocks noChangeArrowheads="1"/>
          </p:cNvSpPr>
          <p:nvPr/>
        </p:nvSpPr>
        <p:spPr bwMode="auto">
          <a:xfrm>
            <a:off x="5289550" y="3505200"/>
            <a:ext cx="385445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400" b="1">
                <a:latin typeface="Times New Roman" panose="02020603050405020304" pitchFamily="18" charset="0"/>
              </a:rPr>
              <a:t>Tutti i fosfolipidi che costituiscono i doppi strati contengono 2 catene di acidi grassi di lunghezza media di 16 – 18 atomi di carbonio. Le catene aciliche insature hanno di solito un solo doppio legame ma possono averne 2, 3, 4 o additittura 6</a:t>
            </a:r>
          </a:p>
        </p:txBody>
      </p:sp>
      <p:sp>
        <p:nvSpPr>
          <p:cNvPr id="33819" name="Rectangle 27"/>
          <p:cNvSpPr>
            <a:spLocks noChangeArrowheads="1"/>
          </p:cNvSpPr>
          <p:nvPr/>
        </p:nvSpPr>
        <p:spPr bwMode="auto">
          <a:xfrm>
            <a:off x="6629400" y="6019800"/>
            <a:ext cx="15779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400" b="1">
                <a:latin typeface="Times New Roman" panose="02020603050405020304" pitchFamily="18" charset="0"/>
              </a:rPr>
              <a:t>18 atomi di C con un doppio legame</a:t>
            </a:r>
          </a:p>
        </p:txBody>
      </p:sp>
      <p:sp>
        <p:nvSpPr>
          <p:cNvPr id="33820" name="Rectangle 28"/>
          <p:cNvSpPr>
            <a:spLocks noChangeArrowheads="1"/>
          </p:cNvSpPr>
          <p:nvPr/>
        </p:nvSpPr>
        <p:spPr bwMode="auto">
          <a:xfrm>
            <a:off x="1371600" y="6172200"/>
            <a:ext cx="15779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400" b="1">
                <a:latin typeface="Times New Roman" panose="02020603050405020304" pitchFamily="18" charset="0"/>
              </a:rPr>
              <a:t>16 atomi di 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817"/>
                                        </p:tgtEl>
                                        <p:attrNameLst>
                                          <p:attrName>style.visibility</p:attrName>
                                        </p:attrNameLst>
                                      </p:cBhvr>
                                      <p:to>
                                        <p:strVal val="visible"/>
                                      </p:to>
                                    </p:set>
                                    <p:animEffect transition="in" filter="fade">
                                      <p:cBhvr>
                                        <p:cTn id="10" dur="1000"/>
                                        <p:tgtEl>
                                          <p:spTgt spid="3381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3818"/>
                                        </p:tgtEl>
                                        <p:attrNameLst>
                                          <p:attrName>style.visibility</p:attrName>
                                        </p:attrNameLst>
                                      </p:cBhvr>
                                      <p:to>
                                        <p:strVal val="visible"/>
                                      </p:to>
                                    </p:set>
                                    <p:animEffect transition="in" filter="fade">
                                      <p:cBhvr>
                                        <p:cTn id="15" dur="1000"/>
                                        <p:tgtEl>
                                          <p:spTgt spid="3381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3820"/>
                                        </p:tgtEl>
                                        <p:attrNameLst>
                                          <p:attrName>style.visibility</p:attrName>
                                        </p:attrNameLst>
                                      </p:cBhvr>
                                      <p:to>
                                        <p:strVal val="visible"/>
                                      </p:to>
                                    </p:set>
                                    <p:animEffect transition="in" filter="fade">
                                      <p:cBhvr>
                                        <p:cTn id="23" dur="500"/>
                                        <p:tgtEl>
                                          <p:spTgt spid="3382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3819"/>
                                        </p:tgtEl>
                                        <p:attrNameLst>
                                          <p:attrName>style.visibility</p:attrName>
                                        </p:attrNameLst>
                                      </p:cBhvr>
                                      <p:to>
                                        <p:strVal val="visible"/>
                                      </p:to>
                                    </p:set>
                                    <p:animEffect transition="in" filter="fade">
                                      <p:cBhvr>
                                        <p:cTn id="31" dur="500"/>
                                        <p:tgtEl>
                                          <p:spTgt spid="33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17" grpId="0"/>
      <p:bldP spid="33818" grpId="0"/>
      <p:bldP spid="33819" grpId="0"/>
      <p:bldP spid="338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95400"/>
            <a:ext cx="5791200"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5"/>
          <p:cNvPicPr>
            <a:picLocks noChangeAspect="1" noChangeArrowheads="1"/>
          </p:cNvPicPr>
          <p:nvPr/>
        </p:nvPicPr>
        <p:blipFill>
          <a:blip r:embed="rId4">
            <a:lum bright="-8000" contrast="20000"/>
            <a:extLst>
              <a:ext uri="{28A0092B-C50C-407E-A947-70E740481C1C}">
                <a14:useLocalDpi xmlns:a14="http://schemas.microsoft.com/office/drawing/2010/main" val="0"/>
              </a:ext>
            </a:extLst>
          </a:blip>
          <a:srcRect/>
          <a:stretch>
            <a:fillRect/>
          </a:stretch>
        </p:blipFill>
        <p:spPr bwMode="auto">
          <a:xfrm>
            <a:off x="0" y="4221163"/>
            <a:ext cx="4724400" cy="263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Text Box 6"/>
          <p:cNvSpPr txBox="1">
            <a:spLocks noChangeArrowheads="1"/>
          </p:cNvSpPr>
          <p:nvPr/>
        </p:nvSpPr>
        <p:spPr bwMode="auto">
          <a:xfrm>
            <a:off x="5105400" y="4572000"/>
            <a:ext cx="40386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it-IT" altLang="it-IT" sz="1600" b="1">
                <a:latin typeface="Times New Roman" panose="02020603050405020304" pitchFamily="18" charset="0"/>
              </a:rPr>
              <a:t>Il nucleo steroideo del colesterolo è disposto parallelamente alle catene aciliche dei fosfolipidi di membrana. Il colesterolo aiuta a rendere la membrana impermeabile alle piccole molecole solubili in acqua e mantiene la membrana flessibile in un ampio intervallo di temperature</a:t>
            </a:r>
          </a:p>
        </p:txBody>
      </p:sp>
      <p:sp>
        <p:nvSpPr>
          <p:cNvPr id="23557" name="WordArt 7"/>
          <p:cNvSpPr>
            <a:spLocks noChangeArrowheads="1" noChangeShapeType="1" noTextEdit="1"/>
          </p:cNvSpPr>
          <p:nvPr/>
        </p:nvSpPr>
        <p:spPr bwMode="auto">
          <a:xfrm>
            <a:off x="1828800" y="492125"/>
            <a:ext cx="5334000" cy="498475"/>
          </a:xfrm>
          <a:prstGeom prst="rect">
            <a:avLst/>
          </a:prstGeom>
        </p:spPr>
        <p:txBody>
          <a:bodyPr wrap="none" fromWordArt="1">
            <a:prstTxWarp prst="textPlain">
              <a:avLst>
                <a:gd name="adj" fmla="val 50000"/>
              </a:avLst>
            </a:prstTxWarp>
          </a:bodyPr>
          <a:lstStyle/>
          <a:p>
            <a:pPr algn="ctr"/>
            <a:r>
              <a:rPr lang="it-IT" sz="3600" b="1" kern="10">
                <a:ln w="6350">
                  <a:solidFill>
                    <a:schemeClr val="folHlink"/>
                  </a:solidFill>
                  <a:round/>
                  <a:headEnd/>
                  <a:tailEnd/>
                </a:ln>
                <a:solidFill>
                  <a:srgbClr val="80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IL COLESTEROLO</a:t>
            </a:r>
          </a:p>
        </p:txBody>
      </p:sp>
      <p:sp>
        <p:nvSpPr>
          <p:cNvPr id="23558" name="Rectangle 14"/>
          <p:cNvSpPr>
            <a:spLocks noChangeArrowheads="1"/>
          </p:cNvSpPr>
          <p:nvPr/>
        </p:nvSpPr>
        <p:spPr bwMode="auto">
          <a:xfrm>
            <a:off x="5943600" y="1143000"/>
            <a:ext cx="320040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700" b="1">
                <a:latin typeface="Times New Roman" panose="02020603050405020304" pitchFamily="18" charset="0"/>
              </a:rPr>
              <a:t>Il colesterolo è uno steroide, cioè una molecola lipidica costituita da quattro anelli policicloalifatici (condensati tra loro in formazione trans) e una coda alifatica, oltre ad eventuali gruppi funzionali. La struttura policiclica di base prende il nome di Ciclopentanoperidrofenantrene.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4821"/>
                                        </p:tgtEl>
                                        <p:attrNameLst>
                                          <p:attrName>style.visibility</p:attrName>
                                        </p:attrNameLst>
                                      </p:cBhvr>
                                      <p:to>
                                        <p:strVal val="visible"/>
                                      </p:to>
                                    </p:set>
                                    <p:animEffect transition="in" filter="fade">
                                      <p:cBhvr>
                                        <p:cTn id="7" dur="1000"/>
                                        <p:tgtEl>
                                          <p:spTgt spid="348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822"/>
                                        </p:tgtEl>
                                        <p:attrNameLst>
                                          <p:attrName>style.visibility</p:attrName>
                                        </p:attrNameLst>
                                      </p:cBhvr>
                                      <p:to>
                                        <p:strVal val="visible"/>
                                      </p:to>
                                    </p:set>
                                    <p:animEffect transition="in" filter="fade">
                                      <p:cBhvr>
                                        <p:cTn id="10" dur="1000"/>
                                        <p:tgtEl>
                                          <p:spTgt spid="348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2" grpId="0"/>
    </p:bldLst>
  </p:timing>
</p:sld>
</file>

<file path=ppt/theme/theme1.xml><?xml version="1.0" encoding="utf-8"?>
<a:theme xmlns:a="http://schemas.openxmlformats.org/drawingml/2006/main" name="Pixel">
  <a:themeElements>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2322</TotalTime>
  <Words>4017</Words>
  <Application>Microsoft Office PowerPoint</Application>
  <PresentationFormat>Presentazione su schermo (4:3)</PresentationFormat>
  <Paragraphs>268</Paragraphs>
  <Slides>20</Slides>
  <Notes>20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20</vt:i4>
      </vt:variant>
    </vt:vector>
  </HeadingPairs>
  <TitlesOfParts>
    <vt:vector size="26" baseType="lpstr">
      <vt:lpstr>Arial</vt:lpstr>
      <vt:lpstr>Arial Black</vt:lpstr>
      <vt:lpstr>Times New Roman</vt:lpstr>
      <vt:lpstr>Verdana</vt:lpstr>
      <vt:lpstr>Wingdings</vt:lpstr>
      <vt:lpstr>Pixel</vt:lpstr>
      <vt:lpstr>MEMBRANE CELLULARI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Modello spaziale del doppio strato lipidico</vt:lpstr>
      <vt:lpstr>Presentazione standard di PowerPoint</vt:lpstr>
      <vt:lpstr>Presentazione standard di PowerPoint</vt:lpstr>
      <vt:lpstr>Presentazione standard di PowerPoint</vt:lpstr>
      <vt:lpstr>Fattori che determinano la fluidità del doppio strato</vt:lpstr>
      <vt:lpstr>Il doppio strato lipidico è asimmetrico</vt:lpstr>
      <vt:lpstr>La componente fosfolipidica</vt:lpstr>
      <vt:lpstr>Presentazione standard di PowerPoint</vt:lpstr>
      <vt:lpstr>Differente composizione</vt:lpstr>
      <vt:lpstr>Presentazione standard di PowerPoint</vt:lpstr>
      <vt:lpstr>Presentazione standard di PowerPoint</vt:lpstr>
      <vt:lpstr>Presentazione standard di PowerPoint</vt:lpstr>
      <vt:lpstr>Presentazione standard di PowerPoint</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CELLULA  E LE SUE FUNZIONI</dc:title>
  <dc:creator>Michele</dc:creator>
  <cp:lastModifiedBy>Michele</cp:lastModifiedBy>
  <cp:revision>62</cp:revision>
  <cp:lastPrinted>2010-12-14T14:06:58Z</cp:lastPrinted>
  <dcterms:created xsi:type="dcterms:W3CDTF">2010-10-04T10:42:00Z</dcterms:created>
  <dcterms:modified xsi:type="dcterms:W3CDTF">2018-11-15T22:03:01Z</dcterms:modified>
</cp:coreProperties>
</file>