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7"/>
  </p:notesMasterIdLst>
  <p:sldIdLst>
    <p:sldId id="256" r:id="rId2"/>
    <p:sldId id="283" r:id="rId3"/>
    <p:sldId id="284" r:id="rId4"/>
    <p:sldId id="358" r:id="rId5"/>
    <p:sldId id="352" r:id="rId6"/>
    <p:sldId id="336" r:id="rId7"/>
    <p:sldId id="278" r:id="rId8"/>
    <p:sldId id="329" r:id="rId9"/>
    <p:sldId id="356" r:id="rId10"/>
    <p:sldId id="355" r:id="rId11"/>
    <p:sldId id="357" r:id="rId12"/>
    <p:sldId id="331" r:id="rId13"/>
    <p:sldId id="337" r:id="rId14"/>
    <p:sldId id="307" r:id="rId15"/>
    <p:sldId id="281" r:id="rId16"/>
    <p:sldId id="338" r:id="rId17"/>
    <p:sldId id="311" r:id="rId18"/>
    <p:sldId id="312" r:id="rId19"/>
    <p:sldId id="313" r:id="rId20"/>
    <p:sldId id="339" r:id="rId21"/>
    <p:sldId id="316" r:id="rId22"/>
    <p:sldId id="317" r:id="rId23"/>
    <p:sldId id="345" r:id="rId24"/>
    <p:sldId id="347" r:id="rId25"/>
    <p:sldId id="318" r:id="rId26"/>
    <p:sldId id="319" r:id="rId27"/>
    <p:sldId id="320" r:id="rId28"/>
    <p:sldId id="361" r:id="rId29"/>
    <p:sldId id="321" r:id="rId30"/>
    <p:sldId id="322" r:id="rId31"/>
    <p:sldId id="323" r:id="rId32"/>
    <p:sldId id="288" r:id="rId33"/>
    <p:sldId id="362" r:id="rId34"/>
    <p:sldId id="346" r:id="rId35"/>
    <p:sldId id="363" r:id="rId36"/>
    <p:sldId id="365" r:id="rId37"/>
    <p:sldId id="369" r:id="rId38"/>
    <p:sldId id="372" r:id="rId39"/>
    <p:sldId id="366" r:id="rId40"/>
    <p:sldId id="367" r:id="rId41"/>
    <p:sldId id="368" r:id="rId42"/>
    <p:sldId id="370" r:id="rId43"/>
    <p:sldId id="364" r:id="rId44"/>
    <p:sldId id="371" r:id="rId45"/>
    <p:sldId id="373" r:id="rId46"/>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64D"/>
    <a:srgbClr val="B900BB"/>
    <a:srgbClr val="99CCFF"/>
    <a:srgbClr val="FFFF00"/>
    <a:srgbClr val="FF3300"/>
    <a:srgbClr val="99FF99"/>
    <a:srgbClr val="00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1" autoAdjust="0"/>
    <p:restoredTop sz="92636" autoAdjust="0"/>
  </p:normalViewPr>
  <p:slideViewPr>
    <p:cSldViewPr>
      <p:cViewPr varScale="1">
        <p:scale>
          <a:sx n="55" d="100"/>
          <a:sy n="55" d="100"/>
        </p:scale>
        <p:origin x="42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it-IT"/>
          </a:p>
        </p:txBody>
      </p:sp>
      <p:sp>
        <p:nvSpPr>
          <p:cNvPr id="2048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3076"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048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2048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F96016-C017-4F84-9C81-69AEA16F7A07}"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727B28-890E-4F23-838F-85A63D51939A}" type="slidenum">
              <a:rPr lang="it-IT" altLang="it-IT" smtClean="0"/>
              <a:pPr>
                <a:spcBef>
                  <a:spcPct val="0"/>
                </a:spcBef>
              </a:pPr>
              <a:t>1</a:t>
            </a:fld>
            <a:endParaRPr lang="it-IT" altLang="it-IT"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C5AB60-78BF-40C0-AF38-24514576081A}" type="slidenum">
              <a:rPr lang="it-IT" altLang="it-IT" smtClean="0"/>
              <a:pPr>
                <a:spcBef>
                  <a:spcPct val="0"/>
                </a:spcBef>
              </a:pPr>
              <a:t>10</a:t>
            </a:fld>
            <a:endParaRPr lang="it-IT" altLang="it-IT" smtClean="0"/>
          </a:p>
        </p:txBody>
      </p:sp>
      <p:sp>
        <p:nvSpPr>
          <p:cNvPr id="23555" name="Rectangle 1026"/>
          <p:cNvSpPr>
            <a:spLocks noRot="1" noChangeArrowheads="1" noTextEdit="1"/>
          </p:cNvSpPr>
          <p:nvPr>
            <p:ph type="sldImg"/>
          </p:nvPr>
        </p:nvSpPr>
        <p:spPr>
          <a:ln/>
        </p:spPr>
      </p:sp>
      <p:sp>
        <p:nvSpPr>
          <p:cNvPr id="235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Dal punto di vista funzionale i canali si distinguono in base alla loro selettività e in base alla modalità di attivazione.</a:t>
            </a:r>
          </a:p>
          <a:p>
            <a:pPr eaLnBrk="1" hangingPunct="1"/>
            <a:r>
              <a:rPr lang="it-IT" altLang="it-IT" smtClean="0">
                <a:latin typeface="Arial" panose="020B0604020202020204" pitchFamily="34" charset="0"/>
              </a:rPr>
              <a:t>In base alla selettività si distinguono canali per un solo ione (Na+, K+, Ca2+, Cl-) e canali con selettività intermedia permeabili a Na+ e K+ oppure a Na+, K+ e Ca2+. La selettività di un canale è strettamente determinata dal tipo di cariche nette (positive o negative) che formano le pareti del foro di permeazione. Per quanto riguarda i canali del Na+, K+ e Ca2+, i gruppi carichi delle pareti sono costituiti da gruppi carbossilici (COO-) delle catene laterali dell’acido glutammico e aspartico a carica netta negativa, mentre per i canali permeabili a Cl- le pareti sono costituite da gruppi amminici (NH3+) degli aminoacidi arginina e lisina a carica netta positiva.</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8CB99E-BA75-434C-A09B-F23F7B7B7EBB}" type="slidenum">
              <a:rPr lang="it-IT" altLang="it-IT" smtClean="0"/>
              <a:pPr>
                <a:spcBef>
                  <a:spcPct val="0"/>
                </a:spcBef>
              </a:pPr>
              <a:t>11</a:t>
            </a:fld>
            <a:endParaRPr lang="it-IT" altLang="it-IT"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z="1000" smtClean="0">
                <a:latin typeface="Arial" panose="020B0604020202020204" pitchFamily="34" charset="0"/>
              </a:rPr>
              <a:t>In base alla loro modalità di attivazione i canali si suddividono in tre categorie. In tutti e tre i casi il canale è strutturato in modo tale da avere due conformazioni: una conformazione a canale chiuso (non permeabile) e una a canale aperto (permeabile). Si parla anche di canali a porta (gate) che differiscono in base al meccanismo che determina l’apertura o la chiusura del gate:</a:t>
            </a:r>
          </a:p>
          <a:p>
            <a:pPr marL="228600" indent="-228600" eaLnBrk="1" hangingPunct="1">
              <a:buFontTx/>
              <a:buAutoNum type="arabicPeriod"/>
            </a:pPr>
            <a:r>
              <a:rPr lang="it-IT" altLang="it-IT" sz="1000" smtClean="0">
                <a:latin typeface="Arial" panose="020B0604020202020204" pitchFamily="34" charset="0"/>
              </a:rPr>
              <a:t> Canali voltaggio dipendenti: la cui probabilità di apertura dipende strettamente dal potenziale elettrico della membrana. Il cambiamento di conformazione del canale da chiuso ad aperto è dovuto allo spostamento di cariche elettriche.</a:t>
            </a:r>
          </a:p>
          <a:p>
            <a:pPr marL="228600" indent="-228600" eaLnBrk="1" hangingPunct="1">
              <a:buFontTx/>
              <a:buAutoNum type="arabicPeriod"/>
            </a:pPr>
            <a:r>
              <a:rPr lang="it-IT" altLang="it-IT" sz="1000" smtClean="0">
                <a:latin typeface="Arial" panose="020B0604020202020204" pitchFamily="34" charset="0"/>
              </a:rPr>
              <a:t> canali attivati dai ligandi: la cui probabilità di apertura e chiusura è determinata dall’azione di particolari molecole messaggere che agiscono extracellularmente (neurotrasmettitori) e inducono cambi conformazionali capaci di aprire il poro di permeazione.</a:t>
            </a:r>
          </a:p>
          <a:p>
            <a:pPr marL="228600" indent="-228600" eaLnBrk="1" hangingPunct="1">
              <a:buFontTx/>
              <a:buAutoNum type="arabicPeriod"/>
            </a:pPr>
            <a:r>
              <a:rPr lang="it-IT" altLang="it-IT" sz="1000" smtClean="0">
                <a:latin typeface="Arial" panose="020B0604020202020204" pitchFamily="34" charset="0"/>
              </a:rPr>
              <a:t> canali attivati da secondi messaggeri la cui probabilità di apertura è condizionata dalla presenza nel liquido intracellulare di ioni e molecole comunenmente indicati come secondi messaggeri intracellulari come Ca2+, ATP, cAMP, cGMP, IP3).</a:t>
            </a:r>
          </a:p>
          <a:p>
            <a:pPr marL="228600" indent="-228600" eaLnBrk="1" hangingPunct="1"/>
            <a:endParaRPr lang="it-IT" altLang="it-IT"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5EA027-35A5-4803-A752-72BE5A232A5A}" type="slidenum">
              <a:rPr lang="it-IT" altLang="it-IT" smtClean="0"/>
              <a:pPr>
                <a:spcBef>
                  <a:spcPct val="0"/>
                </a:spcBef>
              </a:pPr>
              <a:t>12</a:t>
            </a:fld>
            <a:endParaRPr lang="it-IT" altLang="it-IT"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Alcune molecole polari come zuccheri, aminoacidi, nucleotidi e alcuni metaboliti diffondono attraverso la membrana utilizzando specifiche proteine trasportatrici (carrier) attraverso una diffusione facilitata. Si sviluppa secondo gradiente in entrambe le direzioni. </a:t>
            </a:r>
          </a:p>
          <a:p>
            <a:pPr eaLnBrk="1" hangingPunct="1"/>
            <a:r>
              <a:rPr lang="it-IT" altLang="it-IT" sz="1000" smtClean="0">
                <a:latin typeface="Arial" panose="020B0604020202020204" pitchFamily="34" charset="0"/>
              </a:rPr>
              <a:t>Le proteine carrier si legano a substrati specifici e li trasportano attraverso la membrana cambiando conformazione. </a:t>
            </a:r>
          </a:p>
          <a:p>
            <a:pPr eaLnBrk="1" hangingPunct="1"/>
            <a:r>
              <a:rPr lang="it-IT" altLang="it-IT" sz="1000" smtClean="0">
                <a:latin typeface="Arial" panose="020B0604020202020204" pitchFamily="34" charset="0"/>
              </a:rPr>
              <a:t>La molecola da trasportare si lega al carrier da un lato della membrana . Questo legame cambia la conformazione del carrier così che il cancello aperto si chiude. Dopo una breve fase di transizione in cui entrambi i cancelli sono chiusi, il lato opposto del carrier si apre dall’altro versante della membrana. Il carrier allora rilascia la molecola e il suo rilascio determina una variazione conformazionale che fa ritornare il carrier nella sua conformazione iniziale.</a:t>
            </a:r>
          </a:p>
          <a:p>
            <a:pPr eaLnBrk="1" hangingPunct="1"/>
            <a:r>
              <a:rPr lang="it-IT" altLang="it-IT" sz="1000" smtClean="0">
                <a:latin typeface="Arial" panose="020B0604020202020204" pitchFamily="34" charset="0"/>
              </a:rPr>
              <a:t>La diffusione facilitata mediante carrier ha carattere di uniporto in quanto viene trasportato solo un tipo di molecola e si distingue nettamente dal trasporto accoppiato indicato come cotrasporto che utilizza anche esso proteine trasportatrici ma si tratta di un trasporto attivo secondario.</a:t>
            </a:r>
            <a:endParaRPr lang="it-IT" altLang="it-IT"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B80E21-A6C8-4EB5-90FD-9AD5D438A364}" type="slidenum">
              <a:rPr lang="it-IT" altLang="it-IT" smtClean="0"/>
              <a:pPr>
                <a:spcBef>
                  <a:spcPct val="0"/>
                </a:spcBef>
              </a:pPr>
              <a:t>13</a:t>
            </a:fld>
            <a:endParaRPr lang="it-IT" altLang="it-IT"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27024E-BCDD-4E1B-A9E7-5D4712E27DAF}" type="slidenum">
              <a:rPr lang="it-IT" altLang="it-IT" smtClean="0"/>
              <a:pPr>
                <a:spcBef>
                  <a:spcPct val="0"/>
                </a:spcBef>
              </a:pPr>
              <a:t>14</a:t>
            </a:fld>
            <a:endParaRPr lang="it-IT" altLang="it-IT"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r>
              <a:rPr lang="it-IT" altLang="it-IT" sz="1000" smtClean="0">
                <a:latin typeface="Arial" panose="020B0604020202020204" pitchFamily="34" charset="0"/>
              </a:rPr>
              <a:t>La retta in basso corrisponde alle velocità del trasporto corrispondente ad un processo di diffusione semplice attraverso il doppio strato lipidico. La curva in alto corrisponde ad un processo di diffusione facilitata dalla presenza di un vettore sulla membrana. I due processi (diffusione facilitata e semplice) si distinguono per diverse caratteristiche: </a:t>
            </a:r>
          </a:p>
          <a:p>
            <a:pPr marL="190500" indent="-190500" eaLnBrk="1" hangingPunct="1">
              <a:buFontTx/>
              <a:buAutoNum type="arabicParenR"/>
            </a:pPr>
            <a:r>
              <a:rPr lang="it-IT" altLang="it-IT" sz="1000" smtClean="0">
                <a:latin typeface="Arial" panose="020B0604020202020204" pitchFamily="34" charset="0"/>
              </a:rPr>
              <a:t>Come si può osservare la velocità di trasporto tramite diffusione facilitata è ad ogni concentrazione di substrato notevolmente maggiore di quanto preveda l’equazione di Fick.</a:t>
            </a:r>
          </a:p>
          <a:p>
            <a:pPr marL="190500" indent="-190500" eaLnBrk="1" hangingPunct="1">
              <a:buFontTx/>
              <a:buAutoNum type="arabicParenR"/>
            </a:pPr>
            <a:r>
              <a:rPr lang="it-IT" altLang="it-IT" sz="1000" smtClean="0">
                <a:latin typeface="Arial" panose="020B0604020202020204" pitchFamily="34" charset="0"/>
              </a:rPr>
              <a:t>Il processo è altamente specifico in quanto ogni carrier trasporta solo una singola specie di molecole o un singolo gruppo di molecole strettamente affini. </a:t>
            </a:r>
          </a:p>
          <a:p>
            <a:pPr marL="190500" indent="-190500" eaLnBrk="1" hangingPunct="1">
              <a:buFontTx/>
              <a:buAutoNum type="arabicParenR"/>
            </a:pPr>
            <a:r>
              <a:rPr lang="it-IT" altLang="it-IT" sz="1000" smtClean="0">
                <a:latin typeface="Arial" panose="020B0604020202020204" pitchFamily="34" charset="0"/>
              </a:rPr>
              <a:t>il processo è saturabile poiché ad elevati gradienti di concentrazione del substrato si raggiunge una Vmax di trasporto che è un valore limite al quale tende la cinetica della reazione di trasporto a valori di concentrazione di substrato infiniti. </a:t>
            </a:r>
          </a:p>
          <a:p>
            <a:pPr marL="190500" indent="-190500" eaLnBrk="1" hangingPunct="1">
              <a:buFontTx/>
              <a:buAutoNum type="arabicParenR"/>
            </a:pPr>
            <a:r>
              <a:rPr lang="it-IT" altLang="it-IT" sz="1000" smtClean="0">
                <a:latin typeface="Arial" panose="020B0604020202020204" pitchFamily="34" charset="0"/>
              </a:rPr>
              <a:t>La cinetica della diffusione facilitata è descritta dall’equazione di Michaelis- Menten. Assumendo che una data sostanza S sia inizialmente presente solo all’esterno della membrana e che la velocità sia valutata a tempi iniziali tale equazione descrive numericamente la velocità di trasporto  V in funzione della velocità massima Vmax che si raggiunge a valori infiniti del substrato in cui tutte le molecole del trasportatore sono legate ad 1 molecola di substrato; Vmax è proporzionale sia al numero di trasportatori per unità di superficie cellulare che alla velocità di trasporto di ogni singolo trasportatore. </a:t>
            </a:r>
            <a:endParaRPr lang="it-IT" altLang="it-IT"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5046CA-6F87-40F6-A473-8D3D401AA8D1}" type="slidenum">
              <a:rPr lang="it-IT" altLang="it-IT" smtClean="0"/>
              <a:pPr>
                <a:spcBef>
                  <a:spcPct val="0"/>
                </a:spcBef>
              </a:pPr>
              <a:t>15</a:t>
            </a:fld>
            <a:endParaRPr lang="it-IT" altLang="it-IT"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Al momento si conoscono 6 isoforme di trasportatori GLUT con diversa affinità per il glucosio. Con l’eccezione di GLUT 5 che trasporta principalmente fruttosio, tutte le altre isoforme trasportano glucosio e sono distribuite eterogeneamente nei vari tessuti.</a:t>
            </a:r>
          </a:p>
          <a:p>
            <a:pPr eaLnBrk="1" hangingPunct="1"/>
            <a:r>
              <a:rPr lang="it-IT" altLang="it-IT" sz="1000" smtClean="0">
                <a:latin typeface="Arial" panose="020B0604020202020204" pitchFamily="34" charset="0"/>
              </a:rPr>
              <a:t>La prima isoforma denominata GLUT1 è presente in molti tessuti, compresa la membrana eritrocitaria, ed è denominato costitutivo; l’isoforma 2 è maggiormente espressa negli epiteli intestinale e renale dove facilità il flusso trans-epiteliale del glucosio; l’isoforma 3 è caratteristica del tessuto nervoso; mentre la 4 maggiormente espressa negli epatociti è estremamente importante nelle patologia del diabete mellito, in quanto è l’isoforma soggetta al controllo dell’insulina; infine il GLUT5 espresso a livello intestinale, ha una discreta affinità per il fruttosio favorendo il trasporto trans-membrana di questo zucchero.</a:t>
            </a:r>
          </a:p>
          <a:p>
            <a:pPr eaLnBrk="1" hangingPunct="1"/>
            <a:endParaRPr lang="it-IT" altLang="it-IT" sz="1000"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C06C54-832E-4965-9DBB-E100C4968E76}" type="slidenum">
              <a:rPr lang="it-IT" altLang="it-IT" smtClean="0"/>
              <a:pPr>
                <a:spcBef>
                  <a:spcPct val="0"/>
                </a:spcBef>
              </a:pPr>
              <a:t>16</a:t>
            </a:fld>
            <a:endParaRPr lang="it-IT" altLang="it-IT" smtClean="0"/>
          </a:p>
        </p:txBody>
      </p:sp>
      <p:sp>
        <p:nvSpPr>
          <p:cNvPr id="35843" name="Rectangle 1026"/>
          <p:cNvSpPr>
            <a:spLocks noRot="1" noChangeArrowheads="1" noTextEdit="1"/>
          </p:cNvSpPr>
          <p:nvPr>
            <p:ph type="sldImg"/>
          </p:nvPr>
        </p:nvSpPr>
        <p:spPr>
          <a:ln/>
        </p:spPr>
      </p:sp>
      <p:sp>
        <p:nvSpPr>
          <p:cNvPr id="358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z="1600" b="1" smtClean="0">
              <a:latin typeface="Times New Roman" panose="02020603050405020304" pitchFamily="18" charset="0"/>
            </a:endParaRPr>
          </a:p>
          <a:p>
            <a:pPr eaLnBrk="1" hangingPunct="1"/>
            <a:r>
              <a:rPr lang="it-IT" altLang="it-IT" sz="1600" b="1" smtClean="0">
                <a:latin typeface="Times New Roman" panose="02020603050405020304" pitchFamily="18" charset="0"/>
              </a:rPr>
              <a:t>Nell’ambiente intracellulare le concentrazioni di glucosio sono molto inferiori a quelle vigenti all’esterno e quindi il substrato si stacca dal suo sito di legame. Le concentrazioni intracellulari di D-glucosio si mantengono a bassi livelli in quanto una esochinasi lo trasforma in glucosio-6-fosfato, che non è riconosciuto dal trasportatore. Di conseguenza il gradiente di concentrazione favorevole all’ingresso di D-glucosio rimane inalterato. Una volta che lo zucchero si è staccato il sistema di trasporto scarico può riconvertirsi nella conformazione E2 e riprendere così il ciclo di trasporto.</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26E4D-8B87-4E65-B981-55422FAFAABF}" type="slidenum">
              <a:rPr lang="it-IT" altLang="it-IT" smtClean="0"/>
              <a:pPr>
                <a:spcBef>
                  <a:spcPct val="0"/>
                </a:spcBef>
              </a:pPr>
              <a:t>17</a:t>
            </a:fld>
            <a:endParaRPr lang="it-IT" altLang="it-IT" smtClean="0"/>
          </a:p>
        </p:txBody>
      </p:sp>
      <p:sp>
        <p:nvSpPr>
          <p:cNvPr id="37891" name="Rectangle 2"/>
          <p:cNvSpPr>
            <a:spLocks noChangeArrowheads="1" noTextEdit="1"/>
          </p:cNvSpPr>
          <p:nvPr>
            <p:ph type="sldImg"/>
          </p:nvPr>
        </p:nvSpPr>
        <p:spPr>
          <a:xfrm>
            <a:off x="917575" y="742950"/>
            <a:ext cx="4964113" cy="3724275"/>
          </a:xfrm>
          <a:solidFill>
            <a:srgbClr val="FFFFFF"/>
          </a:solidFill>
          <a:ln/>
        </p:spPr>
      </p:sp>
      <p:sp>
        <p:nvSpPr>
          <p:cNvPr id="37892"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r>
              <a:rPr lang="it-IT" altLang="it-IT" sz="1000" smtClean="0">
                <a:latin typeface="Arial" panose="020B0604020202020204" pitchFamily="34" charset="0"/>
              </a:rPr>
              <a:t>A seconda di come viene utilizzato l’ATP, il trasporto attivo può essere suddiviso in trasporto attivo primario che utilizza direttamente l’energia che deriva dal legame fosfato dell’ATP e il trasporto attivo secondario che utilizza invece l’energia di un gradiente di concentrazione che è stato precedentemente creato da un trasporto attivo primario. È ovvio quindi che tutti i trasporti attivi secondari dipendono strettamente dai trasporti attivi primari che utilizzano ATP per mantenere i gradienti di concentrazioni necessari per il trasporto attivo secondario. </a:t>
            </a:r>
          </a:p>
          <a:p>
            <a:pPr eaLnBrk="1" hangingPunct="1"/>
            <a:r>
              <a:rPr lang="it-IT" altLang="it-IT" sz="1000" smtClean="0">
                <a:latin typeface="Arial" panose="020B0604020202020204" pitchFamily="34" charset="0"/>
              </a:rPr>
              <a:t>I meccanismi delle proteine responsabili del trasporto attivo assomigliano per alcuni aspetti a quelli della diffusione facilitata. I substrati, ioni o molecole, si legano alla proteina carrier, che cambia conformazione rilasciando il substrato nel lato opposto. Esistono però due sostanziali differenze per quanto riguarda le proteine del trasporto attivo primario: 1) il cambio di conformazione avviene grazie all’apporto di energia dell’ATP, mentre nel caso della diffusione facilitata non è richiesta alcuna energia metabolica e 2) l’affinità della proteina carrier per il ligando si modifica nel passaggio da un lato all’altro della membrana. Solo in questo modo possono essere legati e ceduti ioni contro gradiente</a:t>
            </a:r>
            <a:r>
              <a:rPr lang="it-IT" altLang="it-IT" smtClean="0">
                <a:latin typeface="Arial" panose="020B0604020202020204"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D97858-B2FF-4908-8B3E-FA9601D0D027}" type="slidenum">
              <a:rPr lang="it-IT" altLang="it-IT" smtClean="0"/>
              <a:pPr>
                <a:spcBef>
                  <a:spcPct val="0"/>
                </a:spcBef>
              </a:pPr>
              <a:t>18</a:t>
            </a:fld>
            <a:endParaRPr lang="it-IT" altLang="it-IT" smtClean="0"/>
          </a:p>
        </p:txBody>
      </p:sp>
      <p:sp>
        <p:nvSpPr>
          <p:cNvPr id="39939" name="Rectangle 2"/>
          <p:cNvSpPr>
            <a:spLocks noChangeArrowheads="1" noTextEdit="1"/>
          </p:cNvSpPr>
          <p:nvPr>
            <p:ph type="sldImg"/>
          </p:nvPr>
        </p:nvSpPr>
        <p:spPr>
          <a:xfrm>
            <a:off x="917575" y="742950"/>
            <a:ext cx="4964113" cy="3724275"/>
          </a:xfrm>
          <a:solidFill>
            <a:srgbClr val="FFFFFF"/>
          </a:solidFill>
          <a:ln/>
        </p:spPr>
      </p:sp>
      <p:sp>
        <p:nvSpPr>
          <p:cNvPr id="39940"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spcBef>
                <a:spcPct val="0"/>
              </a:spcBef>
            </a:pPr>
            <a:r>
              <a:rPr lang="it-IT" altLang="it-IT" sz="1000" smtClean="0">
                <a:latin typeface="Arial" panose="020B0604020202020204" pitchFamily="34" charset="0"/>
              </a:rPr>
              <a:t>Il trasporto attivo primario utilizza proteine di membrana che cambiano conformazione utilizzando l’energia chimica derivata dall’idrolisi dell’ATP in ADP e fosfato. In questo senso tali proteine sono dei veri e propri enzimi e vengono comunamente definite ATPasi. </a:t>
            </a:r>
          </a:p>
          <a:p>
            <a:pPr eaLnBrk="1" hangingPunct="1">
              <a:spcBef>
                <a:spcPct val="0"/>
              </a:spcBef>
            </a:pPr>
            <a:r>
              <a:rPr lang="it-IT" altLang="it-IT" sz="1000" smtClean="0">
                <a:latin typeface="Arial" panose="020B0604020202020204" pitchFamily="34" charset="0"/>
              </a:rPr>
              <a:t>Possiamo distinguere quattro classi di proteine di trasporto ATP-dipendenti.</a:t>
            </a:r>
          </a:p>
          <a:p>
            <a:pPr eaLnBrk="1" hangingPunct="1">
              <a:spcBef>
                <a:spcPct val="0"/>
              </a:spcBef>
            </a:pPr>
            <a:r>
              <a:rPr lang="it-IT" altLang="it-IT" sz="1000" smtClean="0">
                <a:latin typeface="Arial" panose="020B0604020202020204" pitchFamily="34" charset="0"/>
              </a:rPr>
              <a:t> Le pompe della classe p (P-type ATPasi) sono costituite da due diversi peptidi, alfa e beta, e passano in uno stato fosforilato durante il ciclo di trasporto. La sequenza attorno al residuo che viene fosforilato, situato nelle subunità alfa è omologa nelle diverse pompe. </a:t>
            </a:r>
          </a:p>
          <a:p>
            <a:pPr eaLnBrk="1" hangingPunct="1">
              <a:spcBef>
                <a:spcPct val="0"/>
              </a:spcBef>
            </a:pPr>
            <a:r>
              <a:rPr lang="it-IT" altLang="it-IT" sz="1000" smtClean="0">
                <a:latin typeface="Arial" panose="020B0604020202020204" pitchFamily="34" charset="0"/>
              </a:rPr>
              <a:t>Le pompe delle classi F e V non danno origine ad intermedi fosforilati. Le loro strutture sono simili e contengono proteine simili, ma le loro subunità non hanno alcuna relazione con quelle delle pompe della classe P. </a:t>
            </a:r>
          </a:p>
          <a:p>
            <a:pPr eaLnBrk="1" hangingPunct="1">
              <a:spcBef>
                <a:spcPct val="0"/>
              </a:spcBef>
            </a:pPr>
            <a:r>
              <a:rPr lang="it-IT" altLang="it-IT" sz="1000" smtClean="0">
                <a:latin typeface="Arial" panose="020B0604020202020204" pitchFamily="34" charset="0"/>
              </a:rPr>
              <a:t>Tutti i membri dell'ampia superfamiglia di proteine ABC (ATP-binding cassette transporter) contengono quattro domini essenziali: due domini transmembrana (T) e due domini citosolici leganti ATP (A) che accoppiano l'idrolisi di ATP al trasporto di un dato soluto. In alcune proteine ABC, questi domini sono presenti come subunità separate (come nel caso illustrato) mentre, in altre, risultano fusi in un singolo polipeptide.</a:t>
            </a:r>
            <a:r>
              <a:rPr lang="en-GB" altLang="it-IT" smtClean="0">
                <a:latin typeface="Arial" panose="020B0604020202020204" pitchFamily="34"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7E9479-1B15-47FC-B9C8-18188CE5C896}" type="slidenum">
              <a:rPr lang="it-IT" altLang="it-IT" smtClean="0"/>
              <a:pPr>
                <a:spcBef>
                  <a:spcPct val="0"/>
                </a:spcBef>
              </a:pPr>
              <a:t>19</a:t>
            </a:fld>
            <a:endParaRPr lang="it-IT" altLang="it-IT" smtClean="0"/>
          </a:p>
        </p:txBody>
      </p:sp>
      <p:sp>
        <p:nvSpPr>
          <p:cNvPr id="41987" name="Rectangle 2050"/>
          <p:cNvSpPr>
            <a:spLocks noChangeArrowheads="1" noTextEdit="1"/>
          </p:cNvSpPr>
          <p:nvPr>
            <p:ph type="sldImg"/>
          </p:nvPr>
        </p:nvSpPr>
        <p:spPr>
          <a:xfrm>
            <a:off x="917575" y="742950"/>
            <a:ext cx="4964113" cy="3724275"/>
          </a:xfrm>
          <a:solidFill>
            <a:srgbClr val="FFFFFF"/>
          </a:solidFill>
          <a:ln/>
        </p:spPr>
      </p:sp>
      <p:sp>
        <p:nvSpPr>
          <p:cNvPr id="41988" name="Rectangle 2051"/>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B4458E-A6D7-4A2F-8F76-8CA85E39F89B}" type="slidenum">
              <a:rPr lang="it-IT" altLang="it-IT" smtClean="0"/>
              <a:pPr>
                <a:spcBef>
                  <a:spcPct val="0"/>
                </a:spcBef>
              </a:pPr>
              <a:t>2</a:t>
            </a:fld>
            <a:endParaRPr lang="it-IT" altLang="it-IT"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La struttura a doppio strato lipidico delle membrane biologiche condiziona fortemente il movimento di gas, ioni e molecole attraverso le membrane. L’interno idrofobico del doppio strato lipidico rende le membrane impermeabili alla maggior parte degli ioni e delle molecole cariche. In generale, mentre i gas come O2, CO2, NO e le molecole lipofiliche permeano facilmente attraverso le membrane, gli ioni e le molecole idrosolubili permeano con molta difficoltà o non permeano affatto attraverso la fase lipidica della membrana. </a:t>
            </a:r>
          </a:p>
          <a:p>
            <a:pPr eaLnBrk="1" hangingPunct="1"/>
            <a:r>
              <a:rPr lang="it-IT" altLang="it-IT" sz="1000" smtClean="0">
                <a:latin typeface="Arial" panose="020B0604020202020204" pitchFamily="34" charset="0"/>
              </a:rPr>
              <a:t>Tuttavia, i movimenti di sostanze cariche sono necessari per il corretto funzionamento cellulare e pertanto tutte le cellule hanno sviluppato e perfezionato adeguati sistemi molecolari per facilitarne il movimento. Anche grosse proteine e particelle possono permeare la membrana cellulare attraverso specifici sistemi di trasporto.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2F30F8-D338-4719-9534-F28CDF36555F}" type="slidenum">
              <a:rPr lang="it-IT" altLang="it-IT" smtClean="0"/>
              <a:pPr>
                <a:spcBef>
                  <a:spcPct val="0"/>
                </a:spcBef>
              </a:pPr>
              <a:t>20</a:t>
            </a:fld>
            <a:endParaRPr lang="it-IT" altLang="it-IT"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Ha il compito principale di mantenere stabili i gradienti di concentrazione di sodio e potassio ai lati della membrana. </a:t>
            </a:r>
          </a:p>
          <a:p>
            <a:pPr eaLnBrk="1" hangingPunct="1"/>
            <a:r>
              <a:rPr lang="it-IT" altLang="it-IT" sz="1800" b="1" smtClean="0">
                <a:latin typeface="Times New Roman" panose="02020603050405020304" pitchFamily="18" charset="0"/>
              </a:rPr>
              <a:t>Oltre a possedere tutti i requisiti dei sistemi di trasporto facilitato precedentemente analizzati (velocità, specificità, saturabilità, etc..), in analogia a  tutti i sistemi di trasporto attivo primario è caratterizzata funzionalmente dal lavorare contro gradiente di concentrazione sia dello ione sodio che del potassio in quanto trasporta il Na dall’ambiente interno dove è meno concentrato a quello esterno dove è più concentrato; viceversa il potassio viene traslocato dall’ambiente extracellulare a minor concentrazione a quello intracellulare a concentrazione maggiore.</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2694F7-FCB8-4D8C-AE7B-AC82EF32E034}" type="slidenum">
              <a:rPr lang="it-IT" altLang="it-IT" smtClean="0"/>
              <a:pPr>
                <a:spcBef>
                  <a:spcPct val="0"/>
                </a:spcBef>
              </a:pPr>
              <a:t>21</a:t>
            </a:fld>
            <a:endParaRPr lang="it-IT" altLang="it-IT"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DDB0D0-8306-4AD5-AE4D-987F082A1F8C}" type="slidenum">
              <a:rPr lang="it-IT" altLang="it-IT" smtClean="0"/>
              <a:pPr>
                <a:spcBef>
                  <a:spcPct val="0"/>
                </a:spcBef>
              </a:pPr>
              <a:t>22</a:t>
            </a:fld>
            <a:endParaRPr lang="it-IT" altLang="it-IT" smtClean="0"/>
          </a:p>
        </p:txBody>
      </p:sp>
      <p:sp>
        <p:nvSpPr>
          <p:cNvPr id="48131" name="Rectangle 2"/>
          <p:cNvSpPr>
            <a:spLocks noChangeArrowheads="1" noTextEdit="1"/>
          </p:cNvSpPr>
          <p:nvPr>
            <p:ph type="sldImg"/>
          </p:nvPr>
        </p:nvSpPr>
        <p:spPr>
          <a:xfrm>
            <a:off x="917575" y="742950"/>
            <a:ext cx="4964113" cy="3724275"/>
          </a:xfrm>
          <a:solidFill>
            <a:srgbClr val="FFFFFF"/>
          </a:solidFill>
          <a:ln/>
        </p:spPr>
      </p:sp>
      <p:sp>
        <p:nvSpPr>
          <p:cNvPr id="48132"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r>
              <a:rPr lang="it-IT" altLang="it-IT" sz="1000" smtClean="0">
                <a:latin typeface="Arial" panose="020B0604020202020204" pitchFamily="34" charset="0"/>
              </a:rPr>
              <a:t>La pompa </a:t>
            </a:r>
            <a:r>
              <a:rPr lang="it-IT" altLang="it-IT" sz="1000" b="1" smtClean="0">
                <a:solidFill>
                  <a:schemeClr val="accent2"/>
                </a:solidFill>
                <a:latin typeface="Arial" panose="020B0604020202020204" pitchFamily="34" charset="0"/>
              </a:rPr>
              <a:t>Ca</a:t>
            </a:r>
            <a:r>
              <a:rPr lang="it-IT" altLang="it-IT" sz="1000" b="1" baseline="30000" smtClean="0">
                <a:solidFill>
                  <a:schemeClr val="accent2"/>
                </a:solidFill>
                <a:latin typeface="Arial" panose="020B0604020202020204" pitchFamily="34" charset="0"/>
              </a:rPr>
              <a:t>2+ </a:t>
            </a:r>
            <a:r>
              <a:rPr lang="it-IT" altLang="it-IT" sz="1000" b="1" smtClean="0">
                <a:solidFill>
                  <a:schemeClr val="accent2"/>
                </a:solidFill>
                <a:latin typeface="Arial" panose="020B0604020202020204" pitchFamily="34" charset="0"/>
              </a:rPr>
              <a:t>ATPasi è una proteina integrale di membrana (PM 100 kDa) con 10 domini transmembrana. Ha le caratteristiche di un uniporto e trasporta fuori dalla cellula 2 ioni Ca per ogni molecola di ATP utilizzata in ogni ciclo. È elettrogenica ed ha l’importante ruolo di mantenere bassa la concentrazione del Ca intracellulare che è una condizione vitale per la sopravvivenza e la funzionalità cellulare. La pompa del Ca è presente non solo a livello del plasmalemma ma è attiva anche sulla membrana del reticolo endoplasmatico e sarcoplasmatico e nei mitocondri e aiuta a mantenere bassi i livelli di Ca citoplasmatico trasportabto lo ione all’interno di questi organuli contro un forte gradiente di concentrazione. </a:t>
            </a:r>
          </a:p>
          <a:p>
            <a:pPr eaLnBrk="1" hangingPunct="1"/>
            <a:r>
              <a:rPr lang="it-IT" altLang="it-IT" sz="1000" b="1" smtClean="0">
                <a:solidFill>
                  <a:schemeClr val="accent2"/>
                </a:solidFill>
                <a:latin typeface="Arial" panose="020B0604020202020204" pitchFamily="34" charset="0"/>
              </a:rPr>
              <a:t>Le due isoforme hanno diverse caratteristiche molecolari. La PMCA ha una maggiore affinità per il Ca ed è praticamente sempre in funzione per mantenere a livello basale la concentrazione di ca intracellulare. La serca entra in funzione solo quando la concentrazione di Ca aumenta di un ordine di grandezza. Non si conoscono ancora inibitori specifici per la PMCA mentre la SERCA è inibita dalla tapsigargina.</a:t>
            </a:r>
            <a:endParaRPr lang="it-IT" altLang="it-IT" sz="900" b="1" smtClean="0">
              <a:solidFill>
                <a:schemeClr val="accent2"/>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924C28-9A89-4B34-AA57-822AB03FA58D}" type="slidenum">
              <a:rPr lang="it-IT" altLang="it-IT" smtClean="0"/>
              <a:pPr>
                <a:spcBef>
                  <a:spcPct val="0"/>
                </a:spcBef>
              </a:pPr>
              <a:t>23</a:t>
            </a:fld>
            <a:endParaRPr lang="it-IT" altLang="it-IT"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La pompa </a:t>
            </a:r>
            <a:r>
              <a:rPr lang="it-IT" altLang="it-IT" sz="1000" b="1" smtClean="0">
                <a:solidFill>
                  <a:schemeClr val="accent2"/>
                </a:solidFill>
                <a:latin typeface="Arial" panose="020B0604020202020204" pitchFamily="34" charset="0"/>
              </a:rPr>
              <a:t>H</a:t>
            </a:r>
            <a:r>
              <a:rPr lang="it-IT" altLang="it-IT" sz="1000" b="1" baseline="30000" smtClean="0">
                <a:solidFill>
                  <a:schemeClr val="accent2"/>
                </a:solidFill>
                <a:latin typeface="Arial" panose="020B0604020202020204" pitchFamily="34" charset="0"/>
              </a:rPr>
              <a:t>+</a:t>
            </a:r>
            <a:r>
              <a:rPr lang="it-IT" altLang="it-IT" sz="1000" b="1" smtClean="0">
                <a:solidFill>
                  <a:schemeClr val="accent2"/>
                </a:solidFill>
                <a:latin typeface="Arial" panose="020B0604020202020204" pitchFamily="34" charset="0"/>
              </a:rPr>
              <a:t>/K</a:t>
            </a:r>
            <a:r>
              <a:rPr lang="it-IT" altLang="it-IT" sz="1000" b="1" baseline="30000" smtClean="0">
                <a:solidFill>
                  <a:schemeClr val="accent2"/>
                </a:solidFill>
                <a:latin typeface="Arial" panose="020B0604020202020204" pitchFamily="34" charset="0"/>
              </a:rPr>
              <a:t>+ </a:t>
            </a:r>
            <a:r>
              <a:rPr lang="it-IT" altLang="it-IT" sz="1000" b="1" smtClean="0">
                <a:solidFill>
                  <a:schemeClr val="accent2"/>
                </a:solidFill>
                <a:latin typeface="Arial" panose="020B0604020202020204" pitchFamily="34" charset="0"/>
              </a:rPr>
              <a:t>ATPasi o pompa protonica è un trasportatore strutturalmente molto simile alla Na</a:t>
            </a:r>
            <a:r>
              <a:rPr lang="it-IT" altLang="it-IT" sz="1000" b="1" baseline="30000" smtClean="0">
                <a:solidFill>
                  <a:schemeClr val="accent2"/>
                </a:solidFill>
                <a:latin typeface="Arial" panose="020B0604020202020204" pitchFamily="34" charset="0"/>
              </a:rPr>
              <a:t>+</a:t>
            </a:r>
            <a:r>
              <a:rPr lang="it-IT" altLang="it-IT" sz="1000" b="1" smtClean="0">
                <a:solidFill>
                  <a:schemeClr val="accent2"/>
                </a:solidFill>
                <a:latin typeface="Arial" panose="020B0604020202020204" pitchFamily="34" charset="0"/>
              </a:rPr>
              <a:t>/K</a:t>
            </a:r>
            <a:r>
              <a:rPr lang="it-IT" altLang="it-IT" sz="1000" b="1" baseline="30000" smtClean="0">
                <a:solidFill>
                  <a:schemeClr val="accent2"/>
                </a:solidFill>
                <a:latin typeface="Arial" panose="020B0604020202020204" pitchFamily="34" charset="0"/>
              </a:rPr>
              <a:t>+ </a:t>
            </a:r>
            <a:r>
              <a:rPr lang="it-IT" altLang="it-IT" sz="1000" b="1" smtClean="0">
                <a:solidFill>
                  <a:schemeClr val="accent2"/>
                </a:solidFill>
                <a:latin typeface="Arial" panose="020B0604020202020204" pitchFamily="34" charset="0"/>
              </a:rPr>
              <a:t>ATPasi che trasporta 4 H+ fuori dalla cellula e 4 ioni K+ all’interno della cellula con </a:t>
            </a:r>
            <a:r>
              <a:rPr lang="it-IT" altLang="it-IT" sz="1000" b="1" smtClean="0">
                <a:latin typeface="Arial" panose="020B0604020202020204" pitchFamily="34" charset="0"/>
              </a:rPr>
              <a:t>stechiometria di 1:1 (quindi non è elettrogenica)</a:t>
            </a:r>
            <a:r>
              <a:rPr lang="it-IT" altLang="it-IT" sz="1000" b="1" smtClean="0">
                <a:solidFill>
                  <a:schemeClr val="accent2"/>
                </a:solidFill>
                <a:latin typeface="Arial" panose="020B0604020202020204" pitchFamily="34" charset="0"/>
              </a:rPr>
              <a:t>. In questo modo permette l’acidificazione del liquido extracellulare pur essendo bassi i livelli di H+ citoplasmatici (pH 7,4, [H+] = 4*10-8 M). </a:t>
            </a:r>
          </a:p>
          <a:p>
            <a:pPr eaLnBrk="1" hangingPunct="1"/>
            <a:r>
              <a:rPr lang="it-IT" altLang="it-IT" sz="1000" b="1" smtClean="0">
                <a:solidFill>
                  <a:schemeClr val="accent2"/>
                </a:solidFill>
                <a:latin typeface="Arial" panose="020B0604020202020204" pitchFamily="34" charset="0"/>
              </a:rPr>
              <a:t>La pompa è localizzata sulla parete delle cellule ossintiche (o parietali) delle ghiandole gastriche e svolge un ruolo centrale nella produzione dell’HCl del succo gastrico. Permette la produzione di acido a concentrazioni massime di 100 mM (pH=1) ed è quindi in grado di mantenere elevatissimi gradienti di H+ tra l’interno e l’esterno della cellula. La sua importanza è anche legata alla recente scoperta che derivati dell’omeprazolo si legano alla subunità </a:t>
            </a:r>
            <a:r>
              <a:rPr lang="it-IT" altLang="it-IT" sz="1000" b="1" smtClean="0">
                <a:solidFill>
                  <a:schemeClr val="accent2"/>
                </a:solidFill>
                <a:latin typeface="Arial" panose="020B0604020202020204" pitchFamily="34" charset="0"/>
                <a:sym typeface="Symbol" panose="05050102010706020507" pitchFamily="18" charset="2"/>
              </a:rPr>
              <a:t> della pompa e ne bloccano l’attività. Questi farmaci sono attualmente ampiamente utilizzati come antiulcerosi e per la cura di diverse disfunzioni gastriche.</a:t>
            </a:r>
          </a:p>
          <a:p>
            <a:pPr eaLnBrk="1" hangingPunct="1">
              <a:spcBef>
                <a:spcPct val="0"/>
              </a:spcBef>
            </a:pPr>
            <a:r>
              <a:rPr lang="it-IT" altLang="it-IT" sz="1000" b="1" smtClean="0">
                <a:latin typeface="Arial" panose="020B0604020202020204" pitchFamily="34" charset="0"/>
              </a:rPr>
              <a:t>Il lansoprazolo, come tutti gli inibitori di pompa, inibisce questo processo con conseguente immediato blocco della produzione di acido cloridrico, indipendentemente dallo stimolo che l'ha prodotto. Nel lume gastrico il pH viene mantenuto forzatamente al di di sopra di 3-4.</a:t>
            </a:r>
          </a:p>
          <a:p>
            <a:pPr eaLnBrk="1" hangingPunct="1">
              <a:spcBef>
                <a:spcPct val="0"/>
              </a:spcBef>
            </a:pPr>
            <a:r>
              <a:rPr lang="it-IT" altLang="it-IT" sz="1000" b="1" smtClean="0">
                <a:latin typeface="Arial" panose="020B0604020202020204" pitchFamily="34" charset="0"/>
              </a:rPr>
              <a:t>La H</a:t>
            </a:r>
            <a:r>
              <a:rPr lang="it-IT" altLang="it-IT" sz="1000" b="1" baseline="30000" smtClean="0">
                <a:latin typeface="Arial" panose="020B0604020202020204" pitchFamily="34" charset="0"/>
              </a:rPr>
              <a:t>+</a:t>
            </a:r>
            <a:r>
              <a:rPr lang="it-IT" altLang="it-IT" sz="1000" b="1" smtClean="0">
                <a:latin typeface="Arial" panose="020B0604020202020204" pitchFamily="34" charset="0"/>
              </a:rPr>
              <a:t>-K</a:t>
            </a:r>
            <a:r>
              <a:rPr lang="it-IT" altLang="it-IT" sz="1000" b="1" baseline="30000" smtClean="0">
                <a:latin typeface="Arial" panose="020B0604020202020204" pitchFamily="34" charset="0"/>
              </a:rPr>
              <a:t>+</a:t>
            </a:r>
            <a:r>
              <a:rPr lang="it-IT" altLang="it-IT" sz="1000" b="1" smtClean="0">
                <a:latin typeface="Arial" panose="020B0604020202020204" pitchFamily="34" charset="0"/>
              </a:rPr>
              <a:t>-ATPasi ha una struttura molto simile alla pompa sodio-potassio: anche qui si riconoscono due subunità α e due β con la α che è responsabile della funzionalità della pompa protonica contenendo i siti di legame degli ioni, di fosforilazione e di attività ATPasica.</a:t>
            </a:r>
            <a:endParaRPr lang="it-IT" altLang="it-IT" sz="1000" smtClean="0">
              <a:solidFill>
                <a:srgbClr val="414141"/>
              </a:solidFill>
              <a:latin typeface="Arial" panose="020B0604020202020204" pitchFamily="34" charset="0"/>
            </a:endParaRPr>
          </a:p>
          <a:p>
            <a:pPr eaLnBrk="1" hangingPunct="1"/>
            <a:endParaRPr lang="it-IT" altLang="it-IT" b="1" smtClean="0">
              <a:solidFill>
                <a:schemeClr val="accent2"/>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3C3582-71E2-4F00-BA2E-21856AAECAFB}" type="slidenum">
              <a:rPr lang="it-IT" altLang="it-IT" smtClean="0"/>
              <a:pPr>
                <a:spcBef>
                  <a:spcPct val="0"/>
                </a:spcBef>
              </a:pPr>
              <a:t>24</a:t>
            </a:fld>
            <a:endParaRPr lang="it-IT" altLang="it-IT"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75F54E-3004-4344-BEF3-FB52165DFC7B}" type="slidenum">
              <a:rPr lang="it-IT" altLang="it-IT" smtClean="0"/>
              <a:pPr>
                <a:spcBef>
                  <a:spcPct val="0"/>
                </a:spcBef>
              </a:pPr>
              <a:t>25</a:t>
            </a:fld>
            <a:endParaRPr lang="it-IT" altLang="it-IT"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Il trasporto attivo secondario sfrutta l’energia cinetica di uno ione che si muove passivamente secondo il suo gradiente di concentrazione per trasportare una molecola o un altro ione contro gradiente. </a:t>
            </a:r>
          </a:p>
          <a:p>
            <a:pPr eaLnBrk="1" hangingPunct="1"/>
            <a:r>
              <a:rPr lang="it-IT" altLang="it-IT" sz="1000" smtClean="0">
                <a:latin typeface="Arial" panose="020B0604020202020204" pitchFamily="34" charset="0"/>
              </a:rPr>
              <a:t>Le molecole o gli ioni cotrasportati possono muoversi nella stessa direzione (simporto) oppure in direzione opposta (antiporto). </a:t>
            </a:r>
          </a:p>
          <a:p>
            <a:pPr eaLnBrk="1" hangingPunct="1"/>
            <a:r>
              <a:rPr lang="it-IT" altLang="it-IT" sz="1000" smtClean="0">
                <a:latin typeface="Arial" panose="020B0604020202020204" pitchFamily="34" charset="0"/>
              </a:rPr>
              <a:t>I più comuni sistemi di trasporto attivo secondario sono mediati da proteine transmembrana che sfruttano il gradiente di concentrazione del Na+ creato dalla Na+-K+ ATPasi. In tal caso, l’alta concentrazione extracellulare di Na+ favorisce il legame dello ione sul lato esterno del trasportatore, che a sua volta è facilitato a legare una molecola o un altro ione e a trasportarli dal lato opposto a quello in cui si trovano, senza ulteriore spesa di energia.</a:t>
            </a:r>
            <a:endParaRPr lang="it-IT" altLang="it-IT"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6E08AD-5ABE-4257-AB82-013F0E4F2946}" type="slidenum">
              <a:rPr lang="it-IT" altLang="it-IT" smtClean="0"/>
              <a:pPr>
                <a:spcBef>
                  <a:spcPct val="0"/>
                </a:spcBef>
              </a:pPr>
              <a:t>26</a:t>
            </a:fld>
            <a:endParaRPr lang="it-IT" altLang="it-IT" smtClean="0"/>
          </a:p>
        </p:txBody>
      </p:sp>
      <p:sp>
        <p:nvSpPr>
          <p:cNvPr id="56323" name="Rectangle 2050"/>
          <p:cNvSpPr>
            <a:spLocks noChangeArrowheads="1" noTextEdit="1"/>
          </p:cNvSpPr>
          <p:nvPr>
            <p:ph type="sldImg"/>
          </p:nvPr>
        </p:nvSpPr>
        <p:spPr>
          <a:xfrm>
            <a:off x="917575" y="742950"/>
            <a:ext cx="4964113" cy="3724275"/>
          </a:xfrm>
          <a:solidFill>
            <a:srgbClr val="FFFFFF"/>
          </a:solidFill>
          <a:ln/>
        </p:spPr>
      </p:sp>
      <p:sp>
        <p:nvSpPr>
          <p:cNvPr id="56324" name="Rectangle 2051"/>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EEED3C-5949-4DC9-ACF0-031EE5295260}" type="slidenum">
              <a:rPr lang="it-IT" altLang="it-IT" smtClean="0"/>
              <a:pPr>
                <a:spcBef>
                  <a:spcPct val="0"/>
                </a:spcBef>
              </a:pPr>
              <a:t>27</a:t>
            </a:fld>
            <a:endParaRPr lang="it-IT" altLang="it-IT" smtClean="0"/>
          </a:p>
        </p:txBody>
      </p:sp>
      <p:sp>
        <p:nvSpPr>
          <p:cNvPr id="58371" name="Rectangle 1026"/>
          <p:cNvSpPr>
            <a:spLocks noChangeArrowheads="1" noTextEdit="1"/>
          </p:cNvSpPr>
          <p:nvPr>
            <p:ph type="sldImg"/>
          </p:nvPr>
        </p:nvSpPr>
        <p:spPr>
          <a:xfrm>
            <a:off x="917575" y="742950"/>
            <a:ext cx="4964113" cy="3724275"/>
          </a:xfrm>
          <a:solidFill>
            <a:srgbClr val="FFFFFF"/>
          </a:solidFill>
          <a:ln/>
        </p:spPr>
      </p:sp>
      <p:sp>
        <p:nvSpPr>
          <p:cNvPr id="58372" name="Rectangle 1027"/>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r>
              <a:rPr lang="it-IT" altLang="it-IT" smtClean="0">
                <a:latin typeface="Arial" panose="020B0604020202020204" pitchFamily="34" charset="0"/>
              </a:rPr>
              <a:t>L’antiporto </a:t>
            </a:r>
            <a:r>
              <a:rPr lang="it-IT" altLang="it-IT" b="1" smtClean="0">
                <a:solidFill>
                  <a:schemeClr val="accent2"/>
                </a:solidFill>
                <a:latin typeface="Times New Roman" panose="02020603050405020304" pitchFamily="18" charset="0"/>
              </a:rPr>
              <a:t>Na</a:t>
            </a:r>
            <a:r>
              <a:rPr lang="it-IT" altLang="it-IT" b="1" baseline="30000" smtClean="0">
                <a:solidFill>
                  <a:schemeClr val="accent2"/>
                </a:solidFill>
                <a:latin typeface="Times New Roman" panose="02020603050405020304" pitchFamily="18" charset="0"/>
              </a:rPr>
              <a:t>+</a:t>
            </a:r>
            <a:r>
              <a:rPr lang="it-IT" altLang="it-IT" b="1" smtClean="0">
                <a:solidFill>
                  <a:schemeClr val="accent2"/>
                </a:solidFill>
                <a:latin typeface="Times New Roman" panose="02020603050405020304" pitchFamily="18" charset="0"/>
              </a:rPr>
              <a:t>/Ca</a:t>
            </a:r>
            <a:r>
              <a:rPr lang="it-IT" altLang="it-IT" b="1" baseline="30000" smtClean="0">
                <a:solidFill>
                  <a:schemeClr val="accent2"/>
                </a:solidFill>
                <a:latin typeface="Times New Roman" panose="02020603050405020304" pitchFamily="18" charset="0"/>
              </a:rPr>
              <a:t>2+</a:t>
            </a:r>
            <a:r>
              <a:rPr lang="it-IT" altLang="it-IT" smtClean="0">
                <a:latin typeface="Arial" panose="020B0604020202020204" pitchFamily="34" charset="0"/>
              </a:rPr>
              <a:t> ha un ruolo chiave nel controllo del Ca intracellulare in tutte le cellule, dove è costantemente attivato. Trasporta 3 ioni Na dentro la cellula e 1 ione Ca fuori ed è quindi elettrogenico. È di particolare importanza nelle cellule cardiache quando la concentrazione di Ca, che aumenta durante la contrazione sistolica, deve essere velocemente riportata al suo livello normale per permettere il rilasciamento ventricolare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D873B1-676D-4E7C-9B88-E168CC0C604A}" type="slidenum">
              <a:rPr lang="it-IT" altLang="it-IT" smtClean="0"/>
              <a:pPr>
                <a:spcBef>
                  <a:spcPct val="0"/>
                </a:spcBef>
              </a:pPr>
              <a:t>28</a:t>
            </a:fld>
            <a:endParaRPr lang="it-IT" altLang="it-IT" smtClean="0"/>
          </a:p>
        </p:txBody>
      </p:sp>
      <p:sp>
        <p:nvSpPr>
          <p:cNvPr id="60419" name="Rectangle 2"/>
          <p:cNvSpPr>
            <a:spLocks noChangeArrowheads="1" noTextEdit="1"/>
          </p:cNvSpPr>
          <p:nvPr>
            <p:ph type="sldImg"/>
          </p:nvPr>
        </p:nvSpPr>
        <p:spPr>
          <a:xfrm>
            <a:off x="917575" y="742950"/>
            <a:ext cx="4964113" cy="3724275"/>
          </a:xfrm>
          <a:solidFill>
            <a:srgbClr val="FFFFFF"/>
          </a:solidFill>
          <a:ln/>
        </p:spPr>
      </p:sp>
      <p:sp>
        <p:nvSpPr>
          <p:cNvPr id="60420"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r>
              <a:rPr lang="it-IT" altLang="it-IT" sz="1000" smtClean="0">
                <a:latin typeface="Arial" panose="020B0604020202020204" pitchFamily="34" charset="0"/>
              </a:rPr>
              <a:t>Un paziente con insufficienza cardiaca possiede un cuore ipodinamico caratterizzato da una bassa gittata cardiaca (volume di sangue espulso dai ventricoli al minuto) insufficiente a sostenere le richieste metaboliche del suo corpo. Il metodo più efficace per migliorare l’attività cardiaca consiste nell’aumentare la contrattilità miocardica che è marcatamente Ca2+ dipendente. Un aumento del Ca citoplasmatico produce un’aumentata contrattilità cardiaca che a sua volta produce un aumento del volume sistolico (volume di sangue espulso durante un singolo battito cardiaco) e della gittata cardiaca.</a:t>
            </a:r>
          </a:p>
          <a:p>
            <a:pPr eaLnBrk="1" hangingPunct="1"/>
            <a:r>
              <a:rPr lang="it-IT" altLang="it-IT" sz="1000" smtClean="0">
                <a:latin typeface="Arial" panose="020B0604020202020204" pitchFamily="34" charset="0"/>
              </a:rPr>
              <a:t>I glicosidi cardiaci come la digitossina, la digossina e l’ouabaina, sono usati da moltissimi anni per la cura dell’insufficienza cardiaca. Questi farmaci si legano selettivamente e inibiscono la Na+/K+-ATPasi della membrana delle cellule del miocardio. In tal modo il Na+ si accumula in cellula riducendo notevolmente l’attività dello scambiatore Na+/Ca2. Come risultato finale il livello citoplasmatico di Ca aumenta e aumenta di conseguenza la contrattilità miocardica, il volume sistolico e la gittata cardiaca. </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43994E-4AE5-4EC7-9189-8500981F2DA4}" type="slidenum">
              <a:rPr lang="it-IT" altLang="it-IT" smtClean="0"/>
              <a:pPr>
                <a:spcBef>
                  <a:spcPct val="0"/>
                </a:spcBef>
              </a:pPr>
              <a:t>29</a:t>
            </a:fld>
            <a:endParaRPr lang="it-IT" altLang="it-IT" smtClean="0"/>
          </a:p>
        </p:txBody>
      </p:sp>
      <p:sp>
        <p:nvSpPr>
          <p:cNvPr id="62467" name="Rectangle 2"/>
          <p:cNvSpPr>
            <a:spLocks noChangeArrowheads="1" noTextEdit="1"/>
          </p:cNvSpPr>
          <p:nvPr>
            <p:ph type="sldImg"/>
          </p:nvPr>
        </p:nvSpPr>
        <p:spPr>
          <a:xfrm>
            <a:off x="917575" y="742950"/>
            <a:ext cx="4964113" cy="3724275"/>
          </a:xfrm>
          <a:solidFill>
            <a:srgbClr val="FFFFFF"/>
          </a:solidFill>
          <a:ln/>
        </p:spPr>
      </p:sp>
      <p:sp>
        <p:nvSpPr>
          <p:cNvPr id="62468"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r>
              <a:rPr lang="it-IT" altLang="it-IT" smtClean="0">
                <a:latin typeface="Arial" panose="020B0604020202020204" pitchFamily="34" charset="0"/>
              </a:rPr>
              <a:t>L’antiporto </a:t>
            </a:r>
            <a:r>
              <a:rPr lang="it-IT" altLang="it-IT" b="1" smtClean="0">
                <a:latin typeface="Arial" panose="020B0604020202020204" pitchFamily="34" charset="0"/>
              </a:rPr>
              <a:t>Na</a:t>
            </a:r>
            <a:r>
              <a:rPr lang="it-IT" altLang="it-IT" b="1" baseline="30000" smtClean="0">
                <a:latin typeface="Arial" panose="020B0604020202020204" pitchFamily="34" charset="0"/>
              </a:rPr>
              <a:t>+</a:t>
            </a:r>
            <a:r>
              <a:rPr lang="it-IT" altLang="it-IT" b="1" smtClean="0">
                <a:latin typeface="Arial" panose="020B0604020202020204" pitchFamily="34" charset="0"/>
              </a:rPr>
              <a:t>/H</a:t>
            </a:r>
            <a:r>
              <a:rPr lang="it-IT" altLang="it-IT" b="1" baseline="30000" smtClean="0">
                <a:latin typeface="Arial" panose="020B0604020202020204" pitchFamily="34" charset="0"/>
              </a:rPr>
              <a:t>+</a:t>
            </a:r>
            <a:r>
              <a:rPr lang="it-IT" altLang="it-IT" b="1" smtClean="0">
                <a:latin typeface="Arial" panose="020B0604020202020204" pitchFamily="34" charset="0"/>
              </a:rPr>
              <a:t> è svolge un ruolo determinante nel controllo del pH intracellulare di tutte le cellule in quanto trasporta ioni H+ fuori dalla cellula e ioni Na dentro in rapporto 1:1. </a:t>
            </a:r>
            <a:r>
              <a:rPr lang="it-IT" altLang="it-IT" smtClean="0">
                <a:latin typeface="Arial" panose="020B0604020202020204" pitchFamily="34" charset="0"/>
              </a:rPr>
              <a:t>L’antiporto </a:t>
            </a:r>
            <a:r>
              <a:rPr lang="it-IT" altLang="it-IT" b="1" smtClean="0">
                <a:latin typeface="Arial" panose="020B0604020202020204" pitchFamily="34" charset="0"/>
              </a:rPr>
              <a:t>Na</a:t>
            </a:r>
            <a:r>
              <a:rPr lang="it-IT" altLang="it-IT" b="1" baseline="30000" smtClean="0">
                <a:latin typeface="Arial" panose="020B0604020202020204" pitchFamily="34" charset="0"/>
              </a:rPr>
              <a:t>+</a:t>
            </a:r>
            <a:r>
              <a:rPr lang="it-IT" altLang="it-IT" b="1" smtClean="0">
                <a:latin typeface="Arial" panose="020B0604020202020204" pitchFamily="34" charset="0"/>
              </a:rPr>
              <a:t>/H</a:t>
            </a:r>
            <a:r>
              <a:rPr lang="it-IT" altLang="it-IT" b="1" baseline="30000" smtClean="0">
                <a:latin typeface="Arial" panose="020B0604020202020204" pitchFamily="34" charset="0"/>
              </a:rPr>
              <a:t>+</a:t>
            </a:r>
            <a:r>
              <a:rPr lang="it-IT" altLang="it-IT" b="1" smtClean="0">
                <a:latin typeface="Arial" panose="020B0604020202020204" pitchFamily="34" charset="0"/>
              </a:rPr>
              <a:t> è particolarmente importante a livello renale. La sua localizzazione sull’orletto a spazzola delle cellule epiteliale del tubulo contorto prossimale permette, infatti, di arricchire il liquido del lume tubulare di ioni H+ e di acidificare le urine.</a:t>
            </a:r>
            <a:r>
              <a:rPr lang="it-IT" altLang="it-IT" sz="4000" b="1" smtClean="0">
                <a:solidFill>
                  <a:schemeClr val="accent2"/>
                </a:solidFill>
                <a:latin typeface="Times New Roman" panose="02020603050405020304"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0BFCB-77CC-4DE2-A839-EEB5BD6094F3}" type="slidenum">
              <a:rPr lang="it-IT" altLang="it-IT" smtClean="0"/>
              <a:pPr>
                <a:spcBef>
                  <a:spcPct val="0"/>
                </a:spcBef>
              </a:pPr>
              <a:t>3</a:t>
            </a:fld>
            <a:endParaRPr lang="it-IT" altLang="it-IT"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I sistemi di trasporto attraverso la membrana possono essere schematizzati come segue:</a:t>
            </a:r>
          </a:p>
          <a:p>
            <a:pPr eaLnBrk="1" hangingPunct="1"/>
            <a:r>
              <a:rPr lang="it-IT" altLang="it-IT" sz="1000" smtClean="0">
                <a:latin typeface="Arial" panose="020B0604020202020204" pitchFamily="34" charset="0"/>
              </a:rPr>
              <a:t>È possibile differenziarli in base al fatto che avvengano secondo gradiente di concentrazione chimica o elettrochimica di una sostanza in cui non vi è dispendio di energia metabolica della cellula, ed in questo caso si parla di trasporto passivo, che viceversa avvengano contro gradiente elettro-chimico e di conseguenza necessitino di energia metabolica, in questo caso si parla di trasporto attivo.  </a:t>
            </a:r>
          </a:p>
          <a:p>
            <a:pPr eaLnBrk="1" hangingPunct="1"/>
            <a:r>
              <a:rPr lang="it-IT" altLang="it-IT" sz="1000" smtClean="0">
                <a:latin typeface="Arial" panose="020B0604020202020204" pitchFamily="34" charset="0"/>
              </a:rPr>
              <a:t>Nell’ambito del trasporto passivo, ovvero secondo gradiente di concentrazione si possono a loro volta distinguere processi di trasporto che avvengono per diffusione semplice, cioè senza l’ausilio di alcuna proteina trasportatrice, da processi di diffusione facilitata, ancora una volta secondo gradiente elettrochimico, che però richiedono l’intervento di vettore, ovvero una specifica proteina di trasporto o di un canale.</a:t>
            </a:r>
          </a:p>
          <a:p>
            <a:pPr eaLnBrk="1" hangingPunct="1"/>
            <a:r>
              <a:rPr lang="it-IT" altLang="it-IT" sz="1000" smtClean="0">
                <a:latin typeface="Arial" panose="020B0604020202020204" pitchFamily="34" charset="0"/>
              </a:rPr>
              <a:t>Nel trasporto attivo che come detto avviene contro gradiente di concentrazione, si possono distinguere 2 modalità: nella prima, denominata trasporto attivo primario, la proteina di membrana utilizza direttamente l’energia metabolica fornita dall’idrolisi del ATP per creare ad esempio gradienti ionici di Na e K tra l’ambiente intra ed extracellulare. Nel secondo caso, ovvero nel trasporto attivo secondario, il trasporto di una sostanza (ione o molecola) contro il proprio gradiente di concentrazione è accoppiato al movimento generalmente di uno ione secondo il proprio gradiente elettrochimico, dipendente a sua volta dall’attività di un trasporto attivo primario. </a:t>
            </a:r>
          </a:p>
          <a:p>
            <a:pPr eaLnBrk="1" hangingPunct="1"/>
            <a:r>
              <a:rPr lang="it-IT" altLang="it-IT" sz="1000" smtClean="0">
                <a:latin typeface="Arial" panose="020B0604020202020204" pitchFamily="34" charset="0"/>
              </a:rPr>
              <a:t>Al trasporto attivo appartengono i fenomeni di endo ed esocitosi (internalizzazione o espulsione di proteine ed altre macromolecole o fluidi mediante invaginazione o estroflessione della membrana plasmatica) nonché i processi di transcitosi (attraversamento di un epitelio).</a:t>
            </a:r>
            <a:endParaRPr lang="it-IT" altLang="it-IT"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2A4590-5893-49D7-BE47-9A797ECCBCC3}" type="slidenum">
              <a:rPr lang="it-IT" altLang="it-IT" smtClean="0"/>
              <a:pPr>
                <a:spcBef>
                  <a:spcPct val="0"/>
                </a:spcBef>
              </a:pPr>
              <a:t>30</a:t>
            </a:fld>
            <a:endParaRPr lang="it-IT" altLang="it-IT" smtClean="0"/>
          </a:p>
        </p:txBody>
      </p:sp>
      <p:sp>
        <p:nvSpPr>
          <p:cNvPr id="64515" name="Rectangle 2"/>
          <p:cNvSpPr>
            <a:spLocks noChangeArrowheads="1" noTextEdit="1"/>
          </p:cNvSpPr>
          <p:nvPr>
            <p:ph type="sldImg"/>
          </p:nvPr>
        </p:nvSpPr>
        <p:spPr>
          <a:xfrm>
            <a:off x="917575" y="742950"/>
            <a:ext cx="4964113" cy="3724275"/>
          </a:xfrm>
          <a:solidFill>
            <a:srgbClr val="FFFFFF"/>
          </a:solidFill>
          <a:ln/>
        </p:spPr>
      </p:sp>
      <p:sp>
        <p:nvSpPr>
          <p:cNvPr id="64516"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r>
              <a:rPr lang="it-IT" altLang="it-IT" sz="1000" smtClean="0">
                <a:latin typeface="Arial" panose="020B0604020202020204" pitchFamily="34" charset="0"/>
              </a:rPr>
              <a:t>Trasportatori per gli oligopeptidi dipendenti dai protoni sono stati identificati in batteri, funghi, piante, e cellule epiteliali intestinali e renali dei mammiferi. Essi rappresentano una famiglia denominata POPT conservata nel corso dell’evoluzione. </a:t>
            </a:r>
          </a:p>
          <a:p>
            <a:pPr eaLnBrk="1" hangingPunct="1"/>
            <a:r>
              <a:rPr lang="it-IT" altLang="it-IT" sz="1000" smtClean="0">
                <a:latin typeface="Arial" panose="020B0604020202020204" pitchFamily="34" charset="0"/>
              </a:rPr>
              <a:t>Il carattere distintivo di questa classe di trasportatori è di utilizzare come driving force il gradiente elettrochimico dei protoni per trasportare peptidi in cellula contro gradiente di concentrazione.  A livello intestinale e renale esiste un microambiente acido a livello luminale creato principalmente dall’attività del contro-trasporto Na/H. Questo gradiente viene sfruttato dai sistemi di trasporto per dipeptidi che riconoscono inoltre altri substrati come antibiotici beta lattamici; inibitori dell’enzima convertitore di angiotensina (ACE). </a:t>
            </a:r>
          </a:p>
          <a:p>
            <a:pPr eaLnBrk="1" hangingPunct="1"/>
            <a:endParaRPr lang="it-IT" altLang="it-IT" sz="1000" smtClean="0">
              <a:latin typeface="Arial" panose="020B0604020202020204" pitchFamily="34" charset="0"/>
            </a:endParaRPr>
          </a:p>
          <a:p>
            <a:pPr eaLnBrk="1" hangingPunct="1"/>
            <a:r>
              <a:rPr lang="it-IT" altLang="it-IT" sz="1000" smtClean="0">
                <a:latin typeface="Arial" panose="020B0604020202020204" pitchFamily="34" charset="0"/>
              </a:rPr>
              <a:t>Dal punto di vista strutturale PepT1 presenta 12 domini trans-membrana e regioni extracellulari di glicosilazione; dal lato citosolico presenta siti di fosforilazione da parte della protein chinasi C e della protein chinasi A. Per quel che riguarda il funzionamento è stato suggerito che la formazione del complesso ternario è ottenuta grazie ad un legame dipendente dal potenziale elettrico di H</a:t>
            </a:r>
            <a:r>
              <a:rPr lang="it-IT" altLang="it-IT" sz="1000" baseline="30000" smtClean="0">
                <a:latin typeface="Arial" panose="020B0604020202020204" pitchFamily="34" charset="0"/>
              </a:rPr>
              <a:t>+</a:t>
            </a:r>
            <a:r>
              <a:rPr lang="it-IT" altLang="it-IT" sz="1000" smtClean="0">
                <a:latin typeface="Arial" panose="020B0604020202020204" pitchFamily="34" charset="0"/>
              </a:rPr>
              <a:t>  e del substrato ai siti proteici del trasportatore. Nel sito proteico è stato possibile riconoscere. Il complesso va incontro ad un cambio conformazionale permettendo la traslocazione della molecola di peptide, di una molecola d’acqua e un carica positiva.  In questo meccanismo il potenziale di membrana (Vm) determina la velocità massima di trasporto e l’affinità di legame per i soluti. Dal punto di vista delle richieste steriche per il riconoscimento del substrato, il trasportatore può riconoscere di e tri-peptidi e substrati simili a peptidi,  R denota la catena laterale di amino acidi con preferenza per residui idrofobici. P1; P2; P3 indicano le tasche idrofobiche proposte essere presenti nel domino di legame del substrato del trasportatore.</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88F8A7-05C8-40EC-A811-575DDA8A0976}" type="slidenum">
              <a:rPr lang="it-IT" altLang="it-IT" smtClean="0"/>
              <a:pPr>
                <a:spcBef>
                  <a:spcPct val="0"/>
                </a:spcBef>
              </a:pPr>
              <a:t>31</a:t>
            </a:fld>
            <a:endParaRPr lang="it-IT" altLang="it-IT" smtClean="0"/>
          </a:p>
        </p:txBody>
      </p:sp>
      <p:sp>
        <p:nvSpPr>
          <p:cNvPr id="66563" name="Rectangle 2"/>
          <p:cNvSpPr>
            <a:spLocks noChangeArrowheads="1" noTextEdit="1"/>
          </p:cNvSpPr>
          <p:nvPr>
            <p:ph type="sldImg"/>
          </p:nvPr>
        </p:nvSpPr>
        <p:spPr>
          <a:xfrm>
            <a:off x="917575" y="742950"/>
            <a:ext cx="4964113" cy="3724275"/>
          </a:xfrm>
          <a:solidFill>
            <a:srgbClr val="FFFFFF"/>
          </a:solidFill>
          <a:ln/>
        </p:spPr>
      </p:sp>
      <p:sp>
        <p:nvSpPr>
          <p:cNvPr id="66564"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2F28ED-45AC-4C7B-BB01-4CB871166B1A}" type="slidenum">
              <a:rPr lang="it-IT" altLang="it-IT" smtClean="0"/>
              <a:pPr>
                <a:spcBef>
                  <a:spcPct val="0"/>
                </a:spcBef>
              </a:pPr>
              <a:t>32</a:t>
            </a:fld>
            <a:endParaRPr lang="it-IT" altLang="it-IT" smtClean="0"/>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r>
              <a:rPr lang="it-IT" altLang="it-IT" sz="900" smtClean="0">
                <a:latin typeface="Arial" panose="020B0604020202020204" pitchFamily="34" charset="0"/>
              </a:rPr>
              <a:t>Il cotrasporto Na-D-glucosio è un esempio classico di trasporto attivo secondario. La sua funzione principale è quella di mediare sia l’assorbimento di glucosio a livello intestinale che il riassorbimento dello zucchero a livello renale.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5BF7E0-265D-468E-AA97-3BB6987F3005}" type="slidenum">
              <a:rPr lang="it-IT" altLang="it-IT" smtClean="0"/>
              <a:pPr>
                <a:spcBef>
                  <a:spcPct val="0"/>
                </a:spcBef>
              </a:pPr>
              <a:t>33</a:t>
            </a:fld>
            <a:endParaRPr lang="it-IT" altLang="it-IT" smtClean="0"/>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r>
              <a:rPr lang="it-IT" altLang="it-IT" sz="800" smtClean="0">
                <a:latin typeface="Arial" panose="020B0604020202020204" pitchFamily="34" charset="0"/>
              </a:rPr>
              <a:t>Il meccanismo di traslocazione è simile a quelli riportati sino ad ora.  Anche in questo caso si ha un oscillazione tra due stati conformazionali E1 e E2 con i siti rivolti alternativamente verso l’ambiente extra ed intra-cellulare. In questo caso tuttavia l’elemento aggiuntivo è rappresentato dal legame dello ione sodio al trasportatore che induce un cambio conformazionale nella tasca di legame per lo zucchero, aumentandone l’affinità nei confronti del substrato. Una volta che il D-glucosio si è legato, si ha una traslocazione dei due substrati in direzione dell’ambiente intracellulare, dove il sodio si stacca dal suo sito di legame poiché le sue concentrazioni intracellulari sono basse, il distacco del sodio determina una riduzione dell’affinità per il D-glucosio che si stacca dalla sua tasca di legame, pur essendo le sue concentrazioni citosoliche abbastanza elevate. </a:t>
            </a:r>
            <a:endParaRPr lang="it-IT" altLang="it-IT" sz="1000"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6421E5-62B8-4BD2-9199-3C105F03B5D4}" type="slidenum">
              <a:rPr lang="it-IT" altLang="it-IT" smtClean="0"/>
              <a:pPr>
                <a:spcBef>
                  <a:spcPct val="0"/>
                </a:spcBef>
              </a:pPr>
              <a:t>34</a:t>
            </a:fld>
            <a:endParaRPr lang="it-IT" altLang="it-IT"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Sia il glucosio che gli aacidi sono trasportati dal lume intestinale o dei tubuli renali all’interno delle cellule assorbenti rappresentate in figura e da queste al sangue.</a:t>
            </a:r>
          </a:p>
          <a:p>
            <a:pPr eaLnBrk="1" hangingPunct="1"/>
            <a:r>
              <a:rPr lang="it-IT" altLang="it-IT" sz="1000" smtClean="0">
                <a:latin typeface="Arial" panose="020B0604020202020204" pitchFamily="34" charset="0"/>
              </a:rPr>
              <a:t> I due stadi di questo processo coinvolgono due distinti processi di trasporto: uno localizzato a livello apicale, l’altro a livello basolaterale. Per quel che riguarda il trasporto basolaterale, si tratta di un sistema di trasporto facilitato per il glucosio appartenente alla famiglia GlUT, precedentemente descritta. A livello apicale è invece presente il trasportatore che sfrutta il gradiente elettrochimico favorevole allo ione sodio per traslocare in cellula, il D-glucosio contro elevati gradienti di concentrazione. Si può calcolare che un gradiente elettrochimico per il sodio esistente possa generare una concentrazione di glucosio in cellula 100 volte superiore. Il potenziale elettrochimico favorevole all’ingresso del sodio è mantenuto dal trasporto attivo Na-K-dipendente localizzato sulla membrana basolaterale. Di conseguenza si parla di trasporto attivo in quanto lavora contro gradiente di concentrazione del D-glucosio, secondario perché sfrutta secondariamente l’energia fornita dall’ATP tramite il lavoro svolto da un trasporto attivo primario, in questo caso, la Na</a:t>
            </a:r>
            <a:r>
              <a:rPr lang="it-IT" altLang="it-IT" sz="1000" baseline="30000" smtClean="0">
                <a:latin typeface="Arial" panose="020B0604020202020204" pitchFamily="34" charset="0"/>
              </a:rPr>
              <a:t>+</a:t>
            </a:r>
            <a:r>
              <a:rPr lang="it-IT" altLang="it-IT" sz="1000" smtClean="0">
                <a:latin typeface="Arial" panose="020B0604020202020204" pitchFamily="34" charset="0"/>
              </a:rPr>
              <a:t>/K</a:t>
            </a:r>
            <a:r>
              <a:rPr lang="it-IT" altLang="it-IT" sz="1000" baseline="30000" smtClean="0">
                <a:latin typeface="Arial" panose="020B0604020202020204" pitchFamily="34" charset="0"/>
              </a:rPr>
              <a:t>+</a:t>
            </a:r>
            <a:r>
              <a:rPr lang="it-IT" altLang="it-IT" sz="1000" smtClean="0">
                <a:latin typeface="Arial" panose="020B0604020202020204" pitchFamily="34" charset="0"/>
              </a:rPr>
              <a:t>-ATPasi basolaterale. </a:t>
            </a:r>
          </a:p>
          <a:p>
            <a:pPr eaLnBrk="1" hangingPunct="1"/>
            <a:endParaRPr lang="it-IT" altLang="it-IT" sz="1400" smtClean="0">
              <a:latin typeface="Arial" panose="020B0604020202020204" pitchFamily="34" charset="0"/>
            </a:endParaRPr>
          </a:p>
          <a:p>
            <a:pPr eaLnBrk="1" hangingPunct="1"/>
            <a:endParaRPr lang="it-IT" altLang="it-IT"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8B51A1-79B3-479D-85DC-B8C8C8A22B66}" type="slidenum">
              <a:rPr lang="it-IT" altLang="it-IT" smtClean="0"/>
              <a:pPr>
                <a:spcBef>
                  <a:spcPct val="0"/>
                </a:spcBef>
              </a:pPr>
              <a:t>35</a:t>
            </a:fld>
            <a:endParaRPr lang="it-IT" altLang="it-IT" smtClean="0"/>
          </a:p>
        </p:txBody>
      </p:sp>
      <p:sp>
        <p:nvSpPr>
          <p:cNvPr id="74755" name="Rectangle 2"/>
          <p:cNvSpPr>
            <a:spLocks noChangeArrowheads="1" noTextEdit="1"/>
          </p:cNvSpPr>
          <p:nvPr>
            <p:ph type="sldImg"/>
          </p:nvPr>
        </p:nvSpPr>
        <p:spPr>
          <a:xfrm>
            <a:off x="917575" y="742950"/>
            <a:ext cx="4964113" cy="3724275"/>
          </a:xfrm>
          <a:solidFill>
            <a:srgbClr val="FFFFFF"/>
          </a:solidFill>
          <a:ln/>
        </p:spPr>
      </p:sp>
      <p:sp>
        <p:nvSpPr>
          <p:cNvPr id="74756" name="Rectangle 3"/>
          <p:cNvSpPr>
            <a:spLocks noChangeArrowheads="1"/>
          </p:cNvSpPr>
          <p:nvPr>
            <p:ph type="body" idx="1"/>
          </p:nvPr>
        </p:nvSpPr>
        <p:spPr>
          <a:xfrm>
            <a:off x="906463" y="4716463"/>
            <a:ext cx="4984750" cy="4467225"/>
          </a:xfrm>
          <a:solidFill>
            <a:srgbClr val="FFFFFF"/>
          </a:solidFill>
          <a:ln>
            <a:solidFill>
              <a:srgbClr val="000000"/>
            </a:solidFill>
          </a:ln>
        </p:spPr>
        <p:txBody>
          <a:bodyPr/>
          <a:lstStyle/>
          <a:p>
            <a:pPr eaLnBrk="1" hangingPunct="1"/>
            <a:r>
              <a:rPr lang="en-GB" altLang="it-IT" sz="1000" smtClean="0">
                <a:latin typeface="Arial" panose="020B0604020202020204" pitchFamily="34" charset="0"/>
              </a:rPr>
              <a:t>Oltre al trasporto attivo secondario Na-dipendente esistono anche svariati trasportatori che non sono Na dipendenti. Tra questi, il più importante per il suo ruolo nel controllo dell’equilibrio acido-base a livello cellulare è l’antiporto </a:t>
            </a:r>
            <a:r>
              <a:rPr lang="it-IT" altLang="it-IT" sz="1000" b="1" smtClean="0">
                <a:latin typeface="Arial" panose="020B0604020202020204" pitchFamily="34" charset="0"/>
              </a:rPr>
              <a:t>Cl</a:t>
            </a:r>
            <a:r>
              <a:rPr lang="it-IT" altLang="it-IT" sz="1000" b="1" baseline="30000" smtClean="0">
                <a:latin typeface="Arial" panose="020B0604020202020204" pitchFamily="34" charset="0"/>
              </a:rPr>
              <a:t>-</a:t>
            </a:r>
            <a:r>
              <a:rPr lang="it-IT" altLang="it-IT" sz="1000" b="1" smtClean="0">
                <a:latin typeface="Arial" panose="020B0604020202020204" pitchFamily="34" charset="0"/>
              </a:rPr>
              <a:t>/HCO</a:t>
            </a:r>
            <a:r>
              <a:rPr lang="it-IT" altLang="it-IT" sz="1000" b="1" baseline="-25000" smtClean="0">
                <a:latin typeface="Arial" panose="020B0604020202020204" pitchFamily="34" charset="0"/>
              </a:rPr>
              <a:t>3</a:t>
            </a:r>
            <a:r>
              <a:rPr lang="it-IT" altLang="it-IT" sz="1000" b="1" baseline="30000" smtClean="0">
                <a:latin typeface="Arial" panose="020B0604020202020204" pitchFamily="34" charset="0"/>
              </a:rPr>
              <a:t>- </a:t>
            </a:r>
            <a:r>
              <a:rPr lang="it-IT" altLang="it-IT" sz="1000" b="1" smtClean="0">
                <a:latin typeface="Arial" panose="020B0604020202020204" pitchFamily="34" charset="0"/>
              </a:rPr>
              <a:t>che trasporta</a:t>
            </a:r>
            <a:r>
              <a:rPr lang="it-IT" altLang="it-IT" sz="1000" b="1" smtClean="0">
                <a:solidFill>
                  <a:schemeClr val="accent2"/>
                </a:solidFill>
                <a:latin typeface="Arial" panose="020B0604020202020204" pitchFamily="34" charset="0"/>
              </a:rPr>
              <a:t> ioni bicarbonato fuori dalla cellula e ioni Cl- dentro in un rapporto 1:1.</a:t>
            </a:r>
          </a:p>
          <a:p>
            <a:pPr eaLnBrk="1" hangingPunct="1"/>
            <a:r>
              <a:rPr lang="it-IT" altLang="it-IT" sz="1000" b="1" smtClean="0">
                <a:solidFill>
                  <a:schemeClr val="accent2"/>
                </a:solidFill>
                <a:latin typeface="Arial" panose="020B0604020202020204" pitchFamily="34" charset="0"/>
              </a:rPr>
              <a:t>La fuoriuscita di bicarbonato dalla cellula avviene secondo gradiente ed è accoppiata all’ingresso di cloro, che può avvenire anche controgradiente.</a:t>
            </a:r>
            <a:r>
              <a:rPr lang="it-IT" altLang="it-IT" sz="2400" b="1" smtClean="0">
                <a:solidFill>
                  <a:schemeClr val="accent2"/>
                </a:solidFill>
                <a:latin typeface="Verdana" panose="020B0604030504040204" pitchFamily="34" charset="0"/>
              </a:rPr>
              <a:t> </a:t>
            </a:r>
            <a:endParaRPr lang="en-GB" altLang="it-IT" sz="2400" b="1" baseline="30000" smtClean="0">
              <a:solidFill>
                <a:schemeClr val="accent2"/>
              </a:solidFill>
              <a:latin typeface="Verdana" panose="020B060403050404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a:ln/>
        </p:spPr>
      </p:sp>
      <p:sp>
        <p:nvSpPr>
          <p:cNvPr id="819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Anche l’endocitosi è un meccanismo attraverso il quale grandi molecole o particelle entrano nella cellula. L’endocitosi mediata da recettore avviene in regioni specifiche della membrana cellulare note come fossette rivestite da clatrina che sono degli incavi in cui il lato citoplasmatico della membrana ha un’alta concentrazione della proteina clatrina. </a:t>
            </a:r>
          </a:p>
          <a:p>
            <a:pPr eaLnBrk="1" hangingPunct="1"/>
            <a:r>
              <a:rPr lang="it-IT" altLang="it-IT" smtClean="0">
                <a:latin typeface="Arial" panose="020B0604020202020204" pitchFamily="34" charset="0"/>
              </a:rPr>
              <a:t>Nella prima tappa del processo i substrati extracellulari che devono essere portati all’interno della cellula si legano a specifici recettori di membrana. Il complesso recettore-ligando migra lungo la superficie cellulare fino ad incontrare una fossetta rivestita. A questo punto la membrana si ritira verso l’interno (si invagina) si stacca quindi dalla membrana e diventa una vescicola citoplasmatica. Le molecole di clatrina vengono rilasciate e ritornano sulla membrana, nella vescicola il recettore e il ligando si separano, lasciano il ligando in un endosoma che viene portato a livello di un lisosoma se il ligando deve essere distrutto, oppure a livello dell’apparato del Golgi se il ligando deve essere elaborato. Nel frattempo i recettori possono essere riutilizzati e riportati sulla membrana mediante un meccanismo noto come esocitosi.</a:t>
            </a:r>
          </a:p>
          <a:p>
            <a:pPr eaLnBrk="1" hangingPunct="1"/>
            <a:r>
              <a:rPr lang="it-IT" altLang="it-IT" smtClean="0">
                <a:latin typeface="Arial" panose="020B0604020202020204" pitchFamily="34" charset="0"/>
              </a:rPr>
              <a:t>In questo modo vengono trasportati: ormoni proteici, fattori di crescita e proteine plasmatiche che funzionano come carrier per il ferro e il colesterolo. </a:t>
            </a:r>
          </a:p>
          <a:p>
            <a:endParaRPr lang="it-IT" altLang="it-IT" smtClean="0">
              <a:latin typeface="Arial" panose="020B0604020202020204" pitchFamily="34" charset="0"/>
            </a:endParaRPr>
          </a:p>
        </p:txBody>
      </p:sp>
      <p:sp>
        <p:nvSpPr>
          <p:cNvPr id="819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24039E-7290-4BED-BE60-98721025F893}" type="slidenum">
              <a:rPr lang="it-IT" altLang="it-IT" smtClean="0"/>
              <a:pPr/>
              <a:t>41</a:t>
            </a:fld>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D4F978-EF81-453E-8302-96AAB1CF486D}" type="slidenum">
              <a:rPr lang="it-IT" altLang="it-IT" smtClean="0"/>
              <a:pPr>
                <a:spcBef>
                  <a:spcPct val="0"/>
                </a:spcBef>
              </a:pPr>
              <a:t>4</a:t>
            </a:fld>
            <a:endParaRPr lang="it-IT" altLang="it-IT"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it-IT" altLang="it-IT" sz="1000" smtClean="0">
                <a:latin typeface="Arial" panose="020B0604020202020204" pitchFamily="34" charset="0"/>
              </a:rPr>
              <a:t>La diffusione ha alcune proprietà:</a:t>
            </a:r>
          </a:p>
          <a:p>
            <a:pPr marL="228600" indent="-228600" eaLnBrk="1" hangingPunct="1">
              <a:buFontTx/>
              <a:buChar char="•"/>
            </a:pPr>
            <a:r>
              <a:rPr lang="it-IT" altLang="it-IT" sz="1000" smtClean="0">
                <a:latin typeface="Arial" panose="020B0604020202020204" pitchFamily="34" charset="0"/>
              </a:rPr>
              <a:t> È un processo passivo che non richiede fonti di energia. Usa solo l’energia termica (cinetica) del movimento molecolare.</a:t>
            </a:r>
          </a:p>
          <a:p>
            <a:pPr marL="228600" indent="-228600" eaLnBrk="1" hangingPunct="1">
              <a:buFontTx/>
              <a:buAutoNum type="arabicPeriod"/>
            </a:pPr>
            <a:r>
              <a:rPr lang="it-IT" altLang="it-IT" sz="1000" smtClean="0">
                <a:latin typeface="Arial" panose="020B0604020202020204" pitchFamily="34" charset="0"/>
              </a:rPr>
              <a:t> le molecole diffondono da una zona a maggiore concentrazione verso zone a più bassa concentrazione. Più grande è la differenza di concentrazione e maggiore è la velocità delle molecole che diffondono per unità di tempo e per area di membrana.</a:t>
            </a:r>
          </a:p>
          <a:p>
            <a:pPr marL="228600" indent="-228600" eaLnBrk="1" hangingPunct="1">
              <a:buFontTx/>
              <a:buAutoNum type="arabicPeriod"/>
            </a:pPr>
            <a:r>
              <a:rPr lang="it-IT" altLang="it-IT" sz="1000" smtClean="0">
                <a:latin typeface="Arial" panose="020B0604020202020204" pitchFamily="34" charset="0"/>
              </a:rPr>
              <a:t> la diffusione delle molecole procede fino a quando la concentrazione è uguale in entrambi i lati della membrana. Si raggiunge quindi un equilibrio dinamico e il movimento delle molecole continua senza spostamenti netti. </a:t>
            </a:r>
          </a:p>
          <a:p>
            <a:pPr marL="228600" indent="-228600" eaLnBrk="1" hangingPunct="1">
              <a:buFontTx/>
              <a:buAutoNum type="arabicPeriod"/>
            </a:pPr>
            <a:r>
              <a:rPr lang="it-IT" altLang="it-IT" sz="1000" smtClean="0">
                <a:latin typeface="Arial" panose="020B0604020202020204" pitchFamily="34" charset="0"/>
              </a:rPr>
              <a:t> La diffusione è rapida a breve distanza e molto lenta su scala macroscopica.</a:t>
            </a:r>
          </a:p>
          <a:p>
            <a:pPr marL="228600" indent="-228600" eaLnBrk="1" hangingPunct="1">
              <a:buFontTx/>
              <a:buAutoNum type="arabicPeriod"/>
            </a:pPr>
            <a:r>
              <a:rPr lang="it-IT" altLang="it-IT" sz="1000" smtClean="0">
                <a:latin typeface="Arial" panose="020B0604020202020204" pitchFamily="34" charset="0"/>
              </a:rPr>
              <a:t> la diffusione è direttamente proporzionale alla temperatura. Ad alte temperature il movimento molecolare è più rapido e la diffusione più veloce.</a:t>
            </a:r>
          </a:p>
          <a:p>
            <a:pPr marL="228600" indent="-228600" eaLnBrk="1" hangingPunct="1">
              <a:buFontTx/>
              <a:buAutoNum type="arabicPeriod"/>
            </a:pPr>
            <a:r>
              <a:rPr lang="it-IT" altLang="it-IT" sz="1000" smtClean="0">
                <a:latin typeface="Arial" panose="020B0604020202020204" pitchFamily="34" charset="0"/>
              </a:rPr>
              <a:t> la diffusione è inversamente proporzionale alla dimensione molecolare. </a:t>
            </a:r>
          </a:p>
          <a:p>
            <a:pPr marL="228600" indent="-228600" eaLnBrk="1" hangingPunct="1">
              <a:buFontTx/>
              <a:buAutoNum type="arabicPeriod"/>
            </a:pPr>
            <a:r>
              <a:rPr lang="it-IT" altLang="it-IT" sz="1000" smtClean="0">
                <a:latin typeface="Arial" panose="020B0604020202020204" pitchFamily="34" charset="0"/>
              </a:rPr>
              <a:t>La diffusione può verificarsi in un sistema aperto o attraverso una barriera che separa due sistemi.</a:t>
            </a:r>
          </a:p>
          <a:p>
            <a:pPr marL="228600" indent="-228600" eaLnBrk="1" hangingPunct="1">
              <a:buFontTx/>
              <a:buAutoNum type="arabicPeriod"/>
            </a:pPr>
            <a:endParaRPr lang="it-IT" altLang="it-IT" sz="1000" smtClean="0">
              <a:latin typeface="Arial" panose="020B0604020202020204" pitchFamily="34" charset="0"/>
            </a:endParaRPr>
          </a:p>
          <a:p>
            <a:pPr marL="228600" indent="-228600" eaLnBrk="1" hangingPunct="1"/>
            <a:r>
              <a:rPr lang="it-IT" altLang="it-IT" sz="1000" smtClean="0">
                <a:latin typeface="Arial" panose="020B0604020202020204" pitchFamily="34" charset="0"/>
              </a:rPr>
              <a:t>La diffusione attraverso le membrane è un po’ più complicata rispetto alla diffusione in un sistema aperto. Chiaramente solo le sostanze che possono attraversare il centro lipidido di una membrana possono muoversi per diffusione.</a:t>
            </a:r>
            <a:endParaRPr lang="it-IT" altLang="it-IT"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D62A29-D80B-40F1-AF06-83F08A3D19F2}" type="slidenum">
              <a:rPr lang="it-IT" altLang="it-IT" smtClean="0"/>
              <a:pPr>
                <a:spcBef>
                  <a:spcPct val="0"/>
                </a:spcBef>
              </a:pPr>
              <a:t>5</a:t>
            </a:fld>
            <a:endParaRPr lang="it-IT" altLang="it-IT"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it-IT" altLang="it-IT" smtClean="0">
              <a:latin typeface="Arial" panose="020B0604020202020204" pitchFamily="34" charset="0"/>
            </a:endParaRPr>
          </a:p>
          <a:p>
            <a:pPr marL="228600" indent="-228600" eaLnBrk="1" hangingPunct="1"/>
            <a:r>
              <a:rPr lang="it-IT" altLang="it-IT" smtClean="0">
                <a:latin typeface="Arial" panose="020B0604020202020204" pitchFamily="34" charset="0"/>
              </a:rPr>
              <a:t>La permeabilità della molecola influenza chiaramente il flusso di un soluto attraverso la membrana. Maggiore è il valore di P, maggiore è il flusso di soluto tra i due compartimenti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9A272B-9682-4059-9329-0E38DD199F52}" type="slidenum">
              <a:rPr lang="it-IT" altLang="it-IT" smtClean="0"/>
              <a:pPr>
                <a:spcBef>
                  <a:spcPct val="0"/>
                </a:spcBef>
              </a:pPr>
              <a:t>6</a:t>
            </a:fld>
            <a:endParaRPr lang="it-IT" altLang="it-IT"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b="1" smtClean="0">
                <a:latin typeface="Times New Roman" panose="02020603050405020304" pitchFamily="18" charset="0"/>
              </a:rPr>
              <a:t>Quindi tutte le sostanze che formano pochi legami idrogeno con l’acqua possono entrare più facilmente nel doppio strato lipidico mentre gli ioni inorganici non avranno quasi mai la possibilità di farlo.</a:t>
            </a:r>
          </a:p>
          <a:p>
            <a:pPr eaLnBrk="1" hangingPunct="1"/>
            <a:r>
              <a:rPr lang="it-IT" altLang="it-IT" sz="1000" b="1" smtClean="0">
                <a:latin typeface="Times New Roman" panose="02020603050405020304" pitchFamily="18" charset="0"/>
              </a:rPr>
              <a:t>In genere molecole piccole e non polari come </a:t>
            </a:r>
            <a:r>
              <a:rPr lang="it-IT" altLang="it-IT" sz="1000" b="1" i="1" smtClean="0">
                <a:solidFill>
                  <a:schemeClr val="accent2"/>
                </a:solidFill>
                <a:latin typeface="Times New Roman" panose="02020603050405020304" pitchFamily="18" charset="0"/>
              </a:rPr>
              <a:t>Ossigeno</a:t>
            </a:r>
            <a:r>
              <a:rPr lang="it-IT" altLang="it-IT" sz="1000" b="1" smtClean="0">
                <a:latin typeface="Times New Roman" panose="02020603050405020304" pitchFamily="18" charset="0"/>
              </a:rPr>
              <a:t> (32 dalton) e </a:t>
            </a:r>
            <a:r>
              <a:rPr lang="it-IT" altLang="it-IT" sz="1000" b="1" i="1" smtClean="0">
                <a:solidFill>
                  <a:schemeClr val="accent2"/>
                </a:solidFill>
                <a:latin typeface="Times New Roman" panose="02020603050405020304" pitchFamily="18" charset="0"/>
              </a:rPr>
              <a:t>anidride carbonica</a:t>
            </a:r>
            <a:r>
              <a:rPr lang="it-IT" altLang="it-IT" sz="1000" b="1" smtClean="0">
                <a:latin typeface="Times New Roman" panose="02020603050405020304" pitchFamily="18" charset="0"/>
              </a:rPr>
              <a:t> (44 dalton) e </a:t>
            </a:r>
            <a:r>
              <a:rPr lang="it-IT" altLang="it-IT" sz="1000" b="1" i="1" smtClean="0">
                <a:solidFill>
                  <a:schemeClr val="accent2"/>
                </a:solidFill>
                <a:latin typeface="Times New Roman" panose="02020603050405020304" pitchFamily="18" charset="0"/>
              </a:rPr>
              <a:t>molecole fortemente idrofobiche</a:t>
            </a:r>
            <a:r>
              <a:rPr lang="it-IT" altLang="it-IT" sz="1000" b="1" smtClean="0">
                <a:latin typeface="Times New Roman" panose="02020603050405020304" pitchFamily="18" charset="0"/>
              </a:rPr>
              <a:t> (o lipofiliche) diffondono rapidamente attraverso i doppi strati lipidici. </a:t>
            </a:r>
          </a:p>
          <a:p>
            <a:pPr eaLnBrk="1" hangingPunct="1"/>
            <a:r>
              <a:rPr lang="it-IT" altLang="it-IT" sz="1000" b="1" smtClean="0">
                <a:latin typeface="Times New Roman" panose="02020603050405020304" pitchFamily="18" charset="0"/>
              </a:rPr>
              <a:t>Piccole molecole polari come </a:t>
            </a:r>
            <a:r>
              <a:rPr lang="it-IT" altLang="it-IT" sz="1000" b="1" i="1" smtClean="0">
                <a:solidFill>
                  <a:schemeClr val="accent2"/>
                </a:solidFill>
                <a:latin typeface="Times New Roman" panose="02020603050405020304" pitchFamily="18" charset="0"/>
              </a:rPr>
              <a:t>acqua</a:t>
            </a:r>
            <a:r>
              <a:rPr lang="it-IT" altLang="it-IT" sz="1000" b="1" smtClean="0">
                <a:latin typeface="Times New Roman" panose="02020603050405020304" pitchFamily="18" charset="0"/>
              </a:rPr>
              <a:t> (18 dalton), </a:t>
            </a:r>
            <a:r>
              <a:rPr lang="it-IT" altLang="it-IT" sz="1000" b="1" i="1" smtClean="0">
                <a:solidFill>
                  <a:schemeClr val="accent2"/>
                </a:solidFill>
                <a:latin typeface="Times New Roman" panose="02020603050405020304" pitchFamily="18" charset="0"/>
              </a:rPr>
              <a:t>etanolo</a:t>
            </a:r>
            <a:r>
              <a:rPr lang="it-IT" altLang="it-IT" sz="1000" b="1" smtClean="0">
                <a:latin typeface="Times New Roman" panose="02020603050405020304" pitchFamily="18" charset="0"/>
              </a:rPr>
              <a:t> (46 dalton) e </a:t>
            </a:r>
            <a:r>
              <a:rPr lang="it-IT" altLang="it-IT" sz="1000" b="1" i="1" smtClean="0">
                <a:solidFill>
                  <a:schemeClr val="accent2"/>
                </a:solidFill>
                <a:latin typeface="Times New Roman" panose="02020603050405020304" pitchFamily="18" charset="0"/>
              </a:rPr>
              <a:t>urea</a:t>
            </a:r>
            <a:r>
              <a:rPr lang="it-IT" altLang="it-IT" sz="1000" b="1" smtClean="0">
                <a:latin typeface="Times New Roman" panose="02020603050405020304" pitchFamily="18" charset="0"/>
              </a:rPr>
              <a:t> (60 dalton) attraversano rapidamente; </a:t>
            </a:r>
          </a:p>
          <a:p>
            <a:pPr eaLnBrk="1" hangingPunct="1"/>
            <a:endParaRPr lang="it-IT" altLang="it-IT" sz="1000" b="1" smtClean="0">
              <a:latin typeface="Times New Roman" panose="02020603050405020304" pitchFamily="18" charset="0"/>
            </a:endParaRPr>
          </a:p>
          <a:p>
            <a:pPr eaLnBrk="1" hangingPunct="1"/>
            <a:r>
              <a:rPr lang="it-IT" altLang="it-IT" sz="1000" b="1" smtClean="0">
                <a:latin typeface="Times New Roman" panose="02020603050405020304" pitchFamily="18" charset="0"/>
              </a:rPr>
              <a:t>il </a:t>
            </a:r>
            <a:r>
              <a:rPr lang="it-IT" altLang="it-IT" sz="1000" b="1" i="1" smtClean="0">
                <a:solidFill>
                  <a:schemeClr val="accent2"/>
                </a:solidFill>
                <a:latin typeface="Times New Roman" panose="02020603050405020304" pitchFamily="18" charset="0"/>
              </a:rPr>
              <a:t>glicerolo</a:t>
            </a:r>
            <a:r>
              <a:rPr lang="it-IT" altLang="it-IT" sz="1000" b="1" smtClean="0">
                <a:latin typeface="Times New Roman" panose="02020603050405020304" pitchFamily="18" charset="0"/>
              </a:rPr>
              <a:t> (92 dalton) diffonde meno rapidamente mentre il </a:t>
            </a:r>
            <a:r>
              <a:rPr lang="it-IT" altLang="it-IT" sz="1000" b="1" i="1" smtClean="0">
                <a:solidFill>
                  <a:schemeClr val="accent2"/>
                </a:solidFill>
                <a:latin typeface="Times New Roman" panose="02020603050405020304" pitchFamily="18" charset="0"/>
              </a:rPr>
              <a:t>glucosio</a:t>
            </a:r>
            <a:r>
              <a:rPr lang="it-IT" altLang="it-IT" sz="1000" b="1" smtClean="0">
                <a:latin typeface="Times New Roman" panose="02020603050405020304" pitchFamily="18" charset="0"/>
              </a:rPr>
              <a:t>, che è una grossa molecola polare, praticamente non diffonde. </a:t>
            </a:r>
          </a:p>
          <a:p>
            <a:pPr eaLnBrk="1" hangingPunct="1"/>
            <a:r>
              <a:rPr lang="it-IT" altLang="it-IT" sz="1000" b="1" smtClean="0">
                <a:latin typeface="Times New Roman" panose="02020603050405020304" pitchFamily="18" charset="0"/>
              </a:rPr>
              <a:t>I doppi strati lipidici sono praticamente impermeabili a molecole cariche e a ioni per quanto piccole esse siano; la carica e l’alto grado di idratazione di queste molecole ne impedisce l’ingresso nella fase idrocarburica del doppio strato.</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04070-7FC5-419F-8A76-538CF864DF40}" type="slidenum">
              <a:rPr lang="it-IT" altLang="it-IT" smtClean="0"/>
              <a:pPr>
                <a:spcBef>
                  <a:spcPct val="0"/>
                </a:spcBef>
              </a:pPr>
              <a:t>7</a:t>
            </a:fld>
            <a:endParaRPr lang="it-IT" altLang="it-IT"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Ioni e piccole molecole cariche e molecole polari come zuccheri, amminoacidi ecc non possono attraversare il doppio strato lipidico a causa della loro forte polarità. Il loro trasporto è mediato da proteine di membrana che possono essere di due tipi: le proteine trasportatrici che traslocano una sostanza da un ambiente all’altro e le proteine canale che formano dei pori attraverso la membrana consentendo il passaggio di ioni della dimensione e carica appropriata. </a:t>
            </a:r>
          </a:p>
          <a:p>
            <a:pPr eaLnBrk="1" hangingPunct="1"/>
            <a:r>
              <a:rPr lang="it-IT" altLang="it-IT" sz="1000" smtClean="0">
                <a:latin typeface="Arial" panose="020B0604020202020204" pitchFamily="34" charset="0"/>
              </a:rPr>
              <a:t>Nel caso della diffusione facilitata la relazione è lineare a basse concentrazioni per poi saturare in maniera diversa ad alte concentrazioni. </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394F50-0D25-484B-9291-9EE56390D15E}" type="slidenum">
              <a:rPr lang="it-IT" altLang="it-IT" smtClean="0"/>
              <a:pPr>
                <a:spcBef>
                  <a:spcPct val="0"/>
                </a:spcBef>
              </a:pPr>
              <a:t>8</a:t>
            </a:fld>
            <a:endParaRPr lang="it-IT" altLang="it-IT"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000" smtClean="0">
                <a:latin typeface="Arial" panose="020B0604020202020204" pitchFamily="34" charset="0"/>
              </a:rPr>
              <a:t>In particolare gli ioni e le piccole molecole attraversano la membrana plasmatica attraverso canali ionici. Le proteine canale sono costituite da una o più subunità proteiche i cui componenti attraversano ripetutamente il doppio strato lipidico e si distribuiscono in modo da formare un poro acquoso all’interno della membrana.  Quando il canale è aperto mette in comunicazione diretta il compartimento intra- ed extracellulare e permette il passaggio rapido e senza ostacoli di decine di milioni di ioni al secondo. Il movimento degli ioni avviene secondo gradiente elettrochimico ed è strettamente condizionato dalla selettività del canale. In assenza di un gradiente elettrochimico un canale ha uguali probabilità di trasportare uno ione in entrambe le direzioni.</a:t>
            </a:r>
            <a:r>
              <a:rPr lang="it-IT" altLang="it-IT" smtClean="0">
                <a:latin typeface="Arial" panose="020B0604020202020204"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ADC78-AD3E-4B8D-B117-A58EBAE80110}" type="slidenum">
              <a:rPr lang="it-IT" altLang="it-IT" smtClean="0"/>
              <a:pPr>
                <a:spcBef>
                  <a:spcPct val="0"/>
                </a:spcBef>
              </a:pPr>
              <a:t>9</a:t>
            </a:fld>
            <a:endParaRPr lang="it-IT" altLang="it-IT" smtClean="0"/>
          </a:p>
        </p:txBody>
      </p:sp>
      <p:sp>
        <p:nvSpPr>
          <p:cNvPr id="21507" name="Rectangle 1026"/>
          <p:cNvSpPr>
            <a:spLocks noRot="1" noChangeArrowheads="1" noTextEdit="1"/>
          </p:cNvSpPr>
          <p:nvPr>
            <p:ph type="sldImg"/>
          </p:nvPr>
        </p:nvSpPr>
        <p:spPr>
          <a:ln/>
        </p:spPr>
      </p:sp>
      <p:sp>
        <p:nvSpPr>
          <p:cNvPr id="215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In generale un canale è strutturalmente costituito da un vestibolo piuttosto largo dove lo ione idratato può accedere facilmente per diffusione e da un filtro di selettività, più stretto, che forma il poro vero e proprio e seleziona gli ioni in base alla carica degli aminoacidi che ne rivestono la parete e al diametro dell’apertura. Gli ioni devono velocemente deidratarsi per poter permeare e, nel caso di più siti di legame, gli ioni deidratati si spostando saltando da un sito all’altro in “fila indiana”. </a:t>
            </a:r>
          </a:p>
          <a:p>
            <a:pPr eaLnBrk="1" hangingPunct="1"/>
            <a:endParaRPr lang="it-IT" altLang="it-IT"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it-IT" altLang="it-IT"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it-IT"/>
              <a:t>Fare clic per modificare stile</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3400"/>
            </a:lvl1pPr>
          </a:lstStyle>
          <a:p>
            <a:r>
              <a:rPr lang="it-IT"/>
              <a:t>Fare clic per modificare lo stile del sottotitolo dello schema</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it-IT"/>
          </a:p>
        </p:txBody>
      </p:sp>
      <p:sp>
        <p:nvSpPr>
          <p:cNvPr id="19" name="Rectangle 17"/>
          <p:cNvSpPr>
            <a:spLocks noGrp="1" noChangeArrowheads="1"/>
          </p:cNvSpPr>
          <p:nvPr>
            <p:ph type="ftr" sz="quarter" idx="11"/>
          </p:nvPr>
        </p:nvSpPr>
        <p:spPr/>
        <p:txBody>
          <a:bodyPr/>
          <a:lstStyle>
            <a:lvl1pPr>
              <a:defRPr/>
            </a:lvl1pPr>
          </a:lstStyle>
          <a:p>
            <a:pPr>
              <a:defRPr/>
            </a:pPr>
            <a:endParaRPr lang="it-IT"/>
          </a:p>
        </p:txBody>
      </p:sp>
      <p:sp>
        <p:nvSpPr>
          <p:cNvPr id="20" name="Rectangle 18"/>
          <p:cNvSpPr>
            <a:spLocks noGrp="1" noChangeArrowheads="1"/>
          </p:cNvSpPr>
          <p:nvPr>
            <p:ph type="sldNum" sz="quarter" idx="12"/>
          </p:nvPr>
        </p:nvSpPr>
        <p:spPr/>
        <p:txBody>
          <a:bodyPr/>
          <a:lstStyle>
            <a:lvl1pPr>
              <a:defRPr/>
            </a:lvl1pPr>
          </a:lstStyle>
          <a:p>
            <a:pPr>
              <a:defRPr/>
            </a:pPr>
            <a:fld id="{9317888A-78DA-4986-BF79-667639A5F2D2}" type="slidenum">
              <a:rPr lang="it-IT" altLang="it-IT"/>
              <a:pPr>
                <a:defRPr/>
              </a:pPr>
              <a:t>‹N›</a:t>
            </a:fld>
            <a:endParaRPr lang="it-IT" altLang="it-IT"/>
          </a:p>
        </p:txBody>
      </p:sp>
    </p:spTree>
    <p:extLst>
      <p:ext uri="{BB962C8B-B14F-4D97-AF65-F5344CB8AC3E}">
        <p14:creationId xmlns:p14="http://schemas.microsoft.com/office/powerpoint/2010/main" val="120144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7A9EC055-19B8-4A6B-93A7-4EA136100EA4}"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9908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D87A69E8-B3F3-41A0-A154-5F85C78055CD}"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6451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981200"/>
            <a:ext cx="8229600" cy="3886200"/>
          </a:xfrm>
        </p:spPr>
        <p:txBody>
          <a:bodyPr/>
          <a:lstStyle/>
          <a:p>
            <a:pPr lvl="0"/>
            <a:endParaRPr lang="it-IT"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172CE017-5B9B-4012-BA2E-4EB21FF88DA7}"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90797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4DEDC41D-2EBC-4780-8690-46EC5AFD39A5}"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88035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27E0EDA5-130A-4A44-ACD1-94749A235C0E}" type="slidenum">
              <a:rPr lang="it-IT" altLang="it-IT"/>
              <a:pPr>
                <a:defRPr/>
              </a:pPr>
              <a:t>‹N›</a:t>
            </a:fld>
            <a:endParaRPr lang="it-IT" alt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70988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15B30A89-C11B-40C5-99C2-0DDB3D43FF98}"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41579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6F52DD79-0F7B-49BC-A6F9-75CFD2B31752}" type="slidenum">
              <a:rPr lang="it-IT" altLang="it-IT"/>
              <a:pPr>
                <a:defRPr/>
              </a:pPr>
              <a:t>‹N›</a:t>
            </a:fld>
            <a:endParaRPr lang="it-IT" altLang="it-IT"/>
          </a:p>
        </p:txBody>
      </p:sp>
      <p:sp>
        <p:nvSpPr>
          <p:cNvPr id="9"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08979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5EA6ED2C-5BC6-41E9-A680-008ADCB38DFC}" type="slidenum">
              <a:rPr lang="it-IT" altLang="it-IT"/>
              <a:pPr>
                <a:defRPr/>
              </a:pPr>
              <a:t>‹N›</a:t>
            </a:fld>
            <a:endParaRPr lang="it-IT" altLang="it-IT"/>
          </a:p>
        </p:txBody>
      </p:sp>
      <p:sp>
        <p:nvSpPr>
          <p:cNvPr id="5"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46147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BA2CC780-79EB-4F8B-99A6-229106E9DEE5}" type="slidenum">
              <a:rPr lang="it-IT" altLang="it-IT"/>
              <a:pPr>
                <a:defRPr/>
              </a:pPr>
              <a:t>‹N›</a:t>
            </a:fld>
            <a:endParaRPr lang="it-IT" altLang="it-IT"/>
          </a:p>
        </p:txBody>
      </p:sp>
      <p:sp>
        <p:nvSpPr>
          <p:cNvPr id="4"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35683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EB6F5817-D797-4698-B18D-9C7814D2AC2F}"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39979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6E856A80-2CE9-4C72-BA2C-D49C0F000BDC}" type="slidenum">
              <a:rPr lang="it-IT" altLang="it-IT"/>
              <a:pPr>
                <a:defRPr/>
              </a:pPr>
              <a:t>‹N›</a:t>
            </a:fld>
            <a:endParaRPr lang="it-IT" alt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421791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it-IT"/>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2E056AE-C9FC-4E9E-A695-6F153BA7C703}" type="slidenum">
              <a:rPr lang="it-IT" altLang="it-IT"/>
              <a:pPr>
                <a:defRPr/>
              </a:pPr>
              <a:t>‹N›</a:t>
            </a:fld>
            <a:endParaRPr lang="it-IT" altLang="it-IT"/>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it-IT" altLang="it-IT" sz="2400" smtClean="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z="2400" smtClean="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3762"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ideo" Target="https://www.youtube.com/embed/iZYLeIJwe4w"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2.xml"/><Relationship Id="rId1" Type="http://schemas.openxmlformats.org/officeDocument/2006/relationships/video" Target="https://www.youtube.com/embed/20mWq7cNOR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843213" y="1828800"/>
            <a:ext cx="6148387" cy="2209800"/>
          </a:xfrm>
        </p:spPr>
        <p:txBody>
          <a:bodyPr/>
          <a:lstStyle/>
          <a:p>
            <a:pPr algn="ctr" eaLnBrk="1" hangingPunct="1"/>
            <a:r>
              <a:rPr lang="it-IT" altLang="it-IT" sz="5200" b="1" smtClean="0">
                <a:latin typeface="Verdana" panose="020B0604030504040204" pitchFamily="34" charset="0"/>
              </a:rPr>
              <a:t>FENOMENI DI TRASPORTO</a:t>
            </a:r>
          </a:p>
        </p:txBody>
      </p:sp>
      <p:sp>
        <p:nvSpPr>
          <p:cNvPr id="4099" name="Rectangle 3"/>
          <p:cNvSpPr>
            <a:spLocks noGrp="1" noChangeArrowheads="1"/>
          </p:cNvSpPr>
          <p:nvPr>
            <p:ph type="subTitle" idx="1"/>
          </p:nvPr>
        </p:nvSpPr>
        <p:spPr/>
        <p:txBody>
          <a:bodyPr/>
          <a:lstStyle/>
          <a:p>
            <a:pPr algn="ctr" eaLnBrk="1" hangingPunct="1">
              <a:buFont typeface="Wingdings" panose="05000000000000000000" pitchFamily="2" charset="2"/>
              <a:buNone/>
            </a:pPr>
            <a:r>
              <a:rPr lang="it-IT" altLang="it-IT" b="1" smtClean="0">
                <a:latin typeface="Verdana" panose="020B0604030504040204" pitchFamily="34" charset="0"/>
              </a:rPr>
              <a:t>I trasporti attraverso le membrane biologiche</a:t>
            </a:r>
          </a:p>
        </p:txBody>
      </p:sp>
      <p:sp>
        <p:nvSpPr>
          <p:cNvPr id="4100" name="Rectangle 4"/>
          <p:cNvSpPr>
            <a:spLocks noChangeArrowheads="1"/>
          </p:cNvSpPr>
          <p:nvPr/>
        </p:nvSpPr>
        <p:spPr bwMode="auto">
          <a:xfrm>
            <a:off x="13260388" y="52165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1034"/>
          <p:cNvSpPr>
            <a:spLocks noChangeArrowheads="1" noChangeShapeType="1" noTextEdit="1"/>
          </p:cNvSpPr>
          <p:nvPr/>
        </p:nvSpPr>
        <p:spPr bwMode="auto">
          <a:xfrm>
            <a:off x="1828800" y="457200"/>
            <a:ext cx="5257800" cy="457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CANALI IONICI</a:t>
            </a:r>
          </a:p>
        </p:txBody>
      </p:sp>
      <p:sp>
        <p:nvSpPr>
          <p:cNvPr id="22531" name="Rectangle 1035"/>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sp>
        <p:nvSpPr>
          <p:cNvPr id="22532" name="Text Box 1043"/>
          <p:cNvSpPr txBox="1">
            <a:spLocks noChangeArrowheads="1"/>
          </p:cNvSpPr>
          <p:nvPr/>
        </p:nvSpPr>
        <p:spPr bwMode="auto">
          <a:xfrm>
            <a:off x="2667000" y="11430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t>SELETTIVITÀ</a:t>
            </a:r>
          </a:p>
        </p:txBody>
      </p:sp>
      <p:sp>
        <p:nvSpPr>
          <p:cNvPr id="238618" name="Rectangle 1050"/>
          <p:cNvSpPr>
            <a:spLocks noChangeArrowheads="1"/>
          </p:cNvSpPr>
          <p:nvPr/>
        </p:nvSpPr>
        <p:spPr bwMode="auto">
          <a:xfrm>
            <a:off x="533400" y="4038600"/>
            <a:ext cx="77724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t>La selettività di un canale è strettamente determinata dal tipo di cariche nette (positive o negative) che formano le pareti del foro di permeazione.</a:t>
            </a:r>
          </a:p>
        </p:txBody>
      </p:sp>
      <p:sp>
        <p:nvSpPr>
          <p:cNvPr id="238619" name="Rectangle 1051"/>
          <p:cNvSpPr>
            <a:spLocks noChangeArrowheads="1"/>
          </p:cNvSpPr>
          <p:nvPr/>
        </p:nvSpPr>
        <p:spPr bwMode="auto">
          <a:xfrm>
            <a:off x="147638" y="1803400"/>
            <a:ext cx="8991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AutoNum type="arabicPeriod"/>
            </a:pPr>
            <a:r>
              <a:rPr lang="it-IT" altLang="it-IT" sz="2800" b="1">
                <a:solidFill>
                  <a:schemeClr val="accent2"/>
                </a:solidFill>
              </a:rPr>
              <a:t>Canali con alta selettività</a:t>
            </a:r>
            <a:r>
              <a:rPr lang="it-IT" altLang="it-IT" sz="2800"/>
              <a:t>: Canali del Na</a:t>
            </a:r>
            <a:r>
              <a:rPr lang="it-IT" altLang="it-IT" sz="2800" baseline="15000"/>
              <a:t>+</a:t>
            </a:r>
            <a:r>
              <a:rPr lang="it-IT" altLang="it-IT" sz="2800"/>
              <a:t>, Canali del K</a:t>
            </a:r>
            <a:r>
              <a:rPr lang="it-IT" altLang="it-IT" sz="2800" baseline="15000"/>
              <a:t>+</a:t>
            </a:r>
            <a:r>
              <a:rPr lang="it-IT" altLang="it-IT" sz="2800"/>
              <a:t>, Canali del Ca</a:t>
            </a:r>
            <a:r>
              <a:rPr lang="it-IT" altLang="it-IT" sz="2800" baseline="15000"/>
              <a:t>2+</a:t>
            </a:r>
            <a:r>
              <a:rPr lang="it-IT" altLang="it-IT" sz="2800"/>
              <a:t>, Canali del Cl</a:t>
            </a:r>
            <a:r>
              <a:rPr lang="it-IT" altLang="it-IT" sz="2800" baseline="15000"/>
              <a:t>-</a:t>
            </a:r>
          </a:p>
          <a:p>
            <a:pPr eaLnBrk="1" hangingPunct="1">
              <a:spcBef>
                <a:spcPct val="30000"/>
              </a:spcBef>
              <a:buClrTx/>
              <a:buSzTx/>
              <a:buFontTx/>
              <a:buAutoNum type="arabicPeriod"/>
            </a:pPr>
            <a:r>
              <a:rPr lang="it-IT" altLang="it-IT" sz="2800" b="1">
                <a:solidFill>
                  <a:schemeClr val="accent2"/>
                </a:solidFill>
              </a:rPr>
              <a:t>Canali con selettività intermedia</a:t>
            </a:r>
            <a:r>
              <a:rPr lang="it-IT" altLang="it-IT" sz="2800"/>
              <a:t>: Canali del Na</a:t>
            </a:r>
            <a:r>
              <a:rPr lang="it-IT" altLang="it-IT" sz="2800" baseline="15000"/>
              <a:t>+</a:t>
            </a:r>
            <a:r>
              <a:rPr lang="it-IT" altLang="it-IT" sz="2800"/>
              <a:t>, K</a:t>
            </a:r>
            <a:r>
              <a:rPr lang="it-IT" altLang="it-IT" sz="2800" baseline="15000"/>
              <a:t>+</a:t>
            </a:r>
            <a:r>
              <a:rPr lang="it-IT" altLang="it-IT" sz="2800"/>
              <a:t>, Canali del Na</a:t>
            </a:r>
            <a:r>
              <a:rPr lang="it-IT" altLang="it-IT" sz="2800" baseline="15000"/>
              <a:t>+</a:t>
            </a:r>
            <a:r>
              <a:rPr lang="it-IT" altLang="it-IT" sz="2800"/>
              <a:t>, K</a:t>
            </a:r>
            <a:r>
              <a:rPr lang="it-IT" altLang="it-IT" sz="2800" baseline="15000"/>
              <a:t>+</a:t>
            </a:r>
            <a:r>
              <a:rPr lang="it-IT" altLang="it-IT" sz="2800"/>
              <a:t>, Ca</a:t>
            </a:r>
            <a:r>
              <a:rPr lang="it-IT" altLang="it-IT" sz="2800" baseline="15000"/>
              <a:t>2+</a:t>
            </a:r>
            <a:endParaRPr lang="it-IT" altLang="it-IT" sz="2800"/>
          </a:p>
          <a:p>
            <a:pPr eaLnBrk="1" hangingPunct="1">
              <a:spcBef>
                <a:spcPct val="0"/>
              </a:spcBef>
              <a:buClr>
                <a:schemeClr val="accent2"/>
              </a:buClr>
              <a:buSzTx/>
              <a:buFont typeface="Wingdings" panose="05000000000000000000" pitchFamily="2" charset="2"/>
              <a:buChar char="ü"/>
            </a:pPr>
            <a:endParaRPr lang="it-IT" altLang="it-IT"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8619"/>
                                        </p:tgtEl>
                                        <p:attrNameLst>
                                          <p:attrName>style.visibility</p:attrName>
                                        </p:attrNameLst>
                                      </p:cBhvr>
                                      <p:to>
                                        <p:strVal val="visible"/>
                                      </p:to>
                                    </p:set>
                                    <p:animEffect transition="in" filter="dissolve">
                                      <p:cBhvr>
                                        <p:cTn id="7" dur="500"/>
                                        <p:tgtEl>
                                          <p:spTgt spid="23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8618"/>
                                        </p:tgtEl>
                                        <p:attrNameLst>
                                          <p:attrName>style.visibility</p:attrName>
                                        </p:attrNameLst>
                                      </p:cBhvr>
                                      <p:to>
                                        <p:strVal val="visible"/>
                                      </p:to>
                                    </p:set>
                                    <p:animEffect transition="in" filter="dissolve">
                                      <p:cBhvr>
                                        <p:cTn id="12" dur="500"/>
                                        <p:tgtEl>
                                          <p:spTgt spid="23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18" grpId="0"/>
      <p:bldP spid="2386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1828800" y="457200"/>
            <a:ext cx="5257800" cy="457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CANALI IONICI</a:t>
            </a:r>
          </a:p>
        </p:txBody>
      </p:sp>
      <p:sp>
        <p:nvSpPr>
          <p:cNvPr id="24579" name="Rectangle 3"/>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sp>
        <p:nvSpPr>
          <p:cNvPr id="24580" name="Text Box 6"/>
          <p:cNvSpPr txBox="1">
            <a:spLocks noChangeArrowheads="1"/>
          </p:cNvSpPr>
          <p:nvPr/>
        </p:nvSpPr>
        <p:spPr bwMode="auto">
          <a:xfrm>
            <a:off x="1600200" y="1143000"/>
            <a:ext cx="571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t>MODALITÀ DI ATTIVAZIONE</a:t>
            </a:r>
          </a:p>
        </p:txBody>
      </p:sp>
      <p:sp>
        <p:nvSpPr>
          <p:cNvPr id="242695" name="Rectangle 7"/>
          <p:cNvSpPr>
            <a:spLocks noChangeArrowheads="1"/>
          </p:cNvSpPr>
          <p:nvPr/>
        </p:nvSpPr>
        <p:spPr bwMode="auto">
          <a:xfrm>
            <a:off x="152400" y="1811338"/>
            <a:ext cx="89916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AutoNum type="arabicPeriod"/>
            </a:pPr>
            <a:r>
              <a:rPr lang="it-IT" altLang="it-IT" sz="2600" b="1">
                <a:solidFill>
                  <a:schemeClr val="accent2"/>
                </a:solidFill>
              </a:rPr>
              <a:t>Canali voltaggio dipendenti</a:t>
            </a:r>
            <a:r>
              <a:rPr lang="it-IT" altLang="it-IT" sz="2600"/>
              <a:t>: la cui probabilità di apertura dipende strettamente dal potenziale elettrico della membrana. </a:t>
            </a:r>
          </a:p>
          <a:p>
            <a:pPr eaLnBrk="1" hangingPunct="1">
              <a:spcBef>
                <a:spcPct val="30000"/>
              </a:spcBef>
              <a:buClrTx/>
              <a:buSzTx/>
              <a:buFontTx/>
              <a:buAutoNum type="arabicPeriod"/>
            </a:pPr>
            <a:r>
              <a:rPr lang="it-IT" altLang="it-IT" sz="2600" b="1">
                <a:solidFill>
                  <a:schemeClr val="accent2"/>
                </a:solidFill>
              </a:rPr>
              <a:t>Canali attivati dai ligandi</a:t>
            </a:r>
            <a:r>
              <a:rPr lang="it-IT" altLang="it-IT" sz="2600"/>
              <a:t>: la cui probabilità di apertura e chiusura è determinata dall’azione di particolari molecole messaggere.</a:t>
            </a:r>
          </a:p>
          <a:p>
            <a:pPr eaLnBrk="1" hangingPunct="1">
              <a:spcBef>
                <a:spcPct val="30000"/>
              </a:spcBef>
              <a:buClrTx/>
              <a:buSzTx/>
              <a:buFontTx/>
              <a:buAutoNum type="arabicPeriod"/>
            </a:pPr>
            <a:r>
              <a:rPr lang="it-IT" altLang="it-IT" sz="2600" b="1">
                <a:solidFill>
                  <a:schemeClr val="accent2"/>
                </a:solidFill>
              </a:rPr>
              <a:t>Canali attivati da secondi messaggeri</a:t>
            </a:r>
            <a:r>
              <a:rPr lang="it-IT" altLang="it-IT" sz="2600"/>
              <a:t> la cui probabilità di apertura è condizionata dalla presenza nel liquido intracellulare di ioni e molecole comunemente indicati come secondi messaggeri intracellulari come Ca</a:t>
            </a:r>
            <a:r>
              <a:rPr lang="it-IT" altLang="it-IT" sz="2600" baseline="15000"/>
              <a:t>2+</a:t>
            </a:r>
            <a:r>
              <a:rPr lang="it-IT" altLang="it-IT" sz="2600"/>
              <a:t>, ATP, cAMP, cGMP, IP</a:t>
            </a:r>
            <a:r>
              <a:rPr lang="it-IT" altLang="it-IT" sz="2600" baseline="-15000"/>
              <a:t>3</a:t>
            </a:r>
            <a:r>
              <a:rPr lang="it-IT" altLang="it-IT" sz="26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iterate type="wd">
                                    <p:tmPct val="10000"/>
                                  </p:iterate>
                                  <p:childTnLst>
                                    <p:set>
                                      <p:cBhvr>
                                        <p:cTn id="6" dur="1" fill="hold">
                                          <p:stCondLst>
                                            <p:cond delay="0"/>
                                          </p:stCondLst>
                                        </p:cTn>
                                        <p:tgtEl>
                                          <p:spTgt spid="242695"/>
                                        </p:tgtEl>
                                        <p:attrNameLst>
                                          <p:attrName>style.visibility</p:attrName>
                                        </p:attrNameLst>
                                      </p:cBhvr>
                                      <p:to>
                                        <p:strVal val="visible"/>
                                      </p:to>
                                    </p:set>
                                    <p:anim calcmode="lin" valueType="num">
                                      <p:cBhvr>
                                        <p:cTn id="7" dur="1000" fill="hold"/>
                                        <p:tgtEl>
                                          <p:spTgt spid="242695"/>
                                        </p:tgtEl>
                                        <p:attrNameLst>
                                          <p:attrName>ppt_x</p:attrName>
                                        </p:attrNameLst>
                                      </p:cBhvr>
                                      <p:tavLst>
                                        <p:tav tm="0">
                                          <p:val>
                                            <p:strVal val="#ppt_x-.2"/>
                                          </p:val>
                                        </p:tav>
                                        <p:tav tm="100000">
                                          <p:val>
                                            <p:strVal val="#ppt_x"/>
                                          </p:val>
                                        </p:tav>
                                      </p:tavLst>
                                    </p:anim>
                                    <p:anim calcmode="lin" valueType="num">
                                      <p:cBhvr>
                                        <p:cTn id="8" dur="1000" fill="hold"/>
                                        <p:tgtEl>
                                          <p:spTgt spid="2426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2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8839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1029"/>
          <p:cNvSpPr>
            <a:spLocks noChangeArrowheads="1" noChangeShapeType="1" noTextEdit="1"/>
          </p:cNvSpPr>
          <p:nvPr/>
        </p:nvSpPr>
        <p:spPr bwMode="auto">
          <a:xfrm>
            <a:off x="685800" y="457200"/>
            <a:ext cx="7696200" cy="9906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DIFFUSIONE FACILITATA</a:t>
            </a:r>
          </a:p>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proteine carrier</a:t>
            </a:r>
          </a:p>
        </p:txBody>
      </p:sp>
      <p:sp>
        <p:nvSpPr>
          <p:cNvPr id="182280" name="Rectangle 1032"/>
          <p:cNvSpPr>
            <a:spLocks noChangeArrowheads="1"/>
          </p:cNvSpPr>
          <p:nvPr/>
        </p:nvSpPr>
        <p:spPr bwMode="auto">
          <a:xfrm>
            <a:off x="3124200" y="4343400"/>
            <a:ext cx="5791200" cy="24384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pic>
        <p:nvPicPr>
          <p:cNvPr id="26629" name="Picture 1031" descr="carr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033"/>
          <p:cNvSpPr>
            <a:spLocks noChangeArrowheads="1"/>
          </p:cNvSpPr>
          <p:nvPr/>
        </p:nvSpPr>
        <p:spPr bwMode="auto">
          <a:xfrm>
            <a:off x="3505200" y="1752600"/>
            <a:ext cx="56388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200" b="1"/>
              <a:t>Alcune molecole polari come zuccheri, aminoacidi, nucleotidi e alcuni metaboliti diffondono attraverso la membrana utilizzando specifiche proteine trasportatrici (carrier) attraverso una diffusione facilitata</a:t>
            </a:r>
          </a:p>
        </p:txBody>
      </p:sp>
      <p:sp>
        <p:nvSpPr>
          <p:cNvPr id="182282" name="Text Box 1034"/>
          <p:cNvSpPr txBox="1">
            <a:spLocks noChangeArrowheads="1"/>
          </p:cNvSpPr>
          <p:nvPr/>
        </p:nvSpPr>
        <p:spPr bwMode="auto">
          <a:xfrm>
            <a:off x="228600" y="4205288"/>
            <a:ext cx="297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DIFFUSIONE FACILITATA</a:t>
            </a:r>
          </a:p>
        </p:txBody>
      </p:sp>
      <p:sp>
        <p:nvSpPr>
          <p:cNvPr id="182283" name="Text Box 1035"/>
          <p:cNvSpPr txBox="1">
            <a:spLocks noChangeArrowheads="1"/>
          </p:cNvSpPr>
          <p:nvPr/>
        </p:nvSpPr>
        <p:spPr bwMode="auto">
          <a:xfrm>
            <a:off x="4019550" y="4205288"/>
            <a:ext cx="413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t>TRASPORTO ATTIVO SECONDARIO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2276"/>
                                        </p:tgtEl>
                                        <p:attrNameLst>
                                          <p:attrName>style.visibility</p:attrName>
                                        </p:attrNameLst>
                                      </p:cBhvr>
                                      <p:to>
                                        <p:strVal val="visible"/>
                                      </p:to>
                                    </p:set>
                                    <p:animEffect transition="in" filter="dissolve">
                                      <p:cBhvr>
                                        <p:cTn id="7" dur="500"/>
                                        <p:tgtEl>
                                          <p:spTgt spid="1822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2282"/>
                                        </p:tgtEl>
                                        <p:attrNameLst>
                                          <p:attrName>style.visibility</p:attrName>
                                        </p:attrNameLst>
                                      </p:cBhvr>
                                      <p:to>
                                        <p:strVal val="visible"/>
                                      </p:to>
                                    </p:set>
                                    <p:animEffect transition="in" filter="dissolve">
                                      <p:cBhvr>
                                        <p:cTn id="10" dur="500"/>
                                        <p:tgtEl>
                                          <p:spTgt spid="1822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0" nodeType="clickEffect">
                                  <p:stCondLst>
                                    <p:cond delay="0"/>
                                  </p:stCondLst>
                                  <p:childTnLst>
                                    <p:animEffect transition="out" filter="dissolve">
                                      <p:cBhvr>
                                        <p:cTn id="14" dur="500"/>
                                        <p:tgtEl>
                                          <p:spTgt spid="182280"/>
                                        </p:tgtEl>
                                      </p:cBhvr>
                                    </p:animEffect>
                                    <p:set>
                                      <p:cBhvr>
                                        <p:cTn id="15" dur="1" fill="hold">
                                          <p:stCondLst>
                                            <p:cond delay="499"/>
                                          </p:stCondLst>
                                        </p:cTn>
                                        <p:tgtEl>
                                          <p:spTgt spid="182280"/>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82283"/>
                                        </p:tgtEl>
                                        <p:attrNameLst>
                                          <p:attrName>style.visibility</p:attrName>
                                        </p:attrNameLst>
                                      </p:cBhvr>
                                      <p:to>
                                        <p:strVal val="visible"/>
                                      </p:to>
                                    </p:set>
                                    <p:animEffect transition="in" filter="dissolve">
                                      <p:cBhvr>
                                        <p:cTn id="18" dur="500"/>
                                        <p:tgtEl>
                                          <p:spTgt spid="18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animBg="1"/>
      <p:bldP spid="182282" grpId="0"/>
      <p:bldP spid="182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685800" y="457200"/>
            <a:ext cx="7696200" cy="5334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DIFFUSIONE FACILITATA</a:t>
            </a:r>
          </a:p>
        </p:txBody>
      </p:sp>
      <p:sp>
        <p:nvSpPr>
          <p:cNvPr id="28675" name="Rectangle 5"/>
          <p:cNvSpPr>
            <a:spLocks noChangeArrowheads="1"/>
          </p:cNvSpPr>
          <p:nvPr/>
        </p:nvSpPr>
        <p:spPr bwMode="auto">
          <a:xfrm>
            <a:off x="125413" y="1022350"/>
            <a:ext cx="8713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it-IT" altLang="it-IT" sz="2800" b="1">
                <a:solidFill>
                  <a:schemeClr val="hlink"/>
                </a:solidFill>
                <a:latin typeface="Times New Roman" panose="02020603050405020304" pitchFamily="18" charset="0"/>
              </a:rPr>
              <a:t>PROPRIETÀ DEL TRASPORTO FACILITATO</a:t>
            </a:r>
          </a:p>
        </p:txBody>
      </p:sp>
      <p:pic>
        <p:nvPicPr>
          <p:cNvPr id="2867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4738"/>
            <a:ext cx="61722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9" name="Rectangle 9"/>
          <p:cNvSpPr>
            <a:spLocks noChangeArrowheads="1"/>
          </p:cNvSpPr>
          <p:nvPr/>
        </p:nvSpPr>
        <p:spPr bwMode="auto">
          <a:xfrm>
            <a:off x="2819400" y="1524000"/>
            <a:ext cx="6400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it-IT" altLang="it-IT" sz="1900" b="1">
                <a:latin typeface="Times New Roman" panose="02020603050405020304" pitchFamily="18" charset="0"/>
              </a:rPr>
              <a:t>Il trasporto facilitato utilizza il gradiente di potenziale elettrochimico della specie permeante fino al raggiungimento dell’equilibrio (trasporto passivo equilibrante)</a:t>
            </a:r>
          </a:p>
        </p:txBody>
      </p:sp>
      <p:sp>
        <p:nvSpPr>
          <p:cNvPr id="194570" name="Rectangle 10"/>
          <p:cNvSpPr>
            <a:spLocks noChangeArrowheads="1"/>
          </p:cNvSpPr>
          <p:nvPr/>
        </p:nvSpPr>
        <p:spPr bwMode="auto">
          <a:xfrm>
            <a:off x="2743200" y="5289550"/>
            <a:ext cx="54864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it-IT" altLang="it-IT" sz="1900" b="1">
                <a:latin typeface="Times New Roman" panose="02020603050405020304" pitchFamily="18" charset="0"/>
              </a:rPr>
              <a:t>La velocità di trasporto si riduce in presenza di molecole che possono legarsi allo stesso sito di trasporto (inibizione competitiva)</a:t>
            </a:r>
          </a:p>
        </p:txBody>
      </p:sp>
      <p:sp>
        <p:nvSpPr>
          <p:cNvPr id="194571" name="Rectangle 11"/>
          <p:cNvSpPr>
            <a:spLocks noChangeArrowheads="1"/>
          </p:cNvSpPr>
          <p:nvPr/>
        </p:nvSpPr>
        <p:spPr bwMode="auto">
          <a:xfrm>
            <a:off x="3200400" y="2819400"/>
            <a:ext cx="2743200" cy="21336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94566" name="Rectangle 6"/>
          <p:cNvSpPr>
            <a:spLocks noChangeArrowheads="1"/>
          </p:cNvSpPr>
          <p:nvPr/>
        </p:nvSpPr>
        <p:spPr bwMode="auto">
          <a:xfrm>
            <a:off x="5715000" y="2667000"/>
            <a:ext cx="34290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it-IT" altLang="it-IT" sz="1900" b="1">
                <a:latin typeface="Times New Roman" panose="02020603050405020304" pitchFamily="18" charset="0"/>
              </a:rPr>
              <a:t>Il flusso unidirezionale o netto cresce secondo una curva iperbolica (cinetica di saturazione) in funzione della concentrazione del substrato che può andare ad occupare tutti i siti di legame del carrier.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94569">
                                            <p:txEl>
                                              <p:pRg st="0" end="0"/>
                                            </p:txEl>
                                          </p:spTgt>
                                        </p:tgtEl>
                                        <p:attrNameLst>
                                          <p:attrName>style.visibility</p:attrName>
                                        </p:attrNameLst>
                                      </p:cBhvr>
                                      <p:to>
                                        <p:strVal val="visible"/>
                                      </p:to>
                                    </p:set>
                                    <p:animEffect transition="in" filter="dissolve">
                                      <p:cBhvr>
                                        <p:cTn id="7" dur="500"/>
                                        <p:tgtEl>
                                          <p:spTgt spid="1945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66">
                                            <p:txEl>
                                              <p:pRg st="0" end="0"/>
                                            </p:txEl>
                                          </p:spTgt>
                                        </p:tgtEl>
                                        <p:attrNameLst>
                                          <p:attrName>style.visibility</p:attrName>
                                        </p:attrNameLst>
                                      </p:cBhvr>
                                      <p:to>
                                        <p:strVal val="visible"/>
                                      </p:to>
                                    </p:set>
                                    <p:animEffect transition="in" filter="dissolve">
                                      <p:cBhvr>
                                        <p:cTn id="12" dur="500"/>
                                        <p:tgtEl>
                                          <p:spTgt spid="194566">
                                            <p:txEl>
                                              <p:pRg st="0" end="0"/>
                                            </p:txEl>
                                          </p:spTgt>
                                        </p:tgtEl>
                                      </p:cBhvr>
                                    </p:animEffect>
                                  </p:childTnLst>
                                </p:cTn>
                              </p:par>
                              <p:par>
                                <p:cTn id="13" presetID="9" presetClass="exit" presetSubtype="0" fill="hold" grpId="0" nodeType="withEffect">
                                  <p:stCondLst>
                                    <p:cond delay="0"/>
                                  </p:stCondLst>
                                  <p:childTnLst>
                                    <p:animEffect transition="out" filter="dissolve">
                                      <p:cBhvr>
                                        <p:cTn id="14" dur="500"/>
                                        <p:tgtEl>
                                          <p:spTgt spid="194571"/>
                                        </p:tgtEl>
                                      </p:cBhvr>
                                    </p:animEffect>
                                    <p:set>
                                      <p:cBhvr>
                                        <p:cTn id="15" dur="1" fill="hold">
                                          <p:stCondLst>
                                            <p:cond delay="499"/>
                                          </p:stCondLst>
                                        </p:cTn>
                                        <p:tgtEl>
                                          <p:spTgt spid="19457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94570">
                                            <p:txEl>
                                              <p:pRg st="0" end="0"/>
                                            </p:txEl>
                                          </p:spTgt>
                                        </p:tgtEl>
                                        <p:attrNameLst>
                                          <p:attrName>style.visibility</p:attrName>
                                        </p:attrNameLst>
                                      </p:cBhvr>
                                      <p:to>
                                        <p:strVal val="visible"/>
                                      </p:to>
                                    </p:set>
                                    <p:animEffect transition="in" filter="dissolve">
                                      <p:cBhvr>
                                        <p:cTn id="20" dur="500"/>
                                        <p:tgtEl>
                                          <p:spTgt spid="194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109"/>
          <p:cNvGrpSpPr>
            <a:grpSpLocks/>
          </p:cNvGrpSpPr>
          <p:nvPr/>
        </p:nvGrpSpPr>
        <p:grpSpPr bwMode="auto">
          <a:xfrm>
            <a:off x="198438" y="1092200"/>
            <a:ext cx="6499225" cy="4546600"/>
            <a:chOff x="125" y="591"/>
            <a:chExt cx="4094" cy="2864"/>
          </a:xfrm>
        </p:grpSpPr>
        <p:grpSp>
          <p:nvGrpSpPr>
            <p:cNvPr id="30763" name="Group 1028"/>
            <p:cNvGrpSpPr>
              <a:grpSpLocks/>
            </p:cNvGrpSpPr>
            <p:nvPr/>
          </p:nvGrpSpPr>
          <p:grpSpPr bwMode="auto">
            <a:xfrm>
              <a:off x="726" y="646"/>
              <a:ext cx="3357" cy="318"/>
              <a:chOff x="1020" y="935"/>
              <a:chExt cx="4128" cy="318"/>
            </a:xfrm>
          </p:grpSpPr>
          <p:sp>
            <p:nvSpPr>
              <p:cNvPr id="30779" name="Line 1029"/>
              <p:cNvSpPr>
                <a:spLocks noChangeShapeType="1"/>
              </p:cNvSpPr>
              <p:nvPr/>
            </p:nvSpPr>
            <p:spPr bwMode="auto">
              <a:xfrm>
                <a:off x="1020" y="1246"/>
                <a:ext cx="4128" cy="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30780" name="Text Box 1030"/>
              <p:cNvSpPr txBox="1">
                <a:spLocks noChangeArrowheads="1"/>
              </p:cNvSpPr>
              <p:nvPr/>
            </p:nvSpPr>
            <p:spPr bwMode="auto">
              <a:xfrm>
                <a:off x="1474" y="935"/>
                <a:ext cx="6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latin typeface="Verdana" panose="020B0604030504040204" pitchFamily="34" charset="0"/>
                  </a:rPr>
                  <a:t>J</a:t>
                </a:r>
                <a:r>
                  <a:rPr lang="it-IT" altLang="it-IT" sz="2400" b="1" baseline="-25000">
                    <a:latin typeface="Verdana" panose="020B0604030504040204" pitchFamily="34" charset="0"/>
                  </a:rPr>
                  <a:t>MAX</a:t>
                </a:r>
              </a:p>
            </p:txBody>
          </p:sp>
        </p:grpSp>
        <p:sp>
          <p:nvSpPr>
            <p:cNvPr id="30764" name="Line 1031"/>
            <p:cNvSpPr>
              <a:spLocks noChangeShapeType="1"/>
            </p:cNvSpPr>
            <p:nvPr/>
          </p:nvSpPr>
          <p:spPr bwMode="auto">
            <a:xfrm flipH="1" flipV="1">
              <a:off x="703" y="730"/>
              <a:ext cx="23" cy="204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65" name="Line 1032"/>
            <p:cNvSpPr>
              <a:spLocks noChangeShapeType="1"/>
            </p:cNvSpPr>
            <p:nvPr/>
          </p:nvSpPr>
          <p:spPr bwMode="auto">
            <a:xfrm flipV="1">
              <a:off x="726" y="2771"/>
              <a:ext cx="3493"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66" name="Text Box 1033"/>
            <p:cNvSpPr txBox="1">
              <a:spLocks noChangeArrowheads="1"/>
            </p:cNvSpPr>
            <p:nvPr/>
          </p:nvSpPr>
          <p:spPr bwMode="auto">
            <a:xfrm>
              <a:off x="499" y="2725"/>
              <a:ext cx="2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Verdana" panose="020B0604030504040204" pitchFamily="34" charset="0"/>
                </a:rPr>
                <a:t>0</a:t>
              </a:r>
            </a:p>
          </p:txBody>
        </p:sp>
        <p:sp>
          <p:nvSpPr>
            <p:cNvPr id="30767" name="Text Box 1034"/>
            <p:cNvSpPr txBox="1">
              <a:spLocks noChangeArrowheads="1"/>
            </p:cNvSpPr>
            <p:nvPr/>
          </p:nvSpPr>
          <p:spPr bwMode="auto">
            <a:xfrm>
              <a:off x="281" y="1696"/>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Verdana" panose="020B0604030504040204" pitchFamily="34" charset="0"/>
                </a:rPr>
                <a:t>250</a:t>
              </a:r>
            </a:p>
          </p:txBody>
        </p:sp>
        <p:sp>
          <p:nvSpPr>
            <p:cNvPr id="30768" name="Text Box 1035"/>
            <p:cNvSpPr txBox="1">
              <a:spLocks noChangeArrowheads="1"/>
            </p:cNvSpPr>
            <p:nvPr/>
          </p:nvSpPr>
          <p:spPr bwMode="auto">
            <a:xfrm>
              <a:off x="281" y="837"/>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Verdana" panose="020B0604030504040204" pitchFamily="34" charset="0"/>
                </a:rPr>
                <a:t>500</a:t>
              </a:r>
            </a:p>
          </p:txBody>
        </p:sp>
        <p:sp>
          <p:nvSpPr>
            <p:cNvPr id="30769" name="Text Box 1036"/>
            <p:cNvSpPr txBox="1">
              <a:spLocks noChangeArrowheads="1"/>
            </p:cNvSpPr>
            <p:nvPr/>
          </p:nvSpPr>
          <p:spPr bwMode="auto">
            <a:xfrm rot="-5400000">
              <a:off x="-899" y="1615"/>
              <a:ext cx="230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Verdana" panose="020B0604030504040204" pitchFamily="34" charset="0"/>
                </a:rPr>
                <a:t>Flusso netto J del soluto</a:t>
              </a:r>
            </a:p>
          </p:txBody>
        </p:sp>
        <p:sp>
          <p:nvSpPr>
            <p:cNvPr id="30770" name="Text Box 1037"/>
            <p:cNvSpPr txBox="1">
              <a:spLocks noChangeArrowheads="1"/>
            </p:cNvSpPr>
            <p:nvPr/>
          </p:nvSpPr>
          <p:spPr bwMode="auto">
            <a:xfrm>
              <a:off x="1592" y="2816"/>
              <a:ext cx="208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Verdana" panose="020B0604030504040204" pitchFamily="34" charset="0"/>
                </a:rPr>
                <a:t>Concentrazione esterna </a:t>
              </a:r>
            </a:p>
            <a:p>
              <a:pPr algn="ctr" eaLnBrk="1" hangingPunct="1">
                <a:spcBef>
                  <a:spcPct val="0"/>
                </a:spcBef>
                <a:buClrTx/>
                <a:buSzTx/>
                <a:buFontTx/>
                <a:buNone/>
              </a:pPr>
              <a:r>
                <a:rPr lang="it-IT" altLang="it-IT" sz="1800" b="1">
                  <a:latin typeface="Verdana" panose="020B0604030504040204" pitchFamily="34" charset="0"/>
                </a:rPr>
                <a:t>del soluto (mM)</a:t>
              </a:r>
            </a:p>
          </p:txBody>
        </p:sp>
        <p:grpSp>
          <p:nvGrpSpPr>
            <p:cNvPr id="30771" name="Group 1038"/>
            <p:cNvGrpSpPr>
              <a:grpSpLocks/>
            </p:cNvGrpSpPr>
            <p:nvPr/>
          </p:nvGrpSpPr>
          <p:grpSpPr bwMode="auto">
            <a:xfrm>
              <a:off x="726" y="1656"/>
              <a:ext cx="2268" cy="1799"/>
              <a:chOff x="1020" y="1945"/>
              <a:chExt cx="2268" cy="1799"/>
            </a:xfrm>
          </p:grpSpPr>
          <p:sp>
            <p:nvSpPr>
              <p:cNvPr id="30772" name="Text Box 1039"/>
              <p:cNvSpPr txBox="1">
                <a:spLocks noChangeArrowheads="1"/>
              </p:cNvSpPr>
              <p:nvPr/>
            </p:nvSpPr>
            <p:spPr bwMode="auto">
              <a:xfrm>
                <a:off x="1302" y="3453"/>
                <a:ext cx="3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latin typeface="Verdana" panose="020B0604030504040204" pitchFamily="34" charset="0"/>
                  </a:rPr>
                  <a:t>K</a:t>
                </a:r>
                <a:r>
                  <a:rPr lang="it-IT" altLang="it-IT" sz="2400" b="1" baseline="-25000">
                    <a:latin typeface="Verdana" panose="020B0604030504040204" pitchFamily="34" charset="0"/>
                  </a:rPr>
                  <a:t>m</a:t>
                </a:r>
              </a:p>
            </p:txBody>
          </p:sp>
          <p:sp>
            <p:nvSpPr>
              <p:cNvPr id="30773" name="Line 1040"/>
              <p:cNvSpPr>
                <a:spLocks noChangeShapeType="1"/>
              </p:cNvSpPr>
              <p:nvPr/>
            </p:nvSpPr>
            <p:spPr bwMode="auto">
              <a:xfrm rot="5400000" flipH="1">
                <a:off x="1292" y="3288"/>
                <a:ext cx="36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30774" name="Group 1041"/>
              <p:cNvGrpSpPr>
                <a:grpSpLocks/>
              </p:cNvGrpSpPr>
              <p:nvPr/>
            </p:nvGrpSpPr>
            <p:grpSpPr bwMode="auto">
              <a:xfrm>
                <a:off x="1020" y="2108"/>
                <a:ext cx="454" cy="953"/>
                <a:chOff x="1020" y="2108"/>
                <a:chExt cx="454" cy="953"/>
              </a:xfrm>
            </p:grpSpPr>
            <p:sp>
              <p:nvSpPr>
                <p:cNvPr id="30777" name="Line 1042"/>
                <p:cNvSpPr>
                  <a:spLocks noChangeShapeType="1"/>
                </p:cNvSpPr>
                <p:nvPr/>
              </p:nvSpPr>
              <p:spPr bwMode="auto">
                <a:xfrm>
                  <a:off x="1020" y="2108"/>
                  <a:ext cx="409"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30778" name="Line 1043"/>
                <p:cNvSpPr>
                  <a:spLocks noChangeShapeType="1"/>
                </p:cNvSpPr>
                <p:nvPr/>
              </p:nvSpPr>
              <p:spPr bwMode="auto">
                <a:xfrm>
                  <a:off x="1474" y="2108"/>
                  <a:ext cx="0" cy="953"/>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0775" name="Text Box 1044"/>
              <p:cNvSpPr txBox="1">
                <a:spLocks noChangeArrowheads="1"/>
              </p:cNvSpPr>
              <p:nvPr/>
            </p:nvSpPr>
            <p:spPr bwMode="auto">
              <a:xfrm>
                <a:off x="2454" y="1945"/>
                <a:ext cx="834" cy="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latin typeface="Verdana" panose="020B0604030504040204" pitchFamily="34" charset="0"/>
                  </a:rPr>
                  <a:t>½ J</a:t>
                </a:r>
                <a:r>
                  <a:rPr lang="it-IT" altLang="it-IT" sz="2400" b="1" baseline="-25000">
                    <a:latin typeface="Verdana" panose="020B0604030504040204" pitchFamily="34" charset="0"/>
                  </a:rPr>
                  <a:t>MAX</a:t>
                </a:r>
              </a:p>
            </p:txBody>
          </p:sp>
          <p:sp>
            <p:nvSpPr>
              <p:cNvPr id="30776" name="Line 1045"/>
              <p:cNvSpPr>
                <a:spLocks noChangeShapeType="1"/>
              </p:cNvSpPr>
              <p:nvPr/>
            </p:nvSpPr>
            <p:spPr bwMode="auto">
              <a:xfrm flipH="1">
                <a:off x="1490" y="2112"/>
                <a:ext cx="95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grpSp>
        <p:nvGrpSpPr>
          <p:cNvPr id="6" name="Group 1047"/>
          <p:cNvGrpSpPr>
            <a:grpSpLocks/>
          </p:cNvGrpSpPr>
          <p:nvPr/>
        </p:nvGrpSpPr>
        <p:grpSpPr bwMode="auto">
          <a:xfrm>
            <a:off x="1331913" y="1411288"/>
            <a:ext cx="7594600" cy="3025775"/>
            <a:chOff x="772" y="845"/>
            <a:chExt cx="4784" cy="1906"/>
          </a:xfrm>
        </p:grpSpPr>
        <p:sp>
          <p:nvSpPr>
            <p:cNvPr id="30751" name="Text Box 1048"/>
            <p:cNvSpPr txBox="1">
              <a:spLocks noChangeArrowheads="1"/>
            </p:cNvSpPr>
            <p:nvPr/>
          </p:nvSpPr>
          <p:spPr bwMode="auto">
            <a:xfrm>
              <a:off x="2994" y="1155"/>
              <a:ext cx="113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it-IT" altLang="it-IT" sz="1800" b="1">
                  <a:solidFill>
                    <a:srgbClr val="009900"/>
                  </a:solidFill>
                  <a:latin typeface="Verdana" panose="020B0604030504040204" pitchFamily="34" charset="0"/>
                </a:rPr>
                <a:t>diffusione </a:t>
              </a:r>
            </a:p>
            <a:p>
              <a:pPr algn="r" eaLnBrk="1" hangingPunct="1">
                <a:spcBef>
                  <a:spcPct val="0"/>
                </a:spcBef>
                <a:buClrTx/>
                <a:buSzTx/>
                <a:buFontTx/>
                <a:buNone/>
              </a:pPr>
              <a:r>
                <a:rPr lang="it-IT" altLang="it-IT" sz="1800" b="1">
                  <a:solidFill>
                    <a:srgbClr val="009900"/>
                  </a:solidFill>
                  <a:latin typeface="Verdana" panose="020B0604030504040204" pitchFamily="34" charset="0"/>
                </a:rPr>
                <a:t>facilitata</a:t>
              </a:r>
            </a:p>
          </p:txBody>
        </p:sp>
        <p:sp>
          <p:nvSpPr>
            <p:cNvPr id="30752" name="Freeform 1049"/>
            <p:cNvSpPr>
              <a:spLocks/>
            </p:cNvSpPr>
            <p:nvPr/>
          </p:nvSpPr>
          <p:spPr bwMode="auto">
            <a:xfrm>
              <a:off x="772" y="1064"/>
              <a:ext cx="3284" cy="1687"/>
            </a:xfrm>
            <a:custGeom>
              <a:avLst/>
              <a:gdLst>
                <a:gd name="T0" fmla="*/ 0 w 3538"/>
                <a:gd name="T1" fmla="*/ 1727 h 1679"/>
                <a:gd name="T2" fmla="*/ 58 w 3538"/>
                <a:gd name="T3" fmla="*/ 1352 h 1679"/>
                <a:gd name="T4" fmla="*/ 146 w 3538"/>
                <a:gd name="T5" fmla="*/ 983 h 1679"/>
                <a:gd name="T6" fmla="*/ 291 w 3538"/>
                <a:gd name="T7" fmla="*/ 699 h 1679"/>
                <a:gd name="T8" fmla="*/ 407 w 3538"/>
                <a:gd name="T9" fmla="*/ 511 h 1679"/>
                <a:gd name="T10" fmla="*/ 726 w 3538"/>
                <a:gd name="T11" fmla="*/ 278 h 1679"/>
                <a:gd name="T12" fmla="*/ 1074 w 3538"/>
                <a:gd name="T13" fmla="*/ 142 h 1679"/>
                <a:gd name="T14" fmla="*/ 1626 w 3538"/>
                <a:gd name="T15" fmla="*/ 46 h 1679"/>
                <a:gd name="T16" fmla="*/ 2262 w 3538"/>
                <a:gd name="T17" fmla="*/ 0 h 16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8"/>
                <a:gd name="T28" fmla="*/ 0 h 1679"/>
                <a:gd name="T29" fmla="*/ 3538 w 3538"/>
                <a:gd name="T30" fmla="*/ 1679 h 16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8" h="1679">
                  <a:moveTo>
                    <a:pt x="0" y="1679"/>
                  </a:moveTo>
                  <a:cubicBezTo>
                    <a:pt x="26" y="1558"/>
                    <a:pt x="53" y="1437"/>
                    <a:pt x="91" y="1316"/>
                  </a:cubicBezTo>
                  <a:cubicBezTo>
                    <a:pt x="129" y="1195"/>
                    <a:pt x="166" y="1059"/>
                    <a:pt x="227" y="953"/>
                  </a:cubicBezTo>
                  <a:cubicBezTo>
                    <a:pt x="288" y="847"/>
                    <a:pt x="386" y="757"/>
                    <a:pt x="454" y="681"/>
                  </a:cubicBezTo>
                  <a:cubicBezTo>
                    <a:pt x="522" y="605"/>
                    <a:pt x="522" y="567"/>
                    <a:pt x="635" y="499"/>
                  </a:cubicBezTo>
                  <a:cubicBezTo>
                    <a:pt x="748" y="431"/>
                    <a:pt x="960" y="332"/>
                    <a:pt x="1134" y="272"/>
                  </a:cubicBezTo>
                  <a:cubicBezTo>
                    <a:pt x="1308" y="212"/>
                    <a:pt x="1445" y="174"/>
                    <a:pt x="1679" y="136"/>
                  </a:cubicBezTo>
                  <a:cubicBezTo>
                    <a:pt x="1913" y="98"/>
                    <a:pt x="2231" y="69"/>
                    <a:pt x="2541" y="46"/>
                  </a:cubicBezTo>
                  <a:cubicBezTo>
                    <a:pt x="2851" y="23"/>
                    <a:pt x="3194" y="11"/>
                    <a:pt x="3538" y="0"/>
                  </a:cubicBezTo>
                </a:path>
              </a:pathLst>
            </a:custGeom>
            <a:noFill/>
            <a:ln w="76200" cmpd="sng">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53" name="Rectangle 1050"/>
            <p:cNvSpPr>
              <a:spLocks noChangeArrowheads="1"/>
            </p:cNvSpPr>
            <p:nvPr/>
          </p:nvSpPr>
          <p:spPr bwMode="auto">
            <a:xfrm>
              <a:off x="4876" y="845"/>
              <a:ext cx="408" cy="1271"/>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54" name="Oval 1051"/>
            <p:cNvSpPr>
              <a:spLocks noChangeArrowheads="1"/>
            </p:cNvSpPr>
            <p:nvPr/>
          </p:nvSpPr>
          <p:spPr bwMode="auto">
            <a:xfrm>
              <a:off x="4846" y="1027"/>
              <a:ext cx="453" cy="317"/>
            </a:xfrm>
            <a:prstGeom prst="ellipse">
              <a:avLst/>
            </a:prstGeom>
            <a:solidFill>
              <a:srgbClr val="CC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55" name="Oval 1052"/>
            <p:cNvSpPr>
              <a:spLocks noChangeArrowheads="1"/>
            </p:cNvSpPr>
            <p:nvPr/>
          </p:nvSpPr>
          <p:spPr bwMode="auto">
            <a:xfrm>
              <a:off x="4838" y="1389"/>
              <a:ext cx="453" cy="317"/>
            </a:xfrm>
            <a:prstGeom prst="ellipse">
              <a:avLst/>
            </a:prstGeom>
            <a:solidFill>
              <a:srgbClr val="CC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56" name="Oval 1053"/>
            <p:cNvSpPr>
              <a:spLocks noChangeArrowheads="1"/>
            </p:cNvSpPr>
            <p:nvPr/>
          </p:nvSpPr>
          <p:spPr bwMode="auto">
            <a:xfrm>
              <a:off x="4838" y="1752"/>
              <a:ext cx="453" cy="317"/>
            </a:xfrm>
            <a:prstGeom prst="ellipse">
              <a:avLst/>
            </a:prstGeom>
            <a:solidFill>
              <a:srgbClr val="CC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57" name="Line 1054"/>
            <p:cNvSpPr>
              <a:spLocks noChangeShapeType="1"/>
            </p:cNvSpPr>
            <p:nvPr/>
          </p:nvSpPr>
          <p:spPr bwMode="auto">
            <a:xfrm>
              <a:off x="4604" y="1191"/>
              <a:ext cx="9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58" name="Oval 1055"/>
            <p:cNvSpPr>
              <a:spLocks noChangeArrowheads="1"/>
            </p:cNvSpPr>
            <p:nvPr/>
          </p:nvSpPr>
          <p:spPr bwMode="auto">
            <a:xfrm>
              <a:off x="4673" y="1146"/>
              <a:ext cx="91" cy="91"/>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59" name="Line 1056"/>
            <p:cNvSpPr>
              <a:spLocks noChangeShapeType="1"/>
            </p:cNvSpPr>
            <p:nvPr/>
          </p:nvSpPr>
          <p:spPr bwMode="auto">
            <a:xfrm>
              <a:off x="4604" y="1562"/>
              <a:ext cx="9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60" name="Oval 1057"/>
            <p:cNvSpPr>
              <a:spLocks noChangeArrowheads="1"/>
            </p:cNvSpPr>
            <p:nvPr/>
          </p:nvSpPr>
          <p:spPr bwMode="auto">
            <a:xfrm>
              <a:off x="4673" y="1517"/>
              <a:ext cx="91" cy="91"/>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61" name="Line 1058"/>
            <p:cNvSpPr>
              <a:spLocks noChangeShapeType="1"/>
            </p:cNvSpPr>
            <p:nvPr/>
          </p:nvSpPr>
          <p:spPr bwMode="auto">
            <a:xfrm>
              <a:off x="4604" y="1911"/>
              <a:ext cx="9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62" name="Oval 1059"/>
            <p:cNvSpPr>
              <a:spLocks noChangeArrowheads="1"/>
            </p:cNvSpPr>
            <p:nvPr/>
          </p:nvSpPr>
          <p:spPr bwMode="auto">
            <a:xfrm>
              <a:off x="4673" y="1866"/>
              <a:ext cx="91" cy="91"/>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grpSp>
        <p:nvGrpSpPr>
          <p:cNvPr id="7" name="Group 1060"/>
          <p:cNvGrpSpPr>
            <a:grpSpLocks/>
          </p:cNvGrpSpPr>
          <p:nvPr/>
        </p:nvGrpSpPr>
        <p:grpSpPr bwMode="auto">
          <a:xfrm>
            <a:off x="1187450" y="3533775"/>
            <a:ext cx="7956550" cy="2173288"/>
            <a:chOff x="726" y="2243"/>
            <a:chExt cx="5012" cy="1369"/>
          </a:xfrm>
        </p:grpSpPr>
        <p:sp>
          <p:nvSpPr>
            <p:cNvPr id="30730" name="Line 1061"/>
            <p:cNvSpPr>
              <a:spLocks noChangeShapeType="1"/>
            </p:cNvSpPr>
            <p:nvPr/>
          </p:nvSpPr>
          <p:spPr bwMode="auto">
            <a:xfrm flipV="1">
              <a:off x="726" y="2561"/>
              <a:ext cx="3402" cy="22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1" name="Text Box 1062"/>
            <p:cNvSpPr txBox="1">
              <a:spLocks noChangeArrowheads="1"/>
            </p:cNvSpPr>
            <p:nvPr/>
          </p:nvSpPr>
          <p:spPr bwMode="auto">
            <a:xfrm>
              <a:off x="2586" y="2243"/>
              <a:ext cx="16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rgbClr val="FF0000"/>
                  </a:solidFill>
                  <a:latin typeface="Verdana" panose="020B0604030504040204" pitchFamily="34" charset="0"/>
                </a:rPr>
                <a:t>diffusione semplice</a:t>
              </a:r>
            </a:p>
          </p:txBody>
        </p:sp>
        <p:sp>
          <p:nvSpPr>
            <p:cNvPr id="30732" name="Rectangle 1063"/>
            <p:cNvSpPr>
              <a:spLocks noChangeArrowheads="1"/>
            </p:cNvSpPr>
            <p:nvPr/>
          </p:nvSpPr>
          <p:spPr bwMode="auto">
            <a:xfrm>
              <a:off x="4876" y="2250"/>
              <a:ext cx="408" cy="1271"/>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33" name="Oval 1064"/>
            <p:cNvSpPr>
              <a:spLocks noChangeArrowheads="1"/>
            </p:cNvSpPr>
            <p:nvPr/>
          </p:nvSpPr>
          <p:spPr bwMode="auto">
            <a:xfrm>
              <a:off x="4967" y="2478"/>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34" name="Oval 1065"/>
            <p:cNvSpPr>
              <a:spLocks noChangeArrowheads="1"/>
            </p:cNvSpPr>
            <p:nvPr/>
          </p:nvSpPr>
          <p:spPr bwMode="auto">
            <a:xfrm>
              <a:off x="5103" y="2750"/>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35" name="Oval 1066"/>
            <p:cNvSpPr>
              <a:spLocks noChangeArrowheads="1"/>
            </p:cNvSpPr>
            <p:nvPr/>
          </p:nvSpPr>
          <p:spPr bwMode="auto">
            <a:xfrm>
              <a:off x="5239" y="2931"/>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36" name="Oval 1067"/>
            <p:cNvSpPr>
              <a:spLocks noChangeArrowheads="1"/>
            </p:cNvSpPr>
            <p:nvPr/>
          </p:nvSpPr>
          <p:spPr bwMode="auto">
            <a:xfrm>
              <a:off x="5375" y="3203"/>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37" name="Oval 1068"/>
            <p:cNvSpPr>
              <a:spLocks noChangeArrowheads="1"/>
            </p:cNvSpPr>
            <p:nvPr/>
          </p:nvSpPr>
          <p:spPr bwMode="auto">
            <a:xfrm>
              <a:off x="4740" y="2296"/>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38" name="Oval 1069"/>
            <p:cNvSpPr>
              <a:spLocks noChangeArrowheads="1"/>
            </p:cNvSpPr>
            <p:nvPr/>
          </p:nvSpPr>
          <p:spPr bwMode="auto">
            <a:xfrm>
              <a:off x="4740" y="2432"/>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it-IT" altLang="it-IT" sz="2400">
                <a:latin typeface="Times New Roman" panose="02020603050405020304" pitchFamily="18" charset="0"/>
              </a:endParaRPr>
            </a:p>
          </p:txBody>
        </p:sp>
        <p:sp>
          <p:nvSpPr>
            <p:cNvPr id="30739" name="Oval 1070"/>
            <p:cNvSpPr>
              <a:spLocks noChangeArrowheads="1"/>
            </p:cNvSpPr>
            <p:nvPr/>
          </p:nvSpPr>
          <p:spPr bwMode="auto">
            <a:xfrm>
              <a:off x="4740" y="2568"/>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40" name="Oval 1071"/>
            <p:cNvSpPr>
              <a:spLocks noChangeArrowheads="1"/>
            </p:cNvSpPr>
            <p:nvPr/>
          </p:nvSpPr>
          <p:spPr bwMode="auto">
            <a:xfrm>
              <a:off x="4740" y="2704"/>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41" name="Oval 1072"/>
            <p:cNvSpPr>
              <a:spLocks noChangeArrowheads="1"/>
            </p:cNvSpPr>
            <p:nvPr/>
          </p:nvSpPr>
          <p:spPr bwMode="auto">
            <a:xfrm>
              <a:off x="4740" y="2840"/>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42" name="Oval 1073"/>
            <p:cNvSpPr>
              <a:spLocks noChangeArrowheads="1"/>
            </p:cNvSpPr>
            <p:nvPr/>
          </p:nvSpPr>
          <p:spPr bwMode="auto">
            <a:xfrm>
              <a:off x="4740" y="2976"/>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43" name="Oval 1074"/>
            <p:cNvSpPr>
              <a:spLocks noChangeArrowheads="1"/>
            </p:cNvSpPr>
            <p:nvPr/>
          </p:nvSpPr>
          <p:spPr bwMode="auto">
            <a:xfrm>
              <a:off x="4740" y="3112"/>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44" name="Oval 1075"/>
            <p:cNvSpPr>
              <a:spLocks noChangeArrowheads="1"/>
            </p:cNvSpPr>
            <p:nvPr/>
          </p:nvSpPr>
          <p:spPr bwMode="auto">
            <a:xfrm>
              <a:off x="4740" y="3248"/>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45" name="Oval 1076"/>
            <p:cNvSpPr>
              <a:spLocks noChangeArrowheads="1"/>
            </p:cNvSpPr>
            <p:nvPr/>
          </p:nvSpPr>
          <p:spPr bwMode="auto">
            <a:xfrm>
              <a:off x="4740" y="3384"/>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30746" name="Line 1077"/>
            <p:cNvSpPr>
              <a:spLocks noChangeShapeType="1"/>
            </p:cNvSpPr>
            <p:nvPr/>
          </p:nvSpPr>
          <p:spPr bwMode="auto">
            <a:xfrm>
              <a:off x="4649" y="2523"/>
              <a:ext cx="8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7" name="Line 1078"/>
            <p:cNvSpPr>
              <a:spLocks noChangeShapeType="1"/>
            </p:cNvSpPr>
            <p:nvPr/>
          </p:nvSpPr>
          <p:spPr bwMode="auto">
            <a:xfrm>
              <a:off x="4785" y="2795"/>
              <a:ext cx="8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8" name="Line 1079"/>
            <p:cNvSpPr>
              <a:spLocks noChangeShapeType="1"/>
            </p:cNvSpPr>
            <p:nvPr/>
          </p:nvSpPr>
          <p:spPr bwMode="auto">
            <a:xfrm>
              <a:off x="4876" y="2976"/>
              <a:ext cx="8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9" name="Line 1080"/>
            <p:cNvSpPr>
              <a:spLocks noChangeShapeType="1"/>
            </p:cNvSpPr>
            <p:nvPr/>
          </p:nvSpPr>
          <p:spPr bwMode="auto">
            <a:xfrm>
              <a:off x="4922" y="3249"/>
              <a:ext cx="8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50" name="Oval 1081"/>
            <p:cNvSpPr>
              <a:spLocks noChangeArrowheads="1"/>
            </p:cNvSpPr>
            <p:nvPr/>
          </p:nvSpPr>
          <p:spPr bwMode="auto">
            <a:xfrm>
              <a:off x="4740" y="3521"/>
              <a:ext cx="91" cy="91"/>
            </a:xfrm>
            <a:prstGeom prst="ellipse">
              <a:avLst/>
            </a:prstGeom>
            <a:solidFill>
              <a:srgbClr val="FF33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130108" name="Text Box 1084"/>
          <p:cNvSpPr txBox="1">
            <a:spLocks noChangeArrowheads="1"/>
          </p:cNvSpPr>
          <p:nvPr/>
        </p:nvSpPr>
        <p:spPr bwMode="auto">
          <a:xfrm>
            <a:off x="3200400" y="5715000"/>
            <a:ext cx="48117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40000"/>
              </a:lnSpc>
              <a:spcBef>
                <a:spcPct val="0"/>
              </a:spcBef>
              <a:buClrTx/>
              <a:buSzTx/>
              <a:buFontTx/>
              <a:buNone/>
            </a:pPr>
            <a:r>
              <a:rPr lang="it-IT" altLang="it-IT" sz="1800" b="1">
                <a:latin typeface="Verdana" panose="020B0604030504040204" pitchFamily="34" charset="0"/>
              </a:rPr>
              <a:t>Equazione di Michaelis e Menten:</a:t>
            </a:r>
          </a:p>
          <a:p>
            <a:pPr eaLnBrk="1" hangingPunct="1">
              <a:lnSpc>
                <a:spcPct val="140000"/>
              </a:lnSpc>
              <a:spcBef>
                <a:spcPct val="0"/>
              </a:spcBef>
              <a:buClrTx/>
              <a:buSzTx/>
              <a:buFontTx/>
              <a:buNone/>
            </a:pPr>
            <a:r>
              <a:rPr lang="it-IT" altLang="it-IT" sz="1600" b="1">
                <a:solidFill>
                  <a:schemeClr val="accent2"/>
                </a:solidFill>
                <a:latin typeface="Verdana" panose="020B0604030504040204" pitchFamily="34" charset="0"/>
              </a:rPr>
              <a:t>dove S è la concentrazione del substrato</a:t>
            </a:r>
            <a:endParaRPr lang="en-GB" altLang="it-IT" sz="1600" b="1">
              <a:solidFill>
                <a:schemeClr val="accent2"/>
              </a:solidFill>
              <a:latin typeface="Verdana" panose="020B0604030504040204" pitchFamily="34" charset="0"/>
            </a:endParaRPr>
          </a:p>
        </p:txBody>
      </p:sp>
      <p:sp>
        <p:nvSpPr>
          <p:cNvPr id="30726" name="WordArt 1110"/>
          <p:cNvSpPr>
            <a:spLocks noChangeArrowheads="1" noChangeShapeType="1" noTextEdit="1"/>
          </p:cNvSpPr>
          <p:nvPr/>
        </p:nvSpPr>
        <p:spPr bwMode="auto">
          <a:xfrm>
            <a:off x="1143000" y="457200"/>
            <a:ext cx="6553200" cy="381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PROTEINE CARRIER</a:t>
            </a:r>
          </a:p>
        </p:txBody>
      </p:sp>
      <p:sp>
        <p:nvSpPr>
          <p:cNvPr id="30727" name="Rectangle 1111"/>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sp>
        <p:nvSpPr>
          <p:cNvPr id="130136" name="Rectangle 1112"/>
          <p:cNvSpPr>
            <a:spLocks noChangeArrowheads="1"/>
          </p:cNvSpPr>
          <p:nvPr/>
        </p:nvSpPr>
        <p:spPr bwMode="auto">
          <a:xfrm>
            <a:off x="2667000" y="912813"/>
            <a:ext cx="5105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300" b="1">
                <a:latin typeface="Times New Roman" panose="02020603050405020304" pitchFamily="18" charset="0"/>
              </a:rPr>
              <a:t>All’aumentare del gradiente di concentrazione, il flusso transmembranario ha un aumento iperbolico, tendendo asintoticamente ad un valore che corrisponde al flusso massimo</a:t>
            </a:r>
          </a:p>
        </p:txBody>
      </p:sp>
      <p:pic>
        <p:nvPicPr>
          <p:cNvPr id="130138" name="Picture 1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27700"/>
            <a:ext cx="2514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136"/>
                                        </p:tgtEl>
                                        <p:attrNameLst>
                                          <p:attrName>style.visibility</p:attrName>
                                        </p:attrNameLst>
                                      </p:cBhvr>
                                      <p:to>
                                        <p:strVal val="visible"/>
                                      </p:to>
                                    </p:set>
                                    <p:animEffect transition="in" filter="fade">
                                      <p:cBhvr>
                                        <p:cTn id="15" dur="1000"/>
                                        <p:tgtEl>
                                          <p:spTgt spid="1301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0108"/>
                                        </p:tgtEl>
                                        <p:attrNameLst>
                                          <p:attrName>style.visibility</p:attrName>
                                        </p:attrNameLst>
                                      </p:cBhvr>
                                      <p:to>
                                        <p:strVal val="visible"/>
                                      </p:to>
                                    </p:set>
                                    <p:animEffect transition="in" filter="dissolve">
                                      <p:cBhvr>
                                        <p:cTn id="20" dur="500"/>
                                        <p:tgtEl>
                                          <p:spTgt spid="130108"/>
                                        </p:tgtEl>
                                      </p:cBhvr>
                                    </p:animEffect>
                                  </p:childTnLst>
                                </p:cTn>
                              </p:par>
                              <p:par>
                                <p:cTn id="21" presetID="9" presetClass="entr" presetSubtype="0" fill="hold" nodeType="withEffect">
                                  <p:stCondLst>
                                    <p:cond delay="0"/>
                                  </p:stCondLst>
                                  <p:childTnLst>
                                    <p:set>
                                      <p:cBhvr>
                                        <p:cTn id="22" dur="1" fill="hold">
                                          <p:stCondLst>
                                            <p:cond delay="0"/>
                                          </p:stCondLst>
                                        </p:cTn>
                                        <p:tgtEl>
                                          <p:spTgt spid="130138"/>
                                        </p:tgtEl>
                                        <p:attrNameLst>
                                          <p:attrName>style.visibility</p:attrName>
                                        </p:attrNameLst>
                                      </p:cBhvr>
                                      <p:to>
                                        <p:strVal val="visible"/>
                                      </p:to>
                                    </p:set>
                                    <p:animEffect transition="in" filter="dissolve">
                                      <p:cBhvr>
                                        <p:cTn id="23" dur="500"/>
                                        <p:tgtEl>
                                          <p:spTgt spid="130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08" grpId="0"/>
      <p:bldP spid="1301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660525" y="650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2400">
              <a:latin typeface="Times New Roman" panose="02020603050405020304" pitchFamily="18" charset="0"/>
            </a:endParaRPr>
          </a:p>
        </p:txBody>
      </p:sp>
      <p:graphicFrame>
        <p:nvGraphicFramePr>
          <p:cNvPr id="71767" name="Group 87"/>
          <p:cNvGraphicFramePr>
            <a:graphicFrameLocks noGrp="1"/>
          </p:cNvGraphicFramePr>
          <p:nvPr/>
        </p:nvGraphicFramePr>
        <p:xfrm>
          <a:off x="268288" y="1606550"/>
          <a:ext cx="7961312" cy="5005388"/>
        </p:xfrm>
        <a:graphic>
          <a:graphicData uri="http://schemas.openxmlformats.org/drawingml/2006/table">
            <a:tbl>
              <a:tblPr/>
              <a:tblGrid>
                <a:gridCol w="225742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2827337">
                  <a:extLst>
                    <a:ext uri="{9D8B030D-6E8A-4147-A177-3AD203B41FA5}">
                      <a16:colId xmlns:a16="http://schemas.microsoft.com/office/drawing/2014/main" val="20003"/>
                    </a:ext>
                  </a:extLst>
                </a:gridCol>
              </a:tblGrid>
              <a:tr h="8962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chemeClr val="accent2"/>
                          </a:solidFill>
                          <a:effectLst/>
                          <a:latin typeface="Times New Roman" charset="0"/>
                        </a:rPr>
                        <a:t>Sistema di trasporto</a:t>
                      </a:r>
                      <a:endParaRPr kumimoji="0" lang="en-GB" sz="1600" b="1" i="0" u="none" strike="noStrike" cap="none" normalizeH="0" baseline="0" smtClean="0">
                        <a:ln>
                          <a:noFill/>
                        </a:ln>
                        <a:solidFill>
                          <a:schemeClr val="accent2"/>
                        </a:solidFill>
                        <a:effectLst/>
                        <a:latin typeface="Times New Roman"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accent2"/>
                          </a:solidFill>
                          <a:effectLst/>
                          <a:latin typeface="Times New Roman" charset="0"/>
                        </a:rPr>
                        <a:t>K</a:t>
                      </a:r>
                      <a:r>
                        <a:rPr kumimoji="0" lang="it-IT" sz="1600" b="1" i="0" u="none" strike="noStrike" cap="none" normalizeH="0" baseline="-25000" smtClean="0">
                          <a:ln>
                            <a:noFill/>
                          </a:ln>
                          <a:solidFill>
                            <a:schemeClr val="accent2"/>
                          </a:solidFill>
                          <a:effectLst/>
                          <a:latin typeface="Times New Roman" charset="0"/>
                        </a:rPr>
                        <a:t>m</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accent2"/>
                          </a:solidFill>
                          <a:effectLst/>
                          <a:latin typeface="Times New Roman" charset="0"/>
                        </a:rPr>
                        <a:t>(D-glucose) </a:t>
                      </a:r>
                      <a:endParaRPr kumimoji="0" lang="en-GB" sz="1600" b="1" i="0" u="none" strike="noStrike" cap="none" normalizeH="0" baseline="0" smtClean="0">
                        <a:ln>
                          <a:noFill/>
                        </a:ln>
                        <a:solidFill>
                          <a:schemeClr val="accent2"/>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accent2"/>
                          </a:solidFill>
                          <a:effectLst/>
                          <a:latin typeface="Times New Roman" charset="0"/>
                        </a:rPr>
                        <a:t>K</a:t>
                      </a:r>
                      <a:r>
                        <a:rPr kumimoji="0" lang="it-IT" sz="1600" b="1" i="0" u="none" strike="noStrike" cap="none" normalizeH="0" baseline="-25000" smtClean="0">
                          <a:ln>
                            <a:noFill/>
                          </a:ln>
                          <a:solidFill>
                            <a:schemeClr val="accent2"/>
                          </a:solidFill>
                          <a:effectLst/>
                          <a:latin typeface="Times New Roman" charset="0"/>
                        </a:rPr>
                        <a:t>m</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accent2"/>
                          </a:solidFill>
                          <a:effectLst/>
                          <a:latin typeface="Times New Roman" charset="0"/>
                        </a:rPr>
                        <a:t>(D-Fruct)</a:t>
                      </a:r>
                      <a:endParaRPr kumimoji="0" lang="en-GB" sz="1600" b="1" i="0" u="none" strike="noStrike" cap="none" normalizeH="0" baseline="0" smtClean="0">
                        <a:ln>
                          <a:noFill/>
                        </a:ln>
                        <a:solidFill>
                          <a:schemeClr val="accent2"/>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chemeClr val="accent2"/>
                          </a:solidFill>
                          <a:effectLst/>
                          <a:latin typeface="Times New Roman" charset="0"/>
                        </a:rPr>
                        <a:t>Localizzazione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chemeClr val="accent2"/>
                          </a:solidFill>
                          <a:effectLst/>
                          <a:latin typeface="Times New Roman" charset="0"/>
                        </a:rPr>
                        <a:t> e funzione</a:t>
                      </a:r>
                      <a:endParaRPr kumimoji="0" lang="en-GB" sz="2400" b="1" i="0" u="none" strike="noStrike" cap="none" normalizeH="0" baseline="0" smtClean="0">
                        <a:ln>
                          <a:noFill/>
                        </a:ln>
                        <a:solidFill>
                          <a:schemeClr val="accent2"/>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02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rgbClr val="FF0000"/>
                          </a:solidFill>
                          <a:effectLst/>
                          <a:latin typeface="Times New Roman" charset="0"/>
                        </a:rPr>
                        <a:t>GLUT1 </a:t>
                      </a:r>
                      <a:endParaRPr kumimoji="0" lang="en-GB" sz="2400" b="1" i="0" u="none" strike="noStrike" cap="none" normalizeH="0" baseline="0" smtClean="0">
                        <a:ln>
                          <a:noFill/>
                        </a:ln>
                        <a:solidFill>
                          <a:srgbClr val="FF0000"/>
                        </a:solidFill>
                        <a:effectLst/>
                        <a:latin typeface="Times New Roman"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20 mM</a:t>
                      </a:r>
                      <a:endParaRPr kumimoji="0" lang="en-GB" sz="1800" b="1"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5 M</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Costitutivo</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(eritrociti;  &gt; parte dei tessuti)</a:t>
                      </a:r>
                      <a:endParaRPr kumimoji="0" lang="en-GB" sz="16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82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rgbClr val="FF0000"/>
                          </a:solidFill>
                          <a:effectLst/>
                          <a:latin typeface="Times New Roman" charset="0"/>
                        </a:rPr>
                        <a:t>GLUT2</a:t>
                      </a:r>
                      <a:endParaRPr kumimoji="0" lang="en-GB" sz="2400" b="1" i="0" u="none" strike="noStrike" cap="none" normalizeH="0" baseline="0" smtClean="0">
                        <a:ln>
                          <a:noFill/>
                        </a:ln>
                        <a:solidFill>
                          <a:srgbClr val="FF0000"/>
                        </a:solidFill>
                        <a:effectLst/>
                        <a:latin typeface="Times New Roman"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42 mM</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66 mM</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Epiteliale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Epatociti e membrana basolaterale epiteli </a:t>
                      </a:r>
                      <a:endParaRPr kumimoji="0" lang="en-GB" sz="16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5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rgbClr val="FF0000"/>
                          </a:solidFill>
                          <a:effectLst/>
                          <a:latin typeface="Times New Roman" charset="0"/>
                        </a:rPr>
                        <a:t>GLUT3</a:t>
                      </a:r>
                      <a:endParaRPr kumimoji="0" lang="en-GB" sz="2400" b="1" i="0" u="none" strike="noStrike" cap="none" normalizeH="0" baseline="0" smtClean="0">
                        <a:ln>
                          <a:noFill/>
                        </a:ln>
                        <a:solidFill>
                          <a:srgbClr val="FF0000"/>
                        </a:solidFill>
                        <a:effectLst/>
                        <a:latin typeface="Times New Roman"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10 mM</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Neuronale</a:t>
                      </a:r>
                      <a:endParaRPr kumimoji="0" lang="en-GB" sz="16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796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rgbClr val="FF0000"/>
                          </a:solidFill>
                          <a:effectLst/>
                          <a:latin typeface="Times New Roman" charset="0"/>
                        </a:rPr>
                        <a:t>GLUT4</a:t>
                      </a:r>
                      <a:endParaRPr kumimoji="0" lang="en-GB" sz="2400" b="1" i="0" u="none" strike="noStrike" cap="none" normalizeH="0" baseline="0" smtClean="0">
                        <a:ln>
                          <a:noFill/>
                        </a:ln>
                        <a:solidFill>
                          <a:srgbClr val="FF0000"/>
                        </a:solidFill>
                        <a:effectLst/>
                        <a:latin typeface="Times New Roman"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  2 mM</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Insulino-dipendente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(tessuto adiposo e muscolo)</a:t>
                      </a:r>
                      <a:endParaRPr kumimoji="0" lang="en-GB" sz="16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5711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rgbClr val="FF0000"/>
                          </a:solidFill>
                          <a:effectLst/>
                          <a:latin typeface="Times New Roman" charset="0"/>
                        </a:rPr>
                        <a:t>GLUT5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kumimoji="0" lang="it-IT" sz="2400" b="1" i="0" u="none" strike="noStrike" cap="none" normalizeH="0" baseline="0" smtClean="0">
                        <a:ln>
                          <a:noFill/>
                        </a:ln>
                        <a:solidFill>
                          <a:srgbClr val="FF0000"/>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2400" b="1" i="0" u="none" strike="noStrike" cap="none" normalizeH="0" baseline="0" smtClean="0">
                          <a:ln>
                            <a:noFill/>
                          </a:ln>
                          <a:solidFill>
                            <a:srgbClr val="FF0000"/>
                          </a:solidFill>
                          <a:effectLst/>
                          <a:latin typeface="Times New Roman" charset="0"/>
                        </a:rPr>
                        <a:t>GLUT7</a:t>
                      </a:r>
                      <a:endParaRPr kumimoji="0" lang="en-GB" sz="2400" b="1" i="0" u="none" strike="noStrike" cap="none" normalizeH="0" baseline="0" smtClean="0">
                        <a:ln>
                          <a:noFill/>
                        </a:ln>
                        <a:solidFill>
                          <a:srgbClr val="FF0000"/>
                        </a:solidFill>
                        <a:effectLst/>
                        <a:latin typeface="Times New Roman"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800" b="1" i="0" u="none" strike="noStrike" cap="none" normalizeH="0" baseline="0" smtClean="0">
                          <a:ln>
                            <a:noFill/>
                          </a:ln>
                          <a:solidFill>
                            <a:schemeClr val="tx1"/>
                          </a:solidFill>
                          <a:effectLst/>
                          <a:latin typeface="Times New Roman" charset="0"/>
                        </a:rPr>
                        <a:t>6-14 mM</a:t>
                      </a:r>
                      <a:endParaRPr kumimoji="0" lang="en-GB" sz="1800" b="1" i="0" u="none" strike="noStrike" cap="none" normalizeH="0" baseline="0" smtClean="0">
                        <a:ln>
                          <a:noFill/>
                        </a:ln>
                        <a:solidFill>
                          <a:schemeClr val="tx1"/>
                        </a:solidFill>
                        <a:effectLst/>
                        <a:latin typeface="Times New Roman"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it-IT" sz="1600" b="1" i="0" u="none" strike="noStrike" cap="none" normalizeH="0" baseline="0" smtClean="0">
                          <a:ln>
                            <a:noFill/>
                          </a:ln>
                          <a:solidFill>
                            <a:schemeClr val="tx1"/>
                          </a:solidFill>
                          <a:effectLst/>
                          <a:latin typeface="Times New Roman" charset="0"/>
                        </a:rPr>
                        <a:t>Trasportatore del fruttosio</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kumimoji="0" lang="en-GB" sz="1600" b="1"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600" b="1" i="0" u="none" strike="noStrike" cap="none" normalizeH="0" baseline="0" smtClean="0">
                          <a:ln>
                            <a:noFill/>
                          </a:ln>
                          <a:solidFill>
                            <a:schemeClr val="tx1"/>
                          </a:solidFill>
                          <a:effectLst/>
                          <a:latin typeface="Times New Roman" charset="0"/>
                        </a:rPr>
                        <a:t>Trasportatore intracellulare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600" b="1" i="0" u="none" strike="noStrike" cap="none" normalizeH="0" baseline="0" smtClean="0">
                          <a:ln>
                            <a:noFill/>
                          </a:ln>
                          <a:solidFill>
                            <a:schemeClr val="tx1"/>
                          </a:solidFill>
                          <a:effectLst/>
                          <a:latin typeface="Times New Roman" charset="0"/>
                        </a:rPr>
                        <a:t>(Membrana Ret. endoplasmico)</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808" name="Text Box 19"/>
          <p:cNvSpPr txBox="1">
            <a:spLocks noChangeArrowheads="1"/>
          </p:cNvSpPr>
          <p:nvPr/>
        </p:nvSpPr>
        <p:spPr bwMode="auto">
          <a:xfrm>
            <a:off x="838200" y="990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2800" b="1">
                <a:latin typeface="Times New Roman" panose="02020603050405020304" pitchFamily="18" charset="0"/>
                <a:cs typeface="Arial" panose="020B0604020202020204" pitchFamily="34" charset="0"/>
              </a:rPr>
              <a:t>Il trasportatore (uniporto) del glucosio GLUT</a:t>
            </a:r>
          </a:p>
        </p:txBody>
      </p:sp>
      <p:sp>
        <p:nvSpPr>
          <p:cNvPr id="32809" name="WordArt 69"/>
          <p:cNvSpPr>
            <a:spLocks noChangeArrowheads="1" noChangeShapeType="1" noTextEdit="1"/>
          </p:cNvSpPr>
          <p:nvPr/>
        </p:nvSpPr>
        <p:spPr bwMode="auto">
          <a:xfrm>
            <a:off x="1143000" y="457200"/>
            <a:ext cx="6553200" cy="381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PROTEINE CARRIER</a:t>
            </a:r>
          </a:p>
        </p:txBody>
      </p:sp>
      <p:sp>
        <p:nvSpPr>
          <p:cNvPr id="32810" name="Rectangle 70"/>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pic>
        <p:nvPicPr>
          <p:cNvPr id="32811" name="Picture 77" descr="carr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5"/>
          <p:cNvSpPr>
            <a:spLocks noChangeArrowheads="1" noChangeShapeType="1" noTextEdit="1"/>
          </p:cNvSpPr>
          <p:nvPr/>
        </p:nvSpPr>
        <p:spPr bwMode="auto">
          <a:xfrm>
            <a:off x="1143000" y="457200"/>
            <a:ext cx="6553200" cy="381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TRASPORTATORI GLUT</a:t>
            </a:r>
          </a:p>
        </p:txBody>
      </p:sp>
      <p:sp>
        <p:nvSpPr>
          <p:cNvPr id="34819" name="Rectangle 6"/>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sp>
        <p:nvSpPr>
          <p:cNvPr id="201735" name="Rectangle 7"/>
          <p:cNvSpPr>
            <a:spLocks noChangeArrowheads="1"/>
          </p:cNvSpPr>
          <p:nvPr/>
        </p:nvSpPr>
        <p:spPr bwMode="auto">
          <a:xfrm>
            <a:off x="0" y="3492500"/>
            <a:ext cx="8915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200" b="1">
                <a:latin typeface="Times New Roman" panose="02020603050405020304" pitchFamily="18" charset="0"/>
              </a:rPr>
              <a:t>Secondo il modello accettato il trasportatore possiede due stati conformazionali E1 e E2, il primo con i siti leganti il substrato rivolti verso l’ambiente esterno, mentre lo stato E2 è caratterizzato dall’esposizione dei siti verso l’ambiente intracellulare.</a:t>
            </a:r>
          </a:p>
        </p:txBody>
      </p:sp>
      <p:grpSp>
        <p:nvGrpSpPr>
          <p:cNvPr id="34821" name="Group 11"/>
          <p:cNvGrpSpPr>
            <a:grpSpLocks/>
          </p:cNvGrpSpPr>
          <p:nvPr/>
        </p:nvGrpSpPr>
        <p:grpSpPr bwMode="auto">
          <a:xfrm>
            <a:off x="76200" y="990600"/>
            <a:ext cx="8839200" cy="2590800"/>
            <a:chOff x="288" y="768"/>
            <a:chExt cx="5256" cy="1516"/>
          </a:xfrm>
        </p:grpSpPr>
        <p:pic>
          <p:nvPicPr>
            <p:cNvPr id="348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768"/>
              <a:ext cx="5256" cy="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Rectangle 8"/>
            <p:cNvSpPr>
              <a:spLocks noChangeArrowheads="1"/>
            </p:cNvSpPr>
            <p:nvPr/>
          </p:nvSpPr>
          <p:spPr bwMode="auto">
            <a:xfrm>
              <a:off x="1776" y="1536"/>
              <a:ext cx="26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E1</a:t>
              </a:r>
            </a:p>
          </p:txBody>
        </p:sp>
        <p:sp>
          <p:nvSpPr>
            <p:cNvPr id="34826" name="Rectangle 9"/>
            <p:cNvSpPr>
              <a:spLocks noChangeArrowheads="1"/>
            </p:cNvSpPr>
            <p:nvPr/>
          </p:nvSpPr>
          <p:spPr bwMode="auto">
            <a:xfrm>
              <a:off x="3792" y="1440"/>
              <a:ext cx="26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E2</a:t>
              </a:r>
            </a:p>
          </p:txBody>
        </p:sp>
      </p:grpSp>
      <p:sp>
        <p:nvSpPr>
          <p:cNvPr id="201738" name="Rectangle 10"/>
          <p:cNvSpPr>
            <a:spLocks noChangeArrowheads="1"/>
          </p:cNvSpPr>
          <p:nvPr/>
        </p:nvSpPr>
        <p:spPr bwMode="auto">
          <a:xfrm>
            <a:off x="76200" y="5076825"/>
            <a:ext cx="883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it-IT" altLang="it-IT" sz="2400" b="1">
                <a:latin typeface="Times New Roman" panose="02020603050405020304" pitchFamily="18" charset="0"/>
              </a:rPr>
              <a:t>Nel GLUT1 il D-glucosio si lega al suo sito, che nella conformazione E1 è rivolto verso l’ambiente extracellulare. Questo legame comporta una modificazione nella conformazione E2 portando il sito di legame verso il lato citoplasmatico. </a:t>
            </a:r>
          </a:p>
        </p:txBody>
      </p:sp>
      <p:pic>
        <p:nvPicPr>
          <p:cNvPr id="34823" name="Picture 12" descr="carr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735"/>
                                        </p:tgtEl>
                                        <p:attrNameLst>
                                          <p:attrName>style.visibility</p:attrName>
                                        </p:attrNameLst>
                                      </p:cBhvr>
                                      <p:to>
                                        <p:strVal val="visible"/>
                                      </p:to>
                                    </p:set>
                                    <p:animEffect transition="in" filter="dissolve">
                                      <p:cBhvr>
                                        <p:cTn id="7" dur="500"/>
                                        <p:tgtEl>
                                          <p:spTgt spid="201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1738"/>
                                        </p:tgtEl>
                                        <p:attrNameLst>
                                          <p:attrName>style.visibility</p:attrName>
                                        </p:attrNameLst>
                                      </p:cBhvr>
                                      <p:to>
                                        <p:strVal val="visible"/>
                                      </p:to>
                                    </p:set>
                                    <p:animEffect transition="in" filter="dissolve">
                                      <p:cBhvr>
                                        <p:cTn id="12" dur="1000"/>
                                        <p:tgtEl>
                                          <p:spTgt spid="201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5" grpId="0"/>
      <p:bldP spid="2017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754063" y="1112838"/>
            <a:ext cx="7932737"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b="1">
                <a:latin typeface="Times New Roman" panose="02020603050405020304" pitchFamily="18" charset="0"/>
              </a:rPr>
              <a:t>È richiesta energia metabolica (ATP) poiché i soluti si muovono CONTRO gradiente di potenziale elettrochimico </a:t>
            </a:r>
          </a:p>
        </p:txBody>
      </p:sp>
      <p:sp>
        <p:nvSpPr>
          <p:cNvPr id="136197" name="Rectangle 5"/>
          <p:cNvSpPr>
            <a:spLocks noChangeArrowheads="1"/>
          </p:cNvSpPr>
          <p:nvPr/>
        </p:nvSpPr>
        <p:spPr bwMode="auto">
          <a:xfrm>
            <a:off x="539750" y="2819400"/>
            <a:ext cx="8064500" cy="83185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4400" b="1">
                <a:solidFill>
                  <a:srgbClr val="66FF66"/>
                </a:solidFill>
                <a:latin typeface="Times New Roman" panose="02020603050405020304" pitchFamily="18" charset="0"/>
              </a:rPr>
              <a:t>Tipi di trasporto attivo</a:t>
            </a:r>
          </a:p>
        </p:txBody>
      </p:sp>
      <p:grpSp>
        <p:nvGrpSpPr>
          <p:cNvPr id="2" name="Group 6"/>
          <p:cNvGrpSpPr>
            <a:grpSpLocks/>
          </p:cNvGrpSpPr>
          <p:nvPr/>
        </p:nvGrpSpPr>
        <p:grpSpPr bwMode="auto">
          <a:xfrm>
            <a:off x="457200" y="3581400"/>
            <a:ext cx="3744913" cy="2560638"/>
            <a:chOff x="295" y="2659"/>
            <a:chExt cx="2359" cy="1633"/>
          </a:xfrm>
        </p:grpSpPr>
        <p:sp>
          <p:nvSpPr>
            <p:cNvPr id="36873" name="Rectangle 7"/>
            <p:cNvSpPr>
              <a:spLocks noChangeArrowheads="1"/>
            </p:cNvSpPr>
            <p:nvPr/>
          </p:nvSpPr>
          <p:spPr bwMode="auto">
            <a:xfrm>
              <a:off x="295" y="3113"/>
              <a:ext cx="2359" cy="1179"/>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buFont typeface="Wingdings" panose="05000000000000000000" pitchFamily="2" charset="2"/>
                <a:buNone/>
              </a:pPr>
              <a:r>
                <a:rPr lang="it-IT" altLang="it-IT" sz="3800" b="1">
                  <a:solidFill>
                    <a:srgbClr val="FF3300"/>
                  </a:solidFill>
                  <a:latin typeface="Times New Roman" panose="02020603050405020304" pitchFamily="18" charset="0"/>
                </a:rPr>
                <a:t>Trasporto </a:t>
              </a:r>
            </a:p>
            <a:p>
              <a:pPr algn="ctr" eaLnBrk="1" hangingPunct="1">
                <a:lnSpc>
                  <a:spcPct val="85000"/>
                </a:lnSpc>
                <a:buFont typeface="Wingdings" panose="05000000000000000000" pitchFamily="2" charset="2"/>
                <a:buNone/>
              </a:pPr>
              <a:r>
                <a:rPr lang="it-IT" altLang="it-IT" sz="3800" b="1">
                  <a:solidFill>
                    <a:srgbClr val="FF3300"/>
                  </a:solidFill>
                  <a:latin typeface="Times New Roman" panose="02020603050405020304" pitchFamily="18" charset="0"/>
                </a:rPr>
                <a:t>attivo</a:t>
              </a:r>
            </a:p>
            <a:p>
              <a:pPr algn="ctr" eaLnBrk="1" hangingPunct="1">
                <a:lnSpc>
                  <a:spcPct val="85000"/>
                </a:lnSpc>
                <a:buFont typeface="Wingdings" panose="05000000000000000000" pitchFamily="2" charset="2"/>
                <a:buNone/>
              </a:pPr>
              <a:r>
                <a:rPr lang="it-IT" altLang="it-IT" sz="3800" b="1">
                  <a:solidFill>
                    <a:srgbClr val="FF3300"/>
                  </a:solidFill>
                  <a:latin typeface="Times New Roman" panose="02020603050405020304" pitchFamily="18" charset="0"/>
                </a:rPr>
                <a:t>primario</a:t>
              </a:r>
            </a:p>
          </p:txBody>
        </p:sp>
        <p:sp>
          <p:nvSpPr>
            <p:cNvPr id="36874" name="AutoShape 8"/>
            <p:cNvSpPr>
              <a:spLocks noChangeArrowheads="1"/>
            </p:cNvSpPr>
            <p:nvPr/>
          </p:nvSpPr>
          <p:spPr bwMode="auto">
            <a:xfrm>
              <a:off x="521" y="2659"/>
              <a:ext cx="499" cy="499"/>
            </a:xfrm>
            <a:prstGeom prst="down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grpSp>
        <p:nvGrpSpPr>
          <p:cNvPr id="3" name="Group 9"/>
          <p:cNvGrpSpPr>
            <a:grpSpLocks/>
          </p:cNvGrpSpPr>
          <p:nvPr/>
        </p:nvGrpSpPr>
        <p:grpSpPr bwMode="auto">
          <a:xfrm>
            <a:off x="5003800" y="3611563"/>
            <a:ext cx="3744913" cy="2592387"/>
            <a:chOff x="3152" y="2659"/>
            <a:chExt cx="2359" cy="1633"/>
          </a:xfrm>
        </p:grpSpPr>
        <p:sp>
          <p:nvSpPr>
            <p:cNvPr id="36871" name="Rectangle 10"/>
            <p:cNvSpPr>
              <a:spLocks noChangeArrowheads="1"/>
            </p:cNvSpPr>
            <p:nvPr/>
          </p:nvSpPr>
          <p:spPr bwMode="auto">
            <a:xfrm>
              <a:off x="3152" y="3113"/>
              <a:ext cx="2359" cy="117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sz="4000" b="1">
                  <a:solidFill>
                    <a:srgbClr val="FAB69E"/>
                  </a:solidFill>
                  <a:latin typeface="Times New Roman" panose="02020603050405020304" pitchFamily="18" charset="0"/>
                </a:rPr>
                <a:t>Trasporto attivo secondario</a:t>
              </a:r>
              <a:endParaRPr lang="it-IT" altLang="it-IT" sz="4000" b="1">
                <a:solidFill>
                  <a:srgbClr val="66FF66"/>
                </a:solidFill>
                <a:latin typeface="Times New Roman" panose="02020603050405020304" pitchFamily="18" charset="0"/>
              </a:endParaRPr>
            </a:p>
          </p:txBody>
        </p:sp>
        <p:sp>
          <p:nvSpPr>
            <p:cNvPr id="36872" name="AutoShape 11"/>
            <p:cNvSpPr>
              <a:spLocks noChangeArrowheads="1"/>
            </p:cNvSpPr>
            <p:nvPr/>
          </p:nvSpPr>
          <p:spPr bwMode="auto">
            <a:xfrm>
              <a:off x="4740" y="2659"/>
              <a:ext cx="499" cy="499"/>
            </a:xfrm>
            <a:prstGeom prst="down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36870" name="WordArt 14"/>
          <p:cNvSpPr>
            <a:spLocks noChangeArrowheads="1" noChangeShapeType="1" noTextEdit="1"/>
          </p:cNvSpPr>
          <p:nvPr/>
        </p:nvSpPr>
        <p:spPr bwMode="auto">
          <a:xfrm>
            <a:off x="1371600" y="457200"/>
            <a:ext cx="6553200" cy="381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TRASPORTO ATTIVO</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additive="base">
                                        <p:cTn id="7" dur="500" fill="hold"/>
                                        <p:tgtEl>
                                          <p:spTgt spid="136196"/>
                                        </p:tgtEl>
                                        <p:attrNameLst>
                                          <p:attrName>ppt_x</p:attrName>
                                        </p:attrNameLst>
                                      </p:cBhvr>
                                      <p:tavLst>
                                        <p:tav tm="0">
                                          <p:val>
                                            <p:strVal val="0-#ppt_w/2"/>
                                          </p:val>
                                        </p:tav>
                                        <p:tav tm="100000">
                                          <p:val>
                                            <p:strVal val="#ppt_x"/>
                                          </p:val>
                                        </p:tav>
                                      </p:tavLst>
                                    </p:anim>
                                    <p:anim calcmode="lin" valueType="num">
                                      <p:cBhvr additive="base">
                                        <p:cTn id="8" dur="500" fill="hold"/>
                                        <p:tgtEl>
                                          <p:spTgt spid="1361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6197"/>
                                        </p:tgtEl>
                                        <p:attrNameLst>
                                          <p:attrName>style.visibility</p:attrName>
                                        </p:attrNameLst>
                                      </p:cBhvr>
                                      <p:to>
                                        <p:strVal val="visible"/>
                                      </p:to>
                                    </p:set>
                                    <p:animEffect transition="in" filter="fade">
                                      <p:cBhvr>
                                        <p:cTn id="13" dur="1000"/>
                                        <p:tgtEl>
                                          <p:spTgt spid="136197"/>
                                        </p:tgtEl>
                                      </p:cBhvr>
                                    </p:animEffect>
                                    <p:anim calcmode="lin" valueType="num">
                                      <p:cBhvr>
                                        <p:cTn id="14" dur="1000" fill="hold"/>
                                        <p:tgtEl>
                                          <p:spTgt spid="136197"/>
                                        </p:tgtEl>
                                        <p:attrNameLst>
                                          <p:attrName>ppt_x</p:attrName>
                                        </p:attrNameLst>
                                      </p:cBhvr>
                                      <p:tavLst>
                                        <p:tav tm="0">
                                          <p:val>
                                            <p:strVal val="#ppt_x"/>
                                          </p:val>
                                        </p:tav>
                                        <p:tav tm="100000">
                                          <p:val>
                                            <p:strVal val="#ppt_x"/>
                                          </p:val>
                                        </p:tav>
                                      </p:tavLst>
                                    </p:anim>
                                    <p:anim calcmode="lin" valueType="num">
                                      <p:cBhvr>
                                        <p:cTn id="15" dur="1000" fill="hold"/>
                                        <p:tgtEl>
                                          <p:spTgt spid="13619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utoUpdateAnimBg="0"/>
      <p:bldP spid="1361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9142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200">
              <a:latin typeface="Times New Roman" panose="02020603050405020304" pitchFamily="18" charset="0"/>
            </a:endParaRPr>
          </a:p>
        </p:txBody>
      </p:sp>
      <p:sp>
        <p:nvSpPr>
          <p:cNvPr id="38915" name="Text Box 3"/>
          <p:cNvSpPr txBox="1">
            <a:spLocks noChangeArrowheads="1"/>
          </p:cNvSpPr>
          <p:nvPr/>
        </p:nvSpPr>
        <p:spPr bwMode="auto">
          <a:xfrm>
            <a:off x="381000" y="1371600"/>
            <a:ext cx="914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it-IT" sz="1200">
                <a:latin typeface="Times New Roman" panose="02020603050405020304" pitchFamily="18" charset="0"/>
              </a:rPr>
              <a:t>.</a:t>
            </a:r>
          </a:p>
          <a:p>
            <a:pPr eaLnBrk="1" hangingPunct="1">
              <a:spcBef>
                <a:spcPct val="0"/>
              </a:spcBef>
              <a:buClrTx/>
              <a:buSzTx/>
              <a:buFontTx/>
              <a:buNone/>
            </a:pPr>
            <a:endParaRPr lang="en-GB" altLang="it-IT" sz="1200">
              <a:latin typeface="Times New Roman" panose="02020603050405020304" pitchFamily="18" charset="0"/>
            </a:endParaRPr>
          </a:p>
        </p:txBody>
      </p:sp>
      <p:pic>
        <p:nvPicPr>
          <p:cNvPr id="38916" name="Picture 4" descr="tipitrasportoattivo"/>
          <p:cNvPicPr>
            <a:picLocks noChangeAspect="1" noChangeArrowheads="1"/>
          </p:cNvPicPr>
          <p:nvPr/>
        </p:nvPicPr>
        <p:blipFill>
          <a:blip r:embed="rId3">
            <a:lum bright="6000"/>
            <a:extLst>
              <a:ext uri="{28A0092B-C50C-407E-A947-70E740481C1C}">
                <a14:useLocalDpi xmlns:a14="http://schemas.microsoft.com/office/drawing/2010/main" val="0"/>
              </a:ext>
            </a:extLst>
          </a:blip>
          <a:srcRect l="7152" r="3575" b="12347"/>
          <a:stretch>
            <a:fillRect/>
          </a:stretch>
        </p:blipFill>
        <p:spPr bwMode="auto">
          <a:xfrm>
            <a:off x="1219200" y="1143000"/>
            <a:ext cx="74803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ChangeArrowheads="1"/>
          </p:cNvSpPr>
          <p:nvPr/>
        </p:nvSpPr>
        <p:spPr bwMode="auto">
          <a:xfrm>
            <a:off x="287338" y="838200"/>
            <a:ext cx="8856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it-IT" sz="2400" b="1">
                <a:latin typeface="Times New Roman" panose="02020603050405020304" pitchFamily="18" charset="0"/>
              </a:rPr>
              <a:t>4 classi di proteine di</a:t>
            </a:r>
            <a:r>
              <a:rPr lang="it-IT" altLang="it-IT" sz="2400" b="1">
                <a:latin typeface="Times New Roman" panose="02020603050405020304" pitchFamily="18" charset="0"/>
              </a:rPr>
              <a:t> </a:t>
            </a:r>
            <a:r>
              <a:rPr lang="en-GB" altLang="it-IT" sz="2400" b="1">
                <a:latin typeface="Times New Roman" panose="02020603050405020304" pitchFamily="18" charset="0"/>
              </a:rPr>
              <a:t>trasporto ATP-dipendenti.</a:t>
            </a:r>
          </a:p>
        </p:txBody>
      </p:sp>
      <p:sp>
        <p:nvSpPr>
          <p:cNvPr id="138246" name="Rectangle 6"/>
          <p:cNvSpPr>
            <a:spLocks noChangeArrowheads="1"/>
          </p:cNvSpPr>
          <p:nvPr/>
        </p:nvSpPr>
        <p:spPr bwMode="auto">
          <a:xfrm>
            <a:off x="0" y="4689475"/>
            <a:ext cx="2232025" cy="1863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solidFill>
                  <a:srgbClr val="FF0000"/>
                </a:solidFill>
                <a:latin typeface="Times New Roman" panose="02020603050405020304" pitchFamily="18" charset="0"/>
              </a:rPr>
              <a:t>Le pompe della classe P</a:t>
            </a:r>
            <a:r>
              <a:rPr lang="it-IT" altLang="it-IT" sz="1600" b="1">
                <a:latin typeface="Times New Roman" panose="02020603050405020304" pitchFamily="18" charset="0"/>
              </a:rPr>
              <a:t> sono costituite da 2 peptidi, </a:t>
            </a:r>
            <a:r>
              <a:rPr lang="it-IT" altLang="it-IT" sz="1600" b="1">
                <a:latin typeface="Times New Roman" panose="02020603050405020304" pitchFamily="18" charset="0"/>
                <a:sym typeface="Symbol" panose="05050102010706020507" pitchFamily="18" charset="2"/>
              </a:rPr>
              <a:t> e </a:t>
            </a:r>
            <a:r>
              <a:rPr lang="it-IT" altLang="it-IT" sz="1600" b="1">
                <a:latin typeface="Times New Roman" panose="02020603050405020304" pitchFamily="18" charset="0"/>
              </a:rPr>
              <a:t>, e passano in uno stato fosforilato (subunità </a:t>
            </a:r>
            <a:r>
              <a:rPr lang="it-IT" altLang="it-IT" sz="1600" b="1">
                <a:latin typeface="Times New Roman" panose="02020603050405020304" pitchFamily="18" charset="0"/>
                <a:sym typeface="Symbol" panose="05050102010706020507" pitchFamily="18" charset="2"/>
              </a:rPr>
              <a:t></a:t>
            </a:r>
            <a:r>
              <a:rPr lang="it-IT" altLang="it-IT" sz="1600" b="1">
                <a:latin typeface="Times New Roman" panose="02020603050405020304" pitchFamily="18" charset="0"/>
              </a:rPr>
              <a:t>) durante il ciclo di trasporto. </a:t>
            </a:r>
          </a:p>
        </p:txBody>
      </p:sp>
      <p:sp>
        <p:nvSpPr>
          <p:cNvPr id="138247" name="Rectangle 7"/>
          <p:cNvSpPr>
            <a:spLocks noChangeArrowheads="1"/>
          </p:cNvSpPr>
          <p:nvPr/>
        </p:nvSpPr>
        <p:spPr bwMode="auto">
          <a:xfrm>
            <a:off x="2484438" y="4941888"/>
            <a:ext cx="3527425" cy="18335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solidFill>
                  <a:srgbClr val="FF0000"/>
                </a:solidFill>
              </a:rPr>
              <a:t>Le pompe delle classi F e V</a:t>
            </a:r>
            <a:r>
              <a:rPr lang="it-IT" altLang="it-IT" sz="1800" b="1"/>
              <a:t> </a:t>
            </a:r>
            <a:r>
              <a:rPr lang="it-IT" altLang="it-IT" sz="1600" b="1"/>
              <a:t>non danno origine ad intermedi fosforilati. </a:t>
            </a:r>
          </a:p>
          <a:p>
            <a:pPr algn="ctr" eaLnBrk="1" hangingPunct="1">
              <a:spcBef>
                <a:spcPct val="0"/>
              </a:spcBef>
              <a:buClrTx/>
              <a:buSzTx/>
              <a:buFontTx/>
              <a:buNone/>
            </a:pPr>
            <a:r>
              <a:rPr lang="it-IT" altLang="it-IT" sz="1600" b="1"/>
              <a:t>Hanno strutture e proteine simili, ma le loro subunità non hanno alcuna relazione con quelle delle pompe della classe P</a:t>
            </a:r>
          </a:p>
        </p:txBody>
      </p:sp>
      <p:sp>
        <p:nvSpPr>
          <p:cNvPr id="138248" name="Rectangle 8"/>
          <p:cNvSpPr>
            <a:spLocks noChangeArrowheads="1"/>
          </p:cNvSpPr>
          <p:nvPr/>
        </p:nvSpPr>
        <p:spPr bwMode="auto">
          <a:xfrm>
            <a:off x="6172200" y="4191000"/>
            <a:ext cx="2916238" cy="2566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solidFill>
                  <a:srgbClr val="FF0000"/>
                </a:solidFill>
              </a:rPr>
              <a:t>Le proteine ABC</a:t>
            </a:r>
            <a:r>
              <a:rPr lang="it-IT" altLang="it-IT" sz="1600" b="1"/>
              <a:t> hanno 4 domini: 2 transmembrana (T) e 2 citosolici leganti ATP (A) che accoppiano l'idrolisi di ATP al trasporto del soluto. In certe ABC, i domini sono presenti come subunità separate mentre in altre risultano fusi in un singolo polipeptide.</a:t>
            </a:r>
          </a:p>
        </p:txBody>
      </p:sp>
      <p:sp>
        <p:nvSpPr>
          <p:cNvPr id="38921" name="WordArt 9"/>
          <p:cNvSpPr>
            <a:spLocks noChangeArrowheads="1" noChangeShapeType="1" noTextEdit="1"/>
          </p:cNvSpPr>
          <p:nvPr/>
        </p:nvSpPr>
        <p:spPr bwMode="auto">
          <a:xfrm>
            <a:off x="1371600" y="457200"/>
            <a:ext cx="6553200" cy="3048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TRASPORTO ATTIVO PRIMARIO</a:t>
            </a:r>
          </a:p>
        </p:txBody>
      </p:sp>
      <p:sp>
        <p:nvSpPr>
          <p:cNvPr id="138250" name="Oval 10"/>
          <p:cNvSpPr>
            <a:spLocks noChangeArrowheads="1"/>
          </p:cNvSpPr>
          <p:nvPr/>
        </p:nvSpPr>
        <p:spPr bwMode="auto">
          <a:xfrm>
            <a:off x="1295400" y="1295400"/>
            <a:ext cx="2362200" cy="2895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38251" name="Line 11"/>
          <p:cNvSpPr>
            <a:spLocks noChangeShapeType="1"/>
          </p:cNvSpPr>
          <p:nvPr/>
        </p:nvSpPr>
        <p:spPr bwMode="auto">
          <a:xfrm flipV="1">
            <a:off x="762000" y="3733800"/>
            <a:ext cx="838200" cy="914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8252" name="Oval 12"/>
          <p:cNvSpPr>
            <a:spLocks noChangeArrowheads="1"/>
          </p:cNvSpPr>
          <p:nvPr/>
        </p:nvSpPr>
        <p:spPr bwMode="auto">
          <a:xfrm>
            <a:off x="3810000" y="1143000"/>
            <a:ext cx="2362200" cy="3886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38253" name="Oval 13"/>
          <p:cNvSpPr>
            <a:spLocks noChangeArrowheads="1"/>
          </p:cNvSpPr>
          <p:nvPr/>
        </p:nvSpPr>
        <p:spPr bwMode="auto">
          <a:xfrm>
            <a:off x="6324600" y="1447800"/>
            <a:ext cx="2362200" cy="2743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138254" name="Line 14"/>
          <p:cNvSpPr>
            <a:spLocks noChangeShapeType="1"/>
          </p:cNvSpPr>
          <p:nvPr/>
        </p:nvSpPr>
        <p:spPr bwMode="auto">
          <a:xfrm flipH="1">
            <a:off x="3124200" y="4191000"/>
            <a:ext cx="914400" cy="762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8255" name="Line 15"/>
          <p:cNvSpPr>
            <a:spLocks noChangeShapeType="1"/>
          </p:cNvSpPr>
          <p:nvPr/>
        </p:nvSpPr>
        <p:spPr bwMode="auto">
          <a:xfrm flipH="1">
            <a:off x="6477000" y="3657600"/>
            <a:ext cx="762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246"/>
                                        </p:tgtEl>
                                        <p:attrNameLst>
                                          <p:attrName>style.visibility</p:attrName>
                                        </p:attrNameLst>
                                      </p:cBhvr>
                                      <p:to>
                                        <p:strVal val="visible"/>
                                      </p:to>
                                    </p:set>
                                    <p:animEffect transition="in" filter="fade">
                                      <p:cBhvr>
                                        <p:cTn id="7" dur="1000"/>
                                        <p:tgtEl>
                                          <p:spTgt spid="138246"/>
                                        </p:tgtEl>
                                      </p:cBhvr>
                                    </p:animEffect>
                                    <p:anim calcmode="lin" valueType="num">
                                      <p:cBhvr>
                                        <p:cTn id="8" dur="1000" fill="hold"/>
                                        <p:tgtEl>
                                          <p:spTgt spid="138246"/>
                                        </p:tgtEl>
                                        <p:attrNameLst>
                                          <p:attrName>ppt_x</p:attrName>
                                        </p:attrNameLst>
                                      </p:cBhvr>
                                      <p:tavLst>
                                        <p:tav tm="0">
                                          <p:val>
                                            <p:strVal val="#ppt_x"/>
                                          </p:val>
                                        </p:tav>
                                        <p:tav tm="100000">
                                          <p:val>
                                            <p:strVal val="#ppt_x"/>
                                          </p:val>
                                        </p:tav>
                                      </p:tavLst>
                                    </p:anim>
                                    <p:anim calcmode="lin" valueType="num">
                                      <p:cBhvr>
                                        <p:cTn id="9" dur="1000" fill="hold"/>
                                        <p:tgtEl>
                                          <p:spTgt spid="138246"/>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138250"/>
                                        </p:tgtEl>
                                        <p:attrNameLst>
                                          <p:attrName>style.visibility</p:attrName>
                                        </p:attrNameLst>
                                      </p:cBhvr>
                                      <p:to>
                                        <p:strVal val="visible"/>
                                      </p:to>
                                    </p:set>
                                    <p:animEffect transition="in" filter="dissolve">
                                      <p:cBhvr>
                                        <p:cTn id="12" dur="500"/>
                                        <p:tgtEl>
                                          <p:spTgt spid="138250"/>
                                        </p:tgtEl>
                                      </p:cBhvr>
                                    </p:animEffect>
                                  </p:childTnLst>
                                </p:cTn>
                              </p:par>
                              <p:par>
                                <p:cTn id="13" presetID="9" presetClass="entr" presetSubtype="0" fill="hold" nodeType="withEffect">
                                  <p:stCondLst>
                                    <p:cond delay="0"/>
                                  </p:stCondLst>
                                  <p:childTnLst>
                                    <p:set>
                                      <p:cBhvr>
                                        <p:cTn id="14" dur="1" fill="hold">
                                          <p:stCondLst>
                                            <p:cond delay="0"/>
                                          </p:stCondLst>
                                        </p:cTn>
                                        <p:tgtEl>
                                          <p:spTgt spid="138251"/>
                                        </p:tgtEl>
                                        <p:attrNameLst>
                                          <p:attrName>style.visibility</p:attrName>
                                        </p:attrNameLst>
                                      </p:cBhvr>
                                      <p:to>
                                        <p:strVal val="visible"/>
                                      </p:to>
                                    </p:set>
                                    <p:animEffect transition="in" filter="dissolve">
                                      <p:cBhvr>
                                        <p:cTn id="15" dur="500"/>
                                        <p:tgtEl>
                                          <p:spTgt spid="1382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8247"/>
                                        </p:tgtEl>
                                        <p:attrNameLst>
                                          <p:attrName>style.visibility</p:attrName>
                                        </p:attrNameLst>
                                      </p:cBhvr>
                                      <p:to>
                                        <p:strVal val="visible"/>
                                      </p:to>
                                    </p:set>
                                    <p:animEffect transition="in" filter="fade">
                                      <p:cBhvr>
                                        <p:cTn id="20" dur="1000"/>
                                        <p:tgtEl>
                                          <p:spTgt spid="138247"/>
                                        </p:tgtEl>
                                      </p:cBhvr>
                                    </p:animEffect>
                                    <p:anim calcmode="lin" valueType="num">
                                      <p:cBhvr>
                                        <p:cTn id="21" dur="1000" fill="hold"/>
                                        <p:tgtEl>
                                          <p:spTgt spid="138247"/>
                                        </p:tgtEl>
                                        <p:attrNameLst>
                                          <p:attrName>ppt_x</p:attrName>
                                        </p:attrNameLst>
                                      </p:cBhvr>
                                      <p:tavLst>
                                        <p:tav tm="0">
                                          <p:val>
                                            <p:strVal val="#ppt_x"/>
                                          </p:val>
                                        </p:tav>
                                        <p:tav tm="100000">
                                          <p:val>
                                            <p:strVal val="#ppt_x"/>
                                          </p:val>
                                        </p:tav>
                                      </p:tavLst>
                                    </p:anim>
                                    <p:anim calcmode="lin" valueType="num">
                                      <p:cBhvr>
                                        <p:cTn id="22" dur="1000" fill="hold"/>
                                        <p:tgtEl>
                                          <p:spTgt spid="138247"/>
                                        </p:tgtEl>
                                        <p:attrNameLst>
                                          <p:attrName>ppt_y</p:attrName>
                                        </p:attrNameLst>
                                      </p:cBhvr>
                                      <p:tavLst>
                                        <p:tav tm="0">
                                          <p:val>
                                            <p:strVal val="#ppt_y+.1"/>
                                          </p:val>
                                        </p:tav>
                                        <p:tav tm="100000">
                                          <p:val>
                                            <p:strVal val="#ppt_y"/>
                                          </p:val>
                                        </p:tav>
                                      </p:tavLst>
                                    </p:anim>
                                  </p:childTnLst>
                                </p:cTn>
                              </p:par>
                              <p:par>
                                <p:cTn id="23" presetID="9" presetClass="entr" presetSubtype="0" fill="hold" grpId="0" nodeType="withEffect">
                                  <p:stCondLst>
                                    <p:cond delay="0"/>
                                  </p:stCondLst>
                                  <p:childTnLst>
                                    <p:set>
                                      <p:cBhvr>
                                        <p:cTn id="24" dur="1" fill="hold">
                                          <p:stCondLst>
                                            <p:cond delay="0"/>
                                          </p:stCondLst>
                                        </p:cTn>
                                        <p:tgtEl>
                                          <p:spTgt spid="138252"/>
                                        </p:tgtEl>
                                        <p:attrNameLst>
                                          <p:attrName>style.visibility</p:attrName>
                                        </p:attrNameLst>
                                      </p:cBhvr>
                                      <p:to>
                                        <p:strVal val="visible"/>
                                      </p:to>
                                    </p:set>
                                    <p:animEffect transition="in" filter="dissolve">
                                      <p:cBhvr>
                                        <p:cTn id="25" dur="500"/>
                                        <p:tgtEl>
                                          <p:spTgt spid="138252"/>
                                        </p:tgtEl>
                                      </p:cBhvr>
                                    </p:animEffect>
                                  </p:childTnLst>
                                </p:cTn>
                              </p:par>
                              <p:par>
                                <p:cTn id="26" presetID="9" presetClass="entr" presetSubtype="0" fill="hold" nodeType="withEffect">
                                  <p:stCondLst>
                                    <p:cond delay="0"/>
                                  </p:stCondLst>
                                  <p:childTnLst>
                                    <p:set>
                                      <p:cBhvr>
                                        <p:cTn id="27" dur="1" fill="hold">
                                          <p:stCondLst>
                                            <p:cond delay="0"/>
                                          </p:stCondLst>
                                        </p:cTn>
                                        <p:tgtEl>
                                          <p:spTgt spid="138254"/>
                                        </p:tgtEl>
                                        <p:attrNameLst>
                                          <p:attrName>style.visibility</p:attrName>
                                        </p:attrNameLst>
                                      </p:cBhvr>
                                      <p:to>
                                        <p:strVal val="visible"/>
                                      </p:to>
                                    </p:set>
                                    <p:animEffect transition="in" filter="dissolve">
                                      <p:cBhvr>
                                        <p:cTn id="28" dur="500"/>
                                        <p:tgtEl>
                                          <p:spTgt spid="1382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8248"/>
                                        </p:tgtEl>
                                        <p:attrNameLst>
                                          <p:attrName>style.visibility</p:attrName>
                                        </p:attrNameLst>
                                      </p:cBhvr>
                                      <p:to>
                                        <p:strVal val="visible"/>
                                      </p:to>
                                    </p:set>
                                    <p:animEffect transition="in" filter="fade">
                                      <p:cBhvr>
                                        <p:cTn id="33" dur="1000"/>
                                        <p:tgtEl>
                                          <p:spTgt spid="138248"/>
                                        </p:tgtEl>
                                      </p:cBhvr>
                                    </p:animEffect>
                                    <p:anim calcmode="lin" valueType="num">
                                      <p:cBhvr>
                                        <p:cTn id="34" dur="1000" fill="hold"/>
                                        <p:tgtEl>
                                          <p:spTgt spid="138248"/>
                                        </p:tgtEl>
                                        <p:attrNameLst>
                                          <p:attrName>ppt_x</p:attrName>
                                        </p:attrNameLst>
                                      </p:cBhvr>
                                      <p:tavLst>
                                        <p:tav tm="0">
                                          <p:val>
                                            <p:strVal val="#ppt_x"/>
                                          </p:val>
                                        </p:tav>
                                        <p:tav tm="100000">
                                          <p:val>
                                            <p:strVal val="#ppt_x"/>
                                          </p:val>
                                        </p:tav>
                                      </p:tavLst>
                                    </p:anim>
                                    <p:anim calcmode="lin" valueType="num">
                                      <p:cBhvr>
                                        <p:cTn id="35" dur="1000" fill="hold"/>
                                        <p:tgtEl>
                                          <p:spTgt spid="138248"/>
                                        </p:tgtEl>
                                        <p:attrNameLst>
                                          <p:attrName>ppt_y</p:attrName>
                                        </p:attrNameLst>
                                      </p:cBhvr>
                                      <p:tavLst>
                                        <p:tav tm="0">
                                          <p:val>
                                            <p:strVal val="#ppt_y+.1"/>
                                          </p:val>
                                        </p:tav>
                                        <p:tav tm="100000">
                                          <p:val>
                                            <p:strVal val="#ppt_y"/>
                                          </p:val>
                                        </p:tav>
                                      </p:tavLst>
                                    </p:anim>
                                  </p:childTnLst>
                                </p:cTn>
                              </p:par>
                              <p:par>
                                <p:cTn id="36" presetID="9" presetClass="entr" presetSubtype="0" fill="hold" grpId="0" nodeType="withEffect">
                                  <p:stCondLst>
                                    <p:cond delay="0"/>
                                  </p:stCondLst>
                                  <p:childTnLst>
                                    <p:set>
                                      <p:cBhvr>
                                        <p:cTn id="37" dur="1" fill="hold">
                                          <p:stCondLst>
                                            <p:cond delay="0"/>
                                          </p:stCondLst>
                                        </p:cTn>
                                        <p:tgtEl>
                                          <p:spTgt spid="138253"/>
                                        </p:tgtEl>
                                        <p:attrNameLst>
                                          <p:attrName>style.visibility</p:attrName>
                                        </p:attrNameLst>
                                      </p:cBhvr>
                                      <p:to>
                                        <p:strVal val="visible"/>
                                      </p:to>
                                    </p:set>
                                    <p:animEffect transition="in" filter="dissolve">
                                      <p:cBhvr>
                                        <p:cTn id="38" dur="500"/>
                                        <p:tgtEl>
                                          <p:spTgt spid="138253"/>
                                        </p:tgtEl>
                                      </p:cBhvr>
                                    </p:animEffect>
                                  </p:childTnLst>
                                </p:cTn>
                              </p:par>
                              <p:par>
                                <p:cTn id="39" presetID="9" presetClass="entr" presetSubtype="0" fill="hold" nodeType="withEffect">
                                  <p:stCondLst>
                                    <p:cond delay="0"/>
                                  </p:stCondLst>
                                  <p:childTnLst>
                                    <p:set>
                                      <p:cBhvr>
                                        <p:cTn id="40" dur="1" fill="hold">
                                          <p:stCondLst>
                                            <p:cond delay="0"/>
                                          </p:stCondLst>
                                        </p:cTn>
                                        <p:tgtEl>
                                          <p:spTgt spid="138255"/>
                                        </p:tgtEl>
                                        <p:attrNameLst>
                                          <p:attrName>style.visibility</p:attrName>
                                        </p:attrNameLst>
                                      </p:cBhvr>
                                      <p:to>
                                        <p:strVal val="visible"/>
                                      </p:to>
                                    </p:set>
                                    <p:animEffect transition="in" filter="dissolve">
                                      <p:cBhvr>
                                        <p:cTn id="41" dur="500"/>
                                        <p:tgtEl>
                                          <p:spTgt spid="138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animBg="1"/>
      <p:bldP spid="138247" grpId="0" animBg="1"/>
      <p:bldP spid="138248" grpId="0" animBg="1"/>
      <p:bldP spid="138250" grpId="0" animBg="1"/>
      <p:bldP spid="138252" grpId="0" animBg="1"/>
      <p:bldP spid="1382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val 2"/>
          <p:cNvSpPr>
            <a:spLocks noChangeArrowheads="1"/>
          </p:cNvSpPr>
          <p:nvPr/>
        </p:nvSpPr>
        <p:spPr bwMode="auto">
          <a:xfrm>
            <a:off x="1811338" y="1873250"/>
            <a:ext cx="5497512" cy="49403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0963" name="AutoShape 3"/>
          <p:cNvSpPr>
            <a:spLocks noChangeArrowheads="1"/>
          </p:cNvSpPr>
          <p:nvPr/>
        </p:nvSpPr>
        <p:spPr bwMode="auto">
          <a:xfrm>
            <a:off x="2868613" y="5473700"/>
            <a:ext cx="3241675" cy="790575"/>
          </a:xfrm>
          <a:prstGeom prst="roundRect">
            <a:avLst>
              <a:gd name="adj" fmla="val 16667"/>
            </a:avLst>
          </a:prstGeom>
          <a:solidFill>
            <a:srgbClr val="FFFF00"/>
          </a:soli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it-IT" altLang="it-IT" sz="2400">
              <a:latin typeface="Times New Roman" panose="02020603050405020304" pitchFamily="18" charset="0"/>
            </a:endParaRPr>
          </a:p>
        </p:txBody>
      </p:sp>
      <p:grpSp>
        <p:nvGrpSpPr>
          <p:cNvPr id="2" name="Group 4"/>
          <p:cNvGrpSpPr>
            <a:grpSpLocks/>
          </p:cNvGrpSpPr>
          <p:nvPr/>
        </p:nvGrpSpPr>
        <p:grpSpPr bwMode="auto">
          <a:xfrm>
            <a:off x="4054475" y="3768725"/>
            <a:ext cx="1739900" cy="2063750"/>
            <a:chOff x="2554" y="2374"/>
            <a:chExt cx="1096" cy="1300"/>
          </a:xfrm>
        </p:grpSpPr>
        <p:sp>
          <p:nvSpPr>
            <p:cNvPr id="41032" name="Text Box 5"/>
            <p:cNvSpPr txBox="1">
              <a:spLocks noChangeArrowheads="1"/>
            </p:cNvSpPr>
            <p:nvPr/>
          </p:nvSpPr>
          <p:spPr bwMode="auto">
            <a:xfrm>
              <a:off x="2554" y="2374"/>
              <a:ext cx="628" cy="3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FF00"/>
                  </a:solidFill>
                </a:rPr>
                <a:t>ATP</a:t>
              </a:r>
            </a:p>
          </p:txBody>
        </p:sp>
        <p:grpSp>
          <p:nvGrpSpPr>
            <p:cNvPr id="41033" name="Group 6"/>
            <p:cNvGrpSpPr>
              <a:grpSpLocks/>
            </p:cNvGrpSpPr>
            <p:nvPr/>
          </p:nvGrpSpPr>
          <p:grpSpPr bwMode="auto">
            <a:xfrm>
              <a:off x="3022" y="2767"/>
              <a:ext cx="628" cy="907"/>
              <a:chOff x="2864" y="2795"/>
              <a:chExt cx="628" cy="907"/>
            </a:xfrm>
          </p:grpSpPr>
          <p:grpSp>
            <p:nvGrpSpPr>
              <p:cNvPr id="41034" name="Group 7"/>
              <p:cNvGrpSpPr>
                <a:grpSpLocks/>
              </p:cNvGrpSpPr>
              <p:nvPr/>
            </p:nvGrpSpPr>
            <p:grpSpPr bwMode="auto">
              <a:xfrm>
                <a:off x="2864" y="2795"/>
                <a:ext cx="363" cy="907"/>
                <a:chOff x="3016" y="2795"/>
                <a:chExt cx="363" cy="907"/>
              </a:xfrm>
            </p:grpSpPr>
            <p:sp>
              <p:nvSpPr>
                <p:cNvPr id="41037" name="Oval 8"/>
                <p:cNvSpPr>
                  <a:spLocks noChangeArrowheads="1"/>
                </p:cNvSpPr>
                <p:nvPr/>
              </p:nvSpPr>
              <p:spPr bwMode="auto">
                <a:xfrm>
                  <a:off x="3016" y="3385"/>
                  <a:ext cx="363" cy="181"/>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1038" name="Line 9"/>
                <p:cNvSpPr>
                  <a:spLocks noChangeShapeType="1"/>
                </p:cNvSpPr>
                <p:nvPr/>
              </p:nvSpPr>
              <p:spPr bwMode="auto">
                <a:xfrm flipV="1">
                  <a:off x="3029" y="2795"/>
                  <a:ext cx="0" cy="90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1035" name="Text Box 10"/>
              <p:cNvSpPr txBox="1">
                <a:spLocks noChangeArrowheads="1"/>
              </p:cNvSpPr>
              <p:nvPr/>
            </p:nvSpPr>
            <p:spPr bwMode="auto">
              <a:xfrm>
                <a:off x="2971" y="3067"/>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ADP</a:t>
                </a:r>
              </a:p>
            </p:txBody>
          </p:sp>
          <p:sp>
            <p:nvSpPr>
              <p:cNvPr id="41036" name="Line 11"/>
              <p:cNvSpPr>
                <a:spLocks noChangeShapeType="1"/>
              </p:cNvSpPr>
              <p:nvPr/>
            </p:nvSpPr>
            <p:spPr bwMode="auto">
              <a:xfrm>
                <a:off x="3243" y="3339"/>
                <a:ext cx="0" cy="3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40965" name="Text Box 12"/>
          <p:cNvSpPr txBox="1">
            <a:spLocks noChangeArrowheads="1"/>
          </p:cNvSpPr>
          <p:nvPr/>
        </p:nvSpPr>
        <p:spPr bwMode="auto">
          <a:xfrm>
            <a:off x="9525" y="38100"/>
            <a:ext cx="9129713"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t>ATPasi per il trasporto ionico sono le fonti principali e anche i maggiori utilizzatori di ATP</a:t>
            </a:r>
          </a:p>
        </p:txBody>
      </p:sp>
      <p:grpSp>
        <p:nvGrpSpPr>
          <p:cNvPr id="5" name="Group 13"/>
          <p:cNvGrpSpPr>
            <a:grpSpLocks/>
          </p:cNvGrpSpPr>
          <p:nvPr/>
        </p:nvGrpSpPr>
        <p:grpSpPr bwMode="auto">
          <a:xfrm>
            <a:off x="71438" y="3429000"/>
            <a:ext cx="3924300" cy="1492250"/>
            <a:chOff x="45" y="2160"/>
            <a:chExt cx="2472" cy="940"/>
          </a:xfrm>
        </p:grpSpPr>
        <p:grpSp>
          <p:nvGrpSpPr>
            <p:cNvPr id="41022" name="Group 14"/>
            <p:cNvGrpSpPr>
              <a:grpSpLocks/>
            </p:cNvGrpSpPr>
            <p:nvPr/>
          </p:nvGrpSpPr>
          <p:grpSpPr bwMode="auto">
            <a:xfrm>
              <a:off x="1186" y="2244"/>
              <a:ext cx="1331" cy="856"/>
              <a:chOff x="1186" y="2244"/>
              <a:chExt cx="1331" cy="856"/>
            </a:xfrm>
          </p:grpSpPr>
          <p:grpSp>
            <p:nvGrpSpPr>
              <p:cNvPr id="41024" name="Group 15"/>
              <p:cNvGrpSpPr>
                <a:grpSpLocks/>
              </p:cNvGrpSpPr>
              <p:nvPr/>
            </p:nvGrpSpPr>
            <p:grpSpPr bwMode="auto">
              <a:xfrm>
                <a:off x="1186" y="2244"/>
                <a:ext cx="1090" cy="817"/>
                <a:chOff x="1292" y="2251"/>
                <a:chExt cx="1090" cy="817"/>
              </a:xfrm>
            </p:grpSpPr>
            <p:sp>
              <p:nvSpPr>
                <p:cNvPr id="41027" name="Oval 16"/>
                <p:cNvSpPr>
                  <a:spLocks noChangeArrowheads="1"/>
                </p:cNvSpPr>
                <p:nvPr/>
              </p:nvSpPr>
              <p:spPr bwMode="auto">
                <a:xfrm>
                  <a:off x="1293" y="2251"/>
                  <a:ext cx="861" cy="817"/>
                </a:xfrm>
                <a:prstGeom prst="ellipse">
                  <a:avLst/>
                </a:prstGeom>
                <a:solidFill>
                  <a:srgbClr val="FF99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nvGrpSpPr>
                <p:cNvPr id="41028" name="Group 17"/>
                <p:cNvGrpSpPr>
                  <a:grpSpLocks/>
                </p:cNvGrpSpPr>
                <p:nvPr/>
              </p:nvGrpSpPr>
              <p:grpSpPr bwMode="auto">
                <a:xfrm>
                  <a:off x="1792" y="2386"/>
                  <a:ext cx="590" cy="545"/>
                  <a:chOff x="1792" y="2341"/>
                  <a:chExt cx="590" cy="545"/>
                </a:xfrm>
              </p:grpSpPr>
              <p:sp>
                <p:nvSpPr>
                  <p:cNvPr id="41030" name="AutoShape 18"/>
                  <p:cNvSpPr>
                    <a:spLocks noChangeArrowheads="1"/>
                  </p:cNvSpPr>
                  <p:nvPr/>
                </p:nvSpPr>
                <p:spPr bwMode="auto">
                  <a:xfrm rot="5400000">
                    <a:off x="1858" y="2455"/>
                    <a:ext cx="545"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83 h 21600"/>
                      <a:gd name="T14" fmla="*/ 170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57150">
                    <a:solidFill>
                      <a:schemeClr val="tx1"/>
                    </a:solidFill>
                    <a:miter lim="800000"/>
                    <a:headEnd/>
                    <a:tailEnd/>
                  </a:ln>
                </p:spPr>
                <p:txBody>
                  <a:bodyPr wrap="none" anchor="ctr"/>
                  <a:lstStyle/>
                  <a:p>
                    <a:endParaRPr lang="it-IT"/>
                  </a:p>
                </p:txBody>
              </p:sp>
              <p:sp>
                <p:nvSpPr>
                  <p:cNvPr id="41031" name="Line 19"/>
                  <p:cNvSpPr>
                    <a:spLocks noChangeShapeType="1"/>
                  </p:cNvSpPr>
                  <p:nvPr/>
                </p:nvSpPr>
                <p:spPr bwMode="auto">
                  <a:xfrm flipH="1">
                    <a:off x="1792" y="2614"/>
                    <a:ext cx="59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1029" name="Text Box 20"/>
                <p:cNvSpPr txBox="1">
                  <a:spLocks noChangeArrowheads="1"/>
                </p:cNvSpPr>
                <p:nvPr/>
              </p:nvSpPr>
              <p:spPr bwMode="auto">
                <a:xfrm>
                  <a:off x="1292" y="2494"/>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Ca</a:t>
                  </a:r>
                  <a:r>
                    <a:rPr lang="it-IT" altLang="it-IT" sz="2400" b="1" baseline="30000"/>
                    <a:t>2+</a:t>
                  </a:r>
                </a:p>
              </p:txBody>
            </p:sp>
          </p:grpSp>
          <p:sp>
            <p:nvSpPr>
              <p:cNvPr id="41025" name="Line 21"/>
              <p:cNvSpPr>
                <a:spLocks noChangeShapeType="1"/>
              </p:cNvSpPr>
              <p:nvPr/>
            </p:nvSpPr>
            <p:spPr bwMode="auto">
              <a:xfrm flipH="1">
                <a:off x="2200" y="2450"/>
                <a:ext cx="317"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026" name="Text Box 22"/>
              <p:cNvSpPr txBox="1">
                <a:spLocks noChangeArrowheads="1"/>
              </p:cNvSpPr>
              <p:nvPr/>
            </p:nvSpPr>
            <p:spPr bwMode="auto">
              <a:xfrm>
                <a:off x="1429" y="2812"/>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latin typeface="Times New Roman" panose="02020603050405020304" pitchFamily="18" charset="0"/>
                  </a:rPr>
                  <a:t>ER</a:t>
                </a:r>
              </a:p>
            </p:txBody>
          </p:sp>
        </p:grpSp>
        <p:sp>
          <p:nvSpPr>
            <p:cNvPr id="41023" name="Text Box 23"/>
            <p:cNvSpPr txBox="1">
              <a:spLocks noChangeArrowheads="1"/>
            </p:cNvSpPr>
            <p:nvPr/>
          </p:nvSpPr>
          <p:spPr bwMode="auto">
            <a:xfrm>
              <a:off x="45" y="2160"/>
              <a:ext cx="975" cy="779"/>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Tx/>
                <a:buFontTx/>
                <a:buNone/>
              </a:pPr>
              <a:r>
                <a:rPr lang="it-IT" altLang="it-IT" sz="1400" b="1">
                  <a:solidFill>
                    <a:srgbClr val="FF0000"/>
                  </a:solidFill>
                </a:rPr>
                <a:t>Ca</a:t>
              </a:r>
              <a:r>
                <a:rPr lang="it-IT" altLang="it-IT" sz="1400" b="1" baseline="30000">
                  <a:solidFill>
                    <a:srgbClr val="FF0000"/>
                  </a:solidFill>
                </a:rPr>
                <a:t>2+</a:t>
              </a:r>
              <a:r>
                <a:rPr lang="it-IT" altLang="it-IT" sz="1400" b="1">
                  <a:solidFill>
                    <a:srgbClr val="FF0000"/>
                  </a:solidFill>
                </a:rPr>
                <a:t>- ATPasi (reticolo endo-sarco-plasmatico)</a:t>
              </a:r>
              <a:endParaRPr lang="it-IT" altLang="it-IT" sz="1400" b="1"/>
            </a:p>
            <a:p>
              <a:pPr eaLnBrk="1" hangingPunct="1">
                <a:buClrTx/>
                <a:buSzTx/>
                <a:buFontTx/>
                <a:buNone/>
              </a:pPr>
              <a:r>
                <a:rPr lang="it-IT" altLang="it-IT" sz="1600" b="1"/>
                <a:t>SERCA</a:t>
              </a:r>
              <a:endParaRPr lang="en-GB" altLang="it-IT" sz="1600" b="1"/>
            </a:p>
          </p:txBody>
        </p:sp>
      </p:grpSp>
      <p:grpSp>
        <p:nvGrpSpPr>
          <p:cNvPr id="9" name="Group 24"/>
          <p:cNvGrpSpPr>
            <a:grpSpLocks/>
          </p:cNvGrpSpPr>
          <p:nvPr/>
        </p:nvGrpSpPr>
        <p:grpSpPr bwMode="auto">
          <a:xfrm>
            <a:off x="107950" y="1709738"/>
            <a:ext cx="3960813" cy="2035175"/>
            <a:chOff x="68" y="1077"/>
            <a:chExt cx="2495" cy="1282"/>
          </a:xfrm>
        </p:grpSpPr>
        <p:grpSp>
          <p:nvGrpSpPr>
            <p:cNvPr id="41015" name="Group 25"/>
            <p:cNvGrpSpPr>
              <a:grpSpLocks/>
            </p:cNvGrpSpPr>
            <p:nvPr/>
          </p:nvGrpSpPr>
          <p:grpSpPr bwMode="auto">
            <a:xfrm>
              <a:off x="1066" y="1135"/>
              <a:ext cx="1497" cy="1224"/>
              <a:chOff x="1066" y="1135"/>
              <a:chExt cx="1497" cy="1224"/>
            </a:xfrm>
          </p:grpSpPr>
          <p:grpSp>
            <p:nvGrpSpPr>
              <p:cNvPr id="41017" name="Group 26"/>
              <p:cNvGrpSpPr>
                <a:grpSpLocks/>
              </p:cNvGrpSpPr>
              <p:nvPr/>
            </p:nvGrpSpPr>
            <p:grpSpPr bwMode="auto">
              <a:xfrm>
                <a:off x="1066" y="1135"/>
                <a:ext cx="908" cy="635"/>
                <a:chOff x="1338" y="1163"/>
                <a:chExt cx="908" cy="635"/>
              </a:xfrm>
            </p:grpSpPr>
            <p:sp>
              <p:nvSpPr>
                <p:cNvPr id="41019" name="AutoShape 27"/>
                <p:cNvSpPr>
                  <a:spLocks noChangeArrowheads="1"/>
                </p:cNvSpPr>
                <p:nvPr/>
              </p:nvSpPr>
              <p:spPr bwMode="auto">
                <a:xfrm rot="18951758" flipV="1">
                  <a:off x="1701" y="1480"/>
                  <a:ext cx="545"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83 h 21600"/>
                    <a:gd name="T14" fmla="*/ 170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57150">
                  <a:solidFill>
                    <a:schemeClr val="tx1"/>
                  </a:solidFill>
                  <a:miter lim="800000"/>
                  <a:headEnd/>
                  <a:tailEnd/>
                </a:ln>
              </p:spPr>
              <p:txBody>
                <a:bodyPr wrap="none" anchor="ctr"/>
                <a:lstStyle/>
                <a:p>
                  <a:endParaRPr lang="it-IT"/>
                </a:p>
              </p:txBody>
            </p:sp>
            <p:sp>
              <p:nvSpPr>
                <p:cNvPr id="41020" name="Line 28"/>
                <p:cNvSpPr>
                  <a:spLocks noChangeShapeType="1"/>
                </p:cNvSpPr>
                <p:nvPr/>
              </p:nvSpPr>
              <p:spPr bwMode="auto">
                <a:xfrm rot="2366541" flipH="1">
                  <a:off x="1640" y="1587"/>
                  <a:ext cx="59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021" name="Text Box 29"/>
                <p:cNvSpPr txBox="1">
                  <a:spLocks noChangeArrowheads="1"/>
                </p:cNvSpPr>
                <p:nvPr/>
              </p:nvSpPr>
              <p:spPr bwMode="auto">
                <a:xfrm>
                  <a:off x="1338" y="1163"/>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Ca</a:t>
                  </a:r>
                  <a:r>
                    <a:rPr lang="it-IT" altLang="it-IT" sz="2400" b="1" baseline="30000"/>
                    <a:t>2+</a:t>
                  </a:r>
                </a:p>
              </p:txBody>
            </p:sp>
          </p:grpSp>
          <p:sp>
            <p:nvSpPr>
              <p:cNvPr id="41018" name="Line 30"/>
              <p:cNvSpPr>
                <a:spLocks noChangeShapeType="1"/>
              </p:cNvSpPr>
              <p:nvPr/>
            </p:nvSpPr>
            <p:spPr bwMode="auto">
              <a:xfrm flipH="1" flipV="1">
                <a:off x="1973" y="1588"/>
                <a:ext cx="590" cy="771"/>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1016" name="Text Box 31"/>
            <p:cNvSpPr txBox="1">
              <a:spLocks noChangeArrowheads="1"/>
            </p:cNvSpPr>
            <p:nvPr/>
          </p:nvSpPr>
          <p:spPr bwMode="auto">
            <a:xfrm>
              <a:off x="68" y="1077"/>
              <a:ext cx="1019" cy="48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400" b="1">
                  <a:solidFill>
                    <a:srgbClr val="FF0000"/>
                  </a:solidFill>
                </a:rPr>
                <a:t>Ca</a:t>
              </a:r>
              <a:r>
                <a:rPr lang="it-IT" altLang="it-IT" sz="1400" b="1" baseline="30000">
                  <a:solidFill>
                    <a:srgbClr val="FF0000"/>
                  </a:solidFill>
                </a:rPr>
                <a:t>2+</a:t>
              </a:r>
              <a:r>
                <a:rPr lang="it-IT" altLang="it-IT" sz="1400" b="1">
                  <a:solidFill>
                    <a:srgbClr val="FF0000"/>
                  </a:solidFill>
                </a:rPr>
                <a:t>-ATPasi (plasmalemma)</a:t>
              </a:r>
            </a:p>
            <a:p>
              <a:pPr eaLnBrk="1" hangingPunct="1">
                <a:spcBef>
                  <a:spcPct val="0"/>
                </a:spcBef>
                <a:buClrTx/>
                <a:buSzTx/>
                <a:buFontTx/>
                <a:buNone/>
              </a:pPr>
              <a:r>
                <a:rPr lang="it-IT" altLang="it-IT" sz="1600" b="1"/>
                <a:t>PMCA</a:t>
              </a:r>
              <a:endParaRPr lang="en-GB" altLang="it-IT" sz="1600" b="1"/>
            </a:p>
          </p:txBody>
        </p:sp>
      </p:grpSp>
      <p:grpSp>
        <p:nvGrpSpPr>
          <p:cNvPr id="12" name="Group 32"/>
          <p:cNvGrpSpPr>
            <a:grpSpLocks/>
          </p:cNvGrpSpPr>
          <p:nvPr/>
        </p:nvGrpSpPr>
        <p:grpSpPr bwMode="auto">
          <a:xfrm>
            <a:off x="152400" y="476250"/>
            <a:ext cx="8845550" cy="3268663"/>
            <a:chOff x="96" y="300"/>
            <a:chExt cx="5572" cy="2059"/>
          </a:xfrm>
        </p:grpSpPr>
        <p:grpSp>
          <p:nvGrpSpPr>
            <p:cNvPr id="41005" name="Group 33"/>
            <p:cNvGrpSpPr>
              <a:grpSpLocks/>
            </p:cNvGrpSpPr>
            <p:nvPr/>
          </p:nvGrpSpPr>
          <p:grpSpPr bwMode="auto">
            <a:xfrm>
              <a:off x="2563" y="620"/>
              <a:ext cx="610" cy="1739"/>
              <a:chOff x="2563" y="620"/>
              <a:chExt cx="610" cy="1739"/>
            </a:xfrm>
          </p:grpSpPr>
          <p:grpSp>
            <p:nvGrpSpPr>
              <p:cNvPr id="41007" name="Group 34"/>
              <p:cNvGrpSpPr>
                <a:grpSpLocks/>
              </p:cNvGrpSpPr>
              <p:nvPr/>
            </p:nvGrpSpPr>
            <p:grpSpPr bwMode="auto">
              <a:xfrm>
                <a:off x="2563" y="620"/>
                <a:ext cx="610" cy="1202"/>
                <a:chOff x="2608" y="648"/>
                <a:chExt cx="610" cy="1202"/>
              </a:xfrm>
            </p:grpSpPr>
            <p:sp>
              <p:nvSpPr>
                <p:cNvPr id="41009" name="Text Box 35"/>
                <p:cNvSpPr txBox="1">
                  <a:spLocks noChangeArrowheads="1"/>
                </p:cNvSpPr>
                <p:nvPr/>
              </p:nvSpPr>
              <p:spPr bwMode="auto">
                <a:xfrm>
                  <a:off x="2889" y="1562"/>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K</a:t>
                  </a:r>
                  <a:r>
                    <a:rPr lang="it-IT" altLang="it-IT" sz="2400" b="1" baseline="30000"/>
                    <a:t>+</a:t>
                  </a:r>
                </a:p>
              </p:txBody>
            </p:sp>
            <p:grpSp>
              <p:nvGrpSpPr>
                <p:cNvPr id="41010" name="Group 36"/>
                <p:cNvGrpSpPr>
                  <a:grpSpLocks/>
                </p:cNvGrpSpPr>
                <p:nvPr/>
              </p:nvGrpSpPr>
              <p:grpSpPr bwMode="auto">
                <a:xfrm>
                  <a:off x="2608" y="648"/>
                  <a:ext cx="545" cy="969"/>
                  <a:chOff x="2608" y="648"/>
                  <a:chExt cx="545" cy="969"/>
                </a:xfrm>
              </p:grpSpPr>
              <p:sp>
                <p:nvSpPr>
                  <p:cNvPr id="41011" name="AutoShape 37"/>
                  <p:cNvSpPr>
                    <a:spLocks noChangeArrowheads="1"/>
                  </p:cNvSpPr>
                  <p:nvPr/>
                </p:nvSpPr>
                <p:spPr bwMode="auto">
                  <a:xfrm flipV="1">
                    <a:off x="2608" y="1117"/>
                    <a:ext cx="545"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83 h 21600"/>
                      <a:gd name="T14" fmla="*/ 170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57150">
                    <a:solidFill>
                      <a:schemeClr val="tx1"/>
                    </a:solidFill>
                    <a:miter lim="800000"/>
                    <a:headEnd/>
                    <a:tailEnd/>
                  </a:ln>
                </p:spPr>
                <p:txBody>
                  <a:bodyPr wrap="none" anchor="ctr"/>
                  <a:lstStyle/>
                  <a:p>
                    <a:endParaRPr lang="it-IT"/>
                  </a:p>
                </p:txBody>
              </p:sp>
              <p:sp>
                <p:nvSpPr>
                  <p:cNvPr id="41012" name="Line 38"/>
                  <p:cNvSpPr>
                    <a:spLocks noChangeShapeType="1"/>
                  </p:cNvSpPr>
                  <p:nvPr/>
                </p:nvSpPr>
                <p:spPr bwMode="auto">
                  <a:xfrm rot="5400000" flipH="1">
                    <a:off x="2460" y="1215"/>
                    <a:ext cx="59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013" name="Text Box 39"/>
                  <p:cNvSpPr txBox="1">
                    <a:spLocks noChangeArrowheads="1"/>
                  </p:cNvSpPr>
                  <p:nvPr/>
                </p:nvSpPr>
                <p:spPr bwMode="auto">
                  <a:xfrm>
                    <a:off x="2614" y="648"/>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H</a:t>
                    </a:r>
                    <a:r>
                      <a:rPr lang="it-IT" altLang="it-IT" sz="2400" b="1" baseline="30000"/>
                      <a:t>+</a:t>
                    </a:r>
                  </a:p>
                </p:txBody>
              </p:sp>
              <p:sp>
                <p:nvSpPr>
                  <p:cNvPr id="41014" name="Line 40"/>
                  <p:cNvSpPr>
                    <a:spLocks noChangeShapeType="1"/>
                  </p:cNvSpPr>
                  <p:nvPr/>
                </p:nvSpPr>
                <p:spPr bwMode="auto">
                  <a:xfrm rot="-5400000" flipH="1" flipV="1">
                    <a:off x="2700" y="1322"/>
                    <a:ext cx="59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41008" name="Line 41"/>
              <p:cNvSpPr>
                <a:spLocks noChangeShapeType="1"/>
              </p:cNvSpPr>
              <p:nvPr/>
            </p:nvSpPr>
            <p:spPr bwMode="auto">
              <a:xfrm flipV="1">
                <a:off x="2835" y="1452"/>
                <a:ext cx="0" cy="90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1006" name="Text Box 42"/>
            <p:cNvSpPr txBox="1">
              <a:spLocks noChangeArrowheads="1"/>
            </p:cNvSpPr>
            <p:nvPr/>
          </p:nvSpPr>
          <p:spPr bwMode="auto">
            <a:xfrm>
              <a:off x="96" y="300"/>
              <a:ext cx="5572" cy="33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buClrTx/>
                <a:buSzTx/>
                <a:buFontTx/>
                <a:buNone/>
              </a:pPr>
              <a:r>
                <a:rPr lang="it-IT" altLang="it-IT" sz="1600" b="1">
                  <a:solidFill>
                    <a:srgbClr val="FF0000"/>
                  </a:solidFill>
                </a:rPr>
                <a:t>H</a:t>
              </a:r>
              <a:r>
                <a:rPr lang="it-IT" altLang="it-IT" sz="1600" b="1" baseline="30000">
                  <a:solidFill>
                    <a:srgbClr val="FF0000"/>
                  </a:solidFill>
                </a:rPr>
                <a:t>+</a:t>
              </a:r>
              <a:r>
                <a:rPr lang="it-IT" altLang="it-IT" sz="1600" b="1">
                  <a:solidFill>
                    <a:srgbClr val="FF0000"/>
                  </a:solidFill>
                </a:rPr>
                <a:t>/K</a:t>
              </a:r>
              <a:r>
                <a:rPr lang="it-IT" altLang="it-IT" sz="1600" b="1" baseline="30000">
                  <a:solidFill>
                    <a:srgbClr val="FF0000"/>
                  </a:solidFill>
                </a:rPr>
                <a:t>+</a:t>
              </a:r>
              <a:r>
                <a:rPr lang="it-IT" altLang="it-IT" sz="1600" b="1">
                  <a:solidFill>
                    <a:srgbClr val="FF0000"/>
                  </a:solidFill>
                </a:rPr>
                <a:t>ATPasi:</a:t>
              </a:r>
              <a:r>
                <a:rPr lang="it-IT" altLang="it-IT" sz="1200" b="1">
                  <a:solidFill>
                    <a:srgbClr val="FF0000"/>
                  </a:solidFill>
                </a:rPr>
                <a:t> </a:t>
              </a:r>
              <a:r>
                <a:rPr lang="it-IT" altLang="it-IT" sz="1200" b="1"/>
                <a:t>Ghiandole gastriche; Dotti collettori; Secrezione HCl (stomaco); Riassorbimento bicarbonato rene</a:t>
              </a:r>
              <a:endParaRPr lang="en-GB" altLang="it-IT" sz="1200" b="1"/>
            </a:p>
            <a:p>
              <a:pPr algn="ctr" eaLnBrk="1" hangingPunct="1">
                <a:lnSpc>
                  <a:spcPct val="80000"/>
                </a:lnSpc>
                <a:buClrTx/>
                <a:buSzTx/>
                <a:buFontTx/>
                <a:buNone/>
              </a:pPr>
              <a:r>
                <a:rPr lang="it-IT" altLang="it-IT" sz="1600" b="1">
                  <a:solidFill>
                    <a:srgbClr val="FF0000"/>
                  </a:solidFill>
                </a:rPr>
                <a:t>K</a:t>
              </a:r>
              <a:r>
                <a:rPr lang="it-IT" altLang="it-IT" sz="1600" b="1" baseline="30000">
                  <a:solidFill>
                    <a:srgbClr val="FF0000"/>
                  </a:solidFill>
                </a:rPr>
                <a:t>+</a:t>
              </a:r>
              <a:r>
                <a:rPr lang="it-IT" altLang="it-IT" sz="1600" b="1">
                  <a:solidFill>
                    <a:srgbClr val="FF0000"/>
                  </a:solidFill>
                </a:rPr>
                <a:t>/H</a:t>
              </a:r>
              <a:r>
                <a:rPr lang="it-IT" altLang="it-IT" sz="1600" b="1" baseline="30000">
                  <a:solidFill>
                    <a:srgbClr val="FF0000"/>
                  </a:solidFill>
                </a:rPr>
                <a:t>+</a:t>
              </a:r>
              <a:r>
                <a:rPr lang="it-IT" altLang="it-IT" sz="1600" b="1">
                  <a:solidFill>
                    <a:srgbClr val="FF0000"/>
                  </a:solidFill>
                </a:rPr>
                <a:t>ATPasi :</a:t>
              </a:r>
              <a:r>
                <a:rPr lang="it-IT" altLang="it-IT" sz="1200" b="1">
                  <a:solidFill>
                    <a:srgbClr val="FF0000"/>
                  </a:solidFill>
                </a:rPr>
                <a:t> </a:t>
              </a:r>
              <a:r>
                <a:rPr lang="it-IT" altLang="it-IT" sz="1200" b="1"/>
                <a:t>Colon distale;  sensibile a ouabaina e omeprazolo; Assorbimento di K</a:t>
              </a:r>
              <a:r>
                <a:rPr lang="it-IT" altLang="it-IT" sz="1200" b="1" baseline="30000"/>
                <a:t>+</a:t>
              </a:r>
              <a:r>
                <a:rPr lang="it-IT" altLang="it-IT" sz="1200" b="1"/>
                <a:t> ed escrezione di H</a:t>
              </a:r>
              <a:r>
                <a:rPr lang="it-IT" altLang="it-IT" sz="1200" b="1" baseline="30000"/>
                <a:t>+</a:t>
              </a:r>
              <a:endParaRPr lang="en-GB" altLang="it-IT" sz="1200" b="1"/>
            </a:p>
          </p:txBody>
        </p:sp>
      </p:grpSp>
      <p:grpSp>
        <p:nvGrpSpPr>
          <p:cNvPr id="16" name="Group 43"/>
          <p:cNvGrpSpPr>
            <a:grpSpLocks/>
          </p:cNvGrpSpPr>
          <p:nvPr/>
        </p:nvGrpSpPr>
        <p:grpSpPr bwMode="auto">
          <a:xfrm>
            <a:off x="5005388" y="1700213"/>
            <a:ext cx="3986212" cy="2044700"/>
            <a:chOff x="3153" y="1071"/>
            <a:chExt cx="2511" cy="1288"/>
          </a:xfrm>
        </p:grpSpPr>
        <p:grpSp>
          <p:nvGrpSpPr>
            <p:cNvPr id="40996" name="Group 44"/>
            <p:cNvGrpSpPr>
              <a:grpSpLocks/>
            </p:cNvGrpSpPr>
            <p:nvPr/>
          </p:nvGrpSpPr>
          <p:grpSpPr bwMode="auto">
            <a:xfrm>
              <a:off x="3153" y="1134"/>
              <a:ext cx="1314" cy="1225"/>
              <a:chOff x="3153" y="1134"/>
              <a:chExt cx="1314" cy="1225"/>
            </a:xfrm>
          </p:grpSpPr>
          <p:grpSp>
            <p:nvGrpSpPr>
              <p:cNvPr id="40998" name="Group 45"/>
              <p:cNvGrpSpPr>
                <a:grpSpLocks/>
              </p:cNvGrpSpPr>
              <p:nvPr/>
            </p:nvGrpSpPr>
            <p:grpSpPr bwMode="auto">
              <a:xfrm>
                <a:off x="3668" y="1134"/>
                <a:ext cx="799" cy="1179"/>
                <a:chOff x="3651" y="1162"/>
                <a:chExt cx="799" cy="1179"/>
              </a:xfrm>
            </p:grpSpPr>
            <p:sp>
              <p:nvSpPr>
                <p:cNvPr id="41000" name="AutoShape 46"/>
                <p:cNvSpPr>
                  <a:spLocks noChangeArrowheads="1"/>
                </p:cNvSpPr>
                <p:nvPr/>
              </p:nvSpPr>
              <p:spPr bwMode="auto">
                <a:xfrm rot="2619514" flipV="1">
                  <a:off x="3742" y="1571"/>
                  <a:ext cx="545"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83 h 21600"/>
                    <a:gd name="T14" fmla="*/ 170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57150">
                  <a:solidFill>
                    <a:schemeClr val="tx1"/>
                  </a:solidFill>
                  <a:miter lim="800000"/>
                  <a:headEnd/>
                  <a:tailEnd/>
                </a:ln>
              </p:spPr>
              <p:txBody>
                <a:bodyPr wrap="none" anchor="ctr"/>
                <a:lstStyle/>
                <a:p>
                  <a:endParaRPr lang="it-IT"/>
                </a:p>
              </p:txBody>
            </p:sp>
            <p:sp>
              <p:nvSpPr>
                <p:cNvPr id="41001" name="Line 47"/>
                <p:cNvSpPr>
                  <a:spLocks noChangeShapeType="1"/>
                </p:cNvSpPr>
                <p:nvPr/>
              </p:nvSpPr>
              <p:spPr bwMode="auto">
                <a:xfrm rot="7766541">
                  <a:off x="3494" y="1728"/>
                  <a:ext cx="770"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002" name="Text Box 48"/>
                <p:cNvSpPr txBox="1">
                  <a:spLocks noChangeArrowheads="1"/>
                </p:cNvSpPr>
                <p:nvPr/>
              </p:nvSpPr>
              <p:spPr bwMode="auto">
                <a:xfrm>
                  <a:off x="3651" y="2053"/>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K</a:t>
                  </a:r>
                  <a:r>
                    <a:rPr lang="it-IT" altLang="it-IT" sz="2400" b="1" baseline="30000"/>
                    <a:t>+</a:t>
                  </a:r>
                </a:p>
              </p:txBody>
            </p:sp>
            <p:sp>
              <p:nvSpPr>
                <p:cNvPr id="41003" name="Text Box 49"/>
                <p:cNvSpPr txBox="1">
                  <a:spLocks noChangeArrowheads="1"/>
                </p:cNvSpPr>
                <p:nvPr/>
              </p:nvSpPr>
              <p:spPr bwMode="auto">
                <a:xfrm>
                  <a:off x="4014" y="1162"/>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Na</a:t>
                  </a:r>
                  <a:r>
                    <a:rPr lang="it-IT" altLang="it-IT" sz="2400" b="1" baseline="30000"/>
                    <a:t>+</a:t>
                  </a:r>
                </a:p>
              </p:txBody>
            </p:sp>
            <p:sp>
              <p:nvSpPr>
                <p:cNvPr id="41004" name="Line 50"/>
                <p:cNvSpPr>
                  <a:spLocks noChangeShapeType="1"/>
                </p:cNvSpPr>
                <p:nvPr/>
              </p:nvSpPr>
              <p:spPr bwMode="auto">
                <a:xfrm rot="-3033459">
                  <a:off x="3728" y="1797"/>
                  <a:ext cx="770"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0999" name="Line 51"/>
              <p:cNvSpPr>
                <a:spLocks noChangeShapeType="1"/>
              </p:cNvSpPr>
              <p:nvPr/>
            </p:nvSpPr>
            <p:spPr bwMode="auto">
              <a:xfrm flipV="1">
                <a:off x="3153" y="1678"/>
                <a:ext cx="544" cy="681"/>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40997" name="Text Box 52"/>
            <p:cNvSpPr txBox="1">
              <a:spLocks noChangeArrowheads="1"/>
            </p:cNvSpPr>
            <p:nvPr/>
          </p:nvSpPr>
          <p:spPr bwMode="auto">
            <a:xfrm>
              <a:off x="4513" y="1071"/>
              <a:ext cx="1151" cy="74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rgbClr val="FF0000"/>
                  </a:solidFill>
                </a:rPr>
                <a:t>Na</a:t>
              </a:r>
              <a:r>
                <a:rPr lang="it-IT" altLang="it-IT" sz="1600" b="1" baseline="30000">
                  <a:solidFill>
                    <a:srgbClr val="FF0000"/>
                  </a:solidFill>
                </a:rPr>
                <a:t>+</a:t>
              </a:r>
              <a:r>
                <a:rPr lang="it-IT" altLang="it-IT" sz="1600" b="1">
                  <a:solidFill>
                    <a:srgbClr val="FF0000"/>
                  </a:solidFill>
                </a:rPr>
                <a:t>K</a:t>
              </a:r>
              <a:r>
                <a:rPr lang="it-IT" altLang="it-IT" sz="1600" b="1" baseline="30000">
                  <a:solidFill>
                    <a:srgbClr val="FF0000"/>
                  </a:solidFill>
                </a:rPr>
                <a:t>+</a:t>
              </a:r>
              <a:r>
                <a:rPr lang="it-IT" altLang="it-IT" sz="1600" b="1">
                  <a:solidFill>
                    <a:srgbClr val="FF0000"/>
                  </a:solidFill>
                </a:rPr>
                <a:t> ATPasi</a:t>
              </a:r>
            </a:p>
            <a:p>
              <a:pPr eaLnBrk="1" hangingPunct="1">
                <a:spcBef>
                  <a:spcPct val="0"/>
                </a:spcBef>
                <a:buClrTx/>
                <a:buSzTx/>
                <a:buFontTx/>
                <a:buNone/>
              </a:pPr>
              <a:r>
                <a:rPr lang="it-IT" altLang="it-IT" sz="1400" b="1"/>
                <a:t>Inibitore: ouabaina</a:t>
              </a:r>
            </a:p>
            <a:p>
              <a:pPr eaLnBrk="1" hangingPunct="1">
                <a:spcBef>
                  <a:spcPct val="0"/>
                </a:spcBef>
                <a:buClrTx/>
                <a:buSzTx/>
                <a:buFontTx/>
                <a:buNone/>
              </a:pPr>
              <a:r>
                <a:rPr lang="it-IT" altLang="it-IT" sz="1400" b="1"/>
                <a:t>ubiquitaria; </a:t>
              </a:r>
            </a:p>
            <a:p>
              <a:pPr eaLnBrk="1" hangingPunct="1">
                <a:spcBef>
                  <a:spcPct val="0"/>
                </a:spcBef>
                <a:buClrTx/>
                <a:buSzTx/>
                <a:buFontTx/>
                <a:buNone/>
              </a:pPr>
              <a:r>
                <a:rPr lang="it-IT" altLang="it-IT" sz="1400" b="1"/>
                <a:t>funzione house-keeping</a:t>
              </a:r>
              <a:endParaRPr lang="en-GB" altLang="it-IT" sz="1400" b="1"/>
            </a:p>
          </p:txBody>
        </p:sp>
      </p:grpSp>
      <p:grpSp>
        <p:nvGrpSpPr>
          <p:cNvPr id="19" name="Group 53"/>
          <p:cNvGrpSpPr>
            <a:grpSpLocks/>
          </p:cNvGrpSpPr>
          <p:nvPr/>
        </p:nvGrpSpPr>
        <p:grpSpPr bwMode="auto">
          <a:xfrm>
            <a:off x="5005388" y="3357563"/>
            <a:ext cx="4068762" cy="1936750"/>
            <a:chOff x="3153" y="2115"/>
            <a:chExt cx="2563" cy="1220"/>
          </a:xfrm>
        </p:grpSpPr>
        <p:grpSp>
          <p:nvGrpSpPr>
            <p:cNvPr id="40983" name="Group 54"/>
            <p:cNvGrpSpPr>
              <a:grpSpLocks/>
            </p:cNvGrpSpPr>
            <p:nvPr/>
          </p:nvGrpSpPr>
          <p:grpSpPr bwMode="auto">
            <a:xfrm>
              <a:off x="3153" y="2265"/>
              <a:ext cx="1450" cy="1070"/>
              <a:chOff x="3153" y="2265"/>
              <a:chExt cx="1450" cy="1070"/>
            </a:xfrm>
          </p:grpSpPr>
          <p:sp>
            <p:nvSpPr>
              <p:cNvPr id="40985" name="Line 55"/>
              <p:cNvSpPr>
                <a:spLocks noChangeShapeType="1"/>
              </p:cNvSpPr>
              <p:nvPr/>
            </p:nvSpPr>
            <p:spPr bwMode="auto">
              <a:xfrm>
                <a:off x="3153" y="2450"/>
                <a:ext cx="317"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40986" name="Group 56"/>
              <p:cNvGrpSpPr>
                <a:grpSpLocks/>
              </p:cNvGrpSpPr>
              <p:nvPr/>
            </p:nvGrpSpPr>
            <p:grpSpPr bwMode="auto">
              <a:xfrm>
                <a:off x="3424" y="2265"/>
                <a:ext cx="1179" cy="1070"/>
                <a:chOff x="3424" y="2293"/>
                <a:chExt cx="1179" cy="1070"/>
              </a:xfrm>
            </p:grpSpPr>
            <p:sp>
              <p:nvSpPr>
                <p:cNvPr id="40987" name="Oval 57"/>
                <p:cNvSpPr>
                  <a:spLocks noChangeArrowheads="1"/>
                </p:cNvSpPr>
                <p:nvPr/>
              </p:nvSpPr>
              <p:spPr bwMode="auto">
                <a:xfrm>
                  <a:off x="3651" y="2296"/>
                  <a:ext cx="907" cy="726"/>
                </a:xfrm>
                <a:prstGeom prst="ellipse">
                  <a:avLst/>
                </a:prstGeom>
                <a:solidFill>
                  <a:srgbClr val="CCE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it-IT" altLang="it-IT" sz="2400">
                    <a:latin typeface="Times New Roman" panose="02020603050405020304" pitchFamily="18" charset="0"/>
                  </a:endParaRPr>
                </a:p>
              </p:txBody>
            </p:sp>
            <p:sp>
              <p:nvSpPr>
                <p:cNvPr id="40988" name="AutoShape 58"/>
                <p:cNvSpPr>
                  <a:spLocks noChangeArrowheads="1"/>
                </p:cNvSpPr>
                <p:nvPr/>
              </p:nvSpPr>
              <p:spPr bwMode="auto">
                <a:xfrm rot="16200000" flipH="1">
                  <a:off x="3401" y="2501"/>
                  <a:ext cx="545"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83 h 21600"/>
                    <a:gd name="T14" fmla="*/ 170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57150">
                  <a:solidFill>
                    <a:schemeClr val="tx1"/>
                  </a:solidFill>
                  <a:miter lim="800000"/>
                  <a:headEnd/>
                  <a:tailEnd/>
                </a:ln>
              </p:spPr>
              <p:txBody>
                <a:bodyPr wrap="none" anchor="ctr"/>
                <a:lstStyle/>
                <a:p>
                  <a:endParaRPr lang="it-IT"/>
                </a:p>
              </p:txBody>
            </p:sp>
            <p:sp>
              <p:nvSpPr>
                <p:cNvPr id="40989" name="Line 59"/>
                <p:cNvSpPr>
                  <a:spLocks noChangeShapeType="1"/>
                </p:cNvSpPr>
                <p:nvPr/>
              </p:nvSpPr>
              <p:spPr bwMode="auto">
                <a:xfrm flipV="1">
                  <a:off x="3424" y="2659"/>
                  <a:ext cx="59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90" name="Text Box 60"/>
                <p:cNvSpPr txBox="1">
                  <a:spLocks noChangeArrowheads="1"/>
                </p:cNvSpPr>
                <p:nvPr/>
              </p:nvSpPr>
              <p:spPr bwMode="auto">
                <a:xfrm>
                  <a:off x="3968" y="2523"/>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H</a:t>
                  </a:r>
                  <a:r>
                    <a:rPr lang="it-IT" altLang="it-IT" sz="2400" b="1" baseline="30000"/>
                    <a:t>+</a:t>
                  </a:r>
                </a:p>
              </p:txBody>
            </p:sp>
            <p:sp>
              <p:nvSpPr>
                <p:cNvPr id="40991" name="Oval 61"/>
                <p:cNvSpPr>
                  <a:spLocks noChangeArrowheads="1"/>
                </p:cNvSpPr>
                <p:nvPr/>
              </p:nvSpPr>
              <p:spPr bwMode="auto">
                <a:xfrm>
                  <a:off x="4135" y="2878"/>
                  <a:ext cx="181" cy="182"/>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0992" name="Line 62"/>
                <p:cNvSpPr>
                  <a:spLocks noChangeShapeType="1"/>
                </p:cNvSpPr>
                <p:nvPr/>
              </p:nvSpPr>
              <p:spPr bwMode="auto">
                <a:xfrm>
                  <a:off x="4126" y="2787"/>
                  <a:ext cx="0" cy="40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93" name="Line 63"/>
                <p:cNvSpPr>
                  <a:spLocks noChangeShapeType="1"/>
                </p:cNvSpPr>
                <p:nvPr/>
              </p:nvSpPr>
              <p:spPr bwMode="auto">
                <a:xfrm flipV="1">
                  <a:off x="4332" y="2750"/>
                  <a:ext cx="0" cy="40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94" name="Text Box 64"/>
                <p:cNvSpPr txBox="1">
                  <a:spLocks noChangeArrowheads="1"/>
                </p:cNvSpPr>
                <p:nvPr/>
              </p:nvSpPr>
              <p:spPr bwMode="auto">
                <a:xfrm>
                  <a:off x="4195" y="3113"/>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AA</a:t>
                  </a:r>
                  <a:r>
                    <a:rPr lang="it-IT" altLang="it-IT" sz="2000" b="1" baseline="30000"/>
                    <a:t>+</a:t>
                  </a:r>
                </a:p>
              </p:txBody>
            </p:sp>
            <p:sp>
              <p:nvSpPr>
                <p:cNvPr id="40995" name="Text Box 65"/>
                <p:cNvSpPr txBox="1">
                  <a:spLocks noChangeArrowheads="1"/>
                </p:cNvSpPr>
                <p:nvPr/>
              </p:nvSpPr>
              <p:spPr bwMode="auto">
                <a:xfrm>
                  <a:off x="3795" y="2293"/>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b="1"/>
                </a:p>
              </p:txBody>
            </p:sp>
          </p:grpSp>
        </p:grpSp>
        <p:sp>
          <p:nvSpPr>
            <p:cNvPr id="40984" name="Text Box 66"/>
            <p:cNvSpPr txBox="1">
              <a:spLocks noChangeArrowheads="1"/>
            </p:cNvSpPr>
            <p:nvPr/>
          </p:nvSpPr>
          <p:spPr bwMode="auto">
            <a:xfrm>
              <a:off x="4649" y="2115"/>
              <a:ext cx="1067" cy="102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Tx/>
                <a:buFontTx/>
                <a:buNone/>
              </a:pPr>
              <a:r>
                <a:rPr lang="it-IT" altLang="it-IT" sz="1400" b="1">
                  <a:solidFill>
                    <a:schemeClr val="accent2"/>
                  </a:solidFill>
                </a:rPr>
                <a:t>V-type ATPasi</a:t>
              </a:r>
              <a:endParaRPr lang="en-GB" altLang="it-IT" sz="1400" b="1">
                <a:solidFill>
                  <a:schemeClr val="accent2"/>
                </a:solidFill>
              </a:endParaRPr>
            </a:p>
            <a:p>
              <a:pPr eaLnBrk="1" hangingPunct="1">
                <a:buClrTx/>
                <a:buSzTx/>
                <a:buFontTx/>
                <a:buNone/>
              </a:pPr>
              <a:r>
                <a:rPr lang="it-IT" altLang="it-IT" sz="1400" b="1"/>
                <a:t>Lisosomi; endosomi; granuli di deposito; acidificazione intravescicolare</a:t>
              </a:r>
              <a:endParaRPr lang="en-GB" altLang="it-IT" sz="1400" b="1"/>
            </a:p>
          </p:txBody>
        </p:sp>
      </p:grpSp>
      <p:grpSp>
        <p:nvGrpSpPr>
          <p:cNvPr id="22" name="Group 67"/>
          <p:cNvGrpSpPr>
            <a:grpSpLocks/>
          </p:cNvGrpSpPr>
          <p:nvPr/>
        </p:nvGrpSpPr>
        <p:grpSpPr bwMode="auto">
          <a:xfrm>
            <a:off x="2784475" y="4608513"/>
            <a:ext cx="6359525" cy="2262187"/>
            <a:chOff x="1754" y="2903"/>
            <a:chExt cx="4006" cy="1425"/>
          </a:xfrm>
        </p:grpSpPr>
        <p:grpSp>
          <p:nvGrpSpPr>
            <p:cNvPr id="40973" name="Group 68"/>
            <p:cNvGrpSpPr>
              <a:grpSpLocks/>
            </p:cNvGrpSpPr>
            <p:nvPr/>
          </p:nvGrpSpPr>
          <p:grpSpPr bwMode="auto">
            <a:xfrm>
              <a:off x="1754" y="2903"/>
              <a:ext cx="1520" cy="1043"/>
              <a:chOff x="1799" y="2931"/>
              <a:chExt cx="1520" cy="1043"/>
            </a:xfrm>
          </p:grpSpPr>
          <p:sp>
            <p:nvSpPr>
              <p:cNvPr id="40975" name="Text Box 69"/>
              <p:cNvSpPr txBox="1">
                <a:spLocks noChangeArrowheads="1"/>
              </p:cNvSpPr>
              <p:nvPr/>
            </p:nvSpPr>
            <p:spPr bwMode="auto">
              <a:xfrm>
                <a:off x="2819" y="3652"/>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ATP</a:t>
                </a:r>
              </a:p>
            </p:txBody>
          </p:sp>
          <p:grpSp>
            <p:nvGrpSpPr>
              <p:cNvPr id="40976" name="Group 70"/>
              <p:cNvGrpSpPr>
                <a:grpSpLocks/>
              </p:cNvGrpSpPr>
              <p:nvPr/>
            </p:nvGrpSpPr>
            <p:grpSpPr bwMode="auto">
              <a:xfrm>
                <a:off x="1799" y="2931"/>
                <a:ext cx="1081" cy="1043"/>
                <a:chOff x="1799" y="2931"/>
                <a:chExt cx="1081" cy="1043"/>
              </a:xfrm>
            </p:grpSpPr>
            <p:grpSp>
              <p:nvGrpSpPr>
                <p:cNvPr id="40977" name="Group 71"/>
                <p:cNvGrpSpPr>
                  <a:grpSpLocks/>
                </p:cNvGrpSpPr>
                <p:nvPr/>
              </p:nvGrpSpPr>
              <p:grpSpPr bwMode="auto">
                <a:xfrm>
                  <a:off x="2244" y="2931"/>
                  <a:ext cx="545" cy="862"/>
                  <a:chOff x="2200" y="2977"/>
                  <a:chExt cx="545" cy="862"/>
                </a:xfrm>
              </p:grpSpPr>
              <p:sp>
                <p:nvSpPr>
                  <p:cNvPr id="40980" name="AutoShape 72"/>
                  <p:cNvSpPr>
                    <a:spLocks noChangeArrowheads="1"/>
                  </p:cNvSpPr>
                  <p:nvPr/>
                </p:nvSpPr>
                <p:spPr bwMode="auto">
                  <a:xfrm>
                    <a:off x="2200" y="3340"/>
                    <a:ext cx="545"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83 h 21600"/>
                      <a:gd name="T14" fmla="*/ 170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57150">
                    <a:solidFill>
                      <a:schemeClr val="tx1"/>
                    </a:solidFill>
                    <a:miter lim="800000"/>
                    <a:headEnd/>
                    <a:tailEnd/>
                  </a:ln>
                </p:spPr>
                <p:txBody>
                  <a:bodyPr wrap="none" anchor="ctr"/>
                  <a:lstStyle/>
                  <a:p>
                    <a:endParaRPr lang="it-IT"/>
                  </a:p>
                </p:txBody>
              </p:sp>
              <p:sp>
                <p:nvSpPr>
                  <p:cNvPr id="40981" name="Line 73"/>
                  <p:cNvSpPr>
                    <a:spLocks noChangeShapeType="1"/>
                  </p:cNvSpPr>
                  <p:nvPr/>
                </p:nvSpPr>
                <p:spPr bwMode="auto">
                  <a:xfrm rot="-5400000" flipH="1" flipV="1">
                    <a:off x="2178" y="3544"/>
                    <a:ext cx="59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2" name="Text Box 74"/>
                  <p:cNvSpPr txBox="1">
                    <a:spLocks noChangeArrowheads="1"/>
                  </p:cNvSpPr>
                  <p:nvPr/>
                </p:nvSpPr>
                <p:spPr bwMode="auto">
                  <a:xfrm>
                    <a:off x="2324" y="2977"/>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H</a:t>
                    </a:r>
                    <a:r>
                      <a:rPr lang="it-IT" altLang="it-IT" sz="2400" b="1" baseline="30000"/>
                      <a:t>+</a:t>
                    </a:r>
                  </a:p>
                </p:txBody>
              </p:sp>
            </p:grpSp>
            <p:sp>
              <p:nvSpPr>
                <p:cNvPr id="40978" name="Text Box 75"/>
                <p:cNvSpPr txBox="1">
                  <a:spLocks noChangeArrowheads="1"/>
                </p:cNvSpPr>
                <p:nvPr/>
              </p:nvSpPr>
              <p:spPr bwMode="auto">
                <a:xfrm>
                  <a:off x="1799" y="3782"/>
                  <a:ext cx="7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70000"/>
                    </a:lnSpc>
                    <a:spcBef>
                      <a:spcPct val="0"/>
                    </a:spcBef>
                    <a:buClrTx/>
                    <a:buSzTx/>
                    <a:buFontTx/>
                    <a:buNone/>
                  </a:pPr>
                  <a:r>
                    <a:rPr lang="it-IT" altLang="it-IT" sz="2000" b="1"/>
                    <a:t>ADP+P</a:t>
                  </a:r>
                </a:p>
              </p:txBody>
            </p:sp>
            <p:sp>
              <p:nvSpPr>
                <p:cNvPr id="40979" name="Freeform 76"/>
                <p:cNvSpPr>
                  <a:spLocks/>
                </p:cNvSpPr>
                <p:nvPr/>
              </p:nvSpPr>
              <p:spPr bwMode="auto">
                <a:xfrm>
                  <a:off x="2109" y="3491"/>
                  <a:ext cx="771" cy="257"/>
                </a:xfrm>
                <a:custGeom>
                  <a:avLst/>
                  <a:gdLst>
                    <a:gd name="T0" fmla="*/ 0 w 771"/>
                    <a:gd name="T1" fmla="*/ 257 h 257"/>
                    <a:gd name="T2" fmla="*/ 45 w 771"/>
                    <a:gd name="T3" fmla="*/ 121 h 257"/>
                    <a:gd name="T4" fmla="*/ 227 w 771"/>
                    <a:gd name="T5" fmla="*/ 30 h 257"/>
                    <a:gd name="T6" fmla="*/ 590 w 771"/>
                    <a:gd name="T7" fmla="*/ 30 h 257"/>
                    <a:gd name="T8" fmla="*/ 771 w 771"/>
                    <a:gd name="T9" fmla="*/ 211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3" y="208"/>
                        <a:pt x="7" y="159"/>
                        <a:pt x="45" y="121"/>
                      </a:cubicBezTo>
                      <a:cubicBezTo>
                        <a:pt x="83" y="83"/>
                        <a:pt x="136" y="45"/>
                        <a:pt x="227" y="30"/>
                      </a:cubicBezTo>
                      <a:cubicBezTo>
                        <a:pt x="318" y="15"/>
                        <a:pt x="499" y="0"/>
                        <a:pt x="590" y="30"/>
                      </a:cubicBezTo>
                      <a:cubicBezTo>
                        <a:pt x="681" y="60"/>
                        <a:pt x="726" y="135"/>
                        <a:pt x="771" y="211"/>
                      </a:cubicBezTo>
                    </a:path>
                  </a:pathLst>
                </a:custGeom>
                <a:noFill/>
                <a:ln w="762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grpSp>
        </p:grpSp>
        <p:sp>
          <p:nvSpPr>
            <p:cNvPr id="40974" name="Text Box 77"/>
            <p:cNvSpPr txBox="1">
              <a:spLocks noChangeArrowheads="1"/>
            </p:cNvSpPr>
            <p:nvPr/>
          </p:nvSpPr>
          <p:spPr bwMode="auto">
            <a:xfrm>
              <a:off x="4303" y="3656"/>
              <a:ext cx="1457" cy="67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Tx/>
                <a:buFontTx/>
                <a:buNone/>
              </a:pPr>
              <a:r>
                <a:rPr lang="it-IT" altLang="it-IT" sz="1400" b="1">
                  <a:solidFill>
                    <a:schemeClr val="accent2"/>
                  </a:solidFill>
                </a:rPr>
                <a:t>F-type ATPasi</a:t>
              </a:r>
              <a:r>
                <a:rPr lang="it-IT" altLang="it-IT" sz="1400" b="1"/>
                <a:t> </a:t>
              </a:r>
            </a:p>
            <a:p>
              <a:pPr eaLnBrk="1" hangingPunct="1">
                <a:buClrTx/>
                <a:buSzTx/>
                <a:buFontTx/>
                <a:buNone/>
              </a:pPr>
              <a:r>
                <a:rPr lang="it-IT" altLang="it-IT" sz="1400" b="1"/>
                <a:t>Membrana mitocondriale interna</a:t>
              </a:r>
            </a:p>
            <a:p>
              <a:pPr eaLnBrk="1" hangingPunct="1">
                <a:buClrTx/>
                <a:buSzTx/>
                <a:buFontTx/>
                <a:buNone/>
              </a:pPr>
              <a:r>
                <a:rPr lang="it-IT" altLang="it-IT" sz="1600" b="1"/>
                <a:t>Produzione di ATP</a:t>
              </a:r>
              <a:endParaRPr lang="en-GB" altLang="it-IT" sz="1600" b="1"/>
            </a:p>
          </p:txBody>
        </p:sp>
      </p:grpSp>
      <p:sp>
        <p:nvSpPr>
          <p:cNvPr id="140366" name="Text Box 78"/>
          <p:cNvSpPr txBox="1">
            <a:spLocks noChangeArrowheads="1"/>
          </p:cNvSpPr>
          <p:nvPr/>
        </p:nvSpPr>
        <p:spPr bwMode="auto">
          <a:xfrm>
            <a:off x="34925" y="4724400"/>
            <a:ext cx="1728788" cy="2130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Tx/>
              <a:buFontTx/>
              <a:buNone/>
            </a:pPr>
            <a:r>
              <a:rPr lang="it-IT" altLang="it-IT" sz="1400" b="1">
                <a:solidFill>
                  <a:schemeClr val="accent2"/>
                </a:solidFill>
              </a:rPr>
              <a:t>Trasportatori ABC</a:t>
            </a:r>
          </a:p>
          <a:p>
            <a:pPr eaLnBrk="1" hangingPunct="1">
              <a:buClrTx/>
              <a:buSzTx/>
              <a:buFontTx/>
              <a:buNone/>
            </a:pPr>
            <a:r>
              <a:rPr lang="it-IT" altLang="it-IT" sz="1400" b="1">
                <a:solidFill>
                  <a:schemeClr val="accent2"/>
                </a:solidFill>
              </a:rPr>
              <a:t>(MDR, CFTR)</a:t>
            </a:r>
            <a:endParaRPr lang="en-GB" altLang="it-IT" sz="1400" b="1">
              <a:solidFill>
                <a:schemeClr val="accent2"/>
              </a:solidFill>
            </a:endParaRPr>
          </a:p>
          <a:p>
            <a:pPr eaLnBrk="1" hangingPunct="1">
              <a:buClrTx/>
              <a:buSzTx/>
              <a:buFontTx/>
              <a:buNone/>
            </a:pPr>
            <a:r>
              <a:rPr lang="it-IT" altLang="it-IT" sz="1200" b="1"/>
              <a:t>App. gastro-enterico e  renale; cellule tumorali; epitelio polmonare</a:t>
            </a:r>
          </a:p>
          <a:p>
            <a:pPr eaLnBrk="1" hangingPunct="1">
              <a:buClrTx/>
              <a:buSzTx/>
              <a:buFontTx/>
              <a:buNone/>
            </a:pPr>
            <a:r>
              <a:rPr lang="it-IT" altLang="it-IT" sz="1200" b="1"/>
              <a:t>Escrezione di farmaci e sostanze idrofobiche (MDR), </a:t>
            </a:r>
          </a:p>
          <a:p>
            <a:pPr eaLnBrk="1" hangingPunct="1">
              <a:buClrTx/>
              <a:buSzTx/>
              <a:buFontTx/>
              <a:buNone/>
            </a:pPr>
            <a:r>
              <a:rPr lang="it-IT" altLang="it-IT" sz="1200" b="1"/>
              <a:t>di ioni cloro (CFTR)</a:t>
            </a:r>
            <a:endParaRPr lang="en-GB" altLang="it-IT" sz="1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40366"/>
                                        </p:tgtEl>
                                        <p:attrNameLst>
                                          <p:attrName>style.visibility</p:attrName>
                                        </p:attrNameLst>
                                      </p:cBhvr>
                                      <p:to>
                                        <p:strVal val="visible"/>
                                      </p:to>
                                    </p:set>
                                    <p:animEffect transition="in" filter="checkerboard(across)">
                                      <p:cBhvr>
                                        <p:cTn id="48" dur="500"/>
                                        <p:tgtEl>
                                          <p:spTgt spid="140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49" descr="membra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66850"/>
            <a:ext cx="78994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036"/>
          <p:cNvSpPr txBox="1">
            <a:spLocks noChangeArrowheads="1"/>
          </p:cNvSpPr>
          <p:nvPr/>
        </p:nvSpPr>
        <p:spPr bwMode="auto">
          <a:xfrm>
            <a:off x="777875" y="533400"/>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it-IT" b="1">
              <a:solidFill>
                <a:schemeClr val="accent2"/>
              </a:solidFill>
              <a:latin typeface="Verdana" panose="020B0604030504040204" pitchFamily="34" charset="0"/>
            </a:endParaRPr>
          </a:p>
        </p:txBody>
      </p:sp>
      <p:sp>
        <p:nvSpPr>
          <p:cNvPr id="6148" name="WordArt 1045"/>
          <p:cNvSpPr>
            <a:spLocks noChangeArrowheads="1" noChangeShapeType="1" noTextEdit="1"/>
          </p:cNvSpPr>
          <p:nvPr/>
        </p:nvSpPr>
        <p:spPr bwMode="auto">
          <a:xfrm>
            <a:off x="990600" y="457200"/>
            <a:ext cx="6781800" cy="838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TRASPORTI ATTRAVERSO </a:t>
            </a:r>
          </a:p>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LE MEMBRANE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895600" y="304800"/>
            <a:ext cx="36464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4400" b="1">
                <a:solidFill>
                  <a:schemeClr val="accent2"/>
                </a:solidFill>
                <a:latin typeface="Times New Roman" panose="02020603050405020304" pitchFamily="18" charset="0"/>
              </a:rPr>
              <a:t>Na</a:t>
            </a:r>
            <a:r>
              <a:rPr lang="it-IT" altLang="it-IT" sz="4400" b="1" baseline="30000">
                <a:solidFill>
                  <a:schemeClr val="accent2"/>
                </a:solidFill>
                <a:latin typeface="Times New Roman" panose="02020603050405020304" pitchFamily="18" charset="0"/>
              </a:rPr>
              <a:t>+</a:t>
            </a:r>
            <a:r>
              <a:rPr lang="it-IT" altLang="it-IT" sz="4400" b="1">
                <a:solidFill>
                  <a:schemeClr val="accent2"/>
                </a:solidFill>
                <a:latin typeface="Times New Roman" panose="02020603050405020304" pitchFamily="18" charset="0"/>
              </a:rPr>
              <a:t>/K</a:t>
            </a:r>
            <a:r>
              <a:rPr lang="it-IT" altLang="it-IT" sz="4400" b="1" baseline="30000">
                <a:solidFill>
                  <a:schemeClr val="accent2"/>
                </a:solidFill>
                <a:latin typeface="Times New Roman" panose="02020603050405020304" pitchFamily="18" charset="0"/>
              </a:rPr>
              <a:t>+</a:t>
            </a:r>
            <a:r>
              <a:rPr lang="it-IT" altLang="it-IT" sz="4400" b="1">
                <a:solidFill>
                  <a:schemeClr val="accent2"/>
                </a:solidFill>
                <a:latin typeface="Times New Roman" panose="02020603050405020304" pitchFamily="18" charset="0"/>
              </a:rPr>
              <a:t>ATPasi</a:t>
            </a:r>
          </a:p>
        </p:txBody>
      </p:sp>
      <p:sp>
        <p:nvSpPr>
          <p:cNvPr id="43011" name="Rectangle 4"/>
          <p:cNvSpPr>
            <a:spLocks noChangeArrowheads="1"/>
          </p:cNvSpPr>
          <p:nvPr/>
        </p:nvSpPr>
        <p:spPr bwMode="auto">
          <a:xfrm>
            <a:off x="914400" y="1371600"/>
            <a:ext cx="598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800" b="1">
                <a:solidFill>
                  <a:srgbClr val="FF3300"/>
                </a:solidFill>
                <a:latin typeface="Times New Roman" panose="02020603050405020304" pitchFamily="18" charset="0"/>
              </a:rPr>
              <a:t>K</a:t>
            </a:r>
            <a:r>
              <a:rPr lang="it-IT" altLang="it-IT" sz="2800" b="1" baseline="30000">
                <a:solidFill>
                  <a:srgbClr val="FF3300"/>
                </a:solidFill>
                <a:latin typeface="Times New Roman" panose="02020603050405020304" pitchFamily="18" charset="0"/>
              </a:rPr>
              <a:t>+</a:t>
            </a:r>
            <a:endParaRPr lang="it-IT" altLang="it-IT" sz="2800" b="1">
              <a:solidFill>
                <a:srgbClr val="FF3300"/>
              </a:solidFill>
              <a:latin typeface="Times New Roman" panose="02020603050405020304" pitchFamily="18" charset="0"/>
            </a:endParaRPr>
          </a:p>
        </p:txBody>
      </p:sp>
      <p:sp>
        <p:nvSpPr>
          <p:cNvPr id="43012" name="Rectangle 5"/>
          <p:cNvSpPr>
            <a:spLocks noChangeArrowheads="1"/>
          </p:cNvSpPr>
          <p:nvPr/>
        </p:nvSpPr>
        <p:spPr bwMode="auto">
          <a:xfrm>
            <a:off x="4618038" y="4800600"/>
            <a:ext cx="75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800" b="1">
                <a:solidFill>
                  <a:srgbClr val="FFFF00"/>
                </a:solidFill>
                <a:latin typeface="Times New Roman" panose="02020603050405020304" pitchFamily="18" charset="0"/>
              </a:rPr>
              <a:t>Na</a:t>
            </a:r>
            <a:r>
              <a:rPr lang="it-IT" altLang="it-IT" sz="2800" b="1" baseline="30000">
                <a:solidFill>
                  <a:srgbClr val="FFFF00"/>
                </a:solidFill>
                <a:latin typeface="Times New Roman" panose="02020603050405020304" pitchFamily="18" charset="0"/>
              </a:rPr>
              <a:t>+</a:t>
            </a:r>
            <a:endParaRPr lang="it-IT" altLang="it-IT" sz="2800" b="1">
              <a:solidFill>
                <a:srgbClr val="FFFF00"/>
              </a:solidFill>
              <a:latin typeface="Times New Roman" panose="02020603050405020304" pitchFamily="18" charset="0"/>
            </a:endParaRPr>
          </a:p>
        </p:txBody>
      </p:sp>
      <p:pic>
        <p:nvPicPr>
          <p:cNvPr id="43013" name="Picture 12" descr="Na-K-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0010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2" name="Text Box 6"/>
          <p:cNvSpPr txBox="1">
            <a:spLocks noChangeArrowheads="1"/>
          </p:cNvSpPr>
          <p:nvPr/>
        </p:nvSpPr>
        <p:spPr bwMode="auto">
          <a:xfrm>
            <a:off x="228600" y="57912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800" b="1">
                <a:latin typeface="Times New Roman" panose="02020603050405020304" pitchFamily="18" charset="0"/>
              </a:rPr>
              <a:t>La Na</a:t>
            </a:r>
            <a:r>
              <a:rPr lang="it-IT" altLang="it-IT" sz="2800" b="1" baseline="30000">
                <a:latin typeface="Times New Roman" panose="02020603050405020304" pitchFamily="18" charset="0"/>
              </a:rPr>
              <a:t>+</a:t>
            </a:r>
            <a:r>
              <a:rPr lang="it-IT" altLang="it-IT" sz="2800" b="1">
                <a:latin typeface="Times New Roman" panose="02020603050405020304" pitchFamily="18" charset="0"/>
              </a:rPr>
              <a:t>/K</a:t>
            </a:r>
            <a:r>
              <a:rPr lang="it-IT" altLang="it-IT" sz="2800" b="1" baseline="30000">
                <a:latin typeface="Times New Roman" panose="02020603050405020304" pitchFamily="18" charset="0"/>
              </a:rPr>
              <a:t>+</a:t>
            </a:r>
            <a:r>
              <a:rPr lang="it-IT" altLang="it-IT" sz="2800" b="1">
                <a:latin typeface="Times New Roman" panose="02020603050405020304" pitchFamily="18" charset="0"/>
              </a:rPr>
              <a:t>-ATPasi mantiene i gradienti di Na</a:t>
            </a:r>
            <a:r>
              <a:rPr lang="it-IT" altLang="it-IT" sz="2800" b="1" baseline="30000">
                <a:latin typeface="Times New Roman" panose="02020603050405020304" pitchFamily="18" charset="0"/>
              </a:rPr>
              <a:t>+</a:t>
            </a:r>
            <a:r>
              <a:rPr lang="it-IT" altLang="it-IT" sz="2800" b="1">
                <a:latin typeface="Times New Roman" panose="02020603050405020304" pitchFamily="18" charset="0"/>
              </a:rPr>
              <a:t> e K</a:t>
            </a:r>
            <a:r>
              <a:rPr lang="it-IT" altLang="it-IT" sz="2800" b="1" baseline="30000">
                <a:latin typeface="Times New Roman" panose="02020603050405020304" pitchFamily="18" charset="0"/>
              </a:rPr>
              <a:t>+</a:t>
            </a:r>
            <a:r>
              <a:rPr lang="it-IT" altLang="it-IT" sz="2800" b="1">
                <a:latin typeface="Times New Roman" panose="02020603050405020304" pitchFamily="18" charset="0"/>
              </a:rPr>
              <a:t> tra l’ambiente intra e quello extra-cellulare</a:t>
            </a:r>
            <a:endParaRPr lang="en-GB" altLang="it-IT" sz="2800" b="1">
              <a:latin typeface="Times New Roman" panose="02020603050405020304" pitchFamily="18" charset="0"/>
            </a:endParaRPr>
          </a:p>
        </p:txBody>
      </p:sp>
      <p:sp>
        <p:nvSpPr>
          <p:cNvPr id="203783" name="Rectangle 7"/>
          <p:cNvSpPr>
            <a:spLocks noChangeArrowheads="1"/>
          </p:cNvSpPr>
          <p:nvPr/>
        </p:nvSpPr>
        <p:spPr bwMode="auto">
          <a:xfrm>
            <a:off x="6553200" y="35052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b="1">
              <a:latin typeface="Times New Roman" panose="02020603050405020304" pitchFamily="18" charset="0"/>
            </a:endParaRPr>
          </a:p>
        </p:txBody>
      </p:sp>
      <p:sp>
        <p:nvSpPr>
          <p:cNvPr id="43016" name="Rectangle 14"/>
          <p:cNvSpPr>
            <a:spLocks noChangeArrowheads="1"/>
          </p:cNvSpPr>
          <p:nvPr/>
        </p:nvSpPr>
        <p:spPr bwMode="auto">
          <a:xfrm rot="-236584">
            <a:off x="2438400" y="4738688"/>
            <a:ext cx="165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solidFill>
                  <a:schemeClr val="bg1"/>
                </a:solidFill>
                <a:latin typeface="Times New Roman" panose="02020603050405020304" pitchFamily="18" charset="0"/>
              </a:rPr>
              <a:t>[K</a:t>
            </a:r>
            <a:r>
              <a:rPr lang="it-IT" altLang="it-IT" sz="1800" b="1" baseline="30000">
                <a:solidFill>
                  <a:schemeClr val="bg1"/>
                </a:solidFill>
                <a:latin typeface="Times New Roman" panose="02020603050405020304" pitchFamily="18" charset="0"/>
              </a:rPr>
              <a:t>+</a:t>
            </a:r>
            <a:r>
              <a:rPr lang="it-IT" altLang="it-IT" sz="1800" b="1">
                <a:solidFill>
                  <a:schemeClr val="bg1"/>
                </a:solidFill>
                <a:latin typeface="Times New Roman" panose="02020603050405020304" pitchFamily="18" charset="0"/>
              </a:rPr>
              <a:t>] = 145 mM</a:t>
            </a:r>
          </a:p>
        </p:txBody>
      </p:sp>
      <p:sp>
        <p:nvSpPr>
          <p:cNvPr id="43017" name="Rectangle 15"/>
          <p:cNvSpPr>
            <a:spLocks noChangeArrowheads="1"/>
          </p:cNvSpPr>
          <p:nvPr/>
        </p:nvSpPr>
        <p:spPr bwMode="auto">
          <a:xfrm rot="-241805">
            <a:off x="2417763" y="4357688"/>
            <a:ext cx="1697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[Na</a:t>
            </a:r>
            <a:r>
              <a:rPr lang="it-IT" altLang="it-IT" sz="1800" b="1" baseline="30000">
                <a:latin typeface="Times New Roman" panose="02020603050405020304" pitchFamily="18" charset="0"/>
              </a:rPr>
              <a:t>+</a:t>
            </a:r>
            <a:r>
              <a:rPr lang="it-IT" altLang="it-IT" sz="1800" b="1">
                <a:latin typeface="Times New Roman" panose="02020603050405020304" pitchFamily="18" charset="0"/>
              </a:rPr>
              <a:t>] = 9,2 mM</a:t>
            </a:r>
          </a:p>
        </p:txBody>
      </p:sp>
      <p:sp>
        <p:nvSpPr>
          <p:cNvPr id="43018" name="Rectangle 16"/>
          <p:cNvSpPr>
            <a:spLocks noChangeArrowheads="1"/>
          </p:cNvSpPr>
          <p:nvPr/>
        </p:nvSpPr>
        <p:spPr bwMode="auto">
          <a:xfrm rot="-799613">
            <a:off x="4757738" y="4724400"/>
            <a:ext cx="1749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[K</a:t>
            </a:r>
            <a:r>
              <a:rPr lang="it-IT" altLang="it-IT" sz="2000" b="1" baseline="30000">
                <a:latin typeface="Times New Roman" panose="02020603050405020304" pitchFamily="18" charset="0"/>
              </a:rPr>
              <a:t>+</a:t>
            </a:r>
            <a:r>
              <a:rPr lang="it-IT" altLang="it-IT" sz="2000" b="1">
                <a:latin typeface="Times New Roman" panose="02020603050405020304" pitchFamily="18" charset="0"/>
              </a:rPr>
              <a:t>] = 2,5 mM</a:t>
            </a:r>
          </a:p>
        </p:txBody>
      </p:sp>
      <p:sp>
        <p:nvSpPr>
          <p:cNvPr id="43019" name="Rectangle 17"/>
          <p:cNvSpPr>
            <a:spLocks noChangeArrowheads="1"/>
          </p:cNvSpPr>
          <p:nvPr/>
        </p:nvSpPr>
        <p:spPr bwMode="auto">
          <a:xfrm rot="-809251">
            <a:off x="4756150" y="5048250"/>
            <a:ext cx="1925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[Na</a:t>
            </a:r>
            <a:r>
              <a:rPr lang="it-IT" altLang="it-IT" sz="2000" b="1" baseline="30000">
                <a:latin typeface="Times New Roman" panose="02020603050405020304" pitchFamily="18" charset="0"/>
              </a:rPr>
              <a:t>+</a:t>
            </a:r>
            <a:r>
              <a:rPr lang="it-IT" altLang="it-IT" sz="2000" b="1">
                <a:latin typeface="Times New Roman" panose="02020603050405020304" pitchFamily="18" charset="0"/>
              </a:rPr>
              <a:t>] = 140 mM</a:t>
            </a:r>
          </a:p>
        </p:txBody>
      </p:sp>
      <p:sp>
        <p:nvSpPr>
          <p:cNvPr id="43020" name="Rectangle 18"/>
          <p:cNvSpPr>
            <a:spLocks noChangeArrowheads="1"/>
          </p:cNvSpPr>
          <p:nvPr/>
        </p:nvSpPr>
        <p:spPr bwMode="auto">
          <a:xfrm>
            <a:off x="609600" y="114300"/>
            <a:ext cx="342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PRIMARIO</a:t>
            </a:r>
          </a:p>
        </p:txBody>
      </p:sp>
      <p:sp>
        <p:nvSpPr>
          <p:cNvPr id="43021" name="Rectangle 19"/>
          <p:cNvSpPr>
            <a:spLocks noChangeArrowheads="1"/>
          </p:cNvSpPr>
          <p:nvPr/>
        </p:nvSpPr>
        <p:spPr bwMode="auto">
          <a:xfrm>
            <a:off x="7239000" y="0"/>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P-Type ATPasi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animEffect transition="in" filter="dissolve">
                                      <p:cBhvr>
                                        <p:cTn id="7" dur="500"/>
                                        <p:tgtEl>
                                          <p:spTgt spid="203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03783"/>
                                        </p:tgtEl>
                                        <p:attrNameLst>
                                          <p:attrName>style.visibility</p:attrName>
                                        </p:attrNameLst>
                                      </p:cBhvr>
                                      <p:to>
                                        <p:strVal val="visible"/>
                                      </p:to>
                                    </p:set>
                                    <p:animEffect transition="in" filter="dissolve">
                                      <p:cBhvr>
                                        <p:cTn id="12" dur="5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p:bldP spid="2037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2549525" y="696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45059" name="Rectangle 5"/>
          <p:cNvSpPr>
            <a:spLocks noChangeArrowheads="1"/>
          </p:cNvSpPr>
          <p:nvPr/>
        </p:nvSpPr>
        <p:spPr bwMode="auto">
          <a:xfrm>
            <a:off x="758825" y="285750"/>
            <a:ext cx="77755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4400" b="1">
                <a:solidFill>
                  <a:schemeClr val="accent2"/>
                </a:solidFill>
                <a:latin typeface="Textile" charset="0"/>
              </a:rPr>
              <a:t>Ruolo della Na</a:t>
            </a:r>
            <a:r>
              <a:rPr lang="it-IT" altLang="it-IT" sz="4400" b="1" baseline="30000">
                <a:solidFill>
                  <a:schemeClr val="accent2"/>
                </a:solidFill>
                <a:latin typeface="Textile" charset="0"/>
              </a:rPr>
              <a:t>+</a:t>
            </a:r>
            <a:r>
              <a:rPr lang="it-IT" altLang="it-IT" sz="4400" b="1">
                <a:solidFill>
                  <a:schemeClr val="accent2"/>
                </a:solidFill>
                <a:latin typeface="Textile" charset="0"/>
              </a:rPr>
              <a:t>/K</a:t>
            </a:r>
            <a:r>
              <a:rPr lang="it-IT" altLang="it-IT" sz="4400" b="1" baseline="30000">
                <a:solidFill>
                  <a:schemeClr val="accent2"/>
                </a:solidFill>
                <a:latin typeface="Textile" charset="0"/>
              </a:rPr>
              <a:t>+</a:t>
            </a:r>
            <a:r>
              <a:rPr lang="it-IT" altLang="it-IT" sz="4400" b="1">
                <a:solidFill>
                  <a:schemeClr val="accent2"/>
                </a:solidFill>
                <a:latin typeface="Textile" charset="0"/>
              </a:rPr>
              <a:t>ATPasi</a:t>
            </a:r>
          </a:p>
        </p:txBody>
      </p:sp>
      <p:sp>
        <p:nvSpPr>
          <p:cNvPr id="144390" name="Rectangle 6"/>
          <p:cNvSpPr>
            <a:spLocks noChangeArrowheads="1"/>
          </p:cNvSpPr>
          <p:nvPr/>
        </p:nvSpPr>
        <p:spPr bwMode="auto">
          <a:xfrm>
            <a:off x="228600" y="4130675"/>
            <a:ext cx="864076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1905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it-IT" altLang="it-IT" b="1">
                <a:latin typeface="Techno" charset="0"/>
              </a:rPr>
              <a:t>I gradienti del Na</a:t>
            </a:r>
            <a:r>
              <a:rPr lang="it-IT" altLang="it-IT" b="1" baseline="30000">
                <a:latin typeface="Techno" charset="0"/>
              </a:rPr>
              <a:t>+</a:t>
            </a:r>
            <a:r>
              <a:rPr lang="it-IT" altLang="it-IT" b="1">
                <a:latin typeface="Techno" charset="0"/>
              </a:rPr>
              <a:t> sono importanti per i trasporti attivi secondari di soluti organici (glucosio, aminoacidi), </a:t>
            </a:r>
          </a:p>
          <a:p>
            <a:pPr lvl="1" algn="ctr" eaLnBrk="1" hangingPunct="1">
              <a:buFont typeface="Wingdings" panose="05000000000000000000" pitchFamily="2" charset="2"/>
              <a:buNone/>
            </a:pPr>
            <a:r>
              <a:rPr lang="it-IT" altLang="it-IT" b="1">
                <a:latin typeface="Techno" charset="0"/>
              </a:rPr>
              <a:t>Ca</a:t>
            </a:r>
            <a:r>
              <a:rPr lang="it-IT" altLang="it-IT" b="1" baseline="30000">
                <a:latin typeface="Techno" charset="0"/>
              </a:rPr>
              <a:t>2+</a:t>
            </a:r>
            <a:r>
              <a:rPr lang="it-IT" altLang="it-IT" b="1">
                <a:latin typeface="Techno" charset="0"/>
              </a:rPr>
              <a:t>, Cl</a:t>
            </a:r>
            <a:r>
              <a:rPr lang="it-IT" altLang="it-IT" b="1" baseline="30000">
                <a:latin typeface="Techno" charset="0"/>
              </a:rPr>
              <a:t>-</a:t>
            </a:r>
            <a:r>
              <a:rPr lang="it-IT" altLang="it-IT" b="1">
                <a:latin typeface="Techno" charset="0"/>
              </a:rPr>
              <a:t>, H</a:t>
            </a:r>
            <a:r>
              <a:rPr lang="it-IT" altLang="it-IT" b="1" baseline="30000">
                <a:latin typeface="Techno" charset="0"/>
              </a:rPr>
              <a:t>+</a:t>
            </a:r>
            <a:endParaRPr lang="it-IT" altLang="it-IT" b="1">
              <a:latin typeface="Techno" charset="0"/>
            </a:endParaRPr>
          </a:p>
        </p:txBody>
      </p:sp>
      <p:sp>
        <p:nvSpPr>
          <p:cNvPr id="144391" name="Rectangle 7"/>
          <p:cNvSpPr>
            <a:spLocks noChangeArrowheads="1"/>
          </p:cNvSpPr>
          <p:nvPr/>
        </p:nvSpPr>
        <p:spPr bwMode="auto">
          <a:xfrm>
            <a:off x="3200400" y="1143000"/>
            <a:ext cx="59436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800" b="1"/>
              <a:t>Crea gradienti per Na</a:t>
            </a:r>
            <a:r>
              <a:rPr lang="it-IT" altLang="it-IT" sz="4000" b="1" baseline="30000">
                <a:latin typeface="Textile" charset="0"/>
              </a:rPr>
              <a:t>+</a:t>
            </a:r>
            <a:r>
              <a:rPr lang="it-IT" altLang="it-IT" sz="2800" b="1"/>
              <a:t> e K</a:t>
            </a:r>
            <a:r>
              <a:rPr lang="it-IT" altLang="it-IT" sz="4000" b="1" baseline="30000">
                <a:latin typeface="Textile" charset="0"/>
              </a:rPr>
              <a:t>+</a:t>
            </a:r>
            <a:r>
              <a:rPr lang="it-IT" altLang="it-IT" sz="2800" b="1"/>
              <a:t> necessari per:</a:t>
            </a:r>
          </a:p>
          <a:p>
            <a:pPr lvl="1" eaLnBrk="1" hangingPunct="1">
              <a:spcBef>
                <a:spcPct val="0"/>
              </a:spcBef>
              <a:buClrTx/>
              <a:buSzTx/>
              <a:buFontTx/>
              <a:buChar char="•"/>
            </a:pPr>
            <a:r>
              <a:rPr lang="it-IT" altLang="it-IT" b="1"/>
              <a:t>Potenziali d’azione</a:t>
            </a:r>
          </a:p>
          <a:p>
            <a:pPr lvl="1" eaLnBrk="1" hangingPunct="1">
              <a:spcBef>
                <a:spcPct val="0"/>
              </a:spcBef>
              <a:buClrTx/>
              <a:buSzTx/>
              <a:buFontTx/>
              <a:buChar char="•"/>
            </a:pPr>
            <a:r>
              <a:rPr lang="it-IT" altLang="it-IT" b="1"/>
              <a:t>Potenziali graduati</a:t>
            </a:r>
          </a:p>
        </p:txBody>
      </p:sp>
      <p:pic>
        <p:nvPicPr>
          <p:cNvPr id="45062" name="Picture 8" descr="ATPp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2895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9"/>
          <p:cNvSpPr>
            <a:spLocks noChangeArrowheads="1"/>
          </p:cNvSpPr>
          <p:nvPr/>
        </p:nvSpPr>
        <p:spPr bwMode="auto">
          <a:xfrm>
            <a:off x="609600" y="114300"/>
            <a:ext cx="342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PRIMARIO</a:t>
            </a:r>
          </a:p>
        </p:txBody>
      </p:sp>
      <p:sp>
        <p:nvSpPr>
          <p:cNvPr id="45064" name="Rectangle 10"/>
          <p:cNvSpPr>
            <a:spLocks noChangeArrowheads="1"/>
          </p:cNvSpPr>
          <p:nvPr/>
        </p:nvSpPr>
        <p:spPr bwMode="auto">
          <a:xfrm>
            <a:off x="7239000" y="0"/>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P-Type ATPasi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fade">
                                      <p:cBhvr>
                                        <p:cTn id="7" dur="1000"/>
                                        <p:tgtEl>
                                          <p:spTgt spid="144391"/>
                                        </p:tgtEl>
                                      </p:cBhvr>
                                    </p:animEffect>
                                    <p:anim calcmode="lin" valueType="num">
                                      <p:cBhvr>
                                        <p:cTn id="8" dur="1000" fill="hold"/>
                                        <p:tgtEl>
                                          <p:spTgt spid="144391"/>
                                        </p:tgtEl>
                                        <p:attrNameLst>
                                          <p:attrName>ppt_x</p:attrName>
                                        </p:attrNameLst>
                                      </p:cBhvr>
                                      <p:tavLst>
                                        <p:tav tm="0">
                                          <p:val>
                                            <p:strVal val="#ppt_x"/>
                                          </p:val>
                                        </p:tav>
                                        <p:tav tm="100000">
                                          <p:val>
                                            <p:strVal val="#ppt_x"/>
                                          </p:val>
                                        </p:tav>
                                      </p:tavLst>
                                    </p:anim>
                                    <p:anim calcmode="lin" valueType="num">
                                      <p:cBhvr>
                                        <p:cTn id="9" dur="1000" fill="hold"/>
                                        <p:tgtEl>
                                          <p:spTgt spid="14439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4390"/>
                                        </p:tgtEl>
                                        <p:attrNameLst>
                                          <p:attrName>style.visibility</p:attrName>
                                        </p:attrNameLst>
                                      </p:cBhvr>
                                      <p:to>
                                        <p:strVal val="visible"/>
                                      </p:to>
                                    </p:set>
                                    <p:animEffect transition="in" filter="fade">
                                      <p:cBhvr>
                                        <p:cTn id="14" dur="1000"/>
                                        <p:tgtEl>
                                          <p:spTgt spid="144390"/>
                                        </p:tgtEl>
                                      </p:cBhvr>
                                    </p:animEffect>
                                    <p:anim calcmode="lin" valueType="num">
                                      <p:cBhvr>
                                        <p:cTn id="15" dur="1000" fill="hold"/>
                                        <p:tgtEl>
                                          <p:spTgt spid="144390"/>
                                        </p:tgtEl>
                                        <p:attrNameLst>
                                          <p:attrName>ppt_x</p:attrName>
                                        </p:attrNameLst>
                                      </p:cBhvr>
                                      <p:tavLst>
                                        <p:tav tm="0">
                                          <p:val>
                                            <p:strVal val="#ppt_x"/>
                                          </p:val>
                                        </p:tav>
                                        <p:tav tm="100000">
                                          <p:val>
                                            <p:strVal val="#ppt_x"/>
                                          </p:val>
                                        </p:tav>
                                      </p:tavLst>
                                    </p:anim>
                                    <p:anim calcmode="lin" valueType="num">
                                      <p:cBhvr>
                                        <p:cTn id="16" dur="1000" fill="hold"/>
                                        <p:tgtEl>
                                          <p:spTgt spid="144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p:bldP spid="1443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21" name="Rectangle 13"/>
          <p:cNvSpPr>
            <a:spLocks noChangeArrowheads="1"/>
          </p:cNvSpPr>
          <p:nvPr/>
        </p:nvSpPr>
        <p:spPr bwMode="auto">
          <a:xfrm>
            <a:off x="4572000" y="1743075"/>
            <a:ext cx="41036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363538">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lvl="1" eaLnBrk="1" hangingPunct="1">
              <a:lnSpc>
                <a:spcPct val="110000"/>
              </a:lnSpc>
              <a:buFont typeface="Wingdings" panose="05000000000000000000" pitchFamily="2" charset="2"/>
              <a:buNone/>
            </a:pPr>
            <a:r>
              <a:rPr lang="it-IT" altLang="it-IT" sz="2200" b="1">
                <a:solidFill>
                  <a:schemeClr val="accent2"/>
                </a:solidFill>
                <a:latin typeface="Times New Roman" panose="02020603050405020304" pitchFamily="18" charset="0"/>
              </a:rPr>
              <a:t>PMCA (Plasma Membrane Calcium ATPase):</a:t>
            </a:r>
            <a:r>
              <a:rPr lang="it-IT" altLang="it-IT" sz="2200" b="1">
                <a:solidFill>
                  <a:schemeClr val="hlink"/>
                </a:solidFill>
                <a:latin typeface="Times New Roman" panose="02020603050405020304" pitchFamily="18" charset="0"/>
              </a:rPr>
              <a:t> </a:t>
            </a:r>
            <a:r>
              <a:rPr lang="it-IT" altLang="it-IT" sz="2200" b="1">
                <a:latin typeface="Times New Roman" panose="02020603050405020304" pitchFamily="18" charset="0"/>
              </a:rPr>
              <a:t>utilizzata per espellere all’esterno della cellula il Ca</a:t>
            </a:r>
            <a:r>
              <a:rPr lang="it-IT" altLang="it-IT" sz="2200" b="1" baseline="30000">
                <a:latin typeface="Times New Roman" panose="02020603050405020304" pitchFamily="18" charset="0"/>
              </a:rPr>
              <a:t>2+</a:t>
            </a:r>
            <a:r>
              <a:rPr lang="it-IT" altLang="it-IT" sz="2200" b="1">
                <a:latin typeface="Times New Roman" panose="02020603050405020304" pitchFamily="18" charset="0"/>
              </a:rPr>
              <a:t> attraverso la membrana cellulare</a:t>
            </a:r>
          </a:p>
        </p:txBody>
      </p:sp>
      <p:sp>
        <p:nvSpPr>
          <p:cNvPr id="47107" name="Rectangle 15"/>
          <p:cNvSpPr>
            <a:spLocks noChangeArrowheads="1"/>
          </p:cNvSpPr>
          <p:nvPr/>
        </p:nvSpPr>
        <p:spPr bwMode="auto">
          <a:xfrm>
            <a:off x="1227138" y="381000"/>
            <a:ext cx="79930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3600" b="1">
                <a:solidFill>
                  <a:schemeClr val="accent2"/>
                </a:solidFill>
                <a:latin typeface="Times New Roman" panose="02020603050405020304" pitchFamily="18" charset="0"/>
              </a:rPr>
              <a:t>Ca</a:t>
            </a:r>
            <a:r>
              <a:rPr lang="it-IT" altLang="it-IT" sz="3600" b="1" baseline="30000">
                <a:solidFill>
                  <a:schemeClr val="accent2"/>
                </a:solidFill>
                <a:latin typeface="Times New Roman" panose="02020603050405020304" pitchFamily="18" charset="0"/>
              </a:rPr>
              <a:t>2+ </a:t>
            </a:r>
            <a:r>
              <a:rPr lang="it-IT" altLang="it-IT" sz="3600" b="1">
                <a:solidFill>
                  <a:schemeClr val="accent2"/>
                </a:solidFill>
                <a:latin typeface="Times New Roman" panose="02020603050405020304" pitchFamily="18" charset="0"/>
              </a:rPr>
              <a:t>ATPasi: PMCA e SERCA</a:t>
            </a:r>
          </a:p>
        </p:txBody>
      </p:sp>
      <p:sp>
        <p:nvSpPr>
          <p:cNvPr id="47108" name="Rectangle 16"/>
          <p:cNvSpPr>
            <a:spLocks noChangeArrowheads="1"/>
          </p:cNvSpPr>
          <p:nvPr/>
        </p:nvSpPr>
        <p:spPr bwMode="auto">
          <a:xfrm>
            <a:off x="0" y="854075"/>
            <a:ext cx="8893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Times New Roman" panose="02020603050405020304" pitchFamily="18" charset="0"/>
              </a:rPr>
              <a:t>Trasporti attivi primari</a:t>
            </a:r>
          </a:p>
          <a:p>
            <a:pPr algn="ctr" eaLnBrk="1" hangingPunct="1">
              <a:spcBef>
                <a:spcPct val="0"/>
              </a:spcBef>
              <a:buClrTx/>
              <a:buSzTx/>
              <a:buFontTx/>
              <a:buNone/>
            </a:pPr>
            <a:r>
              <a:rPr lang="it-IT" altLang="it-IT" sz="2400" b="1">
                <a:latin typeface="Times New Roman" panose="02020603050405020304" pitchFamily="18" charset="0"/>
              </a:rPr>
              <a:t>Idrolisi di ATP accoppiata al movimento del Ca</a:t>
            </a:r>
            <a:r>
              <a:rPr lang="it-IT" altLang="it-IT" sz="2400" b="1" baseline="30000">
                <a:latin typeface="Times New Roman" panose="02020603050405020304" pitchFamily="18" charset="0"/>
              </a:rPr>
              <a:t>2+</a:t>
            </a:r>
          </a:p>
        </p:txBody>
      </p:sp>
      <p:sp>
        <p:nvSpPr>
          <p:cNvPr id="145425" name="Rectangle 17"/>
          <p:cNvSpPr>
            <a:spLocks noChangeArrowheads="1"/>
          </p:cNvSpPr>
          <p:nvPr/>
        </p:nvSpPr>
        <p:spPr bwMode="auto">
          <a:xfrm>
            <a:off x="4495800" y="3962400"/>
            <a:ext cx="4648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lvl="1" eaLnBrk="1" hangingPunct="1">
              <a:lnSpc>
                <a:spcPct val="110000"/>
              </a:lnSpc>
              <a:buFont typeface="Wingdings" panose="05000000000000000000" pitchFamily="2" charset="2"/>
              <a:buNone/>
            </a:pPr>
            <a:r>
              <a:rPr lang="it-IT" altLang="it-IT" sz="2200" b="1">
                <a:solidFill>
                  <a:schemeClr val="accent2"/>
                </a:solidFill>
                <a:latin typeface="Times New Roman" panose="02020603050405020304" pitchFamily="18" charset="0"/>
              </a:rPr>
              <a:t>SERCA (Smooth Endoplasmic Reticulum Calcium ATPase):</a:t>
            </a:r>
            <a:r>
              <a:rPr lang="it-IT" altLang="it-IT" sz="2200" b="1">
                <a:latin typeface="Times New Roman" panose="02020603050405020304" pitchFamily="18" charset="0"/>
              </a:rPr>
              <a:t> Importante per sequestrare il Ca</a:t>
            </a:r>
            <a:r>
              <a:rPr lang="it-IT" altLang="it-IT" sz="2200" b="1" baseline="30000">
                <a:latin typeface="Times New Roman" panose="02020603050405020304" pitchFamily="18" charset="0"/>
              </a:rPr>
              <a:t>2+</a:t>
            </a:r>
            <a:r>
              <a:rPr lang="it-IT" altLang="it-IT" sz="2200" b="1">
                <a:latin typeface="Times New Roman" panose="02020603050405020304" pitchFamily="18" charset="0"/>
              </a:rPr>
              <a:t> nel reticolo sarcoplasmatico/</a:t>
            </a:r>
          </a:p>
          <a:p>
            <a:pPr lvl="1" eaLnBrk="1" hangingPunct="1">
              <a:lnSpc>
                <a:spcPct val="110000"/>
              </a:lnSpc>
              <a:buFont typeface="Wingdings" panose="05000000000000000000" pitchFamily="2" charset="2"/>
              <a:buNone/>
            </a:pPr>
            <a:r>
              <a:rPr lang="it-IT" altLang="it-IT" sz="2200" b="1">
                <a:latin typeface="Times New Roman" panose="02020603050405020304" pitchFamily="18" charset="0"/>
              </a:rPr>
              <a:t>endoplasmatico</a:t>
            </a:r>
          </a:p>
        </p:txBody>
      </p:sp>
      <p:sp>
        <p:nvSpPr>
          <p:cNvPr id="47110" name="Rectangle 18"/>
          <p:cNvSpPr>
            <a:spLocks noChangeArrowheads="1"/>
          </p:cNvSpPr>
          <p:nvPr/>
        </p:nvSpPr>
        <p:spPr bwMode="auto">
          <a:xfrm>
            <a:off x="609600" y="114300"/>
            <a:ext cx="342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PRIMARIO</a:t>
            </a:r>
          </a:p>
        </p:txBody>
      </p:sp>
      <p:sp>
        <p:nvSpPr>
          <p:cNvPr id="47111" name="Rectangle 19"/>
          <p:cNvSpPr>
            <a:spLocks noChangeArrowheads="1"/>
          </p:cNvSpPr>
          <p:nvPr/>
        </p:nvSpPr>
        <p:spPr bwMode="auto">
          <a:xfrm>
            <a:off x="7239000" y="0"/>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P-Type ATPasi</a:t>
            </a:r>
          </a:p>
        </p:txBody>
      </p:sp>
      <p:pic>
        <p:nvPicPr>
          <p:cNvPr id="47112" name="Picture 24" descr="slid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676400"/>
            <a:ext cx="48720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5421"/>
                                        </p:tgtEl>
                                        <p:attrNameLst>
                                          <p:attrName>style.visibility</p:attrName>
                                        </p:attrNameLst>
                                      </p:cBhvr>
                                      <p:to>
                                        <p:strVal val="visible"/>
                                      </p:to>
                                    </p:set>
                                    <p:animEffect transition="in" filter="fade">
                                      <p:cBhvr>
                                        <p:cTn id="7" dur="1000"/>
                                        <p:tgtEl>
                                          <p:spTgt spid="145421"/>
                                        </p:tgtEl>
                                      </p:cBhvr>
                                    </p:animEffect>
                                    <p:anim calcmode="lin" valueType="num">
                                      <p:cBhvr>
                                        <p:cTn id="8" dur="1000" fill="hold"/>
                                        <p:tgtEl>
                                          <p:spTgt spid="145421"/>
                                        </p:tgtEl>
                                        <p:attrNameLst>
                                          <p:attrName>ppt_x</p:attrName>
                                        </p:attrNameLst>
                                      </p:cBhvr>
                                      <p:tavLst>
                                        <p:tav tm="0">
                                          <p:val>
                                            <p:strVal val="#ppt_x"/>
                                          </p:val>
                                        </p:tav>
                                        <p:tav tm="100000">
                                          <p:val>
                                            <p:strVal val="#ppt_x"/>
                                          </p:val>
                                        </p:tav>
                                      </p:tavLst>
                                    </p:anim>
                                    <p:anim calcmode="lin" valueType="num">
                                      <p:cBhvr>
                                        <p:cTn id="9" dur="1000" fill="hold"/>
                                        <p:tgtEl>
                                          <p:spTgt spid="14542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5425"/>
                                        </p:tgtEl>
                                        <p:attrNameLst>
                                          <p:attrName>style.visibility</p:attrName>
                                        </p:attrNameLst>
                                      </p:cBhvr>
                                      <p:to>
                                        <p:strVal val="visible"/>
                                      </p:to>
                                    </p:set>
                                    <p:animEffect transition="in" filter="blinds(horizontal)">
                                      <p:cBhvr>
                                        <p:cTn id="14" dur="500"/>
                                        <p:tgtEl>
                                          <p:spTgt spid="145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1" grpId="0"/>
      <p:bldP spid="1454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33400" y="381000"/>
            <a:ext cx="79930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4400" b="1">
                <a:solidFill>
                  <a:schemeClr val="accent2"/>
                </a:solidFill>
                <a:latin typeface="Times New Roman" panose="02020603050405020304" pitchFamily="18" charset="0"/>
              </a:rPr>
              <a:t>H</a:t>
            </a:r>
            <a:r>
              <a:rPr lang="it-IT" altLang="it-IT" sz="4400" b="1" baseline="30000">
                <a:solidFill>
                  <a:schemeClr val="accent2"/>
                </a:solidFill>
                <a:latin typeface="Times New Roman" panose="02020603050405020304" pitchFamily="18" charset="0"/>
              </a:rPr>
              <a:t>+</a:t>
            </a:r>
            <a:r>
              <a:rPr lang="it-IT" altLang="it-IT" sz="4400" b="1">
                <a:solidFill>
                  <a:schemeClr val="accent2"/>
                </a:solidFill>
                <a:latin typeface="Times New Roman" panose="02020603050405020304" pitchFamily="18" charset="0"/>
              </a:rPr>
              <a:t>/K</a:t>
            </a:r>
            <a:r>
              <a:rPr lang="it-IT" altLang="it-IT" sz="4400" b="1" baseline="30000">
                <a:solidFill>
                  <a:schemeClr val="accent2"/>
                </a:solidFill>
                <a:latin typeface="Times New Roman" panose="02020603050405020304" pitchFamily="18" charset="0"/>
              </a:rPr>
              <a:t>+ </a:t>
            </a:r>
            <a:r>
              <a:rPr lang="it-IT" altLang="it-IT" sz="4400" b="1">
                <a:solidFill>
                  <a:schemeClr val="accent2"/>
                </a:solidFill>
                <a:latin typeface="Times New Roman" panose="02020603050405020304" pitchFamily="18" charset="0"/>
              </a:rPr>
              <a:t>ATPasi</a:t>
            </a:r>
          </a:p>
        </p:txBody>
      </p:sp>
      <p:sp>
        <p:nvSpPr>
          <p:cNvPr id="49155" name="Rectangle 3"/>
          <p:cNvSpPr>
            <a:spLocks noChangeArrowheads="1"/>
          </p:cNvSpPr>
          <p:nvPr/>
        </p:nvSpPr>
        <p:spPr bwMode="auto">
          <a:xfrm>
            <a:off x="533400" y="114300"/>
            <a:ext cx="342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PRIMARIO</a:t>
            </a:r>
          </a:p>
        </p:txBody>
      </p:sp>
      <p:sp>
        <p:nvSpPr>
          <p:cNvPr id="49156" name="Rectangle 4"/>
          <p:cNvSpPr>
            <a:spLocks noChangeArrowheads="1"/>
          </p:cNvSpPr>
          <p:nvPr/>
        </p:nvSpPr>
        <p:spPr bwMode="auto">
          <a:xfrm>
            <a:off x="7162800" y="0"/>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P-Type ATPasi</a:t>
            </a:r>
          </a:p>
        </p:txBody>
      </p:sp>
      <p:sp>
        <p:nvSpPr>
          <p:cNvPr id="214031" name="Rectangle 15"/>
          <p:cNvSpPr>
            <a:spLocks noChangeArrowheads="1"/>
          </p:cNvSpPr>
          <p:nvPr/>
        </p:nvSpPr>
        <p:spPr bwMode="auto">
          <a:xfrm>
            <a:off x="4419600" y="1219200"/>
            <a:ext cx="472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Strutturalmente molto simile alla Na</a:t>
            </a:r>
            <a:r>
              <a:rPr lang="it-IT" altLang="it-IT" sz="2000" b="1" baseline="30000"/>
              <a:t>+</a:t>
            </a:r>
            <a:r>
              <a:rPr lang="it-IT" altLang="it-IT" sz="2000" b="1"/>
              <a:t>/K</a:t>
            </a:r>
            <a:r>
              <a:rPr lang="it-IT" altLang="it-IT" sz="2000" b="1" baseline="30000"/>
              <a:t>+ </a:t>
            </a:r>
            <a:r>
              <a:rPr lang="it-IT" altLang="it-IT" sz="2000" b="1"/>
              <a:t>ATPasi che trasporta 4 H</a:t>
            </a:r>
            <a:r>
              <a:rPr lang="it-IT" altLang="it-IT" sz="2000" b="1" baseline="30000"/>
              <a:t>+</a:t>
            </a:r>
            <a:r>
              <a:rPr lang="it-IT" altLang="it-IT" sz="2000" b="1"/>
              <a:t> fuori dalla cellula e 4 ioni K</a:t>
            </a:r>
            <a:r>
              <a:rPr lang="it-IT" altLang="it-IT" sz="2000" b="1" baseline="30000"/>
              <a:t>+</a:t>
            </a:r>
            <a:r>
              <a:rPr lang="it-IT" altLang="it-IT" sz="2000" b="1"/>
              <a:t> all’interno della cellula.</a:t>
            </a:r>
          </a:p>
        </p:txBody>
      </p:sp>
      <p:sp>
        <p:nvSpPr>
          <p:cNvPr id="214036" name="Rectangle 20"/>
          <p:cNvSpPr>
            <a:spLocks noChangeArrowheads="1"/>
          </p:cNvSpPr>
          <p:nvPr/>
        </p:nvSpPr>
        <p:spPr bwMode="auto">
          <a:xfrm>
            <a:off x="4419600" y="2819400"/>
            <a:ext cx="44958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900" b="1"/>
              <a:t>Si trova maggiormente sulle cellule parietali gastriche ma è anche riscontrabile nel dotto collettore e sulla mucosa del colon responsabile della secrezione acida nello stomaco. </a:t>
            </a:r>
          </a:p>
        </p:txBody>
      </p:sp>
      <p:sp>
        <p:nvSpPr>
          <p:cNvPr id="214037" name="Rectangle 21"/>
          <p:cNvSpPr>
            <a:spLocks noChangeArrowheads="1"/>
          </p:cNvSpPr>
          <p:nvPr/>
        </p:nvSpPr>
        <p:spPr bwMode="auto">
          <a:xfrm>
            <a:off x="4419600" y="4786313"/>
            <a:ext cx="4648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1600" b="1"/>
              <a:t>La sua importanza è anche legata alla recente scoperta che derivati dell’omeprazolo si legano alla subunità </a:t>
            </a:r>
            <a:r>
              <a:rPr lang="it-IT" altLang="it-IT" sz="1600" b="1">
                <a:sym typeface="Symbol" panose="05050102010706020507" pitchFamily="18" charset="2"/>
              </a:rPr>
              <a:t> della pompa e ne bloccano l’attività. Questi farmaci sono attualmente ampiamente utilizzati come antiulcerosi e per la cura di diverse disfunzioni gastriche.</a:t>
            </a:r>
          </a:p>
        </p:txBody>
      </p:sp>
      <p:pic>
        <p:nvPicPr>
          <p:cNvPr id="49160" name="Picture 22" descr="slid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1447800"/>
            <a:ext cx="4351337"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14031">
                                            <p:txEl>
                                              <p:pRg st="0" end="0"/>
                                            </p:txEl>
                                          </p:spTgt>
                                        </p:tgtEl>
                                        <p:attrNameLst>
                                          <p:attrName>style.visibility</p:attrName>
                                        </p:attrNameLst>
                                      </p:cBhvr>
                                      <p:to>
                                        <p:strVal val="visible"/>
                                      </p:to>
                                    </p:set>
                                    <p:animEffect transition="in" filter="dissolve">
                                      <p:cBhvr>
                                        <p:cTn id="7" dur="500"/>
                                        <p:tgtEl>
                                          <p:spTgt spid="2140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4036"/>
                                        </p:tgtEl>
                                        <p:attrNameLst>
                                          <p:attrName>style.visibility</p:attrName>
                                        </p:attrNameLst>
                                      </p:cBhvr>
                                      <p:to>
                                        <p:strVal val="visible"/>
                                      </p:to>
                                    </p:set>
                                    <p:animEffect transition="in" filter="dissolve">
                                      <p:cBhvr>
                                        <p:cTn id="12" dur="500"/>
                                        <p:tgtEl>
                                          <p:spTgt spid="21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4037"/>
                                        </p:tgtEl>
                                        <p:attrNameLst>
                                          <p:attrName>style.visibility</p:attrName>
                                        </p:attrNameLst>
                                      </p:cBhvr>
                                      <p:to>
                                        <p:strVal val="visible"/>
                                      </p:to>
                                    </p:set>
                                    <p:animEffect transition="in" filter="dissolve">
                                      <p:cBhvr>
                                        <p:cTn id="17" dur="500"/>
                                        <p:tgtEl>
                                          <p:spTgt spid="21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6" grpId="0"/>
      <p:bldP spid="2140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381000"/>
            <a:ext cx="79930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4400" b="1">
                <a:solidFill>
                  <a:schemeClr val="accent2"/>
                </a:solidFill>
                <a:latin typeface="Times New Roman" panose="02020603050405020304" pitchFamily="18" charset="0"/>
              </a:rPr>
              <a:t>CFTR</a:t>
            </a:r>
          </a:p>
        </p:txBody>
      </p:sp>
      <p:sp>
        <p:nvSpPr>
          <p:cNvPr id="51203" name="Rectangle 3"/>
          <p:cNvSpPr>
            <a:spLocks noChangeArrowheads="1"/>
          </p:cNvSpPr>
          <p:nvPr/>
        </p:nvSpPr>
        <p:spPr bwMode="auto">
          <a:xfrm>
            <a:off x="533400" y="114300"/>
            <a:ext cx="342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PRIMARIO</a:t>
            </a:r>
          </a:p>
        </p:txBody>
      </p:sp>
      <p:sp>
        <p:nvSpPr>
          <p:cNvPr id="51204" name="Rectangle 4"/>
          <p:cNvSpPr>
            <a:spLocks noChangeArrowheads="1"/>
          </p:cNvSpPr>
          <p:nvPr/>
        </p:nvSpPr>
        <p:spPr bwMode="auto">
          <a:xfrm>
            <a:off x="6096000" y="60325"/>
            <a:ext cx="300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TRASPORTATORI ABC</a:t>
            </a:r>
          </a:p>
        </p:txBody>
      </p:sp>
      <p:pic>
        <p:nvPicPr>
          <p:cNvPr id="51205" name="Picture 5" descr="fibros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51816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6"/>
          <p:cNvSpPr>
            <a:spLocks noChangeArrowheads="1"/>
          </p:cNvSpPr>
          <p:nvPr/>
        </p:nvSpPr>
        <p:spPr bwMode="auto">
          <a:xfrm>
            <a:off x="5791200" y="1219200"/>
            <a:ext cx="3276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Si tratta di un canale del Cl regolato, che risulta alterato nella fibrosi cistica. La funzione di questo canale è quella di trasportare il cloro attraverso le membrane cellulari a livello della membrana apicale delle cellule epiteliali delle vie aeree, del pancreas, dell’intestino, delle ghiandole sudoripare, delle ghiandole salivari e dei vasi deferenti.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2" name="Picture 6" descr="Fig12_30PrimSecActiveTran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56673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Rectangle 3"/>
          <p:cNvSpPr>
            <a:spLocks noChangeArrowheads="1"/>
          </p:cNvSpPr>
          <p:nvPr/>
        </p:nvSpPr>
        <p:spPr bwMode="auto">
          <a:xfrm>
            <a:off x="5486400" y="3276600"/>
            <a:ext cx="38862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63588" indent="-4762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it-IT" altLang="it-IT" sz="2000" b="1">
                <a:solidFill>
                  <a:schemeClr val="accent2"/>
                </a:solidFill>
                <a:latin typeface="Techno" charset="0"/>
              </a:rPr>
              <a:t>Spessissimo utilizzano il gradiente elettrochimico del Na</a:t>
            </a:r>
            <a:r>
              <a:rPr lang="it-IT" altLang="it-IT" sz="2000" b="1" baseline="30000">
                <a:solidFill>
                  <a:schemeClr val="accent2"/>
                </a:solidFill>
                <a:latin typeface="Techno" charset="0"/>
              </a:rPr>
              <a:t>+</a:t>
            </a:r>
            <a:r>
              <a:rPr lang="it-IT" altLang="it-IT" sz="2000" b="1">
                <a:solidFill>
                  <a:schemeClr val="accent2"/>
                </a:solidFill>
                <a:latin typeface="Techno" charset="0"/>
              </a:rPr>
              <a:t> come fonte energetica.</a:t>
            </a:r>
          </a:p>
          <a:p>
            <a:pPr lvl="1" eaLnBrk="1" hangingPunct="1">
              <a:buFont typeface="Wingdings" panose="05000000000000000000" pitchFamily="2" charset="2"/>
              <a:buChar char="Ø"/>
            </a:pPr>
            <a:r>
              <a:rPr lang="it-IT" altLang="it-IT" sz="1800" b="1">
                <a:solidFill>
                  <a:schemeClr val="accent2"/>
                </a:solidFill>
                <a:latin typeface="Techno" charset="0"/>
              </a:rPr>
              <a:t>Cotrasporti e controtrasporti</a:t>
            </a:r>
          </a:p>
          <a:p>
            <a:pPr lvl="1" eaLnBrk="1" hangingPunct="1">
              <a:buFont typeface="Wingdings" panose="05000000000000000000" pitchFamily="2" charset="2"/>
              <a:buChar char="Ø"/>
            </a:pPr>
            <a:r>
              <a:rPr lang="it-IT" altLang="it-IT" sz="1800" b="1">
                <a:solidFill>
                  <a:schemeClr val="accent2"/>
                </a:solidFill>
                <a:latin typeface="Techno" charset="0"/>
              </a:rPr>
              <a:t>Il Substrato si muove contro il suo gradiente</a:t>
            </a:r>
          </a:p>
          <a:p>
            <a:pPr lvl="1" eaLnBrk="1" hangingPunct="1">
              <a:buFont typeface="Wingdings" panose="05000000000000000000" pitchFamily="2" charset="2"/>
              <a:buChar char="Ø"/>
            </a:pPr>
            <a:r>
              <a:rPr lang="it-IT" altLang="it-IT" sz="1800" b="1">
                <a:solidFill>
                  <a:schemeClr val="accent2"/>
                </a:solidFill>
                <a:latin typeface="Techno" charset="0"/>
              </a:rPr>
              <a:t>Il Na</a:t>
            </a:r>
            <a:r>
              <a:rPr lang="it-IT" altLang="it-IT" sz="1800" b="1" baseline="30000">
                <a:solidFill>
                  <a:schemeClr val="accent2"/>
                </a:solidFill>
                <a:latin typeface="Techno" charset="0"/>
              </a:rPr>
              <a:t>+</a:t>
            </a:r>
            <a:r>
              <a:rPr lang="it-IT" altLang="it-IT" sz="1800" b="1">
                <a:solidFill>
                  <a:schemeClr val="accent2"/>
                </a:solidFill>
                <a:latin typeface="Techno" charset="0"/>
              </a:rPr>
              <a:t> si muove secondo gradiente</a:t>
            </a:r>
          </a:p>
        </p:txBody>
      </p:sp>
      <p:sp>
        <p:nvSpPr>
          <p:cNvPr id="53252" name="WordArt 4"/>
          <p:cNvSpPr>
            <a:spLocks noChangeArrowheads="1" noChangeShapeType="1" noTextEdit="1"/>
          </p:cNvSpPr>
          <p:nvPr/>
        </p:nvSpPr>
        <p:spPr bwMode="auto">
          <a:xfrm>
            <a:off x="533400" y="457200"/>
            <a:ext cx="7924800" cy="5334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TRASPORTO ATTIVO SECONDARIO</a:t>
            </a:r>
          </a:p>
        </p:txBody>
      </p:sp>
      <p:sp>
        <p:nvSpPr>
          <p:cNvPr id="53253" name="Rectangle 5"/>
          <p:cNvSpPr>
            <a:spLocks noChangeArrowheads="1"/>
          </p:cNvSpPr>
          <p:nvPr/>
        </p:nvSpPr>
        <p:spPr bwMode="auto">
          <a:xfrm>
            <a:off x="228600" y="1006475"/>
            <a:ext cx="8534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latin typeface="Times New Roman" panose="02020603050405020304" pitchFamily="18" charset="0"/>
              </a:rPr>
              <a:t>Sono definiti attivi perché avvengono </a:t>
            </a:r>
          </a:p>
          <a:p>
            <a:pPr algn="ctr" eaLnBrk="1" hangingPunct="1">
              <a:spcBef>
                <a:spcPct val="0"/>
              </a:spcBef>
              <a:buClrTx/>
              <a:buSzTx/>
              <a:buFontTx/>
              <a:buNone/>
            </a:pPr>
            <a:r>
              <a:rPr lang="it-IT" altLang="it-IT" b="1">
                <a:latin typeface="Times New Roman" panose="02020603050405020304" pitchFamily="18" charset="0"/>
              </a:rPr>
              <a:t>contro gradiente di concentrazione</a:t>
            </a:r>
          </a:p>
          <a:p>
            <a:pPr algn="ctr" eaLnBrk="1" hangingPunct="1">
              <a:spcBef>
                <a:spcPct val="0"/>
              </a:spcBef>
              <a:buClrTx/>
              <a:buSzTx/>
              <a:buFontTx/>
              <a:buNone/>
            </a:pPr>
            <a:r>
              <a:rPr lang="it-IT" altLang="it-IT" b="1">
                <a:latin typeface="Times New Roman" panose="02020603050405020304" pitchFamily="18" charset="0"/>
              </a:rPr>
              <a:t>Sono definiti secondari perché non utilizzano </a:t>
            </a:r>
          </a:p>
          <a:p>
            <a:pPr algn="ctr" eaLnBrk="1" hangingPunct="1">
              <a:spcBef>
                <a:spcPct val="0"/>
              </a:spcBef>
              <a:buClrTx/>
              <a:buSzTx/>
              <a:buFontTx/>
              <a:buNone/>
            </a:pPr>
            <a:r>
              <a:rPr lang="it-IT" altLang="it-IT" b="1">
                <a:latin typeface="Times New Roman" panose="02020603050405020304" pitchFamily="18" charset="0"/>
              </a:rPr>
              <a:t>direttamente energia metabolica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dissolve">
                                      <p:cBhvr>
                                        <p:cTn id="7" dur="500"/>
                                        <p:tgtEl>
                                          <p:spTgt spid="1474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7459"/>
                                        </p:tgtEl>
                                        <p:attrNameLst>
                                          <p:attrName>style.visibility</p:attrName>
                                        </p:attrNameLst>
                                      </p:cBhvr>
                                      <p:to>
                                        <p:strVal val="visible"/>
                                      </p:to>
                                    </p:set>
                                    <p:animEffect transition="in" filter="dissolve">
                                      <p:cBhvr>
                                        <p:cTn id="10"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rgbClr val="1F1F7D"/>
            </a:gs>
            <a:gs pos="100000">
              <a:schemeClr val="tx2"/>
            </a:gs>
          </a:gsLst>
          <a:lin ang="5400000" scaled="1"/>
        </a:gra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657600" y="503238"/>
            <a:ext cx="520541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it-IT" altLang="it-IT" sz="3600" b="1">
                <a:solidFill>
                  <a:schemeClr val="bg1"/>
                </a:solidFill>
                <a:latin typeface="Times New Roman" panose="02020603050405020304" pitchFamily="18" charset="0"/>
              </a:rPr>
              <a:t>Trasporti attivi secondari basati sul gradiente del Na</a:t>
            </a:r>
            <a:r>
              <a:rPr lang="it-IT" altLang="it-IT" sz="3600" b="1" baseline="30000">
                <a:solidFill>
                  <a:schemeClr val="bg1"/>
                </a:solidFill>
                <a:latin typeface="Times New Roman" panose="02020603050405020304" pitchFamily="18" charset="0"/>
              </a:rPr>
              <a:t>+</a:t>
            </a:r>
            <a:r>
              <a:rPr lang="it-IT" altLang="it-IT" sz="3600" b="1">
                <a:solidFill>
                  <a:schemeClr val="bg1"/>
                </a:solidFill>
                <a:latin typeface="Times New Roman" panose="02020603050405020304" pitchFamily="18" charset="0"/>
              </a:rPr>
              <a:t> </a:t>
            </a:r>
            <a:br>
              <a:rPr lang="it-IT" altLang="it-IT" sz="3600" b="1">
                <a:solidFill>
                  <a:schemeClr val="bg1"/>
                </a:solidFill>
                <a:latin typeface="Times New Roman" panose="02020603050405020304" pitchFamily="18" charset="0"/>
              </a:rPr>
            </a:br>
            <a:r>
              <a:rPr lang="it-IT" altLang="it-IT" sz="3600" b="1" u="sng">
                <a:solidFill>
                  <a:schemeClr val="bg1"/>
                </a:solidFill>
                <a:latin typeface="Times New Roman" panose="02020603050405020304" pitchFamily="18" charset="0"/>
              </a:rPr>
              <a:t>alcuni esempi</a:t>
            </a:r>
            <a:r>
              <a:rPr lang="it-IT" altLang="it-IT" sz="3600" b="1">
                <a:solidFill>
                  <a:schemeClr val="bg1"/>
                </a:solidFill>
                <a:latin typeface="Times New Roman" panose="02020603050405020304" pitchFamily="18" charset="0"/>
              </a:rPr>
              <a:t>:</a:t>
            </a:r>
          </a:p>
        </p:txBody>
      </p:sp>
      <p:sp>
        <p:nvSpPr>
          <p:cNvPr id="55299" name="Rectangle 3" descr="Linee orizzontali scure"/>
          <p:cNvSpPr>
            <a:spLocks noChangeArrowheads="1"/>
          </p:cNvSpPr>
          <p:nvPr/>
        </p:nvSpPr>
        <p:spPr bwMode="auto">
          <a:xfrm>
            <a:off x="2054225" y="0"/>
            <a:ext cx="503238"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nvGrpSpPr>
          <p:cNvPr id="2" name="Group 4"/>
          <p:cNvGrpSpPr>
            <a:grpSpLocks/>
          </p:cNvGrpSpPr>
          <p:nvPr/>
        </p:nvGrpSpPr>
        <p:grpSpPr bwMode="auto">
          <a:xfrm>
            <a:off x="1333500" y="44450"/>
            <a:ext cx="3146425" cy="1090613"/>
            <a:chOff x="478" y="28"/>
            <a:chExt cx="1982" cy="687"/>
          </a:xfrm>
        </p:grpSpPr>
        <p:sp>
          <p:nvSpPr>
            <p:cNvPr id="55343" name="Oval 5"/>
            <p:cNvSpPr>
              <a:spLocks noChangeArrowheads="1"/>
            </p:cNvSpPr>
            <p:nvPr/>
          </p:nvSpPr>
          <p:spPr bwMode="auto">
            <a:xfrm>
              <a:off x="841" y="193"/>
              <a:ext cx="499" cy="380"/>
            </a:xfrm>
            <a:prstGeom prst="ellipse">
              <a:avLst/>
            </a:prstGeom>
            <a:solidFill>
              <a:srgbClr val="FFFF00"/>
            </a:soli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44" name="Line 6"/>
            <p:cNvSpPr>
              <a:spLocks noChangeShapeType="1"/>
            </p:cNvSpPr>
            <p:nvPr/>
          </p:nvSpPr>
          <p:spPr bwMode="auto">
            <a:xfrm flipH="1">
              <a:off x="478" y="196"/>
              <a:ext cx="1089"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45" name="Text Box 7"/>
            <p:cNvSpPr txBox="1">
              <a:spLocks noChangeArrowheads="1"/>
            </p:cNvSpPr>
            <p:nvPr/>
          </p:nvSpPr>
          <p:spPr bwMode="auto">
            <a:xfrm>
              <a:off x="1591" y="28"/>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0000"/>
                  </a:solidFill>
                </a:rPr>
                <a:t>2Na</a:t>
              </a:r>
              <a:r>
                <a:rPr lang="it-IT" altLang="it-IT" b="1" baseline="30000">
                  <a:solidFill>
                    <a:srgbClr val="FF0000"/>
                  </a:solidFill>
                </a:rPr>
                <a:t>+</a:t>
              </a:r>
            </a:p>
          </p:txBody>
        </p:sp>
        <p:sp>
          <p:nvSpPr>
            <p:cNvPr id="55346" name="Line 8"/>
            <p:cNvSpPr>
              <a:spLocks noChangeShapeType="1"/>
            </p:cNvSpPr>
            <p:nvPr/>
          </p:nvSpPr>
          <p:spPr bwMode="auto">
            <a:xfrm flipH="1">
              <a:off x="478" y="572"/>
              <a:ext cx="1089"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47" name="Text Box 9"/>
            <p:cNvSpPr txBox="1">
              <a:spLocks noChangeArrowheads="1"/>
            </p:cNvSpPr>
            <p:nvPr/>
          </p:nvSpPr>
          <p:spPr bwMode="auto">
            <a:xfrm>
              <a:off x="1555" y="427"/>
              <a:ext cx="9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solidFill>
                    <a:srgbClr val="FFFF00"/>
                  </a:solidFill>
                </a:rPr>
                <a:t>glucosio</a:t>
              </a:r>
            </a:p>
          </p:txBody>
        </p:sp>
      </p:grpSp>
      <p:grpSp>
        <p:nvGrpSpPr>
          <p:cNvPr id="3" name="Group 10"/>
          <p:cNvGrpSpPr>
            <a:grpSpLocks/>
          </p:cNvGrpSpPr>
          <p:nvPr/>
        </p:nvGrpSpPr>
        <p:grpSpPr bwMode="auto">
          <a:xfrm>
            <a:off x="1333500" y="1412875"/>
            <a:ext cx="2625725" cy="1163638"/>
            <a:chOff x="478" y="981"/>
            <a:chExt cx="1654" cy="733"/>
          </a:xfrm>
        </p:grpSpPr>
        <p:sp>
          <p:nvSpPr>
            <p:cNvPr id="55338" name="Oval 11"/>
            <p:cNvSpPr>
              <a:spLocks noChangeArrowheads="1"/>
            </p:cNvSpPr>
            <p:nvPr/>
          </p:nvSpPr>
          <p:spPr bwMode="auto">
            <a:xfrm>
              <a:off x="841" y="1165"/>
              <a:ext cx="499" cy="392"/>
            </a:xfrm>
            <a:prstGeom prst="ellipse">
              <a:avLst/>
            </a:prstGeom>
            <a:solidFill>
              <a:srgbClr val="FF99FF"/>
            </a:soli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39" name="Line 12"/>
            <p:cNvSpPr>
              <a:spLocks noChangeShapeType="1"/>
            </p:cNvSpPr>
            <p:nvPr/>
          </p:nvSpPr>
          <p:spPr bwMode="auto">
            <a:xfrm flipH="1">
              <a:off x="478" y="1165"/>
              <a:ext cx="1089"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40" name="Text Box 13"/>
            <p:cNvSpPr txBox="1">
              <a:spLocks noChangeArrowheads="1"/>
            </p:cNvSpPr>
            <p:nvPr/>
          </p:nvSpPr>
          <p:spPr bwMode="auto">
            <a:xfrm>
              <a:off x="1591" y="981"/>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0000"/>
                  </a:solidFill>
                </a:rPr>
                <a:t>Na</a:t>
              </a:r>
              <a:r>
                <a:rPr lang="it-IT" altLang="it-IT" b="1" baseline="30000">
                  <a:solidFill>
                    <a:srgbClr val="FF0000"/>
                  </a:solidFill>
                </a:rPr>
                <a:t>+</a:t>
              </a:r>
            </a:p>
          </p:txBody>
        </p:sp>
        <p:sp>
          <p:nvSpPr>
            <p:cNvPr id="55341" name="Line 14"/>
            <p:cNvSpPr>
              <a:spLocks noChangeShapeType="1"/>
            </p:cNvSpPr>
            <p:nvPr/>
          </p:nvSpPr>
          <p:spPr bwMode="auto">
            <a:xfrm flipH="1">
              <a:off x="478" y="1557"/>
              <a:ext cx="1089" cy="0"/>
            </a:xfrm>
            <a:prstGeom prst="line">
              <a:avLst/>
            </a:prstGeom>
            <a:noFill/>
            <a:ln w="76200">
              <a:solidFill>
                <a:srgbClr val="FF99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42" name="Text Box 15"/>
            <p:cNvSpPr txBox="1">
              <a:spLocks noChangeArrowheads="1"/>
            </p:cNvSpPr>
            <p:nvPr/>
          </p:nvSpPr>
          <p:spPr bwMode="auto">
            <a:xfrm>
              <a:off x="1555" y="1349"/>
              <a:ext cx="24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99FF"/>
                  </a:solidFill>
                </a:rPr>
                <a:t>I</a:t>
              </a:r>
              <a:r>
                <a:rPr lang="it-IT" altLang="it-IT" b="1" baseline="30000">
                  <a:solidFill>
                    <a:srgbClr val="FF99FF"/>
                  </a:solidFill>
                </a:rPr>
                <a:t>-</a:t>
              </a:r>
            </a:p>
          </p:txBody>
        </p:sp>
      </p:grpSp>
      <p:grpSp>
        <p:nvGrpSpPr>
          <p:cNvPr id="4" name="Group 16"/>
          <p:cNvGrpSpPr>
            <a:grpSpLocks/>
          </p:cNvGrpSpPr>
          <p:nvPr/>
        </p:nvGrpSpPr>
        <p:grpSpPr bwMode="auto">
          <a:xfrm>
            <a:off x="1311275" y="2781300"/>
            <a:ext cx="3260725" cy="1163638"/>
            <a:chOff x="464" y="1842"/>
            <a:chExt cx="2054" cy="733"/>
          </a:xfrm>
        </p:grpSpPr>
        <p:sp>
          <p:nvSpPr>
            <p:cNvPr id="55333" name="Oval 17"/>
            <p:cNvSpPr>
              <a:spLocks noChangeArrowheads="1"/>
            </p:cNvSpPr>
            <p:nvPr/>
          </p:nvSpPr>
          <p:spPr bwMode="auto">
            <a:xfrm>
              <a:off x="827" y="2026"/>
              <a:ext cx="499" cy="392"/>
            </a:xfrm>
            <a:prstGeom prst="ellipse">
              <a:avLst/>
            </a:prstGeom>
            <a:solidFill>
              <a:schemeClr val="bg1"/>
            </a:soli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34" name="Line 18"/>
            <p:cNvSpPr>
              <a:spLocks noChangeShapeType="1"/>
            </p:cNvSpPr>
            <p:nvPr/>
          </p:nvSpPr>
          <p:spPr bwMode="auto">
            <a:xfrm flipH="1">
              <a:off x="464" y="2026"/>
              <a:ext cx="1089"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35" name="Text Box 19"/>
            <p:cNvSpPr txBox="1">
              <a:spLocks noChangeArrowheads="1"/>
            </p:cNvSpPr>
            <p:nvPr/>
          </p:nvSpPr>
          <p:spPr bwMode="auto">
            <a:xfrm>
              <a:off x="1577" y="1842"/>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0000"/>
                  </a:solidFill>
                </a:rPr>
                <a:t>Na</a:t>
              </a:r>
              <a:r>
                <a:rPr lang="it-IT" altLang="it-IT" b="1" baseline="30000">
                  <a:solidFill>
                    <a:srgbClr val="FF0000"/>
                  </a:solidFill>
                </a:rPr>
                <a:t>+</a:t>
              </a:r>
            </a:p>
          </p:txBody>
        </p:sp>
        <p:sp>
          <p:nvSpPr>
            <p:cNvPr id="55336" name="Line 20"/>
            <p:cNvSpPr>
              <a:spLocks noChangeShapeType="1"/>
            </p:cNvSpPr>
            <p:nvPr/>
          </p:nvSpPr>
          <p:spPr bwMode="auto">
            <a:xfrm flipH="1">
              <a:off x="464" y="2410"/>
              <a:ext cx="1089" cy="0"/>
            </a:xfrm>
            <a:prstGeom prst="line">
              <a:avLst/>
            </a:prstGeom>
            <a:noFill/>
            <a:ln w="1174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37" name="Text Box 21"/>
            <p:cNvSpPr txBox="1">
              <a:spLocks noChangeArrowheads="1"/>
            </p:cNvSpPr>
            <p:nvPr/>
          </p:nvSpPr>
          <p:spPr bwMode="auto">
            <a:xfrm>
              <a:off x="1541" y="2210"/>
              <a:ext cx="97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chemeClr val="bg1"/>
                  </a:solidFill>
                </a:rPr>
                <a:t>3HCO</a:t>
              </a:r>
              <a:r>
                <a:rPr lang="it-IT" altLang="it-IT" b="1" baseline="-25000">
                  <a:solidFill>
                    <a:schemeClr val="bg1"/>
                  </a:solidFill>
                </a:rPr>
                <a:t>3</a:t>
              </a:r>
              <a:r>
                <a:rPr lang="it-IT" altLang="it-IT" b="1" baseline="30000">
                  <a:solidFill>
                    <a:schemeClr val="bg1"/>
                  </a:solidFill>
                </a:rPr>
                <a:t>-</a:t>
              </a:r>
            </a:p>
          </p:txBody>
        </p:sp>
      </p:grpSp>
      <p:grpSp>
        <p:nvGrpSpPr>
          <p:cNvPr id="5" name="Group 22"/>
          <p:cNvGrpSpPr>
            <a:grpSpLocks/>
          </p:cNvGrpSpPr>
          <p:nvPr/>
        </p:nvGrpSpPr>
        <p:grpSpPr bwMode="auto">
          <a:xfrm>
            <a:off x="5291138" y="2997200"/>
            <a:ext cx="3097212" cy="3860800"/>
            <a:chOff x="3333" y="1888"/>
            <a:chExt cx="1951" cy="2432"/>
          </a:xfrm>
        </p:grpSpPr>
        <p:sp>
          <p:nvSpPr>
            <p:cNvPr id="55326" name="Rectangle 23" descr="Linee orizzontali scure"/>
            <p:cNvSpPr>
              <a:spLocks noChangeArrowheads="1"/>
            </p:cNvSpPr>
            <p:nvPr/>
          </p:nvSpPr>
          <p:spPr bwMode="auto">
            <a:xfrm>
              <a:off x="4104" y="1888"/>
              <a:ext cx="317" cy="243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nvGrpSpPr>
            <p:cNvPr id="55327" name="Group 24"/>
            <p:cNvGrpSpPr>
              <a:grpSpLocks/>
            </p:cNvGrpSpPr>
            <p:nvPr/>
          </p:nvGrpSpPr>
          <p:grpSpPr bwMode="auto">
            <a:xfrm>
              <a:off x="3333" y="2205"/>
              <a:ext cx="1951" cy="839"/>
              <a:chOff x="3333" y="2205"/>
              <a:chExt cx="1951" cy="839"/>
            </a:xfrm>
          </p:grpSpPr>
          <p:sp>
            <p:nvSpPr>
              <p:cNvPr id="55328" name="Oval 25"/>
              <p:cNvSpPr>
                <a:spLocks noChangeArrowheads="1"/>
              </p:cNvSpPr>
              <p:nvPr/>
            </p:nvSpPr>
            <p:spPr bwMode="auto">
              <a:xfrm>
                <a:off x="3982" y="2378"/>
                <a:ext cx="499" cy="499"/>
              </a:xfrm>
              <a:prstGeom prst="ellipse">
                <a:avLst/>
              </a:prstGeom>
              <a:solidFill>
                <a:srgbClr val="99FF33"/>
              </a:soli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29" name="Line 26"/>
              <p:cNvSpPr>
                <a:spLocks noChangeShapeType="1"/>
              </p:cNvSpPr>
              <p:nvPr/>
            </p:nvSpPr>
            <p:spPr bwMode="auto">
              <a:xfrm flipH="1">
                <a:off x="3630" y="2373"/>
                <a:ext cx="1089"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30" name="Text Box 27"/>
              <p:cNvSpPr txBox="1">
                <a:spLocks noChangeArrowheads="1"/>
              </p:cNvSpPr>
              <p:nvPr/>
            </p:nvSpPr>
            <p:spPr bwMode="auto">
              <a:xfrm>
                <a:off x="4743" y="2205"/>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0000"/>
                    </a:solidFill>
                  </a:rPr>
                  <a:t>Na</a:t>
                </a:r>
                <a:r>
                  <a:rPr lang="it-IT" altLang="it-IT" b="1" baseline="30000">
                    <a:solidFill>
                      <a:srgbClr val="FF0000"/>
                    </a:solidFill>
                  </a:rPr>
                  <a:t>+</a:t>
                </a:r>
              </a:p>
            </p:txBody>
          </p:sp>
          <p:sp>
            <p:nvSpPr>
              <p:cNvPr id="55331" name="Line 28"/>
              <p:cNvSpPr>
                <a:spLocks noChangeShapeType="1"/>
              </p:cNvSpPr>
              <p:nvPr/>
            </p:nvSpPr>
            <p:spPr bwMode="auto">
              <a:xfrm>
                <a:off x="3741" y="2869"/>
                <a:ext cx="1089" cy="0"/>
              </a:xfrm>
              <a:prstGeom prst="line">
                <a:avLst/>
              </a:prstGeom>
              <a:noFill/>
              <a:ln w="114300">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32" name="Text Box 29"/>
              <p:cNvSpPr txBox="1">
                <a:spLocks noChangeArrowheads="1"/>
              </p:cNvSpPr>
              <p:nvPr/>
            </p:nvSpPr>
            <p:spPr bwMode="auto">
              <a:xfrm>
                <a:off x="3333" y="2679"/>
                <a:ext cx="39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99FF33"/>
                    </a:solidFill>
                  </a:rPr>
                  <a:t>H</a:t>
                </a:r>
                <a:r>
                  <a:rPr lang="it-IT" altLang="it-IT" b="1" baseline="30000">
                    <a:solidFill>
                      <a:srgbClr val="99FF33"/>
                    </a:solidFill>
                  </a:rPr>
                  <a:t>+</a:t>
                </a:r>
              </a:p>
            </p:txBody>
          </p:sp>
        </p:grpSp>
      </p:grpSp>
      <p:grpSp>
        <p:nvGrpSpPr>
          <p:cNvPr id="7" name="Group 30"/>
          <p:cNvGrpSpPr>
            <a:grpSpLocks/>
          </p:cNvGrpSpPr>
          <p:nvPr/>
        </p:nvGrpSpPr>
        <p:grpSpPr bwMode="auto">
          <a:xfrm>
            <a:off x="1330325" y="4210050"/>
            <a:ext cx="3011488" cy="1163638"/>
            <a:chOff x="3131" y="3287"/>
            <a:chExt cx="1897" cy="733"/>
          </a:xfrm>
        </p:grpSpPr>
        <p:sp>
          <p:nvSpPr>
            <p:cNvPr id="55321" name="Oval 31"/>
            <p:cNvSpPr>
              <a:spLocks noChangeArrowheads="1"/>
            </p:cNvSpPr>
            <p:nvPr/>
          </p:nvSpPr>
          <p:spPr bwMode="auto">
            <a:xfrm>
              <a:off x="3494" y="3471"/>
              <a:ext cx="499" cy="392"/>
            </a:xfrm>
            <a:prstGeom prst="ellipse">
              <a:avLst/>
            </a:prstGeom>
            <a:solidFill>
              <a:schemeClr val="accent1"/>
            </a:soli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22" name="Line 32"/>
            <p:cNvSpPr>
              <a:spLocks noChangeShapeType="1"/>
            </p:cNvSpPr>
            <p:nvPr/>
          </p:nvSpPr>
          <p:spPr bwMode="auto">
            <a:xfrm flipH="1">
              <a:off x="3131" y="3475"/>
              <a:ext cx="1089"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23" name="Text Box 33"/>
            <p:cNvSpPr txBox="1">
              <a:spLocks noChangeArrowheads="1"/>
            </p:cNvSpPr>
            <p:nvPr/>
          </p:nvSpPr>
          <p:spPr bwMode="auto">
            <a:xfrm>
              <a:off x="4244" y="3287"/>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0000"/>
                  </a:solidFill>
                </a:rPr>
                <a:t>Na</a:t>
              </a:r>
              <a:r>
                <a:rPr lang="it-IT" altLang="it-IT" b="1" baseline="30000">
                  <a:solidFill>
                    <a:srgbClr val="FF0000"/>
                  </a:solidFill>
                </a:rPr>
                <a:t>+</a:t>
              </a:r>
            </a:p>
          </p:txBody>
        </p:sp>
        <p:sp>
          <p:nvSpPr>
            <p:cNvPr id="55324" name="Line 34"/>
            <p:cNvSpPr>
              <a:spLocks noChangeShapeType="1"/>
            </p:cNvSpPr>
            <p:nvPr/>
          </p:nvSpPr>
          <p:spPr bwMode="auto">
            <a:xfrm flipH="1">
              <a:off x="3131" y="3863"/>
              <a:ext cx="1089" cy="0"/>
            </a:xfrm>
            <a:prstGeom prst="line">
              <a:avLst/>
            </a:prstGeom>
            <a:noFill/>
            <a:ln w="1143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25" name="Text Box 35"/>
            <p:cNvSpPr txBox="1">
              <a:spLocks noChangeArrowheads="1"/>
            </p:cNvSpPr>
            <p:nvPr/>
          </p:nvSpPr>
          <p:spPr bwMode="auto">
            <a:xfrm>
              <a:off x="4208" y="3655"/>
              <a:ext cx="8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chemeClr val="accent1"/>
                  </a:solidFill>
                </a:rPr>
                <a:t>HPO</a:t>
              </a:r>
              <a:r>
                <a:rPr lang="it-IT" altLang="it-IT" b="1" baseline="-25000">
                  <a:solidFill>
                    <a:schemeClr val="accent1"/>
                  </a:solidFill>
                </a:rPr>
                <a:t>4</a:t>
              </a:r>
              <a:r>
                <a:rPr lang="it-IT" altLang="it-IT" b="1" baseline="30000">
                  <a:solidFill>
                    <a:schemeClr val="accent1"/>
                  </a:solidFill>
                </a:rPr>
                <a:t>-</a:t>
              </a:r>
            </a:p>
          </p:txBody>
        </p:sp>
      </p:grpSp>
      <p:grpSp>
        <p:nvGrpSpPr>
          <p:cNvPr id="8" name="Group 36"/>
          <p:cNvGrpSpPr>
            <a:grpSpLocks/>
          </p:cNvGrpSpPr>
          <p:nvPr/>
        </p:nvGrpSpPr>
        <p:grpSpPr bwMode="auto">
          <a:xfrm>
            <a:off x="652463" y="5549900"/>
            <a:ext cx="3540125" cy="1263650"/>
            <a:chOff x="2699" y="3362"/>
            <a:chExt cx="2230" cy="796"/>
          </a:xfrm>
        </p:grpSpPr>
        <p:sp>
          <p:nvSpPr>
            <p:cNvPr id="55316" name="Oval 37"/>
            <p:cNvSpPr>
              <a:spLocks noChangeArrowheads="1"/>
            </p:cNvSpPr>
            <p:nvPr/>
          </p:nvSpPr>
          <p:spPr bwMode="auto">
            <a:xfrm>
              <a:off x="3484" y="3535"/>
              <a:ext cx="499" cy="499"/>
            </a:xfrm>
            <a:prstGeom prst="ellipse">
              <a:avLst/>
            </a:prstGeom>
            <a:solidFill>
              <a:srgbClr val="FF66CC"/>
            </a:soli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17" name="Line 38"/>
            <p:cNvSpPr>
              <a:spLocks noChangeShapeType="1"/>
            </p:cNvSpPr>
            <p:nvPr/>
          </p:nvSpPr>
          <p:spPr bwMode="auto">
            <a:xfrm flipH="1">
              <a:off x="3132" y="3530"/>
              <a:ext cx="1089"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8" name="Text Box 39"/>
            <p:cNvSpPr txBox="1">
              <a:spLocks noChangeArrowheads="1"/>
            </p:cNvSpPr>
            <p:nvPr/>
          </p:nvSpPr>
          <p:spPr bwMode="auto">
            <a:xfrm>
              <a:off x="4245" y="3362"/>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0000"/>
                  </a:solidFill>
                </a:rPr>
                <a:t>3Na</a:t>
              </a:r>
              <a:r>
                <a:rPr lang="it-IT" altLang="it-IT" b="1" baseline="30000">
                  <a:solidFill>
                    <a:srgbClr val="FF0000"/>
                  </a:solidFill>
                </a:rPr>
                <a:t>+</a:t>
              </a:r>
            </a:p>
          </p:txBody>
        </p:sp>
        <p:sp>
          <p:nvSpPr>
            <p:cNvPr id="55319" name="Line 40"/>
            <p:cNvSpPr>
              <a:spLocks noChangeShapeType="1"/>
            </p:cNvSpPr>
            <p:nvPr/>
          </p:nvSpPr>
          <p:spPr bwMode="auto">
            <a:xfrm>
              <a:off x="3243" y="4026"/>
              <a:ext cx="1089" cy="0"/>
            </a:xfrm>
            <a:prstGeom prst="line">
              <a:avLst/>
            </a:prstGeom>
            <a:noFill/>
            <a:ln w="114300">
              <a:solidFill>
                <a:srgbClr val="FF66CC"/>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20" name="Text Box 41"/>
            <p:cNvSpPr txBox="1">
              <a:spLocks noChangeArrowheads="1"/>
            </p:cNvSpPr>
            <p:nvPr/>
          </p:nvSpPr>
          <p:spPr bwMode="auto">
            <a:xfrm>
              <a:off x="2699" y="3793"/>
              <a:ext cx="6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b="1">
                  <a:solidFill>
                    <a:srgbClr val="FF66CC"/>
                  </a:solidFill>
                </a:rPr>
                <a:t>Ca</a:t>
              </a:r>
              <a:r>
                <a:rPr lang="it-IT" altLang="it-IT" b="1" baseline="30000">
                  <a:solidFill>
                    <a:srgbClr val="FF66CC"/>
                  </a:solidFill>
                </a:rPr>
                <a:t>2+</a:t>
              </a:r>
            </a:p>
          </p:txBody>
        </p:sp>
      </p:grpSp>
      <p:grpSp>
        <p:nvGrpSpPr>
          <p:cNvPr id="9" name="Group 42"/>
          <p:cNvGrpSpPr>
            <a:grpSpLocks/>
          </p:cNvGrpSpPr>
          <p:nvPr/>
        </p:nvGrpSpPr>
        <p:grpSpPr bwMode="auto">
          <a:xfrm>
            <a:off x="5794375" y="5157788"/>
            <a:ext cx="2665413" cy="1463675"/>
            <a:chOff x="4271" y="2270"/>
            <a:chExt cx="1679" cy="922"/>
          </a:xfrm>
        </p:grpSpPr>
        <p:sp>
          <p:nvSpPr>
            <p:cNvPr id="55309" name="Oval 43"/>
            <p:cNvSpPr>
              <a:spLocks noChangeArrowheads="1"/>
            </p:cNvSpPr>
            <p:nvPr/>
          </p:nvSpPr>
          <p:spPr bwMode="auto">
            <a:xfrm flipH="1">
              <a:off x="4601" y="2448"/>
              <a:ext cx="592" cy="578"/>
            </a:xfrm>
            <a:prstGeom prst="ellipse">
              <a:avLst/>
            </a:prstGeom>
            <a:gradFill rotWithShape="0">
              <a:gsLst>
                <a:gs pos="0">
                  <a:srgbClr val="100B0A"/>
                </a:gs>
                <a:gs pos="100000">
                  <a:srgbClr val="FAB69E"/>
                </a:gs>
              </a:gsLst>
              <a:path path="shape">
                <a:fillToRect l="50000" t="50000" r="50000" b="50000"/>
              </a:path>
            </a:gradFill>
            <a:ln w="762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10" name="AutoShape 44"/>
            <p:cNvSpPr>
              <a:spLocks noChangeArrowheads="1"/>
            </p:cNvSpPr>
            <p:nvPr/>
          </p:nvSpPr>
          <p:spPr bwMode="auto">
            <a:xfrm flipH="1">
              <a:off x="4271" y="2354"/>
              <a:ext cx="1056" cy="240"/>
            </a:xfrm>
            <a:prstGeom prst="rightArrow">
              <a:avLst>
                <a:gd name="adj1" fmla="val 50000"/>
                <a:gd name="adj2" fmla="val 110000"/>
              </a:avLst>
            </a:prstGeom>
            <a:solidFill>
              <a:srgbClr val="FF0000"/>
            </a:solidFill>
            <a:ln w="9525">
              <a:solidFill>
                <a:srgbClr val="FF0000"/>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11" name="AutoShape 45"/>
            <p:cNvSpPr>
              <a:spLocks noChangeArrowheads="1"/>
            </p:cNvSpPr>
            <p:nvPr/>
          </p:nvSpPr>
          <p:spPr bwMode="auto">
            <a:xfrm flipH="1">
              <a:off x="4271" y="2626"/>
              <a:ext cx="1056" cy="240"/>
            </a:xfrm>
            <a:prstGeom prst="rightArrow">
              <a:avLst>
                <a:gd name="adj1" fmla="val 50000"/>
                <a:gd name="adj2" fmla="val 110000"/>
              </a:avLst>
            </a:prstGeom>
            <a:solidFill>
              <a:srgbClr val="FF660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12" name="Text Box 46"/>
            <p:cNvSpPr txBox="1">
              <a:spLocks noChangeArrowheads="1"/>
            </p:cNvSpPr>
            <p:nvPr/>
          </p:nvSpPr>
          <p:spPr bwMode="auto">
            <a:xfrm>
              <a:off x="5373" y="2270"/>
              <a:ext cx="541"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it-IT" altLang="it-IT" b="1">
                  <a:solidFill>
                    <a:srgbClr val="FF0000"/>
                  </a:solidFill>
                  <a:latin typeface="Textile" charset="0"/>
                </a:rPr>
                <a:t>Na</a:t>
              </a:r>
              <a:r>
                <a:rPr lang="it-IT" altLang="it-IT" b="1" baseline="30000">
                  <a:solidFill>
                    <a:srgbClr val="FF0000"/>
                  </a:solidFill>
                  <a:latin typeface="Textile" charset="0"/>
                </a:rPr>
                <a:t>+</a:t>
              </a:r>
              <a:endParaRPr lang="it-IT" altLang="it-IT" b="1">
                <a:solidFill>
                  <a:srgbClr val="FF0000"/>
                </a:solidFill>
                <a:latin typeface="Textile" charset="0"/>
              </a:endParaRPr>
            </a:p>
          </p:txBody>
        </p:sp>
        <p:sp>
          <p:nvSpPr>
            <p:cNvPr id="55313" name="Text Box 47"/>
            <p:cNvSpPr txBox="1">
              <a:spLocks noChangeArrowheads="1"/>
            </p:cNvSpPr>
            <p:nvPr/>
          </p:nvSpPr>
          <p:spPr bwMode="auto">
            <a:xfrm>
              <a:off x="5377" y="2560"/>
              <a:ext cx="399"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it-IT" altLang="it-IT" b="1">
                  <a:solidFill>
                    <a:srgbClr val="FF6600"/>
                  </a:solidFill>
                  <a:latin typeface="Textile" charset="0"/>
                </a:rPr>
                <a:t>K</a:t>
              </a:r>
              <a:r>
                <a:rPr lang="it-IT" altLang="it-IT" b="1" baseline="30000">
                  <a:solidFill>
                    <a:srgbClr val="FF6600"/>
                  </a:solidFill>
                  <a:latin typeface="Textile" charset="0"/>
                </a:rPr>
                <a:t>+</a:t>
              </a:r>
              <a:endParaRPr lang="it-IT" altLang="it-IT" b="1">
                <a:solidFill>
                  <a:srgbClr val="FF6600"/>
                </a:solidFill>
                <a:latin typeface="Textile" charset="0"/>
              </a:endParaRPr>
            </a:p>
          </p:txBody>
        </p:sp>
        <p:sp>
          <p:nvSpPr>
            <p:cNvPr id="55314" name="AutoShape 48"/>
            <p:cNvSpPr>
              <a:spLocks noChangeArrowheads="1"/>
            </p:cNvSpPr>
            <p:nvPr/>
          </p:nvSpPr>
          <p:spPr bwMode="auto">
            <a:xfrm flipH="1">
              <a:off x="4271" y="2882"/>
              <a:ext cx="1056" cy="240"/>
            </a:xfrm>
            <a:prstGeom prst="rightArrow">
              <a:avLst>
                <a:gd name="adj1" fmla="val 50000"/>
                <a:gd name="adj2" fmla="val 110000"/>
              </a:avLst>
            </a:prstGeom>
            <a:solidFill>
              <a:srgbClr val="66FFFF"/>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55315" name="Text Box 49"/>
            <p:cNvSpPr txBox="1">
              <a:spLocks noChangeArrowheads="1"/>
            </p:cNvSpPr>
            <p:nvPr/>
          </p:nvSpPr>
          <p:spPr bwMode="auto">
            <a:xfrm>
              <a:off x="5380" y="2814"/>
              <a:ext cx="57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it-IT" altLang="it-IT" b="1">
                  <a:solidFill>
                    <a:srgbClr val="66FFFF"/>
                  </a:solidFill>
                  <a:latin typeface="Textile" charset="0"/>
                </a:rPr>
                <a:t>2Cl</a:t>
              </a:r>
              <a:r>
                <a:rPr lang="it-IT" altLang="it-IT" b="1" baseline="30000">
                  <a:solidFill>
                    <a:srgbClr val="66FFFF"/>
                  </a:solidFill>
                  <a:latin typeface="Textile" charset="0"/>
                </a:rPr>
                <a:t>-</a:t>
              </a:r>
              <a:endParaRPr lang="it-IT" altLang="it-IT" b="1">
                <a:solidFill>
                  <a:srgbClr val="66FFFF"/>
                </a:solidFill>
                <a:latin typeface="Textile" charset="0"/>
              </a:endParaRPr>
            </a:p>
          </p:txBody>
        </p:sp>
      </p:grpSp>
      <p:sp>
        <p:nvSpPr>
          <p:cNvPr id="55307" name="Text Box 50"/>
          <p:cNvSpPr txBox="1">
            <a:spLocks noChangeArrowheads="1"/>
          </p:cNvSpPr>
          <p:nvPr/>
        </p:nvSpPr>
        <p:spPr bwMode="auto">
          <a:xfrm>
            <a:off x="146050" y="2438400"/>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solidFill>
                  <a:schemeClr val="bg1"/>
                </a:solidFill>
              </a:rPr>
              <a:t>intracel</a:t>
            </a:r>
          </a:p>
        </p:txBody>
      </p:sp>
      <p:sp>
        <p:nvSpPr>
          <p:cNvPr id="55308" name="Text Box 51"/>
          <p:cNvSpPr txBox="1">
            <a:spLocks noChangeArrowheads="1"/>
          </p:cNvSpPr>
          <p:nvPr/>
        </p:nvSpPr>
        <p:spPr bwMode="auto">
          <a:xfrm>
            <a:off x="3886200" y="2376488"/>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a:solidFill>
                  <a:schemeClr val="bg1"/>
                </a:solidFill>
              </a:rPr>
              <a:t>extracel</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600200" y="381000"/>
            <a:ext cx="541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4400" b="1">
                <a:solidFill>
                  <a:schemeClr val="accent2"/>
                </a:solidFill>
                <a:latin typeface="Times New Roman" panose="02020603050405020304" pitchFamily="18" charset="0"/>
              </a:rPr>
              <a:t>Antiporto Na</a:t>
            </a:r>
            <a:r>
              <a:rPr lang="it-IT" altLang="it-IT" sz="4400" b="1" baseline="30000">
                <a:solidFill>
                  <a:schemeClr val="accent2"/>
                </a:solidFill>
                <a:latin typeface="Times New Roman" panose="02020603050405020304" pitchFamily="18" charset="0"/>
              </a:rPr>
              <a:t>+</a:t>
            </a:r>
            <a:r>
              <a:rPr lang="it-IT" altLang="it-IT" sz="4400" b="1">
                <a:solidFill>
                  <a:schemeClr val="accent2"/>
                </a:solidFill>
                <a:latin typeface="Times New Roman" panose="02020603050405020304" pitchFamily="18" charset="0"/>
              </a:rPr>
              <a:t>/Ca</a:t>
            </a:r>
            <a:r>
              <a:rPr lang="it-IT" altLang="it-IT" sz="4400" b="1" baseline="30000">
                <a:solidFill>
                  <a:schemeClr val="accent2"/>
                </a:solidFill>
                <a:latin typeface="Times New Roman" panose="02020603050405020304" pitchFamily="18" charset="0"/>
              </a:rPr>
              <a:t>2+</a:t>
            </a:r>
            <a:endParaRPr lang="it-IT" altLang="it-IT" sz="4400" b="1">
              <a:solidFill>
                <a:schemeClr val="accent2"/>
              </a:solidFill>
              <a:latin typeface="Times New Roman" panose="02020603050405020304" pitchFamily="18" charset="0"/>
            </a:endParaRPr>
          </a:p>
        </p:txBody>
      </p:sp>
      <p:sp>
        <p:nvSpPr>
          <p:cNvPr id="57347" name="Rectangle 25"/>
          <p:cNvSpPr>
            <a:spLocks noChangeArrowheads="1"/>
          </p:cNvSpPr>
          <p:nvPr/>
        </p:nvSpPr>
        <p:spPr bwMode="auto">
          <a:xfrm>
            <a:off x="533400" y="114300"/>
            <a:ext cx="372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SECONDARIO</a:t>
            </a:r>
          </a:p>
        </p:txBody>
      </p:sp>
      <p:sp>
        <p:nvSpPr>
          <p:cNvPr id="57348" name="Rectangle 27"/>
          <p:cNvSpPr>
            <a:spLocks noChangeArrowheads="1"/>
          </p:cNvSpPr>
          <p:nvPr/>
        </p:nvSpPr>
        <p:spPr bwMode="auto">
          <a:xfrm>
            <a:off x="4648200" y="1524000"/>
            <a:ext cx="40195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L’antiporto Na</a:t>
            </a:r>
            <a:r>
              <a:rPr lang="it-IT" altLang="it-IT" sz="2000" b="1" baseline="30000"/>
              <a:t>+</a:t>
            </a:r>
            <a:r>
              <a:rPr lang="it-IT" altLang="it-IT" sz="2000" b="1"/>
              <a:t>/Ca</a:t>
            </a:r>
            <a:r>
              <a:rPr lang="it-IT" altLang="it-IT" sz="2000" b="1" baseline="30000"/>
              <a:t>2+</a:t>
            </a:r>
            <a:r>
              <a:rPr lang="it-IT" altLang="it-IT" sz="2000" b="1"/>
              <a:t> ha un ruolo chiave nel controllo del Ca</a:t>
            </a:r>
            <a:r>
              <a:rPr lang="it-IT" altLang="it-IT" sz="2000" b="1" baseline="30000"/>
              <a:t>2+</a:t>
            </a:r>
            <a:r>
              <a:rPr lang="it-IT" altLang="it-IT" sz="2000" b="1"/>
              <a:t> intracellulare in tutte le cellule, dove è costantemente attivato.</a:t>
            </a:r>
          </a:p>
        </p:txBody>
      </p:sp>
      <p:sp>
        <p:nvSpPr>
          <p:cNvPr id="150556" name="Rectangle 28"/>
          <p:cNvSpPr>
            <a:spLocks noChangeArrowheads="1"/>
          </p:cNvSpPr>
          <p:nvPr/>
        </p:nvSpPr>
        <p:spPr bwMode="auto">
          <a:xfrm>
            <a:off x="4648200" y="3505200"/>
            <a:ext cx="4191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È di particolare importanza nelle cellule cardiache quando la concentrazione di Ca</a:t>
            </a:r>
            <a:r>
              <a:rPr lang="it-IT" altLang="it-IT" sz="2000" b="1" baseline="30000"/>
              <a:t>2+</a:t>
            </a:r>
            <a:r>
              <a:rPr lang="it-IT" altLang="it-IT" sz="2000" b="1"/>
              <a:t>, che aumenta durante la contrazione sistolica, deve essere velocemente riportata al suo livello normale per permettere il rilasciamento ventricolare</a:t>
            </a:r>
          </a:p>
        </p:txBody>
      </p:sp>
      <p:pic>
        <p:nvPicPr>
          <p:cNvPr id="57350" name="Picture 29" descr="slid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752600"/>
            <a:ext cx="4521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556"/>
                                        </p:tgtEl>
                                        <p:attrNameLst>
                                          <p:attrName>style.visibility</p:attrName>
                                        </p:attrNameLst>
                                      </p:cBhvr>
                                      <p:to>
                                        <p:strVal val="visible"/>
                                      </p:to>
                                    </p:set>
                                    <p:animEffect transition="in" filter="dissolve">
                                      <p:cBhvr>
                                        <p:cTn id="7" dur="500"/>
                                        <p:tgtEl>
                                          <p:spTgt spid="150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5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1000" y="3810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b="1">
                <a:solidFill>
                  <a:schemeClr val="accent2"/>
                </a:solidFill>
              </a:rPr>
              <a:t>Antiporto Na</a:t>
            </a:r>
            <a:r>
              <a:rPr lang="it-IT" altLang="it-IT" b="1" baseline="30000">
                <a:solidFill>
                  <a:schemeClr val="accent2"/>
                </a:solidFill>
              </a:rPr>
              <a:t>+</a:t>
            </a:r>
            <a:r>
              <a:rPr lang="it-IT" altLang="it-IT" b="1">
                <a:solidFill>
                  <a:schemeClr val="accent2"/>
                </a:solidFill>
              </a:rPr>
              <a:t>/Ca</a:t>
            </a:r>
            <a:r>
              <a:rPr lang="it-IT" altLang="it-IT" b="1" baseline="30000">
                <a:solidFill>
                  <a:schemeClr val="accent2"/>
                </a:solidFill>
              </a:rPr>
              <a:t>2+</a:t>
            </a:r>
            <a:r>
              <a:rPr lang="it-IT" altLang="it-IT" b="1">
                <a:solidFill>
                  <a:schemeClr val="accent2"/>
                </a:solidFill>
              </a:rPr>
              <a:t> e insufficienza cardiaca</a:t>
            </a:r>
          </a:p>
        </p:txBody>
      </p:sp>
      <p:sp>
        <p:nvSpPr>
          <p:cNvPr id="59395" name="Rectangle 24"/>
          <p:cNvSpPr>
            <a:spLocks noChangeArrowheads="1"/>
          </p:cNvSpPr>
          <p:nvPr/>
        </p:nvSpPr>
        <p:spPr bwMode="auto">
          <a:xfrm>
            <a:off x="533400" y="114300"/>
            <a:ext cx="372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SECONDARIO</a:t>
            </a:r>
          </a:p>
        </p:txBody>
      </p:sp>
      <p:pic>
        <p:nvPicPr>
          <p:cNvPr id="59396" name="Picture 27" descr="slid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71501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66700" y="314325"/>
            <a:ext cx="85518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4000" b="1">
                <a:solidFill>
                  <a:schemeClr val="accent2"/>
                </a:solidFill>
                <a:latin typeface="Times New Roman" panose="02020603050405020304" pitchFamily="18" charset="0"/>
              </a:rPr>
              <a:t>L’antiporto Na</a:t>
            </a:r>
            <a:r>
              <a:rPr lang="it-IT" altLang="it-IT" sz="4000" b="1" baseline="30000">
                <a:solidFill>
                  <a:schemeClr val="accent2"/>
                </a:solidFill>
                <a:latin typeface="Times New Roman" panose="02020603050405020304" pitchFamily="18" charset="0"/>
              </a:rPr>
              <a:t>+</a:t>
            </a:r>
            <a:r>
              <a:rPr lang="it-IT" altLang="it-IT" sz="4000" b="1">
                <a:solidFill>
                  <a:schemeClr val="accent2"/>
                </a:solidFill>
                <a:latin typeface="Times New Roman" panose="02020603050405020304" pitchFamily="18" charset="0"/>
              </a:rPr>
              <a:t>/H</a:t>
            </a:r>
            <a:r>
              <a:rPr lang="it-IT" altLang="it-IT" sz="4000" b="1" baseline="30000">
                <a:solidFill>
                  <a:schemeClr val="accent2"/>
                </a:solidFill>
                <a:latin typeface="Times New Roman" panose="02020603050405020304" pitchFamily="18" charset="0"/>
              </a:rPr>
              <a:t>+</a:t>
            </a:r>
            <a:r>
              <a:rPr lang="it-IT" altLang="it-IT" sz="4000" b="1">
                <a:solidFill>
                  <a:schemeClr val="accent2"/>
                </a:solidFill>
                <a:latin typeface="Times New Roman" panose="02020603050405020304" pitchFamily="18" charset="0"/>
              </a:rPr>
              <a:t> (NHE1 - NHE6)</a:t>
            </a:r>
          </a:p>
        </p:txBody>
      </p:sp>
      <p:sp>
        <p:nvSpPr>
          <p:cNvPr id="61443" name="Rectangle 15"/>
          <p:cNvSpPr>
            <a:spLocks noChangeArrowheads="1"/>
          </p:cNvSpPr>
          <p:nvPr/>
        </p:nvSpPr>
        <p:spPr bwMode="auto">
          <a:xfrm>
            <a:off x="533400" y="114300"/>
            <a:ext cx="372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SECONDARIO</a:t>
            </a:r>
          </a:p>
        </p:txBody>
      </p:sp>
      <p:sp>
        <p:nvSpPr>
          <p:cNvPr id="61444" name="Rectangle 17"/>
          <p:cNvSpPr>
            <a:spLocks noChangeArrowheads="1"/>
          </p:cNvSpPr>
          <p:nvPr/>
        </p:nvSpPr>
        <p:spPr bwMode="auto">
          <a:xfrm>
            <a:off x="4495800" y="1447800"/>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Svolge un ruolo determinante nel controllo del pH intracellulare di tutte le cellule</a:t>
            </a:r>
          </a:p>
        </p:txBody>
      </p:sp>
      <p:sp>
        <p:nvSpPr>
          <p:cNvPr id="152594" name="Rectangle 18"/>
          <p:cNvSpPr>
            <a:spLocks noChangeArrowheads="1"/>
          </p:cNvSpPr>
          <p:nvPr/>
        </p:nvSpPr>
        <p:spPr bwMode="auto">
          <a:xfrm>
            <a:off x="4495800" y="2819400"/>
            <a:ext cx="4267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L’antiporto Na</a:t>
            </a:r>
            <a:r>
              <a:rPr lang="it-IT" altLang="it-IT" sz="2000" b="1" baseline="15000"/>
              <a:t>+</a:t>
            </a:r>
            <a:r>
              <a:rPr lang="it-IT" altLang="it-IT" sz="2000" b="1"/>
              <a:t>/H</a:t>
            </a:r>
            <a:r>
              <a:rPr lang="it-IT" altLang="it-IT" sz="2000" b="1" baseline="15000"/>
              <a:t>+</a:t>
            </a:r>
            <a:r>
              <a:rPr lang="it-IT" altLang="it-IT" sz="2000" b="1"/>
              <a:t> è particolarmente importante a livello renale. La sua localizzazione sull’orletto a spazzola delle cellule epiteliale del tubulo contorto prossimale permette, infatti, di arricchire il liquido del lume tubulare di ioni H</a:t>
            </a:r>
            <a:r>
              <a:rPr lang="it-IT" altLang="it-IT" sz="2000" b="1" baseline="15000"/>
              <a:t>+</a:t>
            </a:r>
            <a:r>
              <a:rPr lang="it-IT" altLang="it-IT" sz="2000" b="1"/>
              <a:t> e di acidificare le urine. </a:t>
            </a:r>
          </a:p>
        </p:txBody>
      </p:sp>
      <p:pic>
        <p:nvPicPr>
          <p:cNvPr id="61446" name="Picture 19" descr="slid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4191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94"/>
                                        </p:tgtEl>
                                        <p:attrNameLst>
                                          <p:attrName>style.visibility</p:attrName>
                                        </p:attrNameLst>
                                      </p:cBhvr>
                                      <p:to>
                                        <p:strVal val="visible"/>
                                      </p:to>
                                    </p:set>
                                    <p:animEffect transition="in" filter="dissolve">
                                      <p:cBhvr>
                                        <p:cTn id="7" dur="500"/>
                                        <p:tgtEl>
                                          <p:spTgt spid="152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2" name="Text Box 44"/>
          <p:cNvSpPr txBox="1">
            <a:spLocks noChangeArrowheads="1"/>
          </p:cNvSpPr>
          <p:nvPr/>
        </p:nvSpPr>
        <p:spPr bwMode="auto">
          <a:xfrm>
            <a:off x="2781300" y="1295400"/>
            <a:ext cx="3852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Times New Roman" panose="02020603050405020304" pitchFamily="18" charset="0"/>
              </a:rPr>
              <a:t>Sistemi di trasporto di membrana</a:t>
            </a:r>
            <a:endParaRPr lang="en-GB" altLang="it-IT" sz="2000" b="1">
              <a:latin typeface="Times New Roman" panose="02020603050405020304" pitchFamily="18" charset="0"/>
            </a:endParaRPr>
          </a:p>
        </p:txBody>
      </p:sp>
      <p:sp>
        <p:nvSpPr>
          <p:cNvPr id="78893" name="Text Box 45"/>
          <p:cNvSpPr txBox="1">
            <a:spLocks noChangeArrowheads="1"/>
          </p:cNvSpPr>
          <p:nvPr/>
        </p:nvSpPr>
        <p:spPr bwMode="auto">
          <a:xfrm>
            <a:off x="1489075" y="2330450"/>
            <a:ext cx="1231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Trasporto </a:t>
            </a:r>
          </a:p>
          <a:p>
            <a:pPr algn="ctr" eaLnBrk="1" hangingPunct="1">
              <a:spcBef>
                <a:spcPct val="0"/>
              </a:spcBef>
              <a:buClrTx/>
              <a:buSzTx/>
              <a:buFontTx/>
              <a:buNone/>
            </a:pPr>
            <a:r>
              <a:rPr lang="it-IT" altLang="it-IT" sz="1800" b="1">
                <a:latin typeface="Times New Roman" panose="02020603050405020304" pitchFamily="18" charset="0"/>
              </a:rPr>
              <a:t>passivo</a:t>
            </a:r>
            <a:endParaRPr lang="en-GB" altLang="it-IT" sz="1800" b="1">
              <a:latin typeface="Times New Roman" panose="02020603050405020304" pitchFamily="18" charset="0"/>
            </a:endParaRPr>
          </a:p>
        </p:txBody>
      </p:sp>
      <p:sp>
        <p:nvSpPr>
          <p:cNvPr id="78894" name="Text Box 46"/>
          <p:cNvSpPr txBox="1">
            <a:spLocks noChangeArrowheads="1"/>
          </p:cNvSpPr>
          <p:nvPr/>
        </p:nvSpPr>
        <p:spPr bwMode="auto">
          <a:xfrm>
            <a:off x="5815013" y="2495550"/>
            <a:ext cx="179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Trasporto attivo</a:t>
            </a:r>
            <a:endParaRPr lang="en-GB" altLang="it-IT" sz="1800" b="1">
              <a:latin typeface="Times New Roman" panose="02020603050405020304" pitchFamily="18" charset="0"/>
            </a:endParaRPr>
          </a:p>
        </p:txBody>
      </p:sp>
      <p:sp>
        <p:nvSpPr>
          <p:cNvPr id="78895" name="Text Box 47"/>
          <p:cNvSpPr txBox="1">
            <a:spLocks noChangeArrowheads="1"/>
          </p:cNvSpPr>
          <p:nvPr/>
        </p:nvSpPr>
        <p:spPr bwMode="auto">
          <a:xfrm>
            <a:off x="495300" y="3733800"/>
            <a:ext cx="124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Diffusione </a:t>
            </a:r>
          </a:p>
          <a:p>
            <a:pPr algn="ctr" eaLnBrk="1" hangingPunct="1">
              <a:spcBef>
                <a:spcPct val="0"/>
              </a:spcBef>
              <a:buClrTx/>
              <a:buSzTx/>
              <a:buFontTx/>
              <a:buNone/>
            </a:pPr>
            <a:r>
              <a:rPr lang="it-IT" altLang="it-IT" sz="1800" b="1">
                <a:latin typeface="Times New Roman" panose="02020603050405020304" pitchFamily="18" charset="0"/>
              </a:rPr>
              <a:t>semplice</a:t>
            </a:r>
            <a:endParaRPr lang="en-GB" altLang="it-IT" sz="1800" b="1">
              <a:latin typeface="Times New Roman" panose="02020603050405020304" pitchFamily="18" charset="0"/>
            </a:endParaRPr>
          </a:p>
        </p:txBody>
      </p:sp>
      <p:sp>
        <p:nvSpPr>
          <p:cNvPr id="78896" name="Text Box 48"/>
          <p:cNvSpPr txBox="1">
            <a:spLocks noChangeArrowheads="1"/>
          </p:cNvSpPr>
          <p:nvPr/>
        </p:nvSpPr>
        <p:spPr bwMode="auto">
          <a:xfrm>
            <a:off x="2438400" y="3733800"/>
            <a:ext cx="1562100" cy="6413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Diffusione</a:t>
            </a:r>
          </a:p>
          <a:p>
            <a:pPr algn="ctr" eaLnBrk="1" hangingPunct="1">
              <a:spcBef>
                <a:spcPct val="0"/>
              </a:spcBef>
              <a:buClrTx/>
              <a:buSzTx/>
              <a:buFontTx/>
              <a:buNone/>
            </a:pPr>
            <a:r>
              <a:rPr lang="it-IT" altLang="it-IT" sz="1800" b="1">
                <a:latin typeface="Times New Roman" panose="02020603050405020304" pitchFamily="18" charset="0"/>
              </a:rPr>
              <a:t>facilitata</a:t>
            </a:r>
            <a:endParaRPr lang="en-GB" altLang="it-IT" sz="1800" b="1">
              <a:latin typeface="Times New Roman" panose="02020603050405020304" pitchFamily="18" charset="0"/>
            </a:endParaRPr>
          </a:p>
        </p:txBody>
      </p:sp>
      <p:sp>
        <p:nvSpPr>
          <p:cNvPr id="78897" name="Text Box 49"/>
          <p:cNvSpPr txBox="1">
            <a:spLocks noChangeArrowheads="1"/>
          </p:cNvSpPr>
          <p:nvPr/>
        </p:nvSpPr>
        <p:spPr bwMode="auto">
          <a:xfrm>
            <a:off x="4991100" y="3657600"/>
            <a:ext cx="1231900" cy="9159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Trasporto </a:t>
            </a:r>
          </a:p>
          <a:p>
            <a:pPr algn="ctr" eaLnBrk="1" hangingPunct="1">
              <a:spcBef>
                <a:spcPct val="0"/>
              </a:spcBef>
              <a:buClrTx/>
              <a:buSzTx/>
              <a:buFontTx/>
              <a:buNone/>
            </a:pPr>
            <a:r>
              <a:rPr lang="it-IT" altLang="it-IT" sz="1800" b="1">
                <a:latin typeface="Times New Roman" panose="02020603050405020304" pitchFamily="18" charset="0"/>
              </a:rPr>
              <a:t>Attivo</a:t>
            </a:r>
          </a:p>
          <a:p>
            <a:pPr algn="ctr" eaLnBrk="1" hangingPunct="1">
              <a:spcBef>
                <a:spcPct val="0"/>
              </a:spcBef>
              <a:buClrTx/>
              <a:buSzTx/>
              <a:buFontTx/>
              <a:buNone/>
            </a:pPr>
            <a:r>
              <a:rPr lang="it-IT" altLang="it-IT" sz="1800" b="1">
                <a:latin typeface="Times New Roman" panose="02020603050405020304" pitchFamily="18" charset="0"/>
              </a:rPr>
              <a:t>primario</a:t>
            </a:r>
            <a:endParaRPr lang="en-GB" altLang="it-IT" sz="1800" b="1">
              <a:latin typeface="Times New Roman" panose="02020603050405020304" pitchFamily="18" charset="0"/>
            </a:endParaRPr>
          </a:p>
        </p:txBody>
      </p:sp>
      <p:sp>
        <p:nvSpPr>
          <p:cNvPr id="78898" name="Text Box 50"/>
          <p:cNvSpPr txBox="1">
            <a:spLocks noChangeArrowheads="1"/>
          </p:cNvSpPr>
          <p:nvPr/>
        </p:nvSpPr>
        <p:spPr bwMode="auto">
          <a:xfrm>
            <a:off x="7429500" y="3657600"/>
            <a:ext cx="1238250" cy="9159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Trasporto </a:t>
            </a:r>
          </a:p>
          <a:p>
            <a:pPr algn="ctr" eaLnBrk="1" hangingPunct="1">
              <a:spcBef>
                <a:spcPct val="0"/>
              </a:spcBef>
              <a:buClrTx/>
              <a:buSzTx/>
              <a:buFontTx/>
              <a:buNone/>
            </a:pPr>
            <a:r>
              <a:rPr lang="it-IT" altLang="it-IT" sz="1800" b="1">
                <a:latin typeface="Times New Roman" panose="02020603050405020304" pitchFamily="18" charset="0"/>
              </a:rPr>
              <a:t>Attivo </a:t>
            </a:r>
          </a:p>
          <a:p>
            <a:pPr algn="ctr" eaLnBrk="1" hangingPunct="1">
              <a:spcBef>
                <a:spcPct val="0"/>
              </a:spcBef>
              <a:buClrTx/>
              <a:buSzTx/>
              <a:buFontTx/>
              <a:buNone/>
            </a:pPr>
            <a:r>
              <a:rPr lang="it-IT" altLang="it-IT" sz="1800" b="1">
                <a:latin typeface="Times New Roman" panose="02020603050405020304" pitchFamily="18" charset="0"/>
              </a:rPr>
              <a:t>secondario</a:t>
            </a:r>
            <a:endParaRPr lang="en-GB" altLang="it-IT" sz="1800" b="1">
              <a:latin typeface="Times New Roman" panose="02020603050405020304" pitchFamily="18" charset="0"/>
            </a:endParaRPr>
          </a:p>
        </p:txBody>
      </p:sp>
      <p:sp>
        <p:nvSpPr>
          <p:cNvPr id="78899" name="Text Box 51"/>
          <p:cNvSpPr txBox="1">
            <a:spLocks noChangeArrowheads="1"/>
          </p:cNvSpPr>
          <p:nvPr/>
        </p:nvSpPr>
        <p:spPr bwMode="auto">
          <a:xfrm>
            <a:off x="476250" y="5011738"/>
            <a:ext cx="147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Indipendente</a:t>
            </a:r>
          </a:p>
          <a:p>
            <a:pPr algn="ctr" eaLnBrk="1" hangingPunct="1">
              <a:spcBef>
                <a:spcPct val="0"/>
              </a:spcBef>
              <a:buClrTx/>
              <a:buSzTx/>
              <a:buFontTx/>
              <a:buNone/>
            </a:pPr>
            <a:r>
              <a:rPr lang="it-IT" altLang="it-IT" sz="1800" b="1">
                <a:latin typeface="Times New Roman" panose="02020603050405020304" pitchFamily="18" charset="0"/>
              </a:rPr>
              <a:t>da un vettore</a:t>
            </a:r>
            <a:endParaRPr lang="en-GB" altLang="it-IT" sz="1800" b="1">
              <a:latin typeface="Times New Roman" panose="02020603050405020304" pitchFamily="18" charset="0"/>
            </a:endParaRPr>
          </a:p>
        </p:txBody>
      </p:sp>
      <p:sp>
        <p:nvSpPr>
          <p:cNvPr id="78900" name="Text Box 52"/>
          <p:cNvSpPr txBox="1">
            <a:spLocks noChangeArrowheads="1"/>
          </p:cNvSpPr>
          <p:nvPr/>
        </p:nvSpPr>
        <p:spPr bwMode="auto">
          <a:xfrm>
            <a:off x="3817938" y="5310188"/>
            <a:ext cx="2654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800" b="1">
                <a:latin typeface="Times New Roman" panose="02020603050405020304" pitchFamily="18" charset="0"/>
              </a:rPr>
              <a:t>Dipendente da un vettore</a:t>
            </a:r>
            <a:endParaRPr lang="en-GB" altLang="it-IT" sz="1800" b="1">
              <a:latin typeface="Times New Roman" panose="02020603050405020304" pitchFamily="18" charset="0"/>
            </a:endParaRPr>
          </a:p>
        </p:txBody>
      </p:sp>
      <p:sp>
        <p:nvSpPr>
          <p:cNvPr id="78901" name="AutoShape 53"/>
          <p:cNvSpPr>
            <a:spLocks/>
          </p:cNvSpPr>
          <p:nvPr/>
        </p:nvSpPr>
        <p:spPr bwMode="auto">
          <a:xfrm rot="5419240" flipH="1">
            <a:off x="5378450" y="2351088"/>
            <a:ext cx="438150" cy="5334000"/>
          </a:xfrm>
          <a:prstGeom prst="leftBrace">
            <a:avLst>
              <a:gd name="adj1" fmla="val 10144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78902" name="Line 54"/>
          <p:cNvSpPr>
            <a:spLocks noChangeShapeType="1"/>
          </p:cNvSpPr>
          <p:nvPr/>
        </p:nvSpPr>
        <p:spPr bwMode="auto">
          <a:xfrm>
            <a:off x="4537075" y="179705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03" name="Line 55"/>
          <p:cNvSpPr>
            <a:spLocks noChangeShapeType="1"/>
          </p:cNvSpPr>
          <p:nvPr/>
        </p:nvSpPr>
        <p:spPr bwMode="auto">
          <a:xfrm>
            <a:off x="2098675" y="217805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04" name="Line 56"/>
          <p:cNvSpPr>
            <a:spLocks noChangeShapeType="1"/>
          </p:cNvSpPr>
          <p:nvPr/>
        </p:nvSpPr>
        <p:spPr bwMode="auto">
          <a:xfrm>
            <a:off x="2098675" y="217805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05" name="Line 57"/>
          <p:cNvSpPr>
            <a:spLocks noChangeShapeType="1"/>
          </p:cNvSpPr>
          <p:nvPr/>
        </p:nvSpPr>
        <p:spPr bwMode="auto">
          <a:xfrm>
            <a:off x="2095500" y="302418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06" name="Line 58"/>
          <p:cNvSpPr>
            <a:spLocks noChangeShapeType="1"/>
          </p:cNvSpPr>
          <p:nvPr/>
        </p:nvSpPr>
        <p:spPr bwMode="auto">
          <a:xfrm>
            <a:off x="1028700" y="3328988"/>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07" name="Line 59"/>
          <p:cNvSpPr>
            <a:spLocks noChangeShapeType="1"/>
          </p:cNvSpPr>
          <p:nvPr/>
        </p:nvSpPr>
        <p:spPr bwMode="auto">
          <a:xfrm>
            <a:off x="1028700" y="3352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08" name="Line 60"/>
          <p:cNvSpPr>
            <a:spLocks noChangeShapeType="1"/>
          </p:cNvSpPr>
          <p:nvPr/>
        </p:nvSpPr>
        <p:spPr bwMode="auto">
          <a:xfrm>
            <a:off x="3238500" y="3352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09" name="Line 61"/>
          <p:cNvSpPr>
            <a:spLocks noChangeShapeType="1"/>
          </p:cNvSpPr>
          <p:nvPr/>
        </p:nvSpPr>
        <p:spPr bwMode="auto">
          <a:xfrm>
            <a:off x="6740525" y="217805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10" name="Line 62"/>
          <p:cNvSpPr>
            <a:spLocks noChangeShapeType="1"/>
          </p:cNvSpPr>
          <p:nvPr/>
        </p:nvSpPr>
        <p:spPr bwMode="auto">
          <a:xfrm flipH="1">
            <a:off x="6743700" y="2863850"/>
            <a:ext cx="3175" cy="48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11" name="Line 63"/>
          <p:cNvSpPr>
            <a:spLocks noChangeShapeType="1"/>
          </p:cNvSpPr>
          <p:nvPr/>
        </p:nvSpPr>
        <p:spPr bwMode="auto">
          <a:xfrm>
            <a:off x="5524500" y="33528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12" name="Line 64"/>
          <p:cNvSpPr>
            <a:spLocks noChangeShapeType="1"/>
          </p:cNvSpPr>
          <p:nvPr/>
        </p:nvSpPr>
        <p:spPr bwMode="auto">
          <a:xfrm>
            <a:off x="5524500" y="3352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8914" name="AutoShape 66"/>
          <p:cNvSpPr>
            <a:spLocks/>
          </p:cNvSpPr>
          <p:nvPr/>
        </p:nvSpPr>
        <p:spPr bwMode="auto">
          <a:xfrm rot="-5409520">
            <a:off x="844550" y="3956050"/>
            <a:ext cx="369888" cy="1449388"/>
          </a:xfrm>
          <a:prstGeom prst="leftBrace">
            <a:avLst>
              <a:gd name="adj1" fmla="val 3265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78920" name="Line 72"/>
          <p:cNvSpPr>
            <a:spLocks noChangeShapeType="1"/>
          </p:cNvSpPr>
          <p:nvPr/>
        </p:nvSpPr>
        <p:spPr bwMode="auto">
          <a:xfrm>
            <a:off x="6915150" y="3868738"/>
            <a:ext cx="0" cy="1800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8921" name="Text Box 73"/>
          <p:cNvSpPr txBox="1">
            <a:spLocks noChangeArrowheads="1"/>
          </p:cNvSpPr>
          <p:nvPr/>
        </p:nvSpPr>
        <p:spPr bwMode="auto">
          <a:xfrm>
            <a:off x="6697663" y="5813425"/>
            <a:ext cx="139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chemeClr val="accent2"/>
                </a:solidFill>
                <a:latin typeface="Times New Roman" panose="02020603050405020304" pitchFamily="18" charset="0"/>
              </a:rPr>
              <a:t>Endocitosi </a:t>
            </a:r>
          </a:p>
          <a:p>
            <a:pPr eaLnBrk="1" hangingPunct="1">
              <a:spcBef>
                <a:spcPct val="0"/>
              </a:spcBef>
              <a:buClrTx/>
              <a:buSzTx/>
              <a:buFontTx/>
              <a:buNone/>
            </a:pPr>
            <a:r>
              <a:rPr lang="it-IT" altLang="it-IT" sz="2000" b="1">
                <a:solidFill>
                  <a:schemeClr val="accent2"/>
                </a:solidFill>
                <a:latin typeface="Times New Roman" panose="02020603050405020304" pitchFamily="18" charset="0"/>
              </a:rPr>
              <a:t>Esocitosi</a:t>
            </a:r>
          </a:p>
          <a:p>
            <a:pPr eaLnBrk="1" hangingPunct="1">
              <a:spcBef>
                <a:spcPct val="0"/>
              </a:spcBef>
              <a:buClrTx/>
              <a:buSzTx/>
              <a:buFontTx/>
              <a:buNone/>
            </a:pPr>
            <a:r>
              <a:rPr lang="it-IT" altLang="it-IT" sz="2000" b="1">
                <a:solidFill>
                  <a:schemeClr val="accent2"/>
                </a:solidFill>
                <a:latin typeface="Times New Roman" panose="02020603050405020304" pitchFamily="18" charset="0"/>
              </a:rPr>
              <a:t>Transcitosi</a:t>
            </a:r>
          </a:p>
        </p:txBody>
      </p:sp>
      <p:sp>
        <p:nvSpPr>
          <p:cNvPr id="78922" name="Line 74"/>
          <p:cNvSpPr>
            <a:spLocks noChangeShapeType="1"/>
          </p:cNvSpPr>
          <p:nvPr/>
        </p:nvSpPr>
        <p:spPr bwMode="auto">
          <a:xfrm flipH="1">
            <a:off x="3530600" y="5813425"/>
            <a:ext cx="9366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8923" name="Text Box 75"/>
          <p:cNvSpPr txBox="1">
            <a:spLocks noChangeArrowheads="1"/>
          </p:cNvSpPr>
          <p:nvPr/>
        </p:nvSpPr>
        <p:spPr bwMode="auto">
          <a:xfrm>
            <a:off x="3097213" y="6173788"/>
            <a:ext cx="103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a:solidFill>
                  <a:schemeClr val="accent2"/>
                </a:solidFill>
                <a:latin typeface="Times New Roman" panose="02020603050405020304" pitchFamily="18" charset="0"/>
              </a:rPr>
              <a:t>Canale</a:t>
            </a:r>
          </a:p>
        </p:txBody>
      </p:sp>
      <p:sp>
        <p:nvSpPr>
          <p:cNvPr id="78924" name="Line 76"/>
          <p:cNvSpPr>
            <a:spLocks noChangeShapeType="1"/>
          </p:cNvSpPr>
          <p:nvPr/>
        </p:nvSpPr>
        <p:spPr bwMode="auto">
          <a:xfrm>
            <a:off x="4754563" y="5813425"/>
            <a:ext cx="5762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8925" name="Text Box 77"/>
          <p:cNvSpPr txBox="1">
            <a:spLocks noChangeArrowheads="1"/>
          </p:cNvSpPr>
          <p:nvPr/>
        </p:nvSpPr>
        <p:spPr bwMode="auto">
          <a:xfrm>
            <a:off x="4826000" y="6173788"/>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a:solidFill>
                  <a:schemeClr val="accent2"/>
                </a:solidFill>
                <a:latin typeface="Times New Roman" panose="02020603050405020304" pitchFamily="18" charset="0"/>
              </a:rPr>
              <a:t>Carrier</a:t>
            </a:r>
          </a:p>
        </p:txBody>
      </p:sp>
      <p:sp>
        <p:nvSpPr>
          <p:cNvPr id="8222" name="WordArt 78"/>
          <p:cNvSpPr>
            <a:spLocks noChangeArrowheads="1" noChangeShapeType="1" noTextEdit="1"/>
          </p:cNvSpPr>
          <p:nvPr/>
        </p:nvSpPr>
        <p:spPr bwMode="auto">
          <a:xfrm>
            <a:off x="1524000" y="457200"/>
            <a:ext cx="6248400" cy="762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TRASPORTI ATTRAVERSO </a:t>
            </a:r>
          </a:p>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LE MEMBRANE</a:t>
            </a:r>
          </a:p>
        </p:txBody>
      </p:sp>
      <p:sp>
        <p:nvSpPr>
          <p:cNvPr id="78927" name="Line 79"/>
          <p:cNvSpPr>
            <a:spLocks noChangeShapeType="1"/>
          </p:cNvSpPr>
          <p:nvPr/>
        </p:nvSpPr>
        <p:spPr bwMode="auto">
          <a:xfrm>
            <a:off x="8101013" y="3357563"/>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92"/>
                                        </p:tgtEl>
                                        <p:attrNameLst>
                                          <p:attrName>style.visibility</p:attrName>
                                        </p:attrNameLst>
                                      </p:cBhvr>
                                      <p:to>
                                        <p:strVal val="visible"/>
                                      </p:to>
                                    </p:set>
                                    <p:animEffect transition="in" filter="fade">
                                      <p:cBhvr>
                                        <p:cTn id="7" dur="1000"/>
                                        <p:tgtEl>
                                          <p:spTgt spid="78892"/>
                                        </p:tgtEl>
                                      </p:cBhvr>
                                    </p:animEffect>
                                  </p:childTnLst>
                                </p:cTn>
                              </p:par>
                              <p:par>
                                <p:cTn id="8" presetID="10" presetClass="entr" presetSubtype="0" fill="hold" nodeType="withEffect">
                                  <p:stCondLst>
                                    <p:cond delay="0"/>
                                  </p:stCondLst>
                                  <p:childTnLst>
                                    <p:set>
                                      <p:cBhvr>
                                        <p:cTn id="9" dur="1" fill="hold">
                                          <p:stCondLst>
                                            <p:cond delay="0"/>
                                          </p:stCondLst>
                                        </p:cTn>
                                        <p:tgtEl>
                                          <p:spTgt spid="78902"/>
                                        </p:tgtEl>
                                        <p:attrNameLst>
                                          <p:attrName>style.visibility</p:attrName>
                                        </p:attrNameLst>
                                      </p:cBhvr>
                                      <p:to>
                                        <p:strVal val="visible"/>
                                      </p:to>
                                    </p:set>
                                    <p:animEffect transition="in" filter="fade">
                                      <p:cBhvr>
                                        <p:cTn id="10" dur="1000"/>
                                        <p:tgtEl>
                                          <p:spTgt spid="78902"/>
                                        </p:tgtEl>
                                      </p:cBhvr>
                                    </p:animEffect>
                                  </p:childTnLst>
                                </p:cTn>
                              </p:par>
                              <p:par>
                                <p:cTn id="11" presetID="10" presetClass="entr" presetSubtype="0" fill="hold" nodeType="withEffect">
                                  <p:stCondLst>
                                    <p:cond delay="0"/>
                                  </p:stCondLst>
                                  <p:childTnLst>
                                    <p:set>
                                      <p:cBhvr>
                                        <p:cTn id="12" dur="1" fill="hold">
                                          <p:stCondLst>
                                            <p:cond delay="0"/>
                                          </p:stCondLst>
                                        </p:cTn>
                                        <p:tgtEl>
                                          <p:spTgt spid="78903"/>
                                        </p:tgtEl>
                                        <p:attrNameLst>
                                          <p:attrName>style.visibility</p:attrName>
                                        </p:attrNameLst>
                                      </p:cBhvr>
                                      <p:to>
                                        <p:strVal val="visible"/>
                                      </p:to>
                                    </p:set>
                                    <p:animEffect transition="in" filter="fade">
                                      <p:cBhvr>
                                        <p:cTn id="13" dur="1000"/>
                                        <p:tgtEl>
                                          <p:spTgt spid="789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93"/>
                                        </p:tgtEl>
                                        <p:attrNameLst>
                                          <p:attrName>style.visibility</p:attrName>
                                        </p:attrNameLst>
                                      </p:cBhvr>
                                      <p:to>
                                        <p:strVal val="visible"/>
                                      </p:to>
                                    </p:set>
                                    <p:animEffect transition="in" filter="fade">
                                      <p:cBhvr>
                                        <p:cTn id="16" dur="1000"/>
                                        <p:tgtEl>
                                          <p:spTgt spid="78893"/>
                                        </p:tgtEl>
                                      </p:cBhvr>
                                    </p:animEffect>
                                  </p:childTnLst>
                                </p:cTn>
                              </p:par>
                              <p:par>
                                <p:cTn id="17" presetID="10" presetClass="entr" presetSubtype="0" fill="hold" nodeType="withEffect">
                                  <p:stCondLst>
                                    <p:cond delay="0"/>
                                  </p:stCondLst>
                                  <p:childTnLst>
                                    <p:set>
                                      <p:cBhvr>
                                        <p:cTn id="18" dur="1" fill="hold">
                                          <p:stCondLst>
                                            <p:cond delay="0"/>
                                          </p:stCondLst>
                                        </p:cTn>
                                        <p:tgtEl>
                                          <p:spTgt spid="78909"/>
                                        </p:tgtEl>
                                        <p:attrNameLst>
                                          <p:attrName>style.visibility</p:attrName>
                                        </p:attrNameLst>
                                      </p:cBhvr>
                                      <p:to>
                                        <p:strVal val="visible"/>
                                      </p:to>
                                    </p:set>
                                    <p:animEffect transition="in" filter="fade">
                                      <p:cBhvr>
                                        <p:cTn id="19" dur="1000"/>
                                        <p:tgtEl>
                                          <p:spTgt spid="789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894"/>
                                        </p:tgtEl>
                                        <p:attrNameLst>
                                          <p:attrName>style.visibility</p:attrName>
                                        </p:attrNameLst>
                                      </p:cBhvr>
                                      <p:to>
                                        <p:strVal val="visible"/>
                                      </p:to>
                                    </p:set>
                                    <p:animEffect transition="in" filter="fade">
                                      <p:cBhvr>
                                        <p:cTn id="22" dur="1000"/>
                                        <p:tgtEl>
                                          <p:spTgt spid="78894"/>
                                        </p:tgtEl>
                                      </p:cBhvr>
                                    </p:animEffect>
                                  </p:childTnLst>
                                </p:cTn>
                              </p:par>
                              <p:par>
                                <p:cTn id="23" presetID="10" presetClass="entr" presetSubtype="0" fill="hold" nodeType="withEffect">
                                  <p:stCondLst>
                                    <p:cond delay="0"/>
                                  </p:stCondLst>
                                  <p:childTnLst>
                                    <p:set>
                                      <p:cBhvr>
                                        <p:cTn id="24" dur="1" fill="hold">
                                          <p:stCondLst>
                                            <p:cond delay="0"/>
                                          </p:stCondLst>
                                        </p:cTn>
                                        <p:tgtEl>
                                          <p:spTgt spid="78904"/>
                                        </p:tgtEl>
                                        <p:attrNameLst>
                                          <p:attrName>style.visibility</p:attrName>
                                        </p:attrNameLst>
                                      </p:cBhvr>
                                      <p:to>
                                        <p:strVal val="visible"/>
                                      </p:to>
                                    </p:set>
                                    <p:animEffect transition="in" filter="fade">
                                      <p:cBhvr>
                                        <p:cTn id="25" dur="1000"/>
                                        <p:tgtEl>
                                          <p:spTgt spid="7890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8895"/>
                                        </p:tgtEl>
                                        <p:attrNameLst>
                                          <p:attrName>style.visibility</p:attrName>
                                        </p:attrNameLst>
                                      </p:cBhvr>
                                      <p:to>
                                        <p:strVal val="visible"/>
                                      </p:to>
                                    </p:set>
                                    <p:animEffect transition="in" filter="fade">
                                      <p:cBhvr>
                                        <p:cTn id="30" dur="1000"/>
                                        <p:tgtEl>
                                          <p:spTgt spid="7889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8896"/>
                                        </p:tgtEl>
                                        <p:attrNameLst>
                                          <p:attrName>style.visibility</p:attrName>
                                        </p:attrNameLst>
                                      </p:cBhvr>
                                      <p:to>
                                        <p:strVal val="visible"/>
                                      </p:to>
                                    </p:set>
                                    <p:animEffect transition="in" filter="fade">
                                      <p:cBhvr>
                                        <p:cTn id="33" dur="1000"/>
                                        <p:tgtEl>
                                          <p:spTgt spid="78896"/>
                                        </p:tgtEl>
                                      </p:cBhvr>
                                    </p:animEffect>
                                  </p:childTnLst>
                                </p:cTn>
                              </p:par>
                              <p:par>
                                <p:cTn id="34" presetID="10" presetClass="entr" presetSubtype="0" fill="hold" nodeType="withEffect">
                                  <p:stCondLst>
                                    <p:cond delay="0"/>
                                  </p:stCondLst>
                                  <p:childTnLst>
                                    <p:set>
                                      <p:cBhvr>
                                        <p:cTn id="35" dur="1" fill="hold">
                                          <p:stCondLst>
                                            <p:cond delay="0"/>
                                          </p:stCondLst>
                                        </p:cTn>
                                        <p:tgtEl>
                                          <p:spTgt spid="78905"/>
                                        </p:tgtEl>
                                        <p:attrNameLst>
                                          <p:attrName>style.visibility</p:attrName>
                                        </p:attrNameLst>
                                      </p:cBhvr>
                                      <p:to>
                                        <p:strVal val="visible"/>
                                      </p:to>
                                    </p:set>
                                    <p:animEffect transition="in" filter="fade">
                                      <p:cBhvr>
                                        <p:cTn id="36" dur="1000"/>
                                        <p:tgtEl>
                                          <p:spTgt spid="78905"/>
                                        </p:tgtEl>
                                      </p:cBhvr>
                                    </p:animEffect>
                                  </p:childTnLst>
                                </p:cTn>
                              </p:par>
                              <p:par>
                                <p:cTn id="37" presetID="10" presetClass="entr" presetSubtype="0" fill="hold" nodeType="withEffect">
                                  <p:stCondLst>
                                    <p:cond delay="0"/>
                                  </p:stCondLst>
                                  <p:childTnLst>
                                    <p:set>
                                      <p:cBhvr>
                                        <p:cTn id="38" dur="1" fill="hold">
                                          <p:stCondLst>
                                            <p:cond delay="0"/>
                                          </p:stCondLst>
                                        </p:cTn>
                                        <p:tgtEl>
                                          <p:spTgt spid="78906"/>
                                        </p:tgtEl>
                                        <p:attrNameLst>
                                          <p:attrName>style.visibility</p:attrName>
                                        </p:attrNameLst>
                                      </p:cBhvr>
                                      <p:to>
                                        <p:strVal val="visible"/>
                                      </p:to>
                                    </p:set>
                                    <p:animEffect transition="in" filter="fade">
                                      <p:cBhvr>
                                        <p:cTn id="39" dur="1000"/>
                                        <p:tgtEl>
                                          <p:spTgt spid="78906"/>
                                        </p:tgtEl>
                                      </p:cBhvr>
                                    </p:animEffect>
                                  </p:childTnLst>
                                </p:cTn>
                              </p:par>
                              <p:par>
                                <p:cTn id="40" presetID="10" presetClass="entr" presetSubtype="0" fill="hold" nodeType="withEffect">
                                  <p:stCondLst>
                                    <p:cond delay="0"/>
                                  </p:stCondLst>
                                  <p:childTnLst>
                                    <p:set>
                                      <p:cBhvr>
                                        <p:cTn id="41" dur="1" fill="hold">
                                          <p:stCondLst>
                                            <p:cond delay="0"/>
                                          </p:stCondLst>
                                        </p:cTn>
                                        <p:tgtEl>
                                          <p:spTgt spid="78907"/>
                                        </p:tgtEl>
                                        <p:attrNameLst>
                                          <p:attrName>style.visibility</p:attrName>
                                        </p:attrNameLst>
                                      </p:cBhvr>
                                      <p:to>
                                        <p:strVal val="visible"/>
                                      </p:to>
                                    </p:set>
                                    <p:animEffect transition="in" filter="fade">
                                      <p:cBhvr>
                                        <p:cTn id="42" dur="1000"/>
                                        <p:tgtEl>
                                          <p:spTgt spid="78907"/>
                                        </p:tgtEl>
                                      </p:cBhvr>
                                    </p:animEffect>
                                  </p:childTnLst>
                                </p:cTn>
                              </p:par>
                              <p:par>
                                <p:cTn id="43" presetID="10" presetClass="entr" presetSubtype="0" fill="hold" nodeType="withEffect">
                                  <p:stCondLst>
                                    <p:cond delay="0"/>
                                  </p:stCondLst>
                                  <p:childTnLst>
                                    <p:set>
                                      <p:cBhvr>
                                        <p:cTn id="44" dur="1" fill="hold">
                                          <p:stCondLst>
                                            <p:cond delay="0"/>
                                          </p:stCondLst>
                                        </p:cTn>
                                        <p:tgtEl>
                                          <p:spTgt spid="78908"/>
                                        </p:tgtEl>
                                        <p:attrNameLst>
                                          <p:attrName>style.visibility</p:attrName>
                                        </p:attrNameLst>
                                      </p:cBhvr>
                                      <p:to>
                                        <p:strVal val="visible"/>
                                      </p:to>
                                    </p:set>
                                    <p:animEffect transition="in" filter="fade">
                                      <p:cBhvr>
                                        <p:cTn id="45" dur="1000"/>
                                        <p:tgtEl>
                                          <p:spTgt spid="78908"/>
                                        </p:tgtEl>
                                      </p:cBhvr>
                                    </p:animEffect>
                                  </p:childTnLst>
                                </p:cTn>
                              </p:par>
                            </p:childTnLst>
                          </p:cTn>
                        </p:par>
                        <p:par>
                          <p:cTn id="46" fill="hold" nodeType="afterGroup">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78914"/>
                                        </p:tgtEl>
                                        <p:attrNameLst>
                                          <p:attrName>style.visibility</p:attrName>
                                        </p:attrNameLst>
                                      </p:cBhvr>
                                      <p:to>
                                        <p:strVal val="visible"/>
                                      </p:to>
                                    </p:set>
                                    <p:animEffect transition="in" filter="fade">
                                      <p:cBhvr>
                                        <p:cTn id="49" dur="1000"/>
                                        <p:tgtEl>
                                          <p:spTgt spid="78914"/>
                                        </p:tgtEl>
                                      </p:cBhvr>
                                    </p:animEffect>
                                  </p:childTnLst>
                                </p:cTn>
                              </p:par>
                            </p:childTnLst>
                          </p:cTn>
                        </p:par>
                        <p:par>
                          <p:cTn id="50" fill="hold" nodeType="afterGroup">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78899"/>
                                        </p:tgtEl>
                                        <p:attrNameLst>
                                          <p:attrName>style.visibility</p:attrName>
                                        </p:attrNameLst>
                                      </p:cBhvr>
                                      <p:to>
                                        <p:strVal val="visible"/>
                                      </p:to>
                                    </p:set>
                                    <p:animEffect transition="in" filter="fade">
                                      <p:cBhvr>
                                        <p:cTn id="53" dur="1000"/>
                                        <p:tgtEl>
                                          <p:spTgt spid="7889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78910"/>
                                        </p:tgtEl>
                                        <p:attrNameLst>
                                          <p:attrName>style.visibility</p:attrName>
                                        </p:attrNameLst>
                                      </p:cBhvr>
                                      <p:to>
                                        <p:strVal val="visible"/>
                                      </p:to>
                                    </p:set>
                                    <p:animEffect transition="in" filter="fade">
                                      <p:cBhvr>
                                        <p:cTn id="58" dur="500"/>
                                        <p:tgtEl>
                                          <p:spTgt spid="78910"/>
                                        </p:tgtEl>
                                      </p:cBhvr>
                                    </p:animEffect>
                                  </p:childTnLst>
                                </p:cTn>
                              </p:par>
                              <p:par>
                                <p:cTn id="59" presetID="10" presetClass="entr" presetSubtype="0" fill="hold" nodeType="withEffect">
                                  <p:stCondLst>
                                    <p:cond delay="0"/>
                                  </p:stCondLst>
                                  <p:childTnLst>
                                    <p:set>
                                      <p:cBhvr>
                                        <p:cTn id="60" dur="1" fill="hold">
                                          <p:stCondLst>
                                            <p:cond delay="0"/>
                                          </p:stCondLst>
                                        </p:cTn>
                                        <p:tgtEl>
                                          <p:spTgt spid="78911"/>
                                        </p:tgtEl>
                                        <p:attrNameLst>
                                          <p:attrName>style.visibility</p:attrName>
                                        </p:attrNameLst>
                                      </p:cBhvr>
                                      <p:to>
                                        <p:strVal val="visible"/>
                                      </p:to>
                                    </p:set>
                                    <p:animEffect transition="in" filter="fade">
                                      <p:cBhvr>
                                        <p:cTn id="61" dur="500"/>
                                        <p:tgtEl>
                                          <p:spTgt spid="78911"/>
                                        </p:tgtEl>
                                      </p:cBhvr>
                                    </p:animEffect>
                                  </p:childTnLst>
                                </p:cTn>
                              </p:par>
                              <p:par>
                                <p:cTn id="62" presetID="10" presetClass="entr" presetSubtype="0" fill="hold" nodeType="withEffect">
                                  <p:stCondLst>
                                    <p:cond delay="0"/>
                                  </p:stCondLst>
                                  <p:childTnLst>
                                    <p:set>
                                      <p:cBhvr>
                                        <p:cTn id="63" dur="1" fill="hold">
                                          <p:stCondLst>
                                            <p:cond delay="0"/>
                                          </p:stCondLst>
                                        </p:cTn>
                                        <p:tgtEl>
                                          <p:spTgt spid="78912"/>
                                        </p:tgtEl>
                                        <p:attrNameLst>
                                          <p:attrName>style.visibility</p:attrName>
                                        </p:attrNameLst>
                                      </p:cBhvr>
                                      <p:to>
                                        <p:strVal val="visible"/>
                                      </p:to>
                                    </p:set>
                                    <p:animEffect transition="in" filter="fade">
                                      <p:cBhvr>
                                        <p:cTn id="64" dur="500"/>
                                        <p:tgtEl>
                                          <p:spTgt spid="78912"/>
                                        </p:tgtEl>
                                      </p:cBhvr>
                                    </p:animEffect>
                                  </p:childTnLst>
                                </p:cTn>
                              </p:par>
                              <p:par>
                                <p:cTn id="65" presetID="10" presetClass="entr" presetSubtype="0" fill="hold" nodeType="withEffect">
                                  <p:stCondLst>
                                    <p:cond delay="0"/>
                                  </p:stCondLst>
                                  <p:childTnLst>
                                    <p:set>
                                      <p:cBhvr>
                                        <p:cTn id="66" dur="1" fill="hold">
                                          <p:stCondLst>
                                            <p:cond delay="0"/>
                                          </p:stCondLst>
                                        </p:cTn>
                                        <p:tgtEl>
                                          <p:spTgt spid="78927"/>
                                        </p:tgtEl>
                                        <p:attrNameLst>
                                          <p:attrName>style.visibility</p:attrName>
                                        </p:attrNameLst>
                                      </p:cBhvr>
                                      <p:to>
                                        <p:strVal val="visible"/>
                                      </p:to>
                                    </p:set>
                                    <p:animEffect transition="in" filter="fade">
                                      <p:cBhvr>
                                        <p:cTn id="67" dur="500"/>
                                        <p:tgtEl>
                                          <p:spTgt spid="789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8897"/>
                                        </p:tgtEl>
                                        <p:attrNameLst>
                                          <p:attrName>style.visibility</p:attrName>
                                        </p:attrNameLst>
                                      </p:cBhvr>
                                      <p:to>
                                        <p:strVal val="visible"/>
                                      </p:to>
                                    </p:set>
                                    <p:animEffect transition="in" filter="fade">
                                      <p:cBhvr>
                                        <p:cTn id="70" dur="500"/>
                                        <p:tgtEl>
                                          <p:spTgt spid="7889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8898"/>
                                        </p:tgtEl>
                                        <p:attrNameLst>
                                          <p:attrName>style.visibility</p:attrName>
                                        </p:attrNameLst>
                                      </p:cBhvr>
                                      <p:to>
                                        <p:strVal val="visible"/>
                                      </p:to>
                                    </p:set>
                                    <p:animEffect transition="in" filter="fade">
                                      <p:cBhvr>
                                        <p:cTn id="73" dur="500"/>
                                        <p:tgtEl>
                                          <p:spTgt spid="7889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8901"/>
                                        </p:tgtEl>
                                        <p:attrNameLst>
                                          <p:attrName>style.visibility</p:attrName>
                                        </p:attrNameLst>
                                      </p:cBhvr>
                                      <p:to>
                                        <p:strVal val="visible"/>
                                      </p:to>
                                    </p:set>
                                    <p:animEffect transition="in" filter="fade">
                                      <p:cBhvr>
                                        <p:cTn id="78" dur="500"/>
                                        <p:tgtEl>
                                          <p:spTgt spid="7890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8900"/>
                                        </p:tgtEl>
                                        <p:attrNameLst>
                                          <p:attrName>style.visibility</p:attrName>
                                        </p:attrNameLst>
                                      </p:cBhvr>
                                      <p:to>
                                        <p:strVal val="visible"/>
                                      </p:to>
                                    </p:set>
                                    <p:animEffect transition="in" filter="fade">
                                      <p:cBhvr>
                                        <p:cTn id="81" dur="500"/>
                                        <p:tgtEl>
                                          <p:spTgt spid="78900"/>
                                        </p:tgtEl>
                                      </p:cBhvr>
                                    </p:animEffect>
                                  </p:childTnLst>
                                </p:cTn>
                              </p:par>
                            </p:childTnLst>
                          </p:cTn>
                        </p:par>
                        <p:par>
                          <p:cTn id="82" fill="hold" nodeType="afterGroup">
                            <p:stCondLst>
                              <p:cond delay="500"/>
                            </p:stCondLst>
                            <p:childTnLst>
                              <p:par>
                                <p:cTn id="83" presetID="10" presetClass="entr" presetSubtype="0" fill="hold" nodeType="afterEffect">
                                  <p:stCondLst>
                                    <p:cond delay="0"/>
                                  </p:stCondLst>
                                  <p:childTnLst>
                                    <p:set>
                                      <p:cBhvr>
                                        <p:cTn id="84" dur="1" fill="hold">
                                          <p:stCondLst>
                                            <p:cond delay="0"/>
                                          </p:stCondLst>
                                        </p:cTn>
                                        <p:tgtEl>
                                          <p:spTgt spid="78922"/>
                                        </p:tgtEl>
                                        <p:attrNameLst>
                                          <p:attrName>style.visibility</p:attrName>
                                        </p:attrNameLst>
                                      </p:cBhvr>
                                      <p:to>
                                        <p:strVal val="visible"/>
                                      </p:to>
                                    </p:set>
                                    <p:animEffect transition="in" filter="fade">
                                      <p:cBhvr>
                                        <p:cTn id="85" dur="1000"/>
                                        <p:tgtEl>
                                          <p:spTgt spid="78922"/>
                                        </p:tgtEl>
                                      </p:cBhvr>
                                    </p:animEffect>
                                  </p:childTnLst>
                                </p:cTn>
                              </p:par>
                            </p:childTnLst>
                          </p:cTn>
                        </p:par>
                        <p:par>
                          <p:cTn id="86" fill="hold" nodeType="afterGroup">
                            <p:stCondLst>
                              <p:cond delay="1500"/>
                            </p:stCondLst>
                            <p:childTnLst>
                              <p:par>
                                <p:cTn id="87" presetID="10" presetClass="entr" presetSubtype="0" fill="hold" nodeType="afterEffect">
                                  <p:stCondLst>
                                    <p:cond delay="0"/>
                                  </p:stCondLst>
                                  <p:childTnLst>
                                    <p:set>
                                      <p:cBhvr>
                                        <p:cTn id="88" dur="1" fill="hold">
                                          <p:stCondLst>
                                            <p:cond delay="0"/>
                                          </p:stCondLst>
                                        </p:cTn>
                                        <p:tgtEl>
                                          <p:spTgt spid="78924"/>
                                        </p:tgtEl>
                                        <p:attrNameLst>
                                          <p:attrName>style.visibility</p:attrName>
                                        </p:attrNameLst>
                                      </p:cBhvr>
                                      <p:to>
                                        <p:strVal val="visible"/>
                                      </p:to>
                                    </p:set>
                                    <p:animEffect transition="in" filter="fade">
                                      <p:cBhvr>
                                        <p:cTn id="89" dur="1000"/>
                                        <p:tgtEl>
                                          <p:spTgt spid="78924"/>
                                        </p:tgtEl>
                                      </p:cBhvr>
                                    </p:animEffect>
                                  </p:childTnLst>
                                </p:cTn>
                              </p:par>
                            </p:childTnLst>
                          </p:cTn>
                        </p:par>
                        <p:par>
                          <p:cTn id="90" fill="hold" nodeType="afterGroup">
                            <p:stCondLst>
                              <p:cond delay="2500"/>
                            </p:stCondLst>
                            <p:childTnLst>
                              <p:par>
                                <p:cTn id="91" presetID="10" presetClass="entr" presetSubtype="0" fill="hold" grpId="0" nodeType="afterEffect">
                                  <p:stCondLst>
                                    <p:cond delay="0"/>
                                  </p:stCondLst>
                                  <p:childTnLst>
                                    <p:set>
                                      <p:cBhvr>
                                        <p:cTn id="92" dur="1" fill="hold">
                                          <p:stCondLst>
                                            <p:cond delay="0"/>
                                          </p:stCondLst>
                                        </p:cTn>
                                        <p:tgtEl>
                                          <p:spTgt spid="78923"/>
                                        </p:tgtEl>
                                        <p:attrNameLst>
                                          <p:attrName>style.visibility</p:attrName>
                                        </p:attrNameLst>
                                      </p:cBhvr>
                                      <p:to>
                                        <p:strVal val="visible"/>
                                      </p:to>
                                    </p:set>
                                    <p:animEffect transition="in" filter="fade">
                                      <p:cBhvr>
                                        <p:cTn id="93" dur="1000"/>
                                        <p:tgtEl>
                                          <p:spTgt spid="78923"/>
                                        </p:tgtEl>
                                      </p:cBhvr>
                                    </p:animEffect>
                                  </p:childTnLst>
                                </p:cTn>
                              </p:par>
                            </p:childTnLst>
                          </p:cTn>
                        </p:par>
                        <p:par>
                          <p:cTn id="94" fill="hold" nodeType="afterGroup">
                            <p:stCondLst>
                              <p:cond delay="3500"/>
                            </p:stCondLst>
                            <p:childTnLst>
                              <p:par>
                                <p:cTn id="95" presetID="10" presetClass="entr" presetSubtype="0" fill="hold" grpId="0" nodeType="afterEffect">
                                  <p:stCondLst>
                                    <p:cond delay="0"/>
                                  </p:stCondLst>
                                  <p:childTnLst>
                                    <p:set>
                                      <p:cBhvr>
                                        <p:cTn id="96" dur="1" fill="hold">
                                          <p:stCondLst>
                                            <p:cond delay="0"/>
                                          </p:stCondLst>
                                        </p:cTn>
                                        <p:tgtEl>
                                          <p:spTgt spid="78925"/>
                                        </p:tgtEl>
                                        <p:attrNameLst>
                                          <p:attrName>style.visibility</p:attrName>
                                        </p:attrNameLst>
                                      </p:cBhvr>
                                      <p:to>
                                        <p:strVal val="visible"/>
                                      </p:to>
                                    </p:set>
                                    <p:animEffect transition="in" filter="fade">
                                      <p:cBhvr>
                                        <p:cTn id="97" dur="1000"/>
                                        <p:tgtEl>
                                          <p:spTgt spid="7892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78920"/>
                                        </p:tgtEl>
                                        <p:attrNameLst>
                                          <p:attrName>style.visibility</p:attrName>
                                        </p:attrNameLst>
                                      </p:cBhvr>
                                      <p:to>
                                        <p:strVal val="visible"/>
                                      </p:to>
                                    </p:set>
                                    <p:animEffect transition="in" filter="fade">
                                      <p:cBhvr>
                                        <p:cTn id="102" dur="500"/>
                                        <p:tgtEl>
                                          <p:spTgt spid="7892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8921"/>
                                        </p:tgtEl>
                                        <p:attrNameLst>
                                          <p:attrName>style.visibility</p:attrName>
                                        </p:attrNameLst>
                                      </p:cBhvr>
                                      <p:to>
                                        <p:strVal val="visible"/>
                                      </p:to>
                                    </p:set>
                                    <p:animEffect transition="in" filter="fade">
                                      <p:cBhvr>
                                        <p:cTn id="105" dur="500"/>
                                        <p:tgtEl>
                                          <p:spTgt spid="7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2" grpId="0"/>
      <p:bldP spid="78893" grpId="0"/>
      <p:bldP spid="78894" grpId="0"/>
      <p:bldP spid="78895" grpId="0"/>
      <p:bldP spid="78896" grpId="0" animBg="1"/>
      <p:bldP spid="78897" grpId="0" animBg="1"/>
      <p:bldP spid="78898" grpId="0" animBg="1"/>
      <p:bldP spid="78899" grpId="0"/>
      <p:bldP spid="78900" grpId="0"/>
      <p:bldP spid="78901" grpId="0" animBg="1"/>
      <p:bldP spid="78914" grpId="0" animBg="1"/>
      <p:bldP spid="78921" grpId="0"/>
      <p:bldP spid="78923" grpId="0"/>
      <p:bldP spid="789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2233613" y="1570038"/>
            <a:ext cx="4162425" cy="5040312"/>
            <a:chOff x="1328" y="1215"/>
            <a:chExt cx="2622" cy="2895"/>
          </a:xfrm>
        </p:grpSpPr>
        <p:sp>
          <p:nvSpPr>
            <p:cNvPr id="63524" name="Freeform 3"/>
            <p:cNvSpPr>
              <a:spLocks/>
            </p:cNvSpPr>
            <p:nvPr/>
          </p:nvSpPr>
          <p:spPr bwMode="auto">
            <a:xfrm>
              <a:off x="1328" y="1215"/>
              <a:ext cx="2253" cy="1898"/>
            </a:xfrm>
            <a:custGeom>
              <a:avLst/>
              <a:gdLst>
                <a:gd name="T0" fmla="*/ 2162 w 2253"/>
                <a:gd name="T1" fmla="*/ 61 h 1754"/>
                <a:gd name="T2" fmla="*/ 348 w 2253"/>
                <a:gd name="T3" fmla="*/ 61 h 1754"/>
                <a:gd name="T4" fmla="*/ 76 w 2253"/>
                <a:gd name="T5" fmla="*/ 427 h 1754"/>
                <a:gd name="T6" fmla="*/ 76 w 2253"/>
                <a:gd name="T7" fmla="*/ 2390 h 1754"/>
                <a:gd name="T8" fmla="*/ 439 w 2253"/>
                <a:gd name="T9" fmla="*/ 2754 h 1754"/>
                <a:gd name="T10" fmla="*/ 2253 w 2253"/>
                <a:gd name="T11" fmla="*/ 2754 h 1754"/>
                <a:gd name="T12" fmla="*/ 0 60000 65536"/>
                <a:gd name="T13" fmla="*/ 0 60000 65536"/>
                <a:gd name="T14" fmla="*/ 0 60000 65536"/>
                <a:gd name="T15" fmla="*/ 0 60000 65536"/>
                <a:gd name="T16" fmla="*/ 0 60000 65536"/>
                <a:gd name="T17" fmla="*/ 0 60000 65536"/>
                <a:gd name="T18" fmla="*/ 0 w 2253"/>
                <a:gd name="T19" fmla="*/ 0 h 1754"/>
                <a:gd name="T20" fmla="*/ 2253 w 2253"/>
                <a:gd name="T21" fmla="*/ 1754 h 1754"/>
              </a:gdLst>
              <a:ahLst/>
              <a:cxnLst>
                <a:cxn ang="T12">
                  <a:pos x="T0" y="T1"/>
                </a:cxn>
                <a:cxn ang="T13">
                  <a:pos x="T2" y="T3"/>
                </a:cxn>
                <a:cxn ang="T14">
                  <a:pos x="T4" y="T5"/>
                </a:cxn>
                <a:cxn ang="T15">
                  <a:pos x="T6" y="T7"/>
                </a:cxn>
                <a:cxn ang="T16">
                  <a:pos x="T8" y="T9"/>
                </a:cxn>
                <a:cxn ang="T17">
                  <a:pos x="T10" y="T11"/>
                </a:cxn>
              </a:cxnLst>
              <a:rect l="T18" t="T19" r="T20" b="T21"/>
              <a:pathLst>
                <a:path w="2253" h="1754">
                  <a:moveTo>
                    <a:pt x="2162" y="38"/>
                  </a:moveTo>
                  <a:cubicBezTo>
                    <a:pt x="1429" y="19"/>
                    <a:pt x="696" y="0"/>
                    <a:pt x="348" y="38"/>
                  </a:cubicBezTo>
                  <a:cubicBezTo>
                    <a:pt x="0" y="76"/>
                    <a:pt x="121" y="23"/>
                    <a:pt x="76" y="265"/>
                  </a:cubicBezTo>
                  <a:cubicBezTo>
                    <a:pt x="31" y="507"/>
                    <a:pt x="16" y="1247"/>
                    <a:pt x="76" y="1489"/>
                  </a:cubicBezTo>
                  <a:cubicBezTo>
                    <a:pt x="136" y="1731"/>
                    <a:pt x="76" y="1678"/>
                    <a:pt x="439" y="1716"/>
                  </a:cubicBezTo>
                  <a:cubicBezTo>
                    <a:pt x="802" y="1754"/>
                    <a:pt x="1527" y="1735"/>
                    <a:pt x="2253" y="1716"/>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3525" name="Freeform 4"/>
            <p:cNvSpPr>
              <a:spLocks/>
            </p:cNvSpPr>
            <p:nvPr/>
          </p:nvSpPr>
          <p:spPr bwMode="auto">
            <a:xfrm>
              <a:off x="3427" y="1218"/>
              <a:ext cx="523" cy="660"/>
            </a:xfrm>
            <a:custGeom>
              <a:avLst/>
              <a:gdLst>
                <a:gd name="T0" fmla="*/ 51 w 523"/>
                <a:gd name="T1" fmla="*/ 27 h 660"/>
                <a:gd name="T2" fmla="*/ 395 w 523"/>
                <a:gd name="T3" fmla="*/ 36 h 660"/>
                <a:gd name="T4" fmla="*/ 358 w 523"/>
                <a:gd name="T5" fmla="*/ 148 h 660"/>
                <a:gd name="T6" fmla="*/ 98 w 523"/>
                <a:gd name="T7" fmla="*/ 157 h 660"/>
                <a:gd name="T8" fmla="*/ 70 w 523"/>
                <a:gd name="T9" fmla="*/ 231 h 660"/>
                <a:gd name="T10" fmla="*/ 423 w 523"/>
                <a:gd name="T11" fmla="*/ 241 h 660"/>
                <a:gd name="T12" fmla="*/ 413 w 523"/>
                <a:gd name="T13" fmla="*/ 352 h 660"/>
                <a:gd name="T14" fmla="*/ 60 w 523"/>
                <a:gd name="T15" fmla="*/ 371 h 660"/>
                <a:gd name="T16" fmla="*/ 404 w 523"/>
                <a:gd name="T17" fmla="*/ 464 h 660"/>
                <a:gd name="T18" fmla="*/ 395 w 523"/>
                <a:gd name="T19" fmla="*/ 556 h 660"/>
                <a:gd name="T20" fmla="*/ 60 w 523"/>
                <a:gd name="T21" fmla="*/ 612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3526" name="Freeform 5"/>
            <p:cNvSpPr>
              <a:spLocks/>
            </p:cNvSpPr>
            <p:nvPr/>
          </p:nvSpPr>
          <p:spPr bwMode="auto">
            <a:xfrm>
              <a:off x="3426" y="1851"/>
              <a:ext cx="523" cy="660"/>
            </a:xfrm>
            <a:custGeom>
              <a:avLst/>
              <a:gdLst>
                <a:gd name="T0" fmla="*/ 51 w 523"/>
                <a:gd name="T1" fmla="*/ 27 h 660"/>
                <a:gd name="T2" fmla="*/ 395 w 523"/>
                <a:gd name="T3" fmla="*/ 36 h 660"/>
                <a:gd name="T4" fmla="*/ 358 w 523"/>
                <a:gd name="T5" fmla="*/ 148 h 660"/>
                <a:gd name="T6" fmla="*/ 98 w 523"/>
                <a:gd name="T7" fmla="*/ 157 h 660"/>
                <a:gd name="T8" fmla="*/ 70 w 523"/>
                <a:gd name="T9" fmla="*/ 231 h 660"/>
                <a:gd name="T10" fmla="*/ 423 w 523"/>
                <a:gd name="T11" fmla="*/ 241 h 660"/>
                <a:gd name="T12" fmla="*/ 413 w 523"/>
                <a:gd name="T13" fmla="*/ 352 h 660"/>
                <a:gd name="T14" fmla="*/ 60 w 523"/>
                <a:gd name="T15" fmla="*/ 371 h 660"/>
                <a:gd name="T16" fmla="*/ 404 w 523"/>
                <a:gd name="T17" fmla="*/ 464 h 660"/>
                <a:gd name="T18" fmla="*/ 395 w 523"/>
                <a:gd name="T19" fmla="*/ 556 h 660"/>
                <a:gd name="T20" fmla="*/ 60 w 523"/>
                <a:gd name="T21" fmla="*/ 612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3527" name="Freeform 6"/>
            <p:cNvSpPr>
              <a:spLocks/>
            </p:cNvSpPr>
            <p:nvPr/>
          </p:nvSpPr>
          <p:spPr bwMode="auto">
            <a:xfrm>
              <a:off x="3421" y="2478"/>
              <a:ext cx="523" cy="660"/>
            </a:xfrm>
            <a:custGeom>
              <a:avLst/>
              <a:gdLst>
                <a:gd name="T0" fmla="*/ 51 w 523"/>
                <a:gd name="T1" fmla="*/ 27 h 660"/>
                <a:gd name="T2" fmla="*/ 395 w 523"/>
                <a:gd name="T3" fmla="*/ 36 h 660"/>
                <a:gd name="T4" fmla="*/ 358 w 523"/>
                <a:gd name="T5" fmla="*/ 148 h 660"/>
                <a:gd name="T6" fmla="*/ 98 w 523"/>
                <a:gd name="T7" fmla="*/ 157 h 660"/>
                <a:gd name="T8" fmla="*/ 70 w 523"/>
                <a:gd name="T9" fmla="*/ 231 h 660"/>
                <a:gd name="T10" fmla="*/ 423 w 523"/>
                <a:gd name="T11" fmla="*/ 241 h 660"/>
                <a:gd name="T12" fmla="*/ 413 w 523"/>
                <a:gd name="T13" fmla="*/ 352 h 660"/>
                <a:gd name="T14" fmla="*/ 60 w 523"/>
                <a:gd name="T15" fmla="*/ 371 h 660"/>
                <a:gd name="T16" fmla="*/ 404 w 523"/>
                <a:gd name="T17" fmla="*/ 464 h 660"/>
                <a:gd name="T18" fmla="*/ 395 w 523"/>
                <a:gd name="T19" fmla="*/ 556 h 660"/>
                <a:gd name="T20" fmla="*/ 60 w 523"/>
                <a:gd name="T21" fmla="*/ 612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3528" name="Freeform 7"/>
            <p:cNvSpPr>
              <a:spLocks/>
            </p:cNvSpPr>
            <p:nvPr/>
          </p:nvSpPr>
          <p:spPr bwMode="auto">
            <a:xfrm>
              <a:off x="1383" y="3143"/>
              <a:ext cx="2177" cy="967"/>
            </a:xfrm>
            <a:custGeom>
              <a:avLst/>
              <a:gdLst>
                <a:gd name="T0" fmla="*/ 2177 w 2177"/>
                <a:gd name="T1" fmla="*/ 60 h 967"/>
                <a:gd name="T2" fmla="*/ 544 w 2177"/>
                <a:gd name="T3" fmla="*/ 60 h 967"/>
                <a:gd name="T4" fmla="*/ 91 w 2177"/>
                <a:gd name="T5" fmla="*/ 151 h 967"/>
                <a:gd name="T6" fmla="*/ 0 w 2177"/>
                <a:gd name="T7" fmla="*/ 967 h 967"/>
                <a:gd name="T8" fmla="*/ 0 60000 65536"/>
                <a:gd name="T9" fmla="*/ 0 60000 65536"/>
                <a:gd name="T10" fmla="*/ 0 60000 65536"/>
                <a:gd name="T11" fmla="*/ 0 60000 65536"/>
                <a:gd name="T12" fmla="*/ 0 w 2177"/>
                <a:gd name="T13" fmla="*/ 0 h 967"/>
                <a:gd name="T14" fmla="*/ 2177 w 2177"/>
                <a:gd name="T15" fmla="*/ 967 h 967"/>
              </a:gdLst>
              <a:ahLst/>
              <a:cxnLst>
                <a:cxn ang="T8">
                  <a:pos x="T0" y="T1"/>
                </a:cxn>
                <a:cxn ang="T9">
                  <a:pos x="T2" y="T3"/>
                </a:cxn>
                <a:cxn ang="T10">
                  <a:pos x="T4" y="T5"/>
                </a:cxn>
                <a:cxn ang="T11">
                  <a:pos x="T6" y="T7"/>
                </a:cxn>
              </a:cxnLst>
              <a:rect l="T12" t="T13" r="T14" b="T15"/>
              <a:pathLst>
                <a:path w="2177" h="967">
                  <a:moveTo>
                    <a:pt x="2177" y="60"/>
                  </a:moveTo>
                  <a:cubicBezTo>
                    <a:pt x="1534" y="52"/>
                    <a:pt x="892" y="45"/>
                    <a:pt x="544" y="60"/>
                  </a:cubicBezTo>
                  <a:cubicBezTo>
                    <a:pt x="196" y="75"/>
                    <a:pt x="182" y="0"/>
                    <a:pt x="91" y="151"/>
                  </a:cubicBezTo>
                  <a:cubicBezTo>
                    <a:pt x="0" y="302"/>
                    <a:pt x="15" y="831"/>
                    <a:pt x="0" y="967"/>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3529" name="AutoShape 8"/>
            <p:cNvSpPr>
              <a:spLocks noChangeArrowheads="1"/>
            </p:cNvSpPr>
            <p:nvPr/>
          </p:nvSpPr>
          <p:spPr bwMode="auto">
            <a:xfrm>
              <a:off x="2880" y="3022"/>
              <a:ext cx="499" cy="227"/>
            </a:xfrm>
            <a:prstGeom prst="roundRect">
              <a:avLst>
                <a:gd name="adj" fmla="val 16667"/>
              </a:avLst>
            </a:prstGeom>
            <a:solidFill>
              <a:schemeClr val="accent2"/>
            </a:solidFill>
            <a:ln w="9525">
              <a:solidFill>
                <a:schemeClr val="accent2"/>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63491" name="Text Box 9"/>
          <p:cNvSpPr txBox="1">
            <a:spLocks noChangeArrowheads="1"/>
          </p:cNvSpPr>
          <p:nvPr/>
        </p:nvSpPr>
        <p:spPr bwMode="auto">
          <a:xfrm>
            <a:off x="304800" y="349250"/>
            <a:ext cx="8675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sz="2800" b="1">
                <a:solidFill>
                  <a:schemeClr val="accent2"/>
                </a:solidFill>
                <a:latin typeface="Times New Roman" panose="02020603050405020304" pitchFamily="18" charset="0"/>
              </a:rPr>
              <a:t>Il trasporto dei dipeptidi/tripeptidi è accoppiato a quello dei H</a:t>
            </a:r>
            <a:r>
              <a:rPr lang="it-IT" altLang="it-IT" sz="2800" b="1" baseline="30000">
                <a:solidFill>
                  <a:schemeClr val="accent2"/>
                </a:solidFill>
                <a:latin typeface="Times New Roman" panose="02020603050405020304" pitchFamily="18" charset="0"/>
              </a:rPr>
              <a:t>+ </a:t>
            </a:r>
            <a:r>
              <a:rPr lang="it-IT" altLang="it-IT" sz="2800" b="1">
                <a:solidFill>
                  <a:schemeClr val="accent2"/>
                </a:solidFill>
                <a:latin typeface="Times New Roman" panose="02020603050405020304" pitchFamily="18" charset="0"/>
              </a:rPr>
              <a:t>nell’intestino  (PepT1) e nel rene (PepT2)</a:t>
            </a:r>
          </a:p>
        </p:txBody>
      </p:sp>
      <p:sp>
        <p:nvSpPr>
          <p:cNvPr id="63492" name="Text Box 10"/>
          <p:cNvSpPr txBox="1">
            <a:spLocks noChangeArrowheads="1"/>
          </p:cNvSpPr>
          <p:nvPr/>
        </p:nvSpPr>
        <p:spPr bwMode="auto">
          <a:xfrm>
            <a:off x="685800" y="5470525"/>
            <a:ext cx="1417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solidFill>
                  <a:srgbClr val="FF0000"/>
                </a:solidFill>
                <a:latin typeface="Verdana" panose="020B0604030504040204" pitchFamily="34" charset="0"/>
              </a:rPr>
              <a:t>sangue</a:t>
            </a:r>
          </a:p>
        </p:txBody>
      </p:sp>
      <p:sp>
        <p:nvSpPr>
          <p:cNvPr id="63493" name="Text Box 11"/>
          <p:cNvSpPr txBox="1">
            <a:spLocks noChangeArrowheads="1"/>
          </p:cNvSpPr>
          <p:nvPr/>
        </p:nvSpPr>
        <p:spPr bwMode="auto">
          <a:xfrm>
            <a:off x="7002463" y="5459413"/>
            <a:ext cx="1223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solidFill>
                  <a:srgbClr val="CC6600"/>
                </a:solidFill>
                <a:latin typeface="Verdana" panose="020B0604030504040204" pitchFamily="34" charset="0"/>
              </a:rPr>
              <a:t>Lume </a:t>
            </a:r>
          </a:p>
        </p:txBody>
      </p:sp>
      <p:grpSp>
        <p:nvGrpSpPr>
          <p:cNvPr id="3" name="Group 12"/>
          <p:cNvGrpSpPr>
            <a:grpSpLocks/>
          </p:cNvGrpSpPr>
          <p:nvPr/>
        </p:nvGrpSpPr>
        <p:grpSpPr bwMode="auto">
          <a:xfrm>
            <a:off x="5233988" y="3540125"/>
            <a:ext cx="2262187" cy="1131888"/>
            <a:chOff x="3297" y="2230"/>
            <a:chExt cx="1425" cy="713"/>
          </a:xfrm>
        </p:grpSpPr>
        <p:sp>
          <p:nvSpPr>
            <p:cNvPr id="63519" name="Text Box 13"/>
            <p:cNvSpPr txBox="1">
              <a:spLocks noChangeArrowheads="1"/>
            </p:cNvSpPr>
            <p:nvPr/>
          </p:nvSpPr>
          <p:spPr bwMode="auto">
            <a:xfrm>
              <a:off x="4217" y="2230"/>
              <a:ext cx="43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800" b="1">
                  <a:solidFill>
                    <a:srgbClr val="FF0000"/>
                  </a:solidFill>
                  <a:latin typeface="Verdana" panose="020B0604030504040204" pitchFamily="34" charset="0"/>
                </a:rPr>
                <a:t>H</a:t>
              </a:r>
              <a:r>
                <a:rPr lang="it-IT" altLang="it-IT" sz="2800" b="1" baseline="30000">
                  <a:solidFill>
                    <a:srgbClr val="FF0000"/>
                  </a:solidFill>
                  <a:latin typeface="Verdana" panose="020B0604030504040204" pitchFamily="34" charset="0"/>
                </a:rPr>
                <a:t>+</a:t>
              </a:r>
            </a:p>
          </p:txBody>
        </p:sp>
        <p:sp>
          <p:nvSpPr>
            <p:cNvPr id="63520" name="Oval 14"/>
            <p:cNvSpPr>
              <a:spLocks noChangeArrowheads="1"/>
            </p:cNvSpPr>
            <p:nvPr/>
          </p:nvSpPr>
          <p:spPr bwMode="auto">
            <a:xfrm>
              <a:off x="3615" y="2398"/>
              <a:ext cx="288" cy="408"/>
            </a:xfrm>
            <a:prstGeom prst="ellipse">
              <a:avLst/>
            </a:prstGeom>
            <a:solidFill>
              <a:srgbClr val="000099"/>
            </a:solidFill>
            <a:ln w="5715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3521" name="Line 15"/>
            <p:cNvSpPr>
              <a:spLocks noChangeShapeType="1"/>
            </p:cNvSpPr>
            <p:nvPr/>
          </p:nvSpPr>
          <p:spPr bwMode="auto">
            <a:xfrm>
              <a:off x="3297" y="2425"/>
              <a:ext cx="907" cy="0"/>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22" name="Line 16"/>
            <p:cNvSpPr>
              <a:spLocks noChangeShapeType="1"/>
            </p:cNvSpPr>
            <p:nvPr/>
          </p:nvSpPr>
          <p:spPr bwMode="auto">
            <a:xfrm flipH="1">
              <a:off x="3297" y="2788"/>
              <a:ext cx="907" cy="0"/>
            </a:xfrm>
            <a:prstGeom prst="line">
              <a:avLst/>
            </a:prstGeom>
            <a:noFill/>
            <a:ln w="1143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23" name="Text Box 17"/>
            <p:cNvSpPr txBox="1">
              <a:spLocks noChangeArrowheads="1"/>
            </p:cNvSpPr>
            <p:nvPr/>
          </p:nvSpPr>
          <p:spPr bwMode="auto">
            <a:xfrm>
              <a:off x="4204" y="2652"/>
              <a:ext cx="5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solidFill>
                    <a:srgbClr val="009900"/>
                  </a:solidFill>
                  <a:latin typeface="Verdana" panose="020B0604030504040204" pitchFamily="34" charset="0"/>
                </a:rPr>
                <a:t>Na</a:t>
              </a:r>
              <a:r>
                <a:rPr lang="it-IT" altLang="it-IT" sz="2400" b="1" baseline="30000">
                  <a:solidFill>
                    <a:srgbClr val="009900"/>
                  </a:solidFill>
                  <a:latin typeface="Verdana" panose="020B0604030504040204" pitchFamily="34" charset="0"/>
                </a:rPr>
                <a:t>+</a:t>
              </a:r>
            </a:p>
          </p:txBody>
        </p:sp>
      </p:grpSp>
      <p:sp>
        <p:nvSpPr>
          <p:cNvPr id="63495" name="Oval 18"/>
          <p:cNvSpPr>
            <a:spLocks noChangeArrowheads="1"/>
          </p:cNvSpPr>
          <p:nvPr/>
        </p:nvSpPr>
        <p:spPr bwMode="auto">
          <a:xfrm>
            <a:off x="2027238" y="3857625"/>
            <a:ext cx="600075" cy="620713"/>
          </a:xfrm>
          <a:prstGeom prst="ellipse">
            <a:avLst/>
          </a:prstGeom>
          <a:solidFill>
            <a:srgbClr val="FFCC00"/>
          </a:solidFill>
          <a:ln w="7620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800" b="1">
                <a:latin typeface="Times New Roman" panose="02020603050405020304" pitchFamily="18" charset="0"/>
              </a:rPr>
              <a:t>ATP</a:t>
            </a:r>
          </a:p>
        </p:txBody>
      </p:sp>
      <p:sp>
        <p:nvSpPr>
          <p:cNvPr id="63496" name="Line 19"/>
          <p:cNvSpPr>
            <a:spLocks noChangeShapeType="1"/>
          </p:cNvSpPr>
          <p:nvPr/>
        </p:nvSpPr>
        <p:spPr bwMode="auto">
          <a:xfrm flipH="1">
            <a:off x="1614488" y="3830638"/>
            <a:ext cx="1439862" cy="0"/>
          </a:xfrm>
          <a:prstGeom prst="line">
            <a:avLst/>
          </a:prstGeom>
          <a:noFill/>
          <a:ln w="1143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497" name="Line 20"/>
          <p:cNvSpPr>
            <a:spLocks noChangeShapeType="1"/>
          </p:cNvSpPr>
          <p:nvPr/>
        </p:nvSpPr>
        <p:spPr bwMode="auto">
          <a:xfrm>
            <a:off x="1685925" y="4446588"/>
            <a:ext cx="1439863" cy="0"/>
          </a:xfrm>
          <a:prstGeom prst="line">
            <a:avLst/>
          </a:prstGeom>
          <a:noFill/>
          <a:ln w="1143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498" name="Text Box 21"/>
          <p:cNvSpPr txBox="1">
            <a:spLocks noChangeArrowheads="1"/>
          </p:cNvSpPr>
          <p:nvPr/>
        </p:nvSpPr>
        <p:spPr bwMode="auto">
          <a:xfrm>
            <a:off x="3011488" y="3586163"/>
            <a:ext cx="822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solidFill>
                  <a:srgbClr val="009900"/>
                </a:solidFill>
                <a:latin typeface="Verdana" panose="020B0604030504040204" pitchFamily="34" charset="0"/>
              </a:rPr>
              <a:t>Na</a:t>
            </a:r>
            <a:r>
              <a:rPr lang="it-IT" altLang="it-IT" sz="2400" b="1" baseline="30000">
                <a:solidFill>
                  <a:srgbClr val="009900"/>
                </a:solidFill>
                <a:latin typeface="Verdana" panose="020B0604030504040204" pitchFamily="34" charset="0"/>
              </a:rPr>
              <a:t>+</a:t>
            </a:r>
          </a:p>
        </p:txBody>
      </p:sp>
      <p:sp>
        <p:nvSpPr>
          <p:cNvPr id="63499" name="Text Box 22"/>
          <p:cNvSpPr txBox="1">
            <a:spLocks noChangeArrowheads="1"/>
          </p:cNvSpPr>
          <p:nvPr/>
        </p:nvSpPr>
        <p:spPr bwMode="auto">
          <a:xfrm>
            <a:off x="1182688" y="4173538"/>
            <a:ext cx="595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latin typeface="Verdana" panose="020B0604030504040204" pitchFamily="34" charset="0"/>
              </a:rPr>
              <a:t>K</a:t>
            </a:r>
            <a:r>
              <a:rPr lang="it-IT" altLang="it-IT" sz="2400" b="1" baseline="30000">
                <a:latin typeface="Verdana" panose="020B0604030504040204" pitchFamily="34" charset="0"/>
              </a:rPr>
              <a:t>+</a:t>
            </a:r>
          </a:p>
        </p:txBody>
      </p:sp>
      <p:sp>
        <p:nvSpPr>
          <p:cNvPr id="63500" name="Freeform 23"/>
          <p:cNvSpPr>
            <a:spLocks/>
          </p:cNvSpPr>
          <p:nvPr/>
        </p:nvSpPr>
        <p:spPr bwMode="auto">
          <a:xfrm>
            <a:off x="5634038" y="4987925"/>
            <a:ext cx="830262" cy="1047750"/>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3501" name="Freeform 24"/>
          <p:cNvSpPr>
            <a:spLocks/>
          </p:cNvSpPr>
          <p:nvPr/>
        </p:nvSpPr>
        <p:spPr bwMode="auto">
          <a:xfrm>
            <a:off x="5634038" y="5837238"/>
            <a:ext cx="830262" cy="1047750"/>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4" name="Group 25"/>
          <p:cNvGrpSpPr>
            <a:grpSpLocks/>
          </p:cNvGrpSpPr>
          <p:nvPr/>
        </p:nvGrpSpPr>
        <p:grpSpPr bwMode="auto">
          <a:xfrm>
            <a:off x="1601788" y="1930400"/>
            <a:ext cx="2795587" cy="627063"/>
            <a:chOff x="1009" y="1216"/>
            <a:chExt cx="1761" cy="395"/>
          </a:xfrm>
        </p:grpSpPr>
        <p:sp>
          <p:nvSpPr>
            <p:cNvPr id="63516" name="Oval 26"/>
            <p:cNvSpPr>
              <a:spLocks noChangeArrowheads="1"/>
            </p:cNvSpPr>
            <p:nvPr/>
          </p:nvSpPr>
          <p:spPr bwMode="auto">
            <a:xfrm>
              <a:off x="1281" y="1216"/>
              <a:ext cx="363" cy="395"/>
            </a:xfrm>
            <a:prstGeom prst="ellipse">
              <a:avLst/>
            </a:prstGeom>
            <a:solidFill>
              <a:srgbClr val="CC0066"/>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3517" name="Line 27"/>
            <p:cNvSpPr>
              <a:spLocks noChangeShapeType="1"/>
            </p:cNvSpPr>
            <p:nvPr/>
          </p:nvSpPr>
          <p:spPr bwMode="auto">
            <a:xfrm flipH="1">
              <a:off x="1009" y="1420"/>
              <a:ext cx="907" cy="0"/>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18" name="Text Box 28"/>
            <p:cNvSpPr txBox="1">
              <a:spLocks noChangeArrowheads="1"/>
            </p:cNvSpPr>
            <p:nvPr/>
          </p:nvSpPr>
          <p:spPr bwMode="auto">
            <a:xfrm>
              <a:off x="1905" y="1266"/>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solidFill>
                    <a:srgbClr val="FF0000"/>
                  </a:solidFill>
                  <a:latin typeface="Verdana" panose="020B0604030504040204" pitchFamily="34" charset="0"/>
                </a:rPr>
                <a:t>peptidi</a:t>
              </a:r>
            </a:p>
          </p:txBody>
        </p:sp>
      </p:grpSp>
      <p:grpSp>
        <p:nvGrpSpPr>
          <p:cNvPr id="5" name="Group 29"/>
          <p:cNvGrpSpPr>
            <a:grpSpLocks/>
          </p:cNvGrpSpPr>
          <p:nvPr/>
        </p:nvGrpSpPr>
        <p:grpSpPr bwMode="auto">
          <a:xfrm>
            <a:off x="5243513" y="1930400"/>
            <a:ext cx="3289300" cy="1944688"/>
            <a:chOff x="3303" y="1216"/>
            <a:chExt cx="2072" cy="1225"/>
          </a:xfrm>
        </p:grpSpPr>
        <p:sp>
          <p:nvSpPr>
            <p:cNvPr id="63510" name="Text Box 30"/>
            <p:cNvSpPr txBox="1">
              <a:spLocks noChangeArrowheads="1"/>
            </p:cNvSpPr>
            <p:nvPr/>
          </p:nvSpPr>
          <p:spPr bwMode="auto">
            <a:xfrm>
              <a:off x="4211" y="1730"/>
              <a:ext cx="43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800" b="1">
                  <a:solidFill>
                    <a:srgbClr val="FF0000"/>
                  </a:solidFill>
                  <a:latin typeface="Verdana" panose="020B0604030504040204" pitchFamily="34" charset="0"/>
                </a:rPr>
                <a:t>H</a:t>
              </a:r>
              <a:r>
                <a:rPr lang="it-IT" altLang="it-IT" sz="2800" b="1" baseline="30000">
                  <a:solidFill>
                    <a:srgbClr val="FF0000"/>
                  </a:solidFill>
                  <a:latin typeface="Verdana" panose="020B0604030504040204" pitchFamily="34" charset="0"/>
                </a:rPr>
                <a:t>+</a:t>
              </a:r>
            </a:p>
          </p:txBody>
        </p:sp>
        <p:sp>
          <p:nvSpPr>
            <p:cNvPr id="63511" name="Oval 31"/>
            <p:cNvSpPr>
              <a:spLocks noChangeArrowheads="1"/>
            </p:cNvSpPr>
            <p:nvPr/>
          </p:nvSpPr>
          <p:spPr bwMode="auto">
            <a:xfrm>
              <a:off x="3621" y="1431"/>
              <a:ext cx="288" cy="486"/>
            </a:xfrm>
            <a:prstGeom prst="ellipse">
              <a:avLst/>
            </a:prstGeom>
            <a:solidFill>
              <a:srgbClr val="CC0066"/>
            </a:solidFill>
            <a:ln w="571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3512" name="Line 32"/>
            <p:cNvSpPr>
              <a:spLocks noChangeShapeType="1"/>
            </p:cNvSpPr>
            <p:nvPr/>
          </p:nvSpPr>
          <p:spPr bwMode="auto">
            <a:xfrm flipH="1">
              <a:off x="3303" y="1431"/>
              <a:ext cx="907" cy="0"/>
            </a:xfrm>
            <a:prstGeom prst="line">
              <a:avLst/>
            </a:prstGeom>
            <a:noFill/>
            <a:ln w="114300">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13" name="Line 33"/>
            <p:cNvSpPr>
              <a:spLocks noChangeShapeType="1"/>
            </p:cNvSpPr>
            <p:nvPr/>
          </p:nvSpPr>
          <p:spPr bwMode="auto">
            <a:xfrm flipH="1">
              <a:off x="3303" y="1899"/>
              <a:ext cx="907" cy="0"/>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14" name="Text Box 34"/>
            <p:cNvSpPr txBox="1">
              <a:spLocks noChangeArrowheads="1"/>
            </p:cNvSpPr>
            <p:nvPr/>
          </p:nvSpPr>
          <p:spPr bwMode="auto">
            <a:xfrm>
              <a:off x="4193" y="1216"/>
              <a:ext cx="1182"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it-IT" altLang="it-IT" sz="2400" b="1">
                  <a:solidFill>
                    <a:srgbClr val="CC0066"/>
                  </a:solidFill>
                  <a:latin typeface="Verdana" panose="020B0604030504040204" pitchFamily="34" charset="0"/>
                </a:rPr>
                <a:t>Dipeptidi-</a:t>
              </a:r>
            </a:p>
            <a:p>
              <a:pPr eaLnBrk="1" hangingPunct="1">
                <a:lnSpc>
                  <a:spcPct val="80000"/>
                </a:lnSpc>
                <a:spcBef>
                  <a:spcPct val="0"/>
                </a:spcBef>
                <a:buClrTx/>
                <a:buSzTx/>
                <a:buFontTx/>
                <a:buNone/>
              </a:pPr>
              <a:r>
                <a:rPr lang="it-IT" altLang="it-IT" sz="2400" b="1">
                  <a:solidFill>
                    <a:srgbClr val="CC0066"/>
                  </a:solidFill>
                  <a:latin typeface="Verdana" panose="020B0604030504040204" pitchFamily="34" charset="0"/>
                </a:rPr>
                <a:t>tripeptidi</a:t>
              </a:r>
              <a:endParaRPr lang="it-IT" altLang="it-IT" sz="2400" b="1" baseline="30000">
                <a:solidFill>
                  <a:srgbClr val="CC0066"/>
                </a:solidFill>
                <a:latin typeface="Verdana" panose="020B0604030504040204" pitchFamily="34" charset="0"/>
              </a:endParaRPr>
            </a:p>
          </p:txBody>
        </p:sp>
        <p:sp>
          <p:nvSpPr>
            <p:cNvPr id="63515" name="Freeform 35"/>
            <p:cNvSpPr>
              <a:spLocks/>
            </p:cNvSpPr>
            <p:nvPr/>
          </p:nvSpPr>
          <p:spPr bwMode="auto">
            <a:xfrm>
              <a:off x="4614" y="1896"/>
              <a:ext cx="559" cy="545"/>
            </a:xfrm>
            <a:custGeom>
              <a:avLst/>
              <a:gdLst>
                <a:gd name="T0" fmla="*/ 224 w 372"/>
                <a:gd name="T1" fmla="*/ 1069 h 476"/>
                <a:gd name="T2" fmla="*/ 3531 w 372"/>
                <a:gd name="T3" fmla="*/ 1046 h 476"/>
                <a:gd name="T4" fmla="*/ 3752 w 372"/>
                <a:gd name="T5" fmla="*/ 986 h 476"/>
                <a:gd name="T6" fmla="*/ 4281 w 372"/>
                <a:gd name="T7" fmla="*/ 671 h 476"/>
                <a:gd name="T8" fmla="*/ 3752 w 372"/>
                <a:gd name="T9" fmla="*/ 297 h 476"/>
                <a:gd name="T10" fmla="*/ 3319 w 372"/>
                <a:gd name="T11" fmla="*/ 106 h 476"/>
                <a:gd name="T12" fmla="*/ 0 w 372"/>
                <a:gd name="T13" fmla="*/ 45 h 476"/>
                <a:gd name="T14" fmla="*/ 0 60000 65536"/>
                <a:gd name="T15" fmla="*/ 0 60000 65536"/>
                <a:gd name="T16" fmla="*/ 0 60000 65536"/>
                <a:gd name="T17" fmla="*/ 0 60000 65536"/>
                <a:gd name="T18" fmla="*/ 0 60000 65536"/>
                <a:gd name="T19" fmla="*/ 0 60000 65536"/>
                <a:gd name="T20" fmla="*/ 0 60000 65536"/>
                <a:gd name="T21" fmla="*/ 0 w 372"/>
                <a:gd name="T22" fmla="*/ 0 h 476"/>
                <a:gd name="T23" fmla="*/ 372 w 372"/>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476">
                  <a:moveTo>
                    <a:pt x="19" y="475"/>
                  </a:moveTo>
                  <a:cubicBezTo>
                    <a:pt x="115" y="472"/>
                    <a:pt x="212" y="476"/>
                    <a:pt x="307" y="465"/>
                  </a:cubicBezTo>
                  <a:cubicBezTo>
                    <a:pt x="318" y="464"/>
                    <a:pt x="322" y="448"/>
                    <a:pt x="326" y="438"/>
                  </a:cubicBezTo>
                  <a:cubicBezTo>
                    <a:pt x="345" y="395"/>
                    <a:pt x="357" y="344"/>
                    <a:pt x="372" y="298"/>
                  </a:cubicBezTo>
                  <a:cubicBezTo>
                    <a:pt x="364" y="225"/>
                    <a:pt x="357" y="192"/>
                    <a:pt x="326" y="131"/>
                  </a:cubicBezTo>
                  <a:cubicBezTo>
                    <a:pt x="321" y="121"/>
                    <a:pt x="293" y="50"/>
                    <a:pt x="288" y="47"/>
                  </a:cubicBezTo>
                  <a:cubicBezTo>
                    <a:pt x="221" y="0"/>
                    <a:pt x="39" y="20"/>
                    <a:pt x="0" y="20"/>
                  </a:cubicBezTo>
                </a:path>
              </a:pathLst>
            </a:custGeom>
            <a:noFill/>
            <a:ln w="76200" cap="flat" cmpd="sng">
              <a:solidFill>
                <a:srgbClr val="FF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6" name="Group 36"/>
          <p:cNvGrpSpPr>
            <a:grpSpLocks/>
          </p:cNvGrpSpPr>
          <p:nvPr/>
        </p:nvGrpSpPr>
        <p:grpSpPr bwMode="auto">
          <a:xfrm>
            <a:off x="1601788" y="2435225"/>
            <a:ext cx="3467100" cy="1079500"/>
            <a:chOff x="1009" y="1534"/>
            <a:chExt cx="2184" cy="680"/>
          </a:xfrm>
        </p:grpSpPr>
        <p:sp>
          <p:nvSpPr>
            <p:cNvPr id="63506" name="Oval 37"/>
            <p:cNvSpPr>
              <a:spLocks noChangeArrowheads="1"/>
            </p:cNvSpPr>
            <p:nvPr/>
          </p:nvSpPr>
          <p:spPr bwMode="auto">
            <a:xfrm>
              <a:off x="1281" y="1819"/>
              <a:ext cx="363" cy="39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3507" name="Line 38"/>
            <p:cNvSpPr>
              <a:spLocks noChangeShapeType="1"/>
            </p:cNvSpPr>
            <p:nvPr/>
          </p:nvSpPr>
          <p:spPr bwMode="auto">
            <a:xfrm flipH="1">
              <a:off x="1009" y="2023"/>
              <a:ext cx="907" cy="0"/>
            </a:xfrm>
            <a:prstGeom prst="line">
              <a:avLst/>
            </a:prstGeom>
            <a:noFill/>
            <a:ln w="11430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08" name="Text Box 39"/>
            <p:cNvSpPr txBox="1">
              <a:spLocks noChangeArrowheads="1"/>
            </p:cNvSpPr>
            <p:nvPr/>
          </p:nvSpPr>
          <p:spPr bwMode="auto">
            <a:xfrm>
              <a:off x="1905" y="1869"/>
              <a:ext cx="12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solidFill>
                    <a:srgbClr val="CC6600"/>
                  </a:solidFill>
                  <a:latin typeface="Verdana" panose="020B0604030504040204" pitchFamily="34" charset="0"/>
                </a:rPr>
                <a:t>aminoacidi</a:t>
              </a:r>
            </a:p>
          </p:txBody>
        </p:sp>
        <p:sp>
          <p:nvSpPr>
            <p:cNvPr id="63509" name="Line 40"/>
            <p:cNvSpPr>
              <a:spLocks noChangeShapeType="1"/>
            </p:cNvSpPr>
            <p:nvPr/>
          </p:nvSpPr>
          <p:spPr bwMode="auto">
            <a:xfrm>
              <a:off x="2415" y="1534"/>
              <a:ext cx="0" cy="376"/>
            </a:xfrm>
            <a:prstGeom prst="line">
              <a:avLst/>
            </a:prstGeom>
            <a:noFill/>
            <a:ln w="76200">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63505" name="Rectangle 41"/>
          <p:cNvSpPr>
            <a:spLocks noChangeArrowheads="1"/>
          </p:cNvSpPr>
          <p:nvPr/>
        </p:nvSpPr>
        <p:spPr bwMode="auto">
          <a:xfrm>
            <a:off x="533400" y="114300"/>
            <a:ext cx="3722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SECONDARIO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reeform 2"/>
          <p:cNvSpPr>
            <a:spLocks/>
          </p:cNvSpPr>
          <p:nvPr/>
        </p:nvSpPr>
        <p:spPr bwMode="auto">
          <a:xfrm>
            <a:off x="5757863" y="5592763"/>
            <a:ext cx="830262" cy="1149350"/>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39" name="Freeform 3"/>
          <p:cNvSpPr>
            <a:spLocks/>
          </p:cNvSpPr>
          <p:nvPr/>
        </p:nvSpPr>
        <p:spPr bwMode="auto">
          <a:xfrm>
            <a:off x="2305050" y="457200"/>
            <a:ext cx="3576638" cy="6356350"/>
          </a:xfrm>
          <a:custGeom>
            <a:avLst/>
            <a:gdLst>
              <a:gd name="T0" fmla="*/ 2147483646 w 2253"/>
              <a:gd name="T1" fmla="*/ 2147483646 h 1754"/>
              <a:gd name="T2" fmla="*/ 2147483646 w 2253"/>
              <a:gd name="T3" fmla="*/ 2147483646 h 1754"/>
              <a:gd name="T4" fmla="*/ 2147483646 w 2253"/>
              <a:gd name="T5" fmla="*/ 2147483646 h 1754"/>
              <a:gd name="T6" fmla="*/ 2147483646 w 2253"/>
              <a:gd name="T7" fmla="*/ 2147483646 h 1754"/>
              <a:gd name="T8" fmla="*/ 2147483646 w 2253"/>
              <a:gd name="T9" fmla="*/ 2147483646 h 1754"/>
              <a:gd name="T10" fmla="*/ 2147483646 w 2253"/>
              <a:gd name="T11" fmla="*/ 2147483646 h 1754"/>
              <a:gd name="T12" fmla="*/ 0 60000 65536"/>
              <a:gd name="T13" fmla="*/ 0 60000 65536"/>
              <a:gd name="T14" fmla="*/ 0 60000 65536"/>
              <a:gd name="T15" fmla="*/ 0 60000 65536"/>
              <a:gd name="T16" fmla="*/ 0 60000 65536"/>
              <a:gd name="T17" fmla="*/ 0 60000 65536"/>
              <a:gd name="T18" fmla="*/ 0 w 2253"/>
              <a:gd name="T19" fmla="*/ 0 h 1754"/>
              <a:gd name="T20" fmla="*/ 2253 w 2253"/>
              <a:gd name="T21" fmla="*/ 1754 h 1754"/>
            </a:gdLst>
            <a:ahLst/>
            <a:cxnLst>
              <a:cxn ang="T12">
                <a:pos x="T0" y="T1"/>
              </a:cxn>
              <a:cxn ang="T13">
                <a:pos x="T2" y="T3"/>
              </a:cxn>
              <a:cxn ang="T14">
                <a:pos x="T4" y="T5"/>
              </a:cxn>
              <a:cxn ang="T15">
                <a:pos x="T6" y="T7"/>
              </a:cxn>
              <a:cxn ang="T16">
                <a:pos x="T8" y="T9"/>
              </a:cxn>
              <a:cxn ang="T17">
                <a:pos x="T10" y="T11"/>
              </a:cxn>
            </a:cxnLst>
            <a:rect l="T18" t="T19" r="T20" b="T21"/>
            <a:pathLst>
              <a:path w="2253" h="1754">
                <a:moveTo>
                  <a:pt x="2162" y="38"/>
                </a:moveTo>
                <a:cubicBezTo>
                  <a:pt x="1429" y="19"/>
                  <a:pt x="696" y="0"/>
                  <a:pt x="348" y="38"/>
                </a:cubicBezTo>
                <a:cubicBezTo>
                  <a:pt x="0" y="76"/>
                  <a:pt x="121" y="23"/>
                  <a:pt x="76" y="265"/>
                </a:cubicBezTo>
                <a:cubicBezTo>
                  <a:pt x="31" y="507"/>
                  <a:pt x="16" y="1247"/>
                  <a:pt x="76" y="1489"/>
                </a:cubicBezTo>
                <a:cubicBezTo>
                  <a:pt x="136" y="1731"/>
                  <a:pt x="76" y="1678"/>
                  <a:pt x="439" y="1716"/>
                </a:cubicBezTo>
                <a:cubicBezTo>
                  <a:pt x="802" y="1754"/>
                  <a:pt x="1527" y="1735"/>
                  <a:pt x="2253" y="1716"/>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40" name="Freeform 4"/>
          <p:cNvSpPr>
            <a:spLocks/>
          </p:cNvSpPr>
          <p:nvPr/>
        </p:nvSpPr>
        <p:spPr bwMode="auto">
          <a:xfrm>
            <a:off x="5627688" y="3684588"/>
            <a:ext cx="830262" cy="1149350"/>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41" name="Freeform 5"/>
          <p:cNvSpPr>
            <a:spLocks/>
          </p:cNvSpPr>
          <p:nvPr/>
        </p:nvSpPr>
        <p:spPr bwMode="auto">
          <a:xfrm>
            <a:off x="5613400" y="4756150"/>
            <a:ext cx="830263" cy="1149350"/>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5542" name="Freeform 6"/>
          <p:cNvSpPr>
            <a:spLocks/>
          </p:cNvSpPr>
          <p:nvPr/>
        </p:nvSpPr>
        <p:spPr bwMode="auto">
          <a:xfrm>
            <a:off x="5637213" y="1490663"/>
            <a:ext cx="830262" cy="1149350"/>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2" name="Group 7"/>
          <p:cNvGrpSpPr>
            <a:grpSpLocks/>
          </p:cNvGrpSpPr>
          <p:nvPr/>
        </p:nvGrpSpPr>
        <p:grpSpPr bwMode="auto">
          <a:xfrm>
            <a:off x="5075238" y="1558925"/>
            <a:ext cx="4102100" cy="1060450"/>
            <a:chOff x="3197" y="982"/>
            <a:chExt cx="2584" cy="668"/>
          </a:xfrm>
        </p:grpSpPr>
        <p:sp>
          <p:nvSpPr>
            <p:cNvPr id="65595" name="Oval 8"/>
            <p:cNvSpPr>
              <a:spLocks noChangeArrowheads="1"/>
            </p:cNvSpPr>
            <p:nvPr/>
          </p:nvSpPr>
          <p:spPr bwMode="auto">
            <a:xfrm>
              <a:off x="3490" y="1109"/>
              <a:ext cx="614" cy="408"/>
            </a:xfrm>
            <a:prstGeom prst="ellipse">
              <a:avLst/>
            </a:prstGeom>
            <a:solidFill>
              <a:srgbClr val="FFFF00"/>
            </a:solidFill>
            <a:ln w="571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latin typeface="Verdana" panose="020B0604030504040204" pitchFamily="34" charset="0"/>
                </a:rPr>
                <a:t>imino</a:t>
              </a:r>
            </a:p>
          </p:txBody>
        </p:sp>
        <p:sp>
          <p:nvSpPr>
            <p:cNvPr id="65596" name="Line 9"/>
            <p:cNvSpPr>
              <a:spLocks noChangeShapeType="1"/>
            </p:cNvSpPr>
            <p:nvPr/>
          </p:nvSpPr>
          <p:spPr bwMode="auto">
            <a:xfrm flipH="1">
              <a:off x="3197" y="1109"/>
              <a:ext cx="1043" cy="0"/>
            </a:xfrm>
            <a:prstGeom prst="line">
              <a:avLst/>
            </a:prstGeom>
            <a:noFill/>
            <a:ln w="127000">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97" name="Line 10"/>
            <p:cNvSpPr>
              <a:spLocks noChangeShapeType="1"/>
            </p:cNvSpPr>
            <p:nvPr/>
          </p:nvSpPr>
          <p:spPr bwMode="auto">
            <a:xfrm flipH="1">
              <a:off x="3197" y="1517"/>
              <a:ext cx="1043" cy="0"/>
            </a:xfrm>
            <a:prstGeom prst="line">
              <a:avLst/>
            </a:prstGeom>
            <a:noFill/>
            <a:ln w="1270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98" name="Text Box 11"/>
            <p:cNvSpPr txBox="1">
              <a:spLocks noChangeArrowheads="1"/>
            </p:cNvSpPr>
            <p:nvPr/>
          </p:nvSpPr>
          <p:spPr bwMode="auto">
            <a:xfrm>
              <a:off x="4221" y="1359"/>
              <a:ext cx="5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FF3300"/>
                  </a:solidFill>
                  <a:latin typeface="Verdana" panose="020B0604030504040204" pitchFamily="34" charset="0"/>
                </a:rPr>
                <a:t>Na</a:t>
              </a:r>
              <a:r>
                <a:rPr lang="it-IT" altLang="it-IT" sz="2400" b="1" baseline="30000">
                  <a:solidFill>
                    <a:srgbClr val="FF3300"/>
                  </a:solidFill>
                  <a:latin typeface="Verdana" panose="020B0604030504040204" pitchFamily="34" charset="0"/>
                </a:rPr>
                <a:t>+</a:t>
              </a:r>
            </a:p>
          </p:txBody>
        </p:sp>
        <p:sp>
          <p:nvSpPr>
            <p:cNvPr id="65599" name="Text Box 12"/>
            <p:cNvSpPr txBox="1">
              <a:spLocks noChangeArrowheads="1"/>
            </p:cNvSpPr>
            <p:nvPr/>
          </p:nvSpPr>
          <p:spPr bwMode="auto">
            <a:xfrm>
              <a:off x="4187" y="982"/>
              <a:ext cx="159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CC0066"/>
                  </a:solidFill>
                  <a:latin typeface="Verdana" panose="020B0604030504040204" pitchFamily="34" charset="0"/>
                </a:rPr>
                <a:t>Prolina e OHprol</a:t>
              </a:r>
            </a:p>
          </p:txBody>
        </p:sp>
      </p:grpSp>
      <p:sp>
        <p:nvSpPr>
          <p:cNvPr id="65544" name="Freeform 13"/>
          <p:cNvSpPr>
            <a:spLocks/>
          </p:cNvSpPr>
          <p:nvPr/>
        </p:nvSpPr>
        <p:spPr bwMode="auto">
          <a:xfrm>
            <a:off x="5635625" y="2593975"/>
            <a:ext cx="830263" cy="1147763"/>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3" name="Group 14"/>
          <p:cNvGrpSpPr>
            <a:grpSpLocks/>
          </p:cNvGrpSpPr>
          <p:nvPr/>
        </p:nvGrpSpPr>
        <p:grpSpPr bwMode="auto">
          <a:xfrm>
            <a:off x="5108575" y="2628900"/>
            <a:ext cx="3648075" cy="1152525"/>
            <a:chOff x="3218" y="1656"/>
            <a:chExt cx="2298" cy="726"/>
          </a:xfrm>
        </p:grpSpPr>
        <p:sp>
          <p:nvSpPr>
            <p:cNvPr id="65590" name="Oval 15"/>
            <p:cNvSpPr>
              <a:spLocks noChangeArrowheads="1"/>
            </p:cNvSpPr>
            <p:nvPr/>
          </p:nvSpPr>
          <p:spPr bwMode="auto">
            <a:xfrm>
              <a:off x="3536" y="1841"/>
              <a:ext cx="433" cy="408"/>
            </a:xfrm>
            <a:prstGeom prst="ellipse">
              <a:avLst/>
            </a:prstGeom>
            <a:solidFill>
              <a:srgbClr val="FFFF00"/>
            </a:solidFill>
            <a:ln w="5715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3300"/>
                  </a:solidFill>
                  <a:latin typeface="Verdana" panose="020B0604030504040204" pitchFamily="34" charset="0"/>
                </a:rPr>
                <a:t>PHE</a:t>
              </a:r>
            </a:p>
          </p:txBody>
        </p:sp>
        <p:sp>
          <p:nvSpPr>
            <p:cNvPr id="65591" name="Line 16"/>
            <p:cNvSpPr>
              <a:spLocks noChangeShapeType="1"/>
            </p:cNvSpPr>
            <p:nvPr/>
          </p:nvSpPr>
          <p:spPr bwMode="auto">
            <a:xfrm flipH="1">
              <a:off x="3218" y="1841"/>
              <a:ext cx="1043" cy="0"/>
            </a:xfrm>
            <a:prstGeom prst="line">
              <a:avLst/>
            </a:prstGeom>
            <a:noFill/>
            <a:ln w="12700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92" name="Line 17"/>
            <p:cNvSpPr>
              <a:spLocks noChangeShapeType="1"/>
            </p:cNvSpPr>
            <p:nvPr/>
          </p:nvSpPr>
          <p:spPr bwMode="auto">
            <a:xfrm flipH="1">
              <a:off x="3218" y="2249"/>
              <a:ext cx="1043" cy="0"/>
            </a:xfrm>
            <a:prstGeom prst="line">
              <a:avLst/>
            </a:prstGeom>
            <a:noFill/>
            <a:ln w="1270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93" name="Text Box 18"/>
            <p:cNvSpPr txBox="1">
              <a:spLocks noChangeArrowheads="1"/>
            </p:cNvSpPr>
            <p:nvPr/>
          </p:nvSpPr>
          <p:spPr bwMode="auto">
            <a:xfrm>
              <a:off x="4242" y="2091"/>
              <a:ext cx="5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FF3300"/>
                  </a:solidFill>
                  <a:latin typeface="Verdana" panose="020B0604030504040204" pitchFamily="34" charset="0"/>
                </a:rPr>
                <a:t>Na</a:t>
              </a:r>
              <a:r>
                <a:rPr lang="it-IT" altLang="it-IT" sz="2400" b="1" baseline="30000">
                  <a:solidFill>
                    <a:srgbClr val="FF3300"/>
                  </a:solidFill>
                  <a:latin typeface="Verdana" panose="020B0604030504040204" pitchFamily="34" charset="0"/>
                </a:rPr>
                <a:t>+</a:t>
              </a:r>
            </a:p>
          </p:txBody>
        </p:sp>
        <p:sp>
          <p:nvSpPr>
            <p:cNvPr id="65594" name="Text Box 19"/>
            <p:cNvSpPr txBox="1">
              <a:spLocks noChangeArrowheads="1"/>
            </p:cNvSpPr>
            <p:nvPr/>
          </p:nvSpPr>
          <p:spPr bwMode="auto">
            <a:xfrm>
              <a:off x="4254" y="1656"/>
              <a:ext cx="126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it-IT" altLang="it-IT" sz="2000" b="1">
                  <a:solidFill>
                    <a:srgbClr val="CC6600"/>
                  </a:solidFill>
                  <a:latin typeface="Verdana" panose="020B0604030504040204" pitchFamily="34" charset="0"/>
                </a:rPr>
                <a:t>Fenilalanina </a:t>
              </a:r>
            </a:p>
            <a:p>
              <a:pPr eaLnBrk="1" hangingPunct="1">
                <a:lnSpc>
                  <a:spcPct val="80000"/>
                </a:lnSpc>
                <a:spcBef>
                  <a:spcPct val="0"/>
                </a:spcBef>
                <a:buClrTx/>
                <a:buSzTx/>
                <a:buFontTx/>
                <a:buNone/>
              </a:pPr>
              <a:r>
                <a:rPr lang="it-IT" altLang="it-IT" sz="2000" b="1">
                  <a:solidFill>
                    <a:srgbClr val="CC6600"/>
                  </a:solidFill>
                  <a:latin typeface="Verdana" panose="020B0604030504040204" pitchFamily="34" charset="0"/>
                </a:rPr>
                <a:t>metionina</a:t>
              </a:r>
            </a:p>
          </p:txBody>
        </p:sp>
      </p:grpSp>
      <p:grpSp>
        <p:nvGrpSpPr>
          <p:cNvPr id="4" name="Group 20"/>
          <p:cNvGrpSpPr>
            <a:grpSpLocks/>
          </p:cNvGrpSpPr>
          <p:nvPr/>
        </p:nvGrpSpPr>
        <p:grpSpPr bwMode="auto">
          <a:xfrm>
            <a:off x="5075238" y="3944938"/>
            <a:ext cx="3994150" cy="1060450"/>
            <a:chOff x="2879" y="2394"/>
            <a:chExt cx="2516" cy="668"/>
          </a:xfrm>
        </p:grpSpPr>
        <p:sp>
          <p:nvSpPr>
            <p:cNvPr id="65585" name="Oval 21"/>
            <p:cNvSpPr>
              <a:spLocks noChangeArrowheads="1"/>
            </p:cNvSpPr>
            <p:nvPr/>
          </p:nvSpPr>
          <p:spPr bwMode="auto">
            <a:xfrm>
              <a:off x="3242" y="2521"/>
              <a:ext cx="477" cy="408"/>
            </a:xfrm>
            <a:prstGeom prst="ellipse">
              <a:avLst/>
            </a:prstGeom>
            <a:solidFill>
              <a:srgbClr val="FFFF00"/>
            </a:solidFill>
            <a:ln w="5715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FF3300"/>
                  </a:solidFill>
                  <a:latin typeface="Verdana" panose="020B0604030504040204" pitchFamily="34" charset="0"/>
                </a:rPr>
                <a:t>X</a:t>
              </a:r>
            </a:p>
          </p:txBody>
        </p:sp>
        <p:sp>
          <p:nvSpPr>
            <p:cNvPr id="65586" name="Line 22"/>
            <p:cNvSpPr>
              <a:spLocks noChangeShapeType="1"/>
            </p:cNvSpPr>
            <p:nvPr/>
          </p:nvSpPr>
          <p:spPr bwMode="auto">
            <a:xfrm flipH="1">
              <a:off x="2879" y="2521"/>
              <a:ext cx="1043"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87" name="Line 23"/>
            <p:cNvSpPr>
              <a:spLocks noChangeShapeType="1"/>
            </p:cNvSpPr>
            <p:nvPr/>
          </p:nvSpPr>
          <p:spPr bwMode="auto">
            <a:xfrm flipH="1">
              <a:off x="2879" y="2929"/>
              <a:ext cx="1043" cy="0"/>
            </a:xfrm>
            <a:prstGeom prst="line">
              <a:avLst/>
            </a:prstGeom>
            <a:noFill/>
            <a:ln w="1270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88" name="Text Box 24"/>
            <p:cNvSpPr txBox="1">
              <a:spLocks noChangeArrowheads="1"/>
            </p:cNvSpPr>
            <p:nvPr/>
          </p:nvSpPr>
          <p:spPr bwMode="auto">
            <a:xfrm>
              <a:off x="3903" y="2771"/>
              <a:ext cx="5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FF3300"/>
                  </a:solidFill>
                  <a:latin typeface="Verdana" panose="020B0604030504040204" pitchFamily="34" charset="0"/>
                </a:rPr>
                <a:t>Na</a:t>
              </a:r>
              <a:r>
                <a:rPr lang="it-IT" altLang="it-IT" sz="2400" b="1" baseline="30000">
                  <a:solidFill>
                    <a:srgbClr val="FF3300"/>
                  </a:solidFill>
                  <a:latin typeface="Verdana" panose="020B0604030504040204" pitchFamily="34" charset="0"/>
                </a:rPr>
                <a:t>+</a:t>
              </a:r>
            </a:p>
          </p:txBody>
        </p:sp>
        <p:sp>
          <p:nvSpPr>
            <p:cNvPr id="65589" name="Text Box 25"/>
            <p:cNvSpPr txBox="1">
              <a:spLocks noChangeArrowheads="1"/>
            </p:cNvSpPr>
            <p:nvPr/>
          </p:nvSpPr>
          <p:spPr bwMode="auto">
            <a:xfrm>
              <a:off x="3932" y="2394"/>
              <a:ext cx="146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latin typeface="Verdana" panose="020B0604030504040204" pitchFamily="34" charset="0"/>
                </a:rPr>
                <a:t>Glu - aspartato</a:t>
              </a:r>
            </a:p>
          </p:txBody>
        </p:sp>
      </p:grpSp>
      <p:sp>
        <p:nvSpPr>
          <p:cNvPr id="65547" name="Freeform 26"/>
          <p:cNvSpPr>
            <a:spLocks/>
          </p:cNvSpPr>
          <p:nvPr/>
        </p:nvSpPr>
        <p:spPr bwMode="auto">
          <a:xfrm>
            <a:off x="5651500" y="609600"/>
            <a:ext cx="830263" cy="969963"/>
          </a:xfrm>
          <a:custGeom>
            <a:avLst/>
            <a:gdLst>
              <a:gd name="T0" fmla="*/ 2147483646 w 523"/>
              <a:gd name="T1" fmla="*/ 2147483646 h 660"/>
              <a:gd name="T2" fmla="*/ 2147483646 w 523"/>
              <a:gd name="T3" fmla="*/ 2147483646 h 660"/>
              <a:gd name="T4" fmla="*/ 2147483646 w 523"/>
              <a:gd name="T5" fmla="*/ 2147483646 h 660"/>
              <a:gd name="T6" fmla="*/ 2147483646 w 523"/>
              <a:gd name="T7" fmla="*/ 2147483646 h 660"/>
              <a:gd name="T8" fmla="*/ 2147483646 w 523"/>
              <a:gd name="T9" fmla="*/ 2147483646 h 660"/>
              <a:gd name="T10" fmla="*/ 2147483646 w 523"/>
              <a:gd name="T11" fmla="*/ 2147483646 h 660"/>
              <a:gd name="T12" fmla="*/ 2147483646 w 523"/>
              <a:gd name="T13" fmla="*/ 2147483646 h 660"/>
              <a:gd name="T14" fmla="*/ 2147483646 w 523"/>
              <a:gd name="T15" fmla="*/ 2147483646 h 660"/>
              <a:gd name="T16" fmla="*/ 2147483646 w 523"/>
              <a:gd name="T17" fmla="*/ 2147483646 h 660"/>
              <a:gd name="T18" fmla="*/ 2147483646 w 523"/>
              <a:gd name="T19" fmla="*/ 2147483646 h 660"/>
              <a:gd name="T20" fmla="*/ 2147483646 w 523"/>
              <a:gd name="T21" fmla="*/ 2147483646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660"/>
              <a:gd name="T35" fmla="*/ 523 w 523"/>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660">
                <a:moveTo>
                  <a:pt x="51" y="27"/>
                </a:moveTo>
                <a:cubicBezTo>
                  <a:pt x="166" y="30"/>
                  <a:pt x="286" y="0"/>
                  <a:pt x="395" y="36"/>
                </a:cubicBezTo>
                <a:cubicBezTo>
                  <a:pt x="523" y="78"/>
                  <a:pt x="378" y="147"/>
                  <a:pt x="358" y="148"/>
                </a:cubicBezTo>
                <a:cubicBezTo>
                  <a:pt x="271" y="154"/>
                  <a:pt x="185" y="154"/>
                  <a:pt x="98" y="157"/>
                </a:cubicBezTo>
                <a:cubicBezTo>
                  <a:pt x="97" y="158"/>
                  <a:pt x="22" y="226"/>
                  <a:pt x="70" y="231"/>
                </a:cubicBezTo>
                <a:cubicBezTo>
                  <a:pt x="187" y="243"/>
                  <a:pt x="305" y="238"/>
                  <a:pt x="423" y="241"/>
                </a:cubicBezTo>
                <a:cubicBezTo>
                  <a:pt x="420" y="278"/>
                  <a:pt x="448" y="339"/>
                  <a:pt x="413" y="352"/>
                </a:cubicBezTo>
                <a:cubicBezTo>
                  <a:pt x="302" y="392"/>
                  <a:pt x="171" y="331"/>
                  <a:pt x="60" y="371"/>
                </a:cubicBezTo>
                <a:cubicBezTo>
                  <a:pt x="0" y="557"/>
                  <a:pt x="272" y="460"/>
                  <a:pt x="404" y="464"/>
                </a:cubicBezTo>
                <a:cubicBezTo>
                  <a:pt x="401" y="495"/>
                  <a:pt x="425" y="547"/>
                  <a:pt x="395" y="556"/>
                </a:cubicBezTo>
                <a:cubicBezTo>
                  <a:pt x="45" y="660"/>
                  <a:pt x="60" y="441"/>
                  <a:pt x="60" y="61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5" name="Group 27"/>
          <p:cNvGrpSpPr>
            <a:grpSpLocks/>
          </p:cNvGrpSpPr>
          <p:nvPr/>
        </p:nvGrpSpPr>
        <p:grpSpPr bwMode="auto">
          <a:xfrm>
            <a:off x="5075238" y="392113"/>
            <a:ext cx="3351212" cy="1111250"/>
            <a:chOff x="3152" y="1003"/>
            <a:chExt cx="2111" cy="700"/>
          </a:xfrm>
        </p:grpSpPr>
        <p:sp>
          <p:nvSpPr>
            <p:cNvPr id="65580" name="Oval 28"/>
            <p:cNvSpPr>
              <a:spLocks noChangeArrowheads="1"/>
            </p:cNvSpPr>
            <p:nvPr/>
          </p:nvSpPr>
          <p:spPr bwMode="auto">
            <a:xfrm>
              <a:off x="3470" y="1162"/>
              <a:ext cx="433" cy="408"/>
            </a:xfrm>
            <a:prstGeom prst="ellipse">
              <a:avLst/>
            </a:prstGeom>
            <a:solidFill>
              <a:srgbClr val="000099"/>
            </a:solidFill>
            <a:ln w="5715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3300"/>
                  </a:solidFill>
                  <a:latin typeface="Verdana" panose="020B0604030504040204" pitchFamily="34" charset="0"/>
                </a:rPr>
                <a:t>NBB</a:t>
              </a:r>
            </a:p>
          </p:txBody>
        </p:sp>
        <p:sp>
          <p:nvSpPr>
            <p:cNvPr id="65581" name="Line 29"/>
            <p:cNvSpPr>
              <a:spLocks noChangeShapeType="1"/>
            </p:cNvSpPr>
            <p:nvPr/>
          </p:nvSpPr>
          <p:spPr bwMode="auto">
            <a:xfrm flipH="1">
              <a:off x="3152" y="1162"/>
              <a:ext cx="1043"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82" name="Line 30"/>
            <p:cNvSpPr>
              <a:spLocks noChangeShapeType="1"/>
            </p:cNvSpPr>
            <p:nvPr/>
          </p:nvSpPr>
          <p:spPr bwMode="auto">
            <a:xfrm flipH="1">
              <a:off x="3152" y="1570"/>
              <a:ext cx="1043" cy="0"/>
            </a:xfrm>
            <a:prstGeom prst="line">
              <a:avLst/>
            </a:prstGeom>
            <a:noFill/>
            <a:ln w="1270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83" name="Text Box 31"/>
            <p:cNvSpPr txBox="1">
              <a:spLocks noChangeArrowheads="1"/>
            </p:cNvSpPr>
            <p:nvPr/>
          </p:nvSpPr>
          <p:spPr bwMode="auto">
            <a:xfrm>
              <a:off x="4176" y="1412"/>
              <a:ext cx="5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FF3300"/>
                  </a:solidFill>
                  <a:latin typeface="Verdana" panose="020B0604030504040204" pitchFamily="34" charset="0"/>
                </a:rPr>
                <a:t>Na</a:t>
              </a:r>
              <a:r>
                <a:rPr lang="it-IT" altLang="it-IT" sz="2400" b="1" baseline="30000">
                  <a:solidFill>
                    <a:srgbClr val="FF3300"/>
                  </a:solidFill>
                  <a:latin typeface="Verdana" panose="020B0604030504040204" pitchFamily="34" charset="0"/>
                </a:rPr>
                <a:t>+</a:t>
              </a:r>
            </a:p>
          </p:txBody>
        </p:sp>
        <p:sp>
          <p:nvSpPr>
            <p:cNvPr id="65584" name="Text Box 32"/>
            <p:cNvSpPr txBox="1">
              <a:spLocks noChangeArrowheads="1"/>
            </p:cNvSpPr>
            <p:nvPr/>
          </p:nvSpPr>
          <p:spPr bwMode="auto">
            <a:xfrm>
              <a:off x="4175" y="1003"/>
              <a:ext cx="10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Verdana" panose="020B0604030504040204" pitchFamily="34" charset="0"/>
                </a:rPr>
                <a:t>aa neutri</a:t>
              </a:r>
            </a:p>
          </p:txBody>
        </p:sp>
      </p:grpSp>
      <p:grpSp>
        <p:nvGrpSpPr>
          <p:cNvPr id="6" name="Group 33"/>
          <p:cNvGrpSpPr>
            <a:grpSpLocks/>
          </p:cNvGrpSpPr>
          <p:nvPr/>
        </p:nvGrpSpPr>
        <p:grpSpPr bwMode="auto">
          <a:xfrm>
            <a:off x="5075238" y="5154613"/>
            <a:ext cx="3313112" cy="647700"/>
            <a:chOff x="2879" y="3156"/>
            <a:chExt cx="2087" cy="408"/>
          </a:xfrm>
        </p:grpSpPr>
        <p:sp>
          <p:nvSpPr>
            <p:cNvPr id="65576" name="Text Box 34"/>
            <p:cNvSpPr txBox="1">
              <a:spLocks noChangeArrowheads="1"/>
            </p:cNvSpPr>
            <p:nvPr/>
          </p:nvSpPr>
          <p:spPr bwMode="auto">
            <a:xfrm>
              <a:off x="3907" y="3203"/>
              <a:ext cx="10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Verdana" panose="020B0604030504040204" pitchFamily="34" charset="0"/>
                </a:rPr>
                <a:t>aa basici</a:t>
              </a:r>
            </a:p>
          </p:txBody>
        </p:sp>
        <p:grpSp>
          <p:nvGrpSpPr>
            <p:cNvPr id="65577" name="Group 35"/>
            <p:cNvGrpSpPr>
              <a:grpSpLocks/>
            </p:cNvGrpSpPr>
            <p:nvPr/>
          </p:nvGrpSpPr>
          <p:grpSpPr bwMode="auto">
            <a:xfrm>
              <a:off x="2879" y="3156"/>
              <a:ext cx="1043" cy="408"/>
              <a:chOff x="3152" y="3156"/>
              <a:chExt cx="1043" cy="408"/>
            </a:xfrm>
          </p:grpSpPr>
          <p:sp>
            <p:nvSpPr>
              <p:cNvPr id="65578" name="Line 36"/>
              <p:cNvSpPr>
                <a:spLocks noChangeShapeType="1"/>
              </p:cNvSpPr>
              <p:nvPr/>
            </p:nvSpPr>
            <p:spPr bwMode="auto">
              <a:xfrm flipH="1">
                <a:off x="3152" y="3355"/>
                <a:ext cx="1043"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79" name="Oval 37"/>
              <p:cNvSpPr>
                <a:spLocks noChangeArrowheads="1"/>
              </p:cNvSpPr>
              <p:nvPr/>
            </p:nvSpPr>
            <p:spPr bwMode="auto">
              <a:xfrm>
                <a:off x="3470" y="3156"/>
                <a:ext cx="433" cy="408"/>
              </a:xfrm>
              <a:prstGeom prst="ellipse">
                <a:avLst/>
              </a:prstGeom>
              <a:solidFill>
                <a:srgbClr val="FFFF00"/>
              </a:solidFill>
              <a:ln w="5715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3300"/>
                    </a:solidFill>
                    <a:latin typeface="Verdana" panose="020B0604030504040204" pitchFamily="34" charset="0"/>
                  </a:rPr>
                  <a:t>y</a:t>
                </a:r>
                <a:r>
                  <a:rPr lang="it-IT" altLang="it-IT" sz="2000" b="1" baseline="30000">
                    <a:solidFill>
                      <a:srgbClr val="FF3300"/>
                    </a:solidFill>
                    <a:latin typeface="Verdana" panose="020B0604030504040204" pitchFamily="34" charset="0"/>
                  </a:rPr>
                  <a:t>+</a:t>
                </a:r>
              </a:p>
            </p:txBody>
          </p:sp>
        </p:grpSp>
      </p:grpSp>
      <p:grpSp>
        <p:nvGrpSpPr>
          <p:cNvPr id="8" name="Group 38"/>
          <p:cNvGrpSpPr>
            <a:grpSpLocks/>
          </p:cNvGrpSpPr>
          <p:nvPr/>
        </p:nvGrpSpPr>
        <p:grpSpPr bwMode="auto">
          <a:xfrm>
            <a:off x="5075238" y="5949950"/>
            <a:ext cx="3362325" cy="647700"/>
            <a:chOff x="2879" y="3657"/>
            <a:chExt cx="2118" cy="408"/>
          </a:xfrm>
        </p:grpSpPr>
        <p:grpSp>
          <p:nvGrpSpPr>
            <p:cNvPr id="65572" name="Group 39"/>
            <p:cNvGrpSpPr>
              <a:grpSpLocks/>
            </p:cNvGrpSpPr>
            <p:nvPr/>
          </p:nvGrpSpPr>
          <p:grpSpPr bwMode="auto">
            <a:xfrm>
              <a:off x="2879" y="3657"/>
              <a:ext cx="1043" cy="408"/>
              <a:chOff x="3152" y="3156"/>
              <a:chExt cx="1043" cy="408"/>
            </a:xfrm>
          </p:grpSpPr>
          <p:sp>
            <p:nvSpPr>
              <p:cNvPr id="65574" name="Line 40"/>
              <p:cNvSpPr>
                <a:spLocks noChangeShapeType="1"/>
              </p:cNvSpPr>
              <p:nvPr/>
            </p:nvSpPr>
            <p:spPr bwMode="auto">
              <a:xfrm flipH="1">
                <a:off x="3152" y="3355"/>
                <a:ext cx="1043"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75" name="Oval 41"/>
              <p:cNvSpPr>
                <a:spLocks noChangeArrowheads="1"/>
              </p:cNvSpPr>
              <p:nvPr/>
            </p:nvSpPr>
            <p:spPr bwMode="auto">
              <a:xfrm>
                <a:off x="3470" y="3156"/>
                <a:ext cx="433" cy="408"/>
              </a:xfrm>
              <a:prstGeom prst="ellipse">
                <a:avLst/>
              </a:prstGeom>
              <a:solidFill>
                <a:srgbClr val="FFFF00"/>
              </a:solidFill>
              <a:ln w="5715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3300"/>
                    </a:solidFill>
                    <a:latin typeface="Verdana" panose="020B0604030504040204" pitchFamily="34" charset="0"/>
                  </a:rPr>
                  <a:t>L</a:t>
                </a:r>
                <a:endParaRPr lang="it-IT" altLang="it-IT" sz="2000" b="1" baseline="30000">
                  <a:solidFill>
                    <a:srgbClr val="FF3300"/>
                  </a:solidFill>
                  <a:latin typeface="Verdana" panose="020B0604030504040204" pitchFamily="34" charset="0"/>
                </a:endParaRPr>
              </a:p>
            </p:txBody>
          </p:sp>
        </p:grpSp>
        <p:sp>
          <p:nvSpPr>
            <p:cNvPr id="65573" name="Text Box 42"/>
            <p:cNvSpPr txBox="1">
              <a:spLocks noChangeArrowheads="1"/>
            </p:cNvSpPr>
            <p:nvPr/>
          </p:nvSpPr>
          <p:spPr bwMode="auto">
            <a:xfrm>
              <a:off x="3909" y="3708"/>
              <a:ext cx="10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Verdana" panose="020B0604030504040204" pitchFamily="34" charset="0"/>
                </a:rPr>
                <a:t>aa neutri</a:t>
              </a:r>
            </a:p>
          </p:txBody>
        </p:sp>
      </p:grpSp>
      <p:sp>
        <p:nvSpPr>
          <p:cNvPr id="156715" name="AutoShape 43"/>
          <p:cNvSpPr>
            <a:spLocks noChangeArrowheads="1"/>
          </p:cNvSpPr>
          <p:nvPr/>
        </p:nvSpPr>
        <p:spPr bwMode="auto">
          <a:xfrm>
            <a:off x="1368425" y="3502025"/>
            <a:ext cx="2087563" cy="1150938"/>
          </a:xfrm>
          <a:prstGeom prst="leftArrow">
            <a:avLst>
              <a:gd name="adj1" fmla="val 50000"/>
              <a:gd name="adj2" fmla="val 45345"/>
            </a:avLst>
          </a:prstGeom>
          <a:solidFill>
            <a:srgbClr val="FFFF0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Verdana" panose="020B0604030504040204" pitchFamily="34" charset="0"/>
              </a:rPr>
              <a:t>diffusione</a:t>
            </a:r>
          </a:p>
        </p:txBody>
      </p:sp>
      <p:grpSp>
        <p:nvGrpSpPr>
          <p:cNvPr id="10" name="Group 44"/>
          <p:cNvGrpSpPr>
            <a:grpSpLocks/>
          </p:cNvGrpSpPr>
          <p:nvPr/>
        </p:nvGrpSpPr>
        <p:grpSpPr bwMode="auto">
          <a:xfrm>
            <a:off x="1655763" y="5949950"/>
            <a:ext cx="3362325" cy="647700"/>
            <a:chOff x="725" y="3657"/>
            <a:chExt cx="2118" cy="408"/>
          </a:xfrm>
        </p:grpSpPr>
        <p:grpSp>
          <p:nvGrpSpPr>
            <p:cNvPr id="65568" name="Group 45"/>
            <p:cNvGrpSpPr>
              <a:grpSpLocks/>
            </p:cNvGrpSpPr>
            <p:nvPr/>
          </p:nvGrpSpPr>
          <p:grpSpPr bwMode="auto">
            <a:xfrm>
              <a:off x="725" y="3657"/>
              <a:ext cx="1043" cy="408"/>
              <a:chOff x="3152" y="3156"/>
              <a:chExt cx="1043" cy="408"/>
            </a:xfrm>
          </p:grpSpPr>
          <p:sp>
            <p:nvSpPr>
              <p:cNvPr id="65570" name="Line 46"/>
              <p:cNvSpPr>
                <a:spLocks noChangeShapeType="1"/>
              </p:cNvSpPr>
              <p:nvPr/>
            </p:nvSpPr>
            <p:spPr bwMode="auto">
              <a:xfrm flipH="1">
                <a:off x="3152" y="3355"/>
                <a:ext cx="1043"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71" name="Oval 47"/>
              <p:cNvSpPr>
                <a:spLocks noChangeArrowheads="1"/>
              </p:cNvSpPr>
              <p:nvPr/>
            </p:nvSpPr>
            <p:spPr bwMode="auto">
              <a:xfrm>
                <a:off x="3470" y="3156"/>
                <a:ext cx="433" cy="408"/>
              </a:xfrm>
              <a:prstGeom prst="ellipse">
                <a:avLst/>
              </a:prstGeom>
              <a:solidFill>
                <a:srgbClr val="FFFF00"/>
              </a:solidFill>
              <a:ln w="5715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3300"/>
                    </a:solidFill>
                    <a:latin typeface="Verdana" panose="020B0604030504040204" pitchFamily="34" charset="0"/>
                  </a:rPr>
                  <a:t>L</a:t>
                </a:r>
                <a:endParaRPr lang="it-IT" altLang="it-IT" sz="2000" b="1" baseline="30000">
                  <a:solidFill>
                    <a:srgbClr val="FF3300"/>
                  </a:solidFill>
                  <a:latin typeface="Verdana" panose="020B0604030504040204" pitchFamily="34" charset="0"/>
                </a:endParaRPr>
              </a:p>
            </p:txBody>
          </p:sp>
        </p:grpSp>
        <p:sp>
          <p:nvSpPr>
            <p:cNvPr id="65569" name="Text Box 48"/>
            <p:cNvSpPr txBox="1">
              <a:spLocks noChangeArrowheads="1"/>
            </p:cNvSpPr>
            <p:nvPr/>
          </p:nvSpPr>
          <p:spPr bwMode="auto">
            <a:xfrm>
              <a:off x="1755" y="3708"/>
              <a:ext cx="10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Verdana" panose="020B0604030504040204" pitchFamily="34" charset="0"/>
                </a:rPr>
                <a:t>aa neutri</a:t>
              </a:r>
            </a:p>
          </p:txBody>
        </p:sp>
      </p:grpSp>
      <p:grpSp>
        <p:nvGrpSpPr>
          <p:cNvPr id="12" name="Group 49"/>
          <p:cNvGrpSpPr>
            <a:grpSpLocks/>
          </p:cNvGrpSpPr>
          <p:nvPr/>
        </p:nvGrpSpPr>
        <p:grpSpPr bwMode="auto">
          <a:xfrm>
            <a:off x="1022350" y="981075"/>
            <a:ext cx="3525838" cy="922338"/>
            <a:chOff x="326" y="527"/>
            <a:chExt cx="2221" cy="581"/>
          </a:xfrm>
        </p:grpSpPr>
        <p:sp>
          <p:nvSpPr>
            <p:cNvPr id="65563" name="Line 50"/>
            <p:cNvSpPr>
              <a:spLocks noChangeShapeType="1"/>
            </p:cNvSpPr>
            <p:nvPr/>
          </p:nvSpPr>
          <p:spPr bwMode="auto">
            <a:xfrm flipH="1">
              <a:off x="725" y="649"/>
              <a:ext cx="907" cy="0"/>
            </a:xfrm>
            <a:prstGeom prst="line">
              <a:avLst/>
            </a:prstGeom>
            <a:noFill/>
            <a:ln w="11430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64" name="Text Box 51"/>
            <p:cNvSpPr txBox="1">
              <a:spLocks noChangeArrowheads="1"/>
            </p:cNvSpPr>
            <p:nvPr/>
          </p:nvSpPr>
          <p:spPr bwMode="auto">
            <a:xfrm>
              <a:off x="1621" y="527"/>
              <a:ext cx="92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rgbClr val="CC6600"/>
                  </a:solidFill>
                  <a:latin typeface="Verdana" panose="020B0604030504040204" pitchFamily="34" charset="0"/>
                </a:rPr>
                <a:t>aa neutri</a:t>
              </a:r>
            </a:p>
          </p:txBody>
        </p:sp>
        <p:sp>
          <p:nvSpPr>
            <p:cNvPr id="65565" name="Oval 52"/>
            <p:cNvSpPr>
              <a:spLocks noChangeArrowheads="1"/>
            </p:cNvSpPr>
            <p:nvPr/>
          </p:nvSpPr>
          <p:spPr bwMode="auto">
            <a:xfrm>
              <a:off x="965" y="639"/>
              <a:ext cx="454" cy="39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FF00"/>
                  </a:solidFill>
                  <a:latin typeface="Verdana" panose="020B0604030504040204" pitchFamily="34" charset="0"/>
                </a:rPr>
                <a:t>ASC</a:t>
              </a:r>
            </a:p>
          </p:txBody>
        </p:sp>
        <p:sp>
          <p:nvSpPr>
            <p:cNvPr id="65566" name="Line 53"/>
            <p:cNvSpPr>
              <a:spLocks noChangeShapeType="1"/>
            </p:cNvSpPr>
            <p:nvPr/>
          </p:nvSpPr>
          <p:spPr bwMode="auto">
            <a:xfrm>
              <a:off x="725" y="1034"/>
              <a:ext cx="907" cy="0"/>
            </a:xfrm>
            <a:prstGeom prst="line">
              <a:avLst/>
            </a:prstGeom>
            <a:noFill/>
            <a:ln w="1143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67" name="Text Box 54"/>
            <p:cNvSpPr txBox="1">
              <a:spLocks noChangeArrowheads="1"/>
            </p:cNvSpPr>
            <p:nvPr/>
          </p:nvSpPr>
          <p:spPr bwMode="auto">
            <a:xfrm>
              <a:off x="326" y="817"/>
              <a:ext cx="5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FF3300"/>
                  </a:solidFill>
                  <a:latin typeface="Verdana" panose="020B0604030504040204" pitchFamily="34" charset="0"/>
                </a:rPr>
                <a:t>Na</a:t>
              </a:r>
              <a:r>
                <a:rPr lang="it-IT" altLang="it-IT" sz="2400" b="1" baseline="30000">
                  <a:solidFill>
                    <a:srgbClr val="FF3300"/>
                  </a:solidFill>
                  <a:latin typeface="Verdana" panose="020B0604030504040204" pitchFamily="34" charset="0"/>
                </a:rPr>
                <a:t>+</a:t>
              </a:r>
            </a:p>
          </p:txBody>
        </p:sp>
      </p:grpSp>
      <p:grpSp>
        <p:nvGrpSpPr>
          <p:cNvPr id="13" name="Group 55"/>
          <p:cNvGrpSpPr>
            <a:grpSpLocks/>
          </p:cNvGrpSpPr>
          <p:nvPr/>
        </p:nvGrpSpPr>
        <p:grpSpPr bwMode="auto">
          <a:xfrm>
            <a:off x="1008063" y="2295525"/>
            <a:ext cx="3487737" cy="922338"/>
            <a:chOff x="317" y="1355"/>
            <a:chExt cx="2197" cy="581"/>
          </a:xfrm>
        </p:grpSpPr>
        <p:sp>
          <p:nvSpPr>
            <p:cNvPr id="65558" name="Line 56"/>
            <p:cNvSpPr>
              <a:spLocks noChangeShapeType="1"/>
            </p:cNvSpPr>
            <p:nvPr/>
          </p:nvSpPr>
          <p:spPr bwMode="auto">
            <a:xfrm flipH="1">
              <a:off x="716" y="1477"/>
              <a:ext cx="907" cy="0"/>
            </a:xfrm>
            <a:prstGeom prst="line">
              <a:avLst/>
            </a:prstGeom>
            <a:noFill/>
            <a:ln w="114300">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59" name="Text Box 57"/>
            <p:cNvSpPr txBox="1">
              <a:spLocks noChangeArrowheads="1"/>
            </p:cNvSpPr>
            <p:nvPr/>
          </p:nvSpPr>
          <p:spPr bwMode="auto">
            <a:xfrm>
              <a:off x="1612" y="1355"/>
              <a:ext cx="90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solidFill>
                    <a:srgbClr val="CC6600"/>
                  </a:solidFill>
                  <a:latin typeface="Verdana" panose="020B0604030504040204" pitchFamily="34" charset="0"/>
                </a:rPr>
                <a:t>aa polari</a:t>
              </a:r>
            </a:p>
          </p:txBody>
        </p:sp>
        <p:sp>
          <p:nvSpPr>
            <p:cNvPr id="65560" name="Oval 58"/>
            <p:cNvSpPr>
              <a:spLocks noChangeArrowheads="1"/>
            </p:cNvSpPr>
            <p:nvPr/>
          </p:nvSpPr>
          <p:spPr bwMode="auto">
            <a:xfrm>
              <a:off x="1002" y="1467"/>
              <a:ext cx="404" cy="39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000" b="1">
                  <a:solidFill>
                    <a:srgbClr val="FFFF00"/>
                  </a:solidFill>
                  <a:latin typeface="Verdana" panose="020B0604030504040204" pitchFamily="34" charset="0"/>
                </a:rPr>
                <a:t>A</a:t>
              </a:r>
            </a:p>
          </p:txBody>
        </p:sp>
        <p:sp>
          <p:nvSpPr>
            <p:cNvPr id="65561" name="Line 59"/>
            <p:cNvSpPr>
              <a:spLocks noChangeShapeType="1"/>
            </p:cNvSpPr>
            <p:nvPr/>
          </p:nvSpPr>
          <p:spPr bwMode="auto">
            <a:xfrm>
              <a:off x="716" y="1862"/>
              <a:ext cx="907" cy="0"/>
            </a:xfrm>
            <a:prstGeom prst="line">
              <a:avLst/>
            </a:prstGeom>
            <a:noFill/>
            <a:ln w="1143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5562" name="Text Box 60"/>
            <p:cNvSpPr txBox="1">
              <a:spLocks noChangeArrowheads="1"/>
            </p:cNvSpPr>
            <p:nvPr/>
          </p:nvSpPr>
          <p:spPr bwMode="auto">
            <a:xfrm>
              <a:off x="317" y="1645"/>
              <a:ext cx="5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rgbClr val="FF3300"/>
                  </a:solidFill>
                  <a:latin typeface="Verdana" panose="020B0604030504040204" pitchFamily="34" charset="0"/>
                </a:rPr>
                <a:t>Na</a:t>
              </a:r>
              <a:r>
                <a:rPr lang="it-IT" altLang="it-IT" sz="2400" b="1" baseline="30000">
                  <a:solidFill>
                    <a:srgbClr val="FF3300"/>
                  </a:solidFill>
                  <a:latin typeface="Verdana" panose="020B0604030504040204" pitchFamily="34" charset="0"/>
                </a:rPr>
                <a:t>+</a:t>
              </a:r>
            </a:p>
          </p:txBody>
        </p:sp>
      </p:grpSp>
      <p:sp>
        <p:nvSpPr>
          <p:cNvPr id="65555" name="Text Box 61"/>
          <p:cNvSpPr txBox="1">
            <a:spLocks noChangeArrowheads="1"/>
          </p:cNvSpPr>
          <p:nvPr/>
        </p:nvSpPr>
        <p:spPr bwMode="auto">
          <a:xfrm>
            <a:off x="4465638" y="44450"/>
            <a:ext cx="5867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latin typeface="Verdana" panose="020B0604030504040204" pitchFamily="34" charset="0"/>
              </a:rPr>
              <a:t>Il trasporto degli amino acidi</a:t>
            </a:r>
          </a:p>
        </p:txBody>
      </p:sp>
      <p:sp>
        <p:nvSpPr>
          <p:cNvPr id="65556" name="Text Box 62"/>
          <p:cNvSpPr txBox="1">
            <a:spLocks noChangeArrowheads="1"/>
          </p:cNvSpPr>
          <p:nvPr/>
        </p:nvSpPr>
        <p:spPr bwMode="auto">
          <a:xfrm>
            <a:off x="130175" y="4787900"/>
            <a:ext cx="1417638" cy="46196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latin typeface="Verdana" panose="020B0604030504040204" pitchFamily="34" charset="0"/>
              </a:rPr>
              <a:t>sangue</a:t>
            </a:r>
          </a:p>
        </p:txBody>
      </p:sp>
      <p:sp>
        <p:nvSpPr>
          <p:cNvPr id="65557" name="Rectangle 63"/>
          <p:cNvSpPr>
            <a:spLocks noChangeArrowheads="1"/>
          </p:cNvSpPr>
          <p:nvPr/>
        </p:nvSpPr>
        <p:spPr bwMode="auto">
          <a:xfrm>
            <a:off x="533400" y="114300"/>
            <a:ext cx="372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SECONDARIO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6715"/>
                                        </p:tgtEl>
                                        <p:attrNameLst>
                                          <p:attrName>style.visibility</p:attrName>
                                        </p:attrNameLst>
                                      </p:cBhvr>
                                      <p:to>
                                        <p:strVal val="visible"/>
                                      </p:to>
                                    </p:set>
                                    <p:animEffect transition="in" filter="fade">
                                      <p:cBhvr>
                                        <p:cTn id="49" dur="1000"/>
                                        <p:tgtEl>
                                          <p:spTgt spid="156715"/>
                                        </p:tgtEl>
                                      </p:cBhvr>
                                    </p:animEffect>
                                    <p:anim calcmode="lin" valueType="num">
                                      <p:cBhvr>
                                        <p:cTn id="50" dur="1000" fill="hold"/>
                                        <p:tgtEl>
                                          <p:spTgt spid="156715"/>
                                        </p:tgtEl>
                                        <p:attrNameLst>
                                          <p:attrName>ppt_x</p:attrName>
                                        </p:attrNameLst>
                                      </p:cBhvr>
                                      <p:tavLst>
                                        <p:tav tm="0">
                                          <p:val>
                                            <p:strVal val="#ppt_x"/>
                                          </p:val>
                                        </p:tav>
                                        <p:tav tm="100000">
                                          <p:val>
                                            <p:strVal val="#ppt_x"/>
                                          </p:val>
                                        </p:tav>
                                      </p:tavLst>
                                    </p:anim>
                                    <p:anim calcmode="lin" valueType="num">
                                      <p:cBhvr>
                                        <p:cTn id="51" dur="1000" fill="hold"/>
                                        <p:tgtEl>
                                          <p:spTgt spid="156715"/>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629400" y="838200"/>
            <a:ext cx="25146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7587" name="Rectangle 11"/>
          <p:cNvSpPr>
            <a:spLocks noChangeArrowheads="1"/>
          </p:cNvSpPr>
          <p:nvPr/>
        </p:nvSpPr>
        <p:spPr bwMode="auto">
          <a:xfrm>
            <a:off x="8594725" y="1458913"/>
            <a:ext cx="168275" cy="5399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7588" name="Text Box 13"/>
          <p:cNvSpPr txBox="1">
            <a:spLocks noChangeArrowheads="1"/>
          </p:cNvSpPr>
          <p:nvPr/>
        </p:nvSpPr>
        <p:spPr bwMode="auto">
          <a:xfrm>
            <a:off x="4038600" y="1143000"/>
            <a:ext cx="4495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Il cotrasporto Na</a:t>
            </a:r>
            <a:r>
              <a:rPr lang="it-IT" altLang="it-IT" sz="2400" b="1" baseline="30000"/>
              <a:t>+</a:t>
            </a:r>
            <a:r>
              <a:rPr lang="it-IT" altLang="it-IT" sz="2400" b="1"/>
              <a:t>-D-glucosio determina l’assorbimento intestinale ed il riassorbimento renale del glucosio</a:t>
            </a:r>
            <a:endParaRPr lang="en-GB" altLang="it-IT" sz="2400" b="1"/>
          </a:p>
        </p:txBody>
      </p:sp>
      <p:sp>
        <p:nvSpPr>
          <p:cNvPr id="67589" name="Text Box 15"/>
          <p:cNvSpPr txBox="1">
            <a:spLocks noChangeArrowheads="1"/>
          </p:cNvSpPr>
          <p:nvPr/>
        </p:nvSpPr>
        <p:spPr bwMode="auto">
          <a:xfrm>
            <a:off x="1143000" y="381000"/>
            <a:ext cx="617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b="1">
                <a:solidFill>
                  <a:schemeClr val="accent2"/>
                </a:solidFill>
              </a:rPr>
              <a:t>il cotrasporto Na</a:t>
            </a:r>
            <a:r>
              <a:rPr lang="it-IT" altLang="it-IT" b="1" baseline="30000">
                <a:solidFill>
                  <a:schemeClr val="accent2"/>
                </a:solidFill>
              </a:rPr>
              <a:t>+</a:t>
            </a:r>
            <a:r>
              <a:rPr lang="it-IT" altLang="it-IT" b="1">
                <a:solidFill>
                  <a:schemeClr val="accent2"/>
                </a:solidFill>
              </a:rPr>
              <a:t>-D-glucosio</a:t>
            </a:r>
            <a:endParaRPr lang="en-GB" altLang="it-IT" b="1">
              <a:solidFill>
                <a:schemeClr val="accent2"/>
              </a:solidFill>
            </a:endParaRPr>
          </a:p>
        </p:txBody>
      </p:sp>
      <p:sp>
        <p:nvSpPr>
          <p:cNvPr id="67590" name="Rectangle 16"/>
          <p:cNvSpPr>
            <a:spLocks noChangeArrowheads="1"/>
          </p:cNvSpPr>
          <p:nvPr/>
        </p:nvSpPr>
        <p:spPr bwMode="auto">
          <a:xfrm>
            <a:off x="533400" y="114300"/>
            <a:ext cx="372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SECONDARIO</a:t>
            </a:r>
          </a:p>
        </p:txBody>
      </p:sp>
      <p:pic>
        <p:nvPicPr>
          <p:cNvPr id="67591" name="Picture 18" descr="slid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39624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629400" y="838200"/>
            <a:ext cx="25146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9635" name="Rectangle 3"/>
          <p:cNvSpPr>
            <a:spLocks noChangeArrowheads="1"/>
          </p:cNvSpPr>
          <p:nvPr/>
        </p:nvSpPr>
        <p:spPr bwMode="auto">
          <a:xfrm>
            <a:off x="8594725" y="1458913"/>
            <a:ext cx="168275" cy="5399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sp>
        <p:nvSpPr>
          <p:cNvPr id="69636" name="Text Box 5"/>
          <p:cNvSpPr txBox="1">
            <a:spLocks noChangeArrowheads="1"/>
          </p:cNvSpPr>
          <p:nvPr/>
        </p:nvSpPr>
        <p:spPr bwMode="auto">
          <a:xfrm>
            <a:off x="1143000" y="381000"/>
            <a:ext cx="617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b="1">
                <a:solidFill>
                  <a:schemeClr val="accent2"/>
                </a:solidFill>
              </a:rPr>
              <a:t>il cotrasporto Na</a:t>
            </a:r>
            <a:r>
              <a:rPr lang="it-IT" altLang="it-IT" b="1" baseline="30000">
                <a:solidFill>
                  <a:schemeClr val="accent2"/>
                </a:solidFill>
              </a:rPr>
              <a:t>+</a:t>
            </a:r>
            <a:r>
              <a:rPr lang="it-IT" altLang="it-IT" b="1">
                <a:solidFill>
                  <a:schemeClr val="accent2"/>
                </a:solidFill>
              </a:rPr>
              <a:t>-D-glucosio</a:t>
            </a:r>
            <a:endParaRPr lang="en-GB" altLang="it-IT" b="1">
              <a:solidFill>
                <a:schemeClr val="accent2"/>
              </a:solidFill>
            </a:endParaRPr>
          </a:p>
        </p:txBody>
      </p:sp>
      <p:sp>
        <p:nvSpPr>
          <p:cNvPr id="69637" name="Rectangle 6"/>
          <p:cNvSpPr>
            <a:spLocks noChangeArrowheads="1"/>
          </p:cNvSpPr>
          <p:nvPr/>
        </p:nvSpPr>
        <p:spPr bwMode="auto">
          <a:xfrm>
            <a:off x="533400" y="114300"/>
            <a:ext cx="372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TRASPORTO ATTIVO SECONDARIO</a:t>
            </a:r>
          </a:p>
        </p:txBody>
      </p:sp>
      <p:pic>
        <p:nvPicPr>
          <p:cNvPr id="69638" name="Picture 12" descr="slide 4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5720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3" descr="slide 4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295400"/>
            <a:ext cx="45720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4" descr="slide 47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45720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5" descr="slide 47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127500"/>
            <a:ext cx="4495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Fig12_36GlcNaSym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04863"/>
            <a:ext cx="75438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6"/>
          <p:cNvSpPr txBox="1">
            <a:spLocks noChangeArrowheads="1"/>
          </p:cNvSpPr>
          <p:nvPr/>
        </p:nvSpPr>
        <p:spPr bwMode="auto">
          <a:xfrm>
            <a:off x="152400" y="32385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it-IT" altLang="it-IT" b="1">
                <a:solidFill>
                  <a:schemeClr val="accent2"/>
                </a:solidFill>
              </a:rPr>
              <a:t>Trasporto di glucosio nell’epitelio intestinale</a:t>
            </a:r>
            <a:endParaRPr lang="en-GB" altLang="it-IT" b="1">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28600" y="909638"/>
            <a:ext cx="929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2400" b="1">
                <a:solidFill>
                  <a:schemeClr val="accent2"/>
                </a:solidFill>
                <a:latin typeface="Verdana" panose="020B0604030504040204" pitchFamily="34" charset="0"/>
              </a:rPr>
              <a:t>Scambiatore Cl</a:t>
            </a:r>
            <a:r>
              <a:rPr lang="it-IT" altLang="it-IT" sz="2400" b="1" baseline="30000">
                <a:solidFill>
                  <a:schemeClr val="accent2"/>
                </a:solidFill>
                <a:latin typeface="Verdana" panose="020B0604030504040204" pitchFamily="34" charset="0"/>
              </a:rPr>
              <a:t>-</a:t>
            </a:r>
            <a:r>
              <a:rPr lang="it-IT" altLang="it-IT" sz="2400" b="1">
                <a:solidFill>
                  <a:schemeClr val="accent2"/>
                </a:solidFill>
                <a:latin typeface="Verdana" panose="020B0604030504040204" pitchFamily="34" charset="0"/>
              </a:rPr>
              <a:t>/HCO</a:t>
            </a:r>
            <a:r>
              <a:rPr lang="it-IT" altLang="it-IT" sz="2400" b="1" baseline="-25000">
                <a:solidFill>
                  <a:schemeClr val="accent2"/>
                </a:solidFill>
                <a:latin typeface="Verdana" panose="020B0604030504040204" pitchFamily="34" charset="0"/>
              </a:rPr>
              <a:t>3</a:t>
            </a:r>
            <a:r>
              <a:rPr lang="it-IT" altLang="it-IT" sz="2400" b="1" baseline="30000">
                <a:solidFill>
                  <a:schemeClr val="accent2"/>
                </a:solidFill>
                <a:latin typeface="Verdana" panose="020B0604030504040204" pitchFamily="34" charset="0"/>
              </a:rPr>
              <a:t>-</a:t>
            </a:r>
          </a:p>
        </p:txBody>
      </p:sp>
      <p:sp>
        <p:nvSpPr>
          <p:cNvPr id="73731" name="WordArt 4"/>
          <p:cNvSpPr>
            <a:spLocks noChangeArrowheads="1" noChangeShapeType="1" noTextEdit="1"/>
          </p:cNvSpPr>
          <p:nvPr/>
        </p:nvSpPr>
        <p:spPr bwMode="auto">
          <a:xfrm>
            <a:off x="1143000" y="457200"/>
            <a:ext cx="6553200" cy="381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PROTEINE CARRIER</a:t>
            </a:r>
          </a:p>
        </p:txBody>
      </p:sp>
      <p:sp>
        <p:nvSpPr>
          <p:cNvPr id="73732" name="Rectangle 5"/>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sp>
        <p:nvSpPr>
          <p:cNvPr id="73733" name="Rectangle 14"/>
          <p:cNvSpPr>
            <a:spLocks noChangeArrowheads="1"/>
          </p:cNvSpPr>
          <p:nvPr/>
        </p:nvSpPr>
        <p:spPr bwMode="auto">
          <a:xfrm>
            <a:off x="4495800" y="1752600"/>
            <a:ext cx="46482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en-GB" altLang="it-IT" sz="2000" b="1"/>
              <a:t>L’antiporto </a:t>
            </a:r>
            <a:r>
              <a:rPr lang="it-IT" altLang="it-IT" sz="2000" b="1"/>
              <a:t>Cl</a:t>
            </a:r>
            <a:r>
              <a:rPr lang="it-IT" altLang="it-IT" sz="2000" b="1" baseline="30000"/>
              <a:t>-</a:t>
            </a:r>
            <a:r>
              <a:rPr lang="it-IT" altLang="it-IT" sz="2000" b="1"/>
              <a:t>/HCO</a:t>
            </a:r>
            <a:r>
              <a:rPr lang="it-IT" altLang="it-IT" sz="2000" b="1" baseline="-25000"/>
              <a:t>3</a:t>
            </a:r>
            <a:r>
              <a:rPr lang="it-IT" altLang="it-IT" sz="2000" b="1" baseline="30000"/>
              <a:t>-  </a:t>
            </a:r>
            <a:r>
              <a:rPr lang="it-IT" altLang="it-IT" sz="2000" b="1"/>
              <a:t>(proteina della banda 3) </a:t>
            </a:r>
            <a:r>
              <a:rPr lang="en-GB" altLang="it-IT" sz="2000" b="1"/>
              <a:t>è importante nel controllo dell’equilibrio acido-base a livello cellulare.</a:t>
            </a:r>
          </a:p>
          <a:p>
            <a:pPr eaLnBrk="1" hangingPunct="1">
              <a:spcBef>
                <a:spcPct val="30000"/>
              </a:spcBef>
              <a:buClrTx/>
              <a:buSzTx/>
              <a:buFontTx/>
              <a:buNone/>
            </a:pPr>
            <a:r>
              <a:rPr lang="it-IT" altLang="it-IT" sz="2000" b="1"/>
              <a:t>Trasporta ioni HCO</a:t>
            </a:r>
            <a:r>
              <a:rPr lang="it-IT" altLang="it-IT" sz="2000" b="1" baseline="-25000"/>
              <a:t>3</a:t>
            </a:r>
            <a:r>
              <a:rPr lang="it-IT" altLang="it-IT" sz="2000" b="1" baseline="30000"/>
              <a:t>- </a:t>
            </a:r>
            <a:r>
              <a:rPr lang="it-IT" altLang="it-IT" sz="2000" b="1"/>
              <a:t>fuori dalla cellula e ioni Cl</a:t>
            </a:r>
            <a:r>
              <a:rPr lang="it-IT" altLang="it-IT" sz="2000" b="1" baseline="30000"/>
              <a:t>-</a:t>
            </a:r>
            <a:r>
              <a:rPr lang="it-IT" altLang="it-IT" sz="2000" b="1"/>
              <a:t> dentro in un rapporto 1:1.</a:t>
            </a:r>
            <a:endParaRPr lang="en-GB" altLang="it-IT" sz="2000" b="1"/>
          </a:p>
        </p:txBody>
      </p:sp>
      <p:pic>
        <p:nvPicPr>
          <p:cNvPr id="73734" name="Picture 15" descr="slid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191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ZYLeIJwe4w"/>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80513"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CasellaDiTesto 4"/>
          <p:cNvSpPr txBox="1">
            <a:spLocks noChangeArrowheads="1"/>
          </p:cNvSpPr>
          <p:nvPr/>
        </p:nvSpPr>
        <p:spPr bwMode="auto">
          <a:xfrm>
            <a:off x="985838" y="476250"/>
            <a:ext cx="360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800"/>
              <a:t>Fagocitosi macrofagi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06363"/>
            <a:ext cx="9253538" cy="69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3"/>
          <p:cNvSpPr>
            <a:spLocks noChangeArrowheads="1" noChangeShapeType="1" noTextEdit="1"/>
          </p:cNvSpPr>
          <p:nvPr/>
        </p:nvSpPr>
        <p:spPr bwMode="auto">
          <a:xfrm>
            <a:off x="1219200" y="457200"/>
            <a:ext cx="6553200" cy="5334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DIFFUSIONE </a:t>
            </a:r>
          </a:p>
        </p:txBody>
      </p:sp>
      <p:pic>
        <p:nvPicPr>
          <p:cNvPr id="10243" name="Picture 4" descr="diffus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3962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5" name="Rectangle 9"/>
          <p:cNvSpPr>
            <a:spLocks noChangeArrowheads="1"/>
          </p:cNvSpPr>
          <p:nvPr/>
        </p:nvSpPr>
        <p:spPr bwMode="auto">
          <a:xfrm>
            <a:off x="4038600" y="1217613"/>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
                <a:schemeClr val="accent2"/>
              </a:buClr>
              <a:buSzTx/>
              <a:buFont typeface="Wingdings" panose="05000000000000000000" pitchFamily="2" charset="2"/>
              <a:buChar char="q"/>
            </a:pPr>
            <a:r>
              <a:rPr lang="it-IT" altLang="it-IT" sz="1800" b="1"/>
              <a:t>È un processo passivo che non richiede fonti di energia. </a:t>
            </a:r>
          </a:p>
        </p:txBody>
      </p:sp>
      <p:sp>
        <p:nvSpPr>
          <p:cNvPr id="244746" name="Rectangle 10"/>
          <p:cNvSpPr>
            <a:spLocks noChangeArrowheads="1"/>
          </p:cNvSpPr>
          <p:nvPr/>
        </p:nvSpPr>
        <p:spPr bwMode="auto">
          <a:xfrm>
            <a:off x="4038600" y="1827213"/>
            <a:ext cx="495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
                <a:schemeClr val="accent2"/>
              </a:buClr>
              <a:buSzTx/>
              <a:buFont typeface="Wingdings" panose="05000000000000000000" pitchFamily="2" charset="2"/>
              <a:buChar char="q"/>
            </a:pPr>
            <a:r>
              <a:rPr lang="it-IT" altLang="it-IT" sz="1800" b="1"/>
              <a:t>Le molecole diffondono da una zona a maggiore concentrazione verso zone a più bassa concentrazione. </a:t>
            </a:r>
          </a:p>
        </p:txBody>
      </p:sp>
      <p:sp>
        <p:nvSpPr>
          <p:cNvPr id="244747" name="Text Box 11"/>
          <p:cNvSpPr txBox="1">
            <a:spLocks noChangeArrowheads="1"/>
          </p:cNvSpPr>
          <p:nvPr/>
        </p:nvSpPr>
        <p:spPr bwMode="auto">
          <a:xfrm>
            <a:off x="4038600" y="2741613"/>
            <a:ext cx="480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
                <a:schemeClr val="accent2"/>
              </a:buClr>
              <a:buSzTx/>
              <a:buFont typeface="Wingdings" panose="05000000000000000000" pitchFamily="2" charset="2"/>
              <a:buChar char="q"/>
            </a:pPr>
            <a:r>
              <a:rPr lang="it-IT" altLang="it-IT" sz="1800" b="1"/>
              <a:t>La diffusione delle molecole procede fino a quando la concentrazione è uguale in entrambi i lati della membrana. </a:t>
            </a:r>
            <a:endParaRPr lang="it-IT" altLang="it-IT" sz="1800"/>
          </a:p>
        </p:txBody>
      </p:sp>
      <p:sp>
        <p:nvSpPr>
          <p:cNvPr id="244748" name="Rectangle 12"/>
          <p:cNvSpPr>
            <a:spLocks noChangeArrowheads="1"/>
          </p:cNvSpPr>
          <p:nvPr/>
        </p:nvSpPr>
        <p:spPr bwMode="auto">
          <a:xfrm>
            <a:off x="4038600" y="3929063"/>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
                <a:schemeClr val="accent2"/>
              </a:buClr>
              <a:buSzTx/>
              <a:buFont typeface="Wingdings" panose="05000000000000000000" pitchFamily="2" charset="2"/>
              <a:buChar char="q"/>
            </a:pPr>
            <a:r>
              <a:rPr lang="it-IT" altLang="it-IT" sz="1800" b="1"/>
              <a:t>La diffusione è rapida a breve distanza e molto lenta su scala macroscopica.</a:t>
            </a:r>
          </a:p>
        </p:txBody>
      </p:sp>
      <p:sp>
        <p:nvSpPr>
          <p:cNvPr id="244749" name="Rectangle 13"/>
          <p:cNvSpPr>
            <a:spLocks noChangeArrowheads="1"/>
          </p:cNvSpPr>
          <p:nvPr/>
        </p:nvSpPr>
        <p:spPr bwMode="auto">
          <a:xfrm>
            <a:off x="4038600" y="4622800"/>
            <a:ext cx="54102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
                <a:schemeClr val="accent2"/>
              </a:buClr>
              <a:buSzTx/>
              <a:buFont typeface="Wingdings" panose="05000000000000000000" pitchFamily="2" charset="2"/>
              <a:buChar char="q"/>
            </a:pPr>
            <a:r>
              <a:rPr lang="it-IT" altLang="it-IT" sz="1800" b="1"/>
              <a:t>La diffusione è direttamente proporzionale alla temperatura. Ad alte temperature il movimento molecolare è più rapido e la diffusione più veloce.</a:t>
            </a:r>
          </a:p>
          <a:p>
            <a:pPr eaLnBrk="1" hangingPunct="1">
              <a:spcBef>
                <a:spcPct val="30000"/>
              </a:spcBef>
              <a:buClr>
                <a:schemeClr val="accent2"/>
              </a:buClr>
              <a:buSzTx/>
              <a:buFont typeface="Wingdings" panose="05000000000000000000" pitchFamily="2" charset="2"/>
              <a:buChar char="q"/>
            </a:pPr>
            <a:endParaRPr lang="it-IT" altLang="it-IT" sz="1800" b="1"/>
          </a:p>
        </p:txBody>
      </p:sp>
      <p:sp>
        <p:nvSpPr>
          <p:cNvPr id="244750" name="Rectangle 14"/>
          <p:cNvSpPr>
            <a:spLocks noChangeArrowheads="1"/>
          </p:cNvSpPr>
          <p:nvPr/>
        </p:nvSpPr>
        <p:spPr bwMode="auto">
          <a:xfrm>
            <a:off x="4038600" y="5865813"/>
            <a:ext cx="4648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
                <a:schemeClr val="accent2"/>
              </a:buClr>
              <a:buSzTx/>
              <a:buFont typeface="Wingdings" panose="05000000000000000000" pitchFamily="2" charset="2"/>
              <a:buChar char="q"/>
            </a:pPr>
            <a:r>
              <a:rPr lang="it-IT" altLang="it-IT" sz="1800" b="1"/>
              <a:t>La diffusione è inversamente proporzionale alla dimensione molecolare.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4745"/>
                                        </p:tgtEl>
                                        <p:attrNameLst>
                                          <p:attrName>style.visibility</p:attrName>
                                        </p:attrNameLst>
                                      </p:cBhvr>
                                      <p:to>
                                        <p:strVal val="visible"/>
                                      </p:to>
                                    </p:set>
                                    <p:animEffect transition="in" filter="dissolve">
                                      <p:cBhvr>
                                        <p:cTn id="7" dur="500"/>
                                        <p:tgtEl>
                                          <p:spTgt spid="24474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4746"/>
                                        </p:tgtEl>
                                        <p:attrNameLst>
                                          <p:attrName>style.visibility</p:attrName>
                                        </p:attrNameLst>
                                      </p:cBhvr>
                                      <p:to>
                                        <p:strVal val="visible"/>
                                      </p:to>
                                    </p:set>
                                    <p:animEffect transition="in" filter="dissolve">
                                      <p:cBhvr>
                                        <p:cTn id="11" dur="5000"/>
                                        <p:tgtEl>
                                          <p:spTgt spid="244746"/>
                                        </p:tgtEl>
                                      </p:cBhvr>
                                    </p:animEffect>
                                  </p:childTnLst>
                                </p:cTn>
                              </p:par>
                            </p:childTnLst>
                          </p:cTn>
                        </p:par>
                        <p:par>
                          <p:cTn id="12" fill="hold" nodeType="afterGroup">
                            <p:stCondLst>
                              <p:cond delay="5500"/>
                            </p:stCondLst>
                            <p:childTnLst>
                              <p:par>
                                <p:cTn id="13" presetID="9" presetClass="entr" presetSubtype="0" fill="hold" grpId="0" nodeType="afterEffect">
                                  <p:stCondLst>
                                    <p:cond delay="0"/>
                                  </p:stCondLst>
                                  <p:childTnLst>
                                    <p:set>
                                      <p:cBhvr>
                                        <p:cTn id="14" dur="1" fill="hold">
                                          <p:stCondLst>
                                            <p:cond delay="0"/>
                                          </p:stCondLst>
                                        </p:cTn>
                                        <p:tgtEl>
                                          <p:spTgt spid="244747"/>
                                        </p:tgtEl>
                                        <p:attrNameLst>
                                          <p:attrName>style.visibility</p:attrName>
                                        </p:attrNameLst>
                                      </p:cBhvr>
                                      <p:to>
                                        <p:strVal val="visible"/>
                                      </p:to>
                                    </p:set>
                                    <p:animEffect transition="in" filter="dissolve">
                                      <p:cBhvr>
                                        <p:cTn id="15" dur="3000"/>
                                        <p:tgtEl>
                                          <p:spTgt spid="244747"/>
                                        </p:tgtEl>
                                      </p:cBhvr>
                                    </p:animEffect>
                                  </p:childTnLst>
                                </p:cTn>
                              </p:par>
                            </p:childTnLst>
                          </p:cTn>
                        </p:par>
                        <p:par>
                          <p:cTn id="16" fill="hold" nodeType="afterGroup">
                            <p:stCondLst>
                              <p:cond delay="8500"/>
                            </p:stCondLst>
                            <p:childTnLst>
                              <p:par>
                                <p:cTn id="17" presetID="9" presetClass="entr" presetSubtype="0" fill="hold" grpId="0" nodeType="afterEffect">
                                  <p:stCondLst>
                                    <p:cond delay="0"/>
                                  </p:stCondLst>
                                  <p:childTnLst>
                                    <p:set>
                                      <p:cBhvr>
                                        <p:cTn id="18" dur="1" fill="hold">
                                          <p:stCondLst>
                                            <p:cond delay="0"/>
                                          </p:stCondLst>
                                        </p:cTn>
                                        <p:tgtEl>
                                          <p:spTgt spid="244748"/>
                                        </p:tgtEl>
                                        <p:attrNameLst>
                                          <p:attrName>style.visibility</p:attrName>
                                        </p:attrNameLst>
                                      </p:cBhvr>
                                      <p:to>
                                        <p:strVal val="visible"/>
                                      </p:to>
                                    </p:set>
                                    <p:animEffect transition="in" filter="dissolve">
                                      <p:cBhvr>
                                        <p:cTn id="19" dur="3000"/>
                                        <p:tgtEl>
                                          <p:spTgt spid="244748"/>
                                        </p:tgtEl>
                                      </p:cBhvr>
                                    </p:animEffect>
                                  </p:childTnLst>
                                </p:cTn>
                              </p:par>
                            </p:childTnLst>
                          </p:cTn>
                        </p:par>
                        <p:par>
                          <p:cTn id="20" fill="hold" nodeType="afterGroup">
                            <p:stCondLst>
                              <p:cond delay="11500"/>
                            </p:stCondLst>
                            <p:childTnLst>
                              <p:par>
                                <p:cTn id="21" presetID="9" presetClass="entr" presetSubtype="0" fill="hold" grpId="0" nodeType="afterEffect">
                                  <p:stCondLst>
                                    <p:cond delay="0"/>
                                  </p:stCondLst>
                                  <p:childTnLst>
                                    <p:set>
                                      <p:cBhvr>
                                        <p:cTn id="22" dur="1" fill="hold">
                                          <p:stCondLst>
                                            <p:cond delay="0"/>
                                          </p:stCondLst>
                                        </p:cTn>
                                        <p:tgtEl>
                                          <p:spTgt spid="244749"/>
                                        </p:tgtEl>
                                        <p:attrNameLst>
                                          <p:attrName>style.visibility</p:attrName>
                                        </p:attrNameLst>
                                      </p:cBhvr>
                                      <p:to>
                                        <p:strVal val="visible"/>
                                      </p:to>
                                    </p:set>
                                    <p:animEffect transition="in" filter="dissolve">
                                      <p:cBhvr>
                                        <p:cTn id="23" dur="3000"/>
                                        <p:tgtEl>
                                          <p:spTgt spid="244749"/>
                                        </p:tgtEl>
                                      </p:cBhvr>
                                    </p:animEffect>
                                  </p:childTnLst>
                                </p:cTn>
                              </p:par>
                            </p:childTnLst>
                          </p:cTn>
                        </p:par>
                        <p:par>
                          <p:cTn id="24" fill="hold" nodeType="afterGroup">
                            <p:stCondLst>
                              <p:cond delay="14500"/>
                            </p:stCondLst>
                            <p:childTnLst>
                              <p:par>
                                <p:cTn id="25" presetID="9" presetClass="entr" presetSubtype="0" fill="hold" grpId="0" nodeType="afterEffect">
                                  <p:stCondLst>
                                    <p:cond delay="0"/>
                                  </p:stCondLst>
                                  <p:childTnLst>
                                    <p:set>
                                      <p:cBhvr>
                                        <p:cTn id="26" dur="1" fill="hold">
                                          <p:stCondLst>
                                            <p:cond delay="0"/>
                                          </p:stCondLst>
                                        </p:cTn>
                                        <p:tgtEl>
                                          <p:spTgt spid="244750"/>
                                        </p:tgtEl>
                                        <p:attrNameLst>
                                          <p:attrName>style.visibility</p:attrName>
                                        </p:attrNameLst>
                                      </p:cBhvr>
                                      <p:to>
                                        <p:strVal val="visible"/>
                                      </p:to>
                                    </p:set>
                                    <p:animEffect transition="in" filter="dissolve">
                                      <p:cBhvr>
                                        <p:cTn id="27" dur="3000"/>
                                        <p:tgtEl>
                                          <p:spTgt spid="244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5" grpId="0"/>
      <p:bldP spid="244746" grpId="0"/>
      <p:bldP spid="244747" grpId="0"/>
      <p:bldP spid="244748" grpId="0"/>
      <p:bldP spid="244749" grpId="0"/>
      <p:bldP spid="2447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1019175"/>
            <a:ext cx="91471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8310562"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Risultati immagini per transcit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30163"/>
            <a:ext cx="9102725"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olo 1"/>
          <p:cNvSpPr>
            <a:spLocks noGrp="1"/>
          </p:cNvSpPr>
          <p:nvPr>
            <p:ph type="title"/>
          </p:nvPr>
        </p:nvSpPr>
        <p:spPr>
          <a:xfrm>
            <a:off x="457200" y="457200"/>
            <a:ext cx="6346825" cy="595313"/>
          </a:xfrm>
        </p:spPr>
        <p:txBody>
          <a:bodyPr/>
          <a:lstStyle/>
          <a:p>
            <a:r>
              <a:rPr lang="it-IT" altLang="it-IT" smtClean="0"/>
              <a:t>Transcitosi</a:t>
            </a:r>
          </a:p>
        </p:txBody>
      </p:sp>
      <p:pic>
        <p:nvPicPr>
          <p:cNvPr id="4" name="20mWq7cNORw"/>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8575" y="1196975"/>
            <a:ext cx="92170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219200" y="457200"/>
            <a:ext cx="6553200" cy="381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DIFFUSIONE SEMPLICE</a:t>
            </a:r>
          </a:p>
        </p:txBody>
      </p:sp>
      <p:pic>
        <p:nvPicPr>
          <p:cNvPr id="12291" name="Picture 3" descr="dif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11238"/>
            <a:ext cx="373221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a6645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4327525" y="1109663"/>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3600" b="1">
                <a:solidFill>
                  <a:schemeClr val="accent2"/>
                </a:solidFill>
              </a:rPr>
              <a:t>LEGGE DI FICK</a:t>
            </a:r>
          </a:p>
        </p:txBody>
      </p:sp>
      <p:sp>
        <p:nvSpPr>
          <p:cNvPr id="232457" name="Rectangle 9"/>
          <p:cNvSpPr>
            <a:spLocks noChangeArrowheads="1"/>
          </p:cNvSpPr>
          <p:nvPr/>
        </p:nvSpPr>
        <p:spPr bwMode="auto">
          <a:xfrm>
            <a:off x="4114800" y="4048125"/>
            <a:ext cx="5029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b="1"/>
              <a:t>D = coefficiente di diffusione della molecola</a:t>
            </a:r>
          </a:p>
          <a:p>
            <a:pPr eaLnBrk="1" hangingPunct="1">
              <a:spcBef>
                <a:spcPct val="50000"/>
              </a:spcBef>
              <a:buClrTx/>
              <a:buSzTx/>
              <a:buFontTx/>
              <a:buNone/>
            </a:pPr>
            <a:r>
              <a:rPr lang="it-IT" altLang="it-IT" sz="1800" b="1"/>
              <a:t>A = area della sezione di scambio</a:t>
            </a:r>
          </a:p>
          <a:p>
            <a:pPr eaLnBrk="1" hangingPunct="1">
              <a:spcBef>
                <a:spcPct val="50000"/>
              </a:spcBef>
              <a:buClrTx/>
              <a:buSzTx/>
              <a:buFontTx/>
              <a:buNone/>
            </a:pPr>
            <a:r>
              <a:rPr lang="it-IT" altLang="it-IT" sz="1800" b="1"/>
              <a:t>K = coefficiente di partizione della sostanza tra fase acquosa e la fase lipidica della membrana</a:t>
            </a:r>
          </a:p>
          <a:p>
            <a:pPr eaLnBrk="1" hangingPunct="1">
              <a:spcBef>
                <a:spcPct val="50000"/>
              </a:spcBef>
              <a:buClrTx/>
              <a:buSzTx/>
              <a:buFontTx/>
              <a:buNone/>
            </a:pPr>
            <a:r>
              <a:rPr lang="it-IT" altLang="it-IT" sz="1800" b="1"/>
              <a:t>x = distanza dove le due concentrazioni sono calcolate </a:t>
            </a:r>
          </a:p>
        </p:txBody>
      </p:sp>
      <p:pic>
        <p:nvPicPr>
          <p:cNvPr id="1229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05000"/>
            <a:ext cx="3733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819400"/>
            <a:ext cx="3048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2460"/>
                                        </p:tgtEl>
                                        <p:attrNameLst>
                                          <p:attrName>style.visibility</p:attrName>
                                        </p:attrNameLst>
                                      </p:cBhvr>
                                      <p:to>
                                        <p:strVal val="visible"/>
                                      </p:to>
                                    </p:set>
                                    <p:animEffect transition="in" filter="dissolve">
                                      <p:cBhvr>
                                        <p:cTn id="7" dur="500"/>
                                        <p:tgtEl>
                                          <p:spTgt spid="23246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2457"/>
                                        </p:tgtEl>
                                        <p:attrNameLst>
                                          <p:attrName>style.visibility</p:attrName>
                                        </p:attrNameLst>
                                      </p:cBhvr>
                                      <p:to>
                                        <p:strVal val="visible"/>
                                      </p:to>
                                    </p:set>
                                    <p:animEffect transition="in" filter="dissolve">
                                      <p:cBhvr>
                                        <p:cTn id="11" dur="500"/>
                                        <p:tgtEl>
                                          <p:spTgt spid="232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1028"/>
          <p:cNvSpPr>
            <a:spLocks noChangeArrowheads="1" noChangeShapeType="1" noTextEdit="1"/>
          </p:cNvSpPr>
          <p:nvPr/>
        </p:nvSpPr>
        <p:spPr bwMode="auto">
          <a:xfrm>
            <a:off x="1143000" y="457200"/>
            <a:ext cx="6553200" cy="3810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DIFFUSIONE SEMPLICE</a:t>
            </a:r>
          </a:p>
        </p:txBody>
      </p:sp>
      <p:grpSp>
        <p:nvGrpSpPr>
          <p:cNvPr id="14339" name="Group 1030"/>
          <p:cNvGrpSpPr>
            <a:grpSpLocks/>
          </p:cNvGrpSpPr>
          <p:nvPr/>
        </p:nvGrpSpPr>
        <p:grpSpPr bwMode="auto">
          <a:xfrm>
            <a:off x="228600" y="1219200"/>
            <a:ext cx="7391400" cy="5181600"/>
            <a:chOff x="864" y="768"/>
            <a:chExt cx="4032" cy="2810"/>
          </a:xfrm>
        </p:grpSpPr>
        <p:pic>
          <p:nvPicPr>
            <p:cNvPr id="14341" name="Picture 1031" descr="Permeabilità di un doppio strato lipidico"/>
            <p:cNvPicPr>
              <a:picLocks noChangeAspect="1" noChangeArrowheads="1"/>
            </p:cNvPicPr>
            <p:nvPr/>
          </p:nvPicPr>
          <p:blipFill>
            <a:blip r:embed="rId3">
              <a:lum contrast="32000"/>
              <a:extLst>
                <a:ext uri="{28A0092B-C50C-407E-A947-70E740481C1C}">
                  <a14:useLocalDpi xmlns:a14="http://schemas.microsoft.com/office/drawing/2010/main" val="0"/>
                </a:ext>
              </a:extLst>
            </a:blip>
            <a:srcRect/>
            <a:stretch>
              <a:fillRect/>
            </a:stretch>
          </p:blipFill>
          <p:spPr bwMode="auto">
            <a:xfrm>
              <a:off x="912" y="816"/>
              <a:ext cx="3984" cy="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032"/>
            <p:cNvSpPr>
              <a:spLocks noChangeArrowheads="1"/>
            </p:cNvSpPr>
            <p:nvPr/>
          </p:nvSpPr>
          <p:spPr bwMode="auto">
            <a:xfrm>
              <a:off x="864" y="768"/>
              <a:ext cx="96" cy="27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it-IT" altLang="it-IT" sz="1800"/>
            </a:p>
          </p:txBody>
        </p:sp>
      </p:grpSp>
      <p:sp>
        <p:nvSpPr>
          <p:cNvPr id="193541" name="Rectangle 1029"/>
          <p:cNvSpPr>
            <a:spLocks noChangeArrowheads="1"/>
          </p:cNvSpPr>
          <p:nvPr/>
        </p:nvSpPr>
        <p:spPr bwMode="auto">
          <a:xfrm>
            <a:off x="76200" y="1052513"/>
            <a:ext cx="413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endParaRPr lang="it-IT" altLang="it-IT" sz="16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nodePh="1">
                                  <p:stCondLst>
                                    <p:cond delay="0"/>
                                  </p:stCondLst>
                                  <p:endCondLst>
                                    <p:cond evt="begin" delay="0">
                                      <p:tn val="5"/>
                                    </p:cond>
                                  </p:endCondLst>
                                  <p:childTnLst>
                                    <p:set>
                                      <p:cBhvr>
                                        <p:cTn id="6" dur="1" fill="hold">
                                          <p:stCondLst>
                                            <p:cond delay="0"/>
                                          </p:stCondLst>
                                        </p:cTn>
                                        <p:tgtEl>
                                          <p:spTgt spid="193541">
                                            <p:txEl>
                                              <p:pRg st="0" end="0"/>
                                            </p:txEl>
                                          </p:spTgt>
                                        </p:tgtEl>
                                        <p:attrNameLst>
                                          <p:attrName>style.visibility</p:attrName>
                                        </p:attrNameLst>
                                      </p:cBhvr>
                                      <p:to>
                                        <p:strVal val="visible"/>
                                      </p:to>
                                    </p:set>
                                    <p:animEffect transition="in" filter="dissolve">
                                      <p:cBhvr>
                                        <p:cTn id="7" dur="500"/>
                                        <p:tgtEl>
                                          <p:spTgt spid="1935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370"/>
          <p:cNvSpPr>
            <a:spLocks/>
          </p:cNvSpPr>
          <p:nvPr/>
        </p:nvSpPr>
        <p:spPr bwMode="auto">
          <a:xfrm>
            <a:off x="6162675" y="8239125"/>
            <a:ext cx="36513" cy="6350"/>
          </a:xfrm>
          <a:custGeom>
            <a:avLst/>
            <a:gdLst>
              <a:gd name="T0" fmla="*/ 0 w 23"/>
              <a:gd name="T1" fmla="*/ 0 h 4"/>
              <a:gd name="T2" fmla="*/ 2147483646 w 23"/>
              <a:gd name="T3" fmla="*/ 2147483646 h 4"/>
              <a:gd name="T4" fmla="*/ 2147483646 w 23"/>
              <a:gd name="T5" fmla="*/ 2147483646 h 4"/>
              <a:gd name="T6" fmla="*/ 2147483646 w 23"/>
              <a:gd name="T7" fmla="*/ 2147483646 h 4"/>
              <a:gd name="T8" fmla="*/ 0 w 23"/>
              <a:gd name="T9" fmla="*/ 0 h 4"/>
              <a:gd name="T10" fmla="*/ 0 w 23"/>
              <a:gd name="T11" fmla="*/ 0 h 4"/>
              <a:gd name="T12" fmla="*/ 0 w 23"/>
              <a:gd name="T13" fmla="*/ 0 h 4"/>
              <a:gd name="T14" fmla="*/ 0 60000 65536"/>
              <a:gd name="T15" fmla="*/ 0 60000 65536"/>
              <a:gd name="T16" fmla="*/ 0 60000 65536"/>
              <a:gd name="T17" fmla="*/ 0 60000 65536"/>
              <a:gd name="T18" fmla="*/ 0 60000 65536"/>
              <a:gd name="T19" fmla="*/ 0 60000 65536"/>
              <a:gd name="T20" fmla="*/ 0 60000 65536"/>
              <a:gd name="T21" fmla="*/ 0 w 23"/>
              <a:gd name="T22" fmla="*/ 0 h 4"/>
              <a:gd name="T23" fmla="*/ 23 w 2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
                <a:moveTo>
                  <a:pt x="0" y="0"/>
                </a:moveTo>
                <a:lnTo>
                  <a:pt x="23" y="3"/>
                </a:lnTo>
                <a:lnTo>
                  <a:pt x="23"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pic>
        <p:nvPicPr>
          <p:cNvPr id="514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267200"/>
            <a:ext cx="54864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43"/>
          <p:cNvGrpSpPr>
            <a:grpSpLocks/>
          </p:cNvGrpSpPr>
          <p:nvPr/>
        </p:nvGrpSpPr>
        <p:grpSpPr bwMode="auto">
          <a:xfrm>
            <a:off x="1068388" y="1687513"/>
            <a:ext cx="5484812" cy="2411412"/>
            <a:chOff x="1" y="2736"/>
            <a:chExt cx="3455" cy="1519"/>
          </a:xfrm>
        </p:grpSpPr>
        <p:pic>
          <p:nvPicPr>
            <p:cNvPr id="1639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84"/>
              <a:ext cx="3455"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ttangolo 17"/>
            <p:cNvSpPr>
              <a:spLocks noChangeArrowheads="1"/>
            </p:cNvSpPr>
            <p:nvPr/>
          </p:nvSpPr>
          <p:spPr bwMode="auto">
            <a:xfrm>
              <a:off x="2016" y="2736"/>
              <a:ext cx="960" cy="17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it-IT" altLang="it-IT" sz="1200" b="1"/>
            </a:p>
          </p:txBody>
        </p:sp>
      </p:grpSp>
      <p:sp>
        <p:nvSpPr>
          <p:cNvPr id="16389" name="WordArt 941"/>
          <p:cNvSpPr>
            <a:spLocks noChangeArrowheads="1" noChangeShapeType="1" noTextEdit="1"/>
          </p:cNvSpPr>
          <p:nvPr/>
        </p:nvSpPr>
        <p:spPr bwMode="auto">
          <a:xfrm>
            <a:off x="685800" y="457200"/>
            <a:ext cx="7696200" cy="5334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DIFFUSIONE FACILITATA</a:t>
            </a:r>
          </a:p>
        </p:txBody>
      </p:sp>
      <p:sp>
        <p:nvSpPr>
          <p:cNvPr id="16390" name="Rectangle 942"/>
          <p:cNvSpPr>
            <a:spLocks noChangeArrowheads="1"/>
          </p:cNvSpPr>
          <p:nvPr/>
        </p:nvSpPr>
        <p:spPr bwMode="auto">
          <a:xfrm>
            <a:off x="0" y="1022350"/>
            <a:ext cx="8713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it-IT" altLang="it-IT" sz="2000" b="1">
                <a:latin typeface="Times New Roman" panose="02020603050405020304" pitchFamily="18" charset="0"/>
              </a:rPr>
              <a:t>Non è richiesta energia metabolica. I soluti si muovono lungo un gradiente di potenziale elettrochimico combinati ad una proteina carrier.</a:t>
            </a:r>
          </a:p>
        </p:txBody>
      </p:sp>
      <p:sp>
        <p:nvSpPr>
          <p:cNvPr id="66480" name="Rectangle 944"/>
          <p:cNvSpPr>
            <a:spLocks noChangeArrowheads="1"/>
          </p:cNvSpPr>
          <p:nvPr/>
        </p:nvSpPr>
        <p:spPr bwMode="auto">
          <a:xfrm>
            <a:off x="3886200" y="4495800"/>
            <a:ext cx="3810000" cy="2197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2000" b="1">
                <a:solidFill>
                  <a:schemeClr val="accent2"/>
                </a:solidFill>
              </a:rPr>
              <a:t>Proteine trasportatrici</a:t>
            </a:r>
            <a:r>
              <a:rPr lang="it-IT" altLang="it-IT" sz="2000" b="1"/>
              <a:t> che traslocano una sostanza da un ambiente all’altro </a:t>
            </a:r>
          </a:p>
          <a:p>
            <a:pPr eaLnBrk="1" hangingPunct="1">
              <a:spcBef>
                <a:spcPct val="30000"/>
              </a:spcBef>
              <a:buClrTx/>
              <a:buSzTx/>
              <a:buFontTx/>
              <a:buNone/>
            </a:pPr>
            <a:endParaRPr lang="it-IT" altLang="it-IT" sz="2000" b="1"/>
          </a:p>
          <a:p>
            <a:pPr eaLnBrk="1" hangingPunct="1">
              <a:spcBef>
                <a:spcPct val="30000"/>
              </a:spcBef>
              <a:buClrTx/>
              <a:buSzTx/>
              <a:buFontTx/>
              <a:buNone/>
            </a:pPr>
            <a:endParaRPr lang="it-IT" altLang="it-IT" sz="2000" b="1"/>
          </a:p>
          <a:p>
            <a:pPr eaLnBrk="1" hangingPunct="1">
              <a:spcBef>
                <a:spcPct val="30000"/>
              </a:spcBef>
              <a:buClrTx/>
              <a:buSzTx/>
              <a:buFontTx/>
              <a:buNone/>
            </a:pPr>
            <a:endParaRPr lang="it-IT" altLang="it-IT" sz="2000" b="1"/>
          </a:p>
        </p:txBody>
      </p:sp>
      <p:sp>
        <p:nvSpPr>
          <p:cNvPr id="66481" name="Rectangle 945"/>
          <p:cNvSpPr>
            <a:spLocks noChangeArrowheads="1"/>
          </p:cNvSpPr>
          <p:nvPr/>
        </p:nvSpPr>
        <p:spPr bwMode="auto">
          <a:xfrm>
            <a:off x="3962400" y="1981200"/>
            <a:ext cx="3657600" cy="1920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it-IT" altLang="it-IT" sz="2000" b="1">
                <a:solidFill>
                  <a:schemeClr val="accent2"/>
                </a:solidFill>
              </a:rPr>
              <a:t>Proteine canale</a:t>
            </a:r>
            <a:r>
              <a:rPr lang="it-IT" altLang="it-IT" sz="2000" b="1"/>
              <a:t> che formano dei pori attraverso la membrana consentendo il passaggio di ioni della dimensione e carica appropriata.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481"/>
                                        </p:tgtEl>
                                        <p:attrNameLst>
                                          <p:attrName>style.visibility</p:attrName>
                                        </p:attrNameLst>
                                      </p:cBhvr>
                                      <p:to>
                                        <p:strVal val="visible"/>
                                      </p:to>
                                    </p:set>
                                    <p:animEffect transition="in" filter="dissolve">
                                      <p:cBhvr>
                                        <p:cTn id="7" dur="500"/>
                                        <p:tgtEl>
                                          <p:spTgt spid="66481"/>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6480"/>
                                        </p:tgtEl>
                                        <p:attrNameLst>
                                          <p:attrName>style.visibility</p:attrName>
                                        </p:attrNameLst>
                                      </p:cBhvr>
                                      <p:to>
                                        <p:strVal val="visible"/>
                                      </p:to>
                                    </p:set>
                                    <p:animEffect transition="in" filter="dissolve">
                                      <p:cBhvr>
                                        <p:cTn id="15" dur="500"/>
                                        <p:tgtEl>
                                          <p:spTgt spid="66480"/>
                                        </p:tgtEl>
                                      </p:cBhvr>
                                    </p:animEffect>
                                  </p:childTnLst>
                                </p:cTn>
                              </p:par>
                              <p:par>
                                <p:cTn id="16" presetID="9" presetClass="entr" presetSubtype="0" fill="hold" nodeType="withEffect">
                                  <p:stCondLst>
                                    <p:cond delay="0"/>
                                  </p:stCondLst>
                                  <p:childTnLst>
                                    <p:set>
                                      <p:cBhvr>
                                        <p:cTn id="17" dur="1" fill="hold">
                                          <p:stCondLst>
                                            <p:cond delay="0"/>
                                          </p:stCondLst>
                                        </p:cTn>
                                        <p:tgtEl>
                                          <p:spTgt spid="5140"/>
                                        </p:tgtEl>
                                        <p:attrNameLst>
                                          <p:attrName>style.visibility</p:attrName>
                                        </p:attrNameLst>
                                      </p:cBhvr>
                                      <p:to>
                                        <p:strVal val="visible"/>
                                      </p:to>
                                    </p:set>
                                    <p:animEffect transition="in" filter="dissolve">
                                      <p:cBhvr>
                                        <p:cTn id="18" dur="500"/>
                                        <p:tgtEl>
                                          <p:spTgt spid="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80" grpId="0" animBg="1"/>
      <p:bldP spid="664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73" name="Picture 1045" descr="cha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7200"/>
            <a:ext cx="3300413"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8" name="Rectangle 9"/>
          <p:cNvSpPr>
            <a:spLocks noChangeArrowheads="1"/>
          </p:cNvSpPr>
          <p:nvPr/>
        </p:nvSpPr>
        <p:spPr bwMode="auto">
          <a:xfrm>
            <a:off x="228600" y="1295400"/>
            <a:ext cx="5105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it-IT" altLang="it-IT" sz="2400" b="1">
                <a:latin typeface="Times New Roman" panose="02020603050405020304" pitchFamily="18" charset="0"/>
              </a:rPr>
              <a:t>Ioni e piccole molecole cariche diffondono attraverso canali ionici,  proteine integrali di membrana (composte da più subunità)</a:t>
            </a:r>
          </a:p>
        </p:txBody>
      </p:sp>
      <p:sp>
        <p:nvSpPr>
          <p:cNvPr id="18436" name="WordArt 1038"/>
          <p:cNvSpPr>
            <a:spLocks noChangeArrowheads="1" noChangeShapeType="1" noTextEdit="1"/>
          </p:cNvSpPr>
          <p:nvPr/>
        </p:nvSpPr>
        <p:spPr bwMode="auto">
          <a:xfrm>
            <a:off x="1828800" y="457200"/>
            <a:ext cx="5257800" cy="457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CANALI IONICI</a:t>
            </a:r>
          </a:p>
        </p:txBody>
      </p:sp>
      <p:sp>
        <p:nvSpPr>
          <p:cNvPr id="18437" name="Rectangle 1040"/>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pic>
        <p:nvPicPr>
          <p:cNvPr id="177172" name="Picture 1044" descr="chan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74" name="Rectangle 1046"/>
          <p:cNvSpPr>
            <a:spLocks noChangeArrowheads="1"/>
          </p:cNvSpPr>
          <p:nvPr/>
        </p:nvSpPr>
        <p:spPr bwMode="auto">
          <a:xfrm>
            <a:off x="4724400" y="3886200"/>
            <a:ext cx="4267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000" b="1"/>
              <a:t>Il movimento degli ioni avviene secondo gradiente elettrochimico ed è strettamente condizionato dalla selettività del canale. In assenza di un gradiente elettrochimico un canale ha uguali probabilità di trasportare uno ione in entrambe le direzioni.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7158"/>
                                        </p:tgtEl>
                                        <p:attrNameLst>
                                          <p:attrName>style.visibility</p:attrName>
                                        </p:attrNameLst>
                                      </p:cBhvr>
                                      <p:to>
                                        <p:strVal val="visible"/>
                                      </p:to>
                                    </p:set>
                                    <p:animEffect transition="in" filter="dissolve">
                                      <p:cBhvr>
                                        <p:cTn id="7" dur="500"/>
                                        <p:tgtEl>
                                          <p:spTgt spid="17715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7173"/>
                                        </p:tgtEl>
                                        <p:attrNameLst>
                                          <p:attrName>style.visibility</p:attrName>
                                        </p:attrNameLst>
                                      </p:cBhvr>
                                      <p:to>
                                        <p:strVal val="visible"/>
                                      </p:to>
                                    </p:set>
                                    <p:animEffect transition="in" filter="dissolve">
                                      <p:cBhvr>
                                        <p:cTn id="11" dur="500"/>
                                        <p:tgtEl>
                                          <p:spTgt spid="1771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77172"/>
                                        </p:tgtEl>
                                        <p:attrNameLst>
                                          <p:attrName>style.visibility</p:attrName>
                                        </p:attrNameLst>
                                      </p:cBhvr>
                                      <p:to>
                                        <p:strVal val="visible"/>
                                      </p:to>
                                    </p:set>
                                    <p:animEffect transition="in" filter="dissolve">
                                      <p:cBhvr>
                                        <p:cTn id="16" dur="500"/>
                                        <p:tgtEl>
                                          <p:spTgt spid="1771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7174"/>
                                        </p:tgtEl>
                                        <p:attrNameLst>
                                          <p:attrName>style.visibility</p:attrName>
                                        </p:attrNameLst>
                                      </p:cBhvr>
                                      <p:to>
                                        <p:strVal val="visible"/>
                                      </p:to>
                                    </p:set>
                                    <p:animEffect transition="in" filter="dissolve">
                                      <p:cBhvr>
                                        <p:cTn id="21" dur="500"/>
                                        <p:tgtEl>
                                          <p:spTgt spid="17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p:bldP spid="1771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1026"/>
          <p:cNvSpPr>
            <a:spLocks noChangeArrowheads="1" noChangeShapeType="1" noTextEdit="1"/>
          </p:cNvSpPr>
          <p:nvPr/>
        </p:nvSpPr>
        <p:spPr bwMode="auto">
          <a:xfrm>
            <a:off x="1828800" y="457200"/>
            <a:ext cx="5257800" cy="457200"/>
          </a:xfrm>
          <a:prstGeom prst="rect">
            <a:avLst/>
          </a:prstGeom>
        </p:spPr>
        <p:txBody>
          <a:bodyPr wrap="none" fromWordArt="1">
            <a:prstTxWarp prst="textPlain">
              <a:avLst>
                <a:gd name="adj" fmla="val 50000"/>
              </a:avLst>
            </a:prstTxWarp>
          </a:bodyPr>
          <a:lstStyle/>
          <a:p>
            <a:pPr algn="ctr"/>
            <a:r>
              <a:rPr lang="it-IT" sz="3600" b="1" kern="10">
                <a:ln w="6350">
                  <a:solidFill>
                    <a:schemeClr val="folHlink"/>
                  </a:solidFill>
                  <a:round/>
                  <a:headEnd/>
                  <a:tailEnd/>
                </a:ln>
                <a:solidFill>
                  <a:srgbClr val="8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CANALI IONICI</a:t>
            </a:r>
          </a:p>
        </p:txBody>
      </p:sp>
      <p:sp>
        <p:nvSpPr>
          <p:cNvPr id="20483" name="Rectangle 1027"/>
          <p:cNvSpPr>
            <a:spLocks noChangeArrowheads="1"/>
          </p:cNvSpPr>
          <p:nvPr/>
        </p:nvSpPr>
        <p:spPr bwMode="auto">
          <a:xfrm>
            <a:off x="644525" y="103188"/>
            <a:ext cx="2763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1600" b="1">
                <a:solidFill>
                  <a:schemeClr val="bg1"/>
                </a:solidFill>
                <a:latin typeface="Times New Roman" panose="02020603050405020304" pitchFamily="18" charset="0"/>
              </a:rPr>
              <a:t>DIFFUSIONE FACILITATA</a:t>
            </a:r>
          </a:p>
        </p:txBody>
      </p:sp>
      <p:pic>
        <p:nvPicPr>
          <p:cNvPr id="2048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6705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029"/>
          <p:cNvSpPr txBox="1">
            <a:spLocks noChangeArrowheads="1"/>
          </p:cNvSpPr>
          <p:nvPr/>
        </p:nvSpPr>
        <p:spPr bwMode="auto">
          <a:xfrm>
            <a:off x="6553200" y="1768475"/>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VESTIBOLO</a:t>
            </a:r>
          </a:p>
        </p:txBody>
      </p:sp>
      <p:sp>
        <p:nvSpPr>
          <p:cNvPr id="20486" name="Line 1030"/>
          <p:cNvSpPr>
            <a:spLocks noChangeShapeType="1"/>
          </p:cNvSpPr>
          <p:nvPr/>
        </p:nvSpPr>
        <p:spPr bwMode="auto">
          <a:xfrm flipH="1">
            <a:off x="3657600" y="2073275"/>
            <a:ext cx="28194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0487" name="Text Box 1031"/>
          <p:cNvSpPr txBox="1">
            <a:spLocks noChangeArrowheads="1"/>
          </p:cNvSpPr>
          <p:nvPr/>
        </p:nvSpPr>
        <p:spPr bwMode="auto">
          <a:xfrm>
            <a:off x="6553200" y="2911475"/>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it-IT" sz="2400" b="1"/>
              <a:t>FILTRO DI SELETTIVITÀ</a:t>
            </a:r>
          </a:p>
        </p:txBody>
      </p:sp>
      <p:sp>
        <p:nvSpPr>
          <p:cNvPr id="20488" name="Line 1032"/>
          <p:cNvSpPr>
            <a:spLocks noChangeShapeType="1"/>
          </p:cNvSpPr>
          <p:nvPr/>
        </p:nvSpPr>
        <p:spPr bwMode="auto">
          <a:xfrm flipH="1">
            <a:off x="3581400" y="3216275"/>
            <a:ext cx="297180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3822</TotalTime>
  <Words>6444</Words>
  <Application>Microsoft Office PowerPoint</Application>
  <PresentationFormat>Presentazione su schermo (4:3)</PresentationFormat>
  <Paragraphs>435</Paragraphs>
  <Slides>45</Slides>
  <Notes>36</Notes>
  <HiddenSlides>0</HiddenSlides>
  <MMClips>2</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45</vt:i4>
      </vt:variant>
    </vt:vector>
  </HeadingPairs>
  <TitlesOfParts>
    <vt:vector size="54" baseType="lpstr">
      <vt:lpstr>Arial</vt:lpstr>
      <vt:lpstr>Wingdings</vt:lpstr>
      <vt:lpstr>Arial Black</vt:lpstr>
      <vt:lpstr>Times New Roman</vt:lpstr>
      <vt:lpstr>Verdana</vt:lpstr>
      <vt:lpstr>Symbol</vt:lpstr>
      <vt:lpstr>Textile</vt:lpstr>
      <vt:lpstr>Techno</vt:lpstr>
      <vt:lpstr>Pixel</vt:lpstr>
      <vt:lpstr>FENOMENI DI TRASPORTO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Transcitosi</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ALLA FISIOLOGIA</dc:title>
  <dc:creator>Michele</dc:creator>
  <cp:lastModifiedBy>Michele</cp:lastModifiedBy>
  <cp:revision>116</cp:revision>
  <cp:lastPrinted>2012-03-05T09:57:36Z</cp:lastPrinted>
  <dcterms:created xsi:type="dcterms:W3CDTF">2010-10-02T10:11:57Z</dcterms:created>
  <dcterms:modified xsi:type="dcterms:W3CDTF">2018-11-23T09:22:23Z</dcterms:modified>
</cp:coreProperties>
</file>