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63"/>
  </p:notesMasterIdLst>
  <p:sldIdLst>
    <p:sldId id="256" r:id="rId2"/>
    <p:sldId id="257" r:id="rId3"/>
    <p:sldId id="329" r:id="rId4"/>
    <p:sldId id="258" r:id="rId5"/>
    <p:sldId id="321" r:id="rId6"/>
    <p:sldId id="319" r:id="rId7"/>
    <p:sldId id="259" r:id="rId8"/>
    <p:sldId id="261" r:id="rId9"/>
    <p:sldId id="262" r:id="rId10"/>
    <p:sldId id="318" r:id="rId11"/>
    <p:sldId id="263" r:id="rId12"/>
    <p:sldId id="294" r:id="rId13"/>
    <p:sldId id="260" r:id="rId14"/>
    <p:sldId id="265" r:id="rId15"/>
    <p:sldId id="266" r:id="rId16"/>
    <p:sldId id="267" r:id="rId17"/>
    <p:sldId id="268" r:id="rId18"/>
    <p:sldId id="269" r:id="rId19"/>
    <p:sldId id="296" r:id="rId20"/>
    <p:sldId id="270" r:id="rId21"/>
    <p:sldId id="320" r:id="rId22"/>
    <p:sldId id="323" r:id="rId23"/>
    <p:sldId id="322" r:id="rId24"/>
    <p:sldId id="273" r:id="rId25"/>
    <p:sldId id="297" r:id="rId26"/>
    <p:sldId id="298" r:id="rId27"/>
    <p:sldId id="275" r:id="rId28"/>
    <p:sldId id="274" r:id="rId29"/>
    <p:sldId id="276" r:id="rId30"/>
    <p:sldId id="299" r:id="rId31"/>
    <p:sldId id="300" r:id="rId32"/>
    <p:sldId id="277" r:id="rId33"/>
    <p:sldId id="280" r:id="rId34"/>
    <p:sldId id="271" r:id="rId35"/>
    <p:sldId id="301" r:id="rId36"/>
    <p:sldId id="302" r:id="rId37"/>
    <p:sldId id="281" r:id="rId38"/>
    <p:sldId id="303" r:id="rId39"/>
    <p:sldId id="282" r:id="rId40"/>
    <p:sldId id="283" r:id="rId41"/>
    <p:sldId id="285" r:id="rId42"/>
    <p:sldId id="286" r:id="rId43"/>
    <p:sldId id="288" r:id="rId44"/>
    <p:sldId id="289" r:id="rId45"/>
    <p:sldId id="304" r:id="rId46"/>
    <p:sldId id="290" r:id="rId47"/>
    <p:sldId id="278" r:id="rId48"/>
    <p:sldId id="313" r:id="rId49"/>
    <p:sldId id="291" r:id="rId50"/>
    <p:sldId id="279" r:id="rId51"/>
    <p:sldId id="307" r:id="rId52"/>
    <p:sldId id="308" r:id="rId53"/>
    <p:sldId id="309" r:id="rId54"/>
    <p:sldId id="310" r:id="rId55"/>
    <p:sldId id="316" r:id="rId56"/>
    <p:sldId id="327" r:id="rId57"/>
    <p:sldId id="326" r:id="rId58"/>
    <p:sldId id="317" r:id="rId59"/>
    <p:sldId id="328" r:id="rId60"/>
    <p:sldId id="293" r:id="rId61"/>
    <p:sldId id="312" r:id="rId62"/>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CC66"/>
    <a:srgbClr val="99CCFF"/>
    <a:srgbClr val="FFFF00"/>
    <a:srgbClr val="FF3300"/>
    <a:srgbClr val="B3FFE5"/>
    <a:srgbClr val="99CC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0" autoAdjust="0"/>
    <p:restoredTop sz="85659" autoAdjust="0"/>
  </p:normalViewPr>
  <p:slideViewPr>
    <p:cSldViewPr>
      <p:cViewPr varScale="1">
        <p:scale>
          <a:sx n="47" d="100"/>
          <a:sy n="47" d="100"/>
        </p:scale>
        <p:origin x="14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2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it-IT"/>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B6AC7F-739C-4218-A956-DCBB5F234B00}"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BF3045-B173-4A6A-9A0C-8EFD0125C3AF}" type="slidenum">
              <a:rPr lang="it-IT" altLang="it-IT" smtClean="0"/>
              <a:pPr>
                <a:spcBef>
                  <a:spcPct val="0"/>
                </a:spcBef>
              </a:pPr>
              <a:t>1</a:t>
            </a:fld>
            <a:endParaRPr lang="it-IT" altLang="it-IT"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Tutte le cellule sono capaci di generare potenziali elettrici a riposo a cavallo delle membrane cellulari e sono in grado di cambiare la loro permeabilità ai vari ioni.</a:t>
            </a:r>
          </a:p>
          <a:p>
            <a:pPr eaLnBrk="1" hangingPunct="1"/>
            <a:r>
              <a:rPr lang="it-IT" altLang="it-IT" smtClean="0">
                <a:latin typeface="Arial" panose="020B0604020202020204" pitchFamily="34" charset="0"/>
              </a:rPr>
              <a:t>Ci sono però alcune cellule, dette cellule eccitabili che non rispondono solo passivamente a stimoli elettrici ma rispondono attivamente generando una risposta attiva che va sotto il nome di potenziale d’azione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7556EA-566A-48EE-9543-64CB274591AC}" type="slidenum">
              <a:rPr lang="it-IT" altLang="it-IT" smtClean="0"/>
              <a:pPr>
                <a:spcBef>
                  <a:spcPct val="0"/>
                </a:spcBef>
              </a:pPr>
              <a:t>11</a:t>
            </a:fld>
            <a:endParaRPr lang="it-IT" altLang="it-IT"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it-IT" altLang="it-IT" smtClean="0">
                <a:latin typeface="Arial" panose="020B0604020202020204" pitchFamily="34" charset="0"/>
              </a:rPr>
              <a:t>Intanto, si cominciano ad aprire i canali del K+. L’inattivazione dei canali del Na+ e l’apertura dei canali del K+ è responsabile della fase di discesa del potenziale d’azione in quanto il K+ comincia ad uscire dalla cellula.</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FF98D8-E591-4E3E-ADE7-D91E39D2F670}" type="slidenum">
              <a:rPr lang="it-IT" altLang="it-IT" smtClean="0"/>
              <a:pPr>
                <a:spcBef>
                  <a:spcPct val="0"/>
                </a:spcBef>
              </a:pPr>
              <a:t>12</a:t>
            </a:fld>
            <a:endParaRPr lang="it-IT" altLang="it-IT" smtClean="0"/>
          </a:p>
        </p:txBody>
      </p:sp>
      <p:sp>
        <p:nvSpPr>
          <p:cNvPr id="25603" name="Rectangle 1026"/>
          <p:cNvSpPr>
            <a:spLocks noGrp="1" noRot="1" noChangeAspect="1" noChangeArrowheads="1" noTextEdit="1"/>
          </p:cNvSpPr>
          <p:nvPr>
            <p:ph type="sldImg"/>
          </p:nvPr>
        </p:nvSpPr>
        <p:spPr>
          <a:solidFill>
            <a:srgbClr val="FFFFFF"/>
          </a:solidFill>
          <a:ln/>
        </p:spPr>
      </p:sp>
      <p:sp>
        <p:nvSpPr>
          <p:cNvPr id="2560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it-IT" altLang="it-IT" smtClean="0">
              <a:latin typeface="Helvetica"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AADD92-F2A8-47D4-AF75-87B57F9B736B}" type="slidenum">
              <a:rPr lang="it-IT" altLang="it-IT" smtClean="0"/>
              <a:pPr>
                <a:spcBef>
                  <a:spcPct val="0"/>
                </a:spcBef>
              </a:pPr>
              <a:t>13</a:t>
            </a:fld>
            <a:endParaRPr lang="it-IT" altLang="it-IT"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49FC21-9E69-4682-8264-B1CF96758F57}" type="slidenum">
              <a:rPr lang="it-IT" altLang="it-IT" smtClean="0"/>
              <a:pPr>
                <a:spcBef>
                  <a:spcPct val="0"/>
                </a:spcBef>
              </a:pPr>
              <a:t>14</a:t>
            </a:fld>
            <a:endParaRPr lang="it-IT" altLang="it-IT"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49816B-D333-40AA-8FCF-050976FF9D25}" type="slidenum">
              <a:rPr lang="it-IT" altLang="it-IT" smtClean="0"/>
              <a:pPr>
                <a:spcBef>
                  <a:spcPct val="0"/>
                </a:spcBef>
              </a:pPr>
              <a:t>15</a:t>
            </a:fld>
            <a:endParaRPr lang="it-IT" altLang="it-IT"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F4ACDE-51E7-418C-AF1A-000773DBF756}" type="slidenum">
              <a:rPr lang="it-IT" altLang="it-IT" smtClean="0"/>
              <a:pPr>
                <a:spcBef>
                  <a:spcPct val="0"/>
                </a:spcBef>
              </a:pPr>
              <a:t>16</a:t>
            </a:fld>
            <a:endParaRPr lang="it-IT" altLang="it-IT"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4C8AE3-0DD1-4C01-BF7A-95A51C38381E}" type="slidenum">
              <a:rPr lang="it-IT" altLang="it-IT" smtClean="0"/>
              <a:pPr>
                <a:spcBef>
                  <a:spcPct val="0"/>
                </a:spcBef>
              </a:pPr>
              <a:t>17</a:t>
            </a:fld>
            <a:endParaRPr lang="it-IT" altLang="it-IT"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AFB99A-6355-4E18-89D5-DECA232D3A61}" type="slidenum">
              <a:rPr lang="it-IT" altLang="it-IT" smtClean="0"/>
              <a:pPr>
                <a:spcBef>
                  <a:spcPct val="0"/>
                </a:spcBef>
              </a:pPr>
              <a:t>18</a:t>
            </a:fld>
            <a:endParaRPr lang="it-IT" alt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La fase di recupero dall’inattivazione dei canali voltaggio dipendenti del Na+ determina la durata del periodo refrattario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CA00EF-5F40-4F05-9434-39BDA4BD44D7}" type="slidenum">
              <a:rPr lang="it-IT" altLang="it-IT" smtClean="0"/>
              <a:pPr>
                <a:spcBef>
                  <a:spcPct val="0"/>
                </a:spcBef>
              </a:pPr>
              <a:t>19</a:t>
            </a:fld>
            <a:endParaRPr lang="it-IT" altLang="it-IT" smtClean="0"/>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La fase di recupero dall’inattivazione dei canali voltaggio dipendenti del Na+ determina la durata del periodo refrattario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A99410-F323-4CEB-A5E5-52B5C05124DB}" type="slidenum">
              <a:rPr lang="it-IT" altLang="it-IT" smtClean="0"/>
              <a:pPr>
                <a:spcBef>
                  <a:spcPct val="0"/>
                </a:spcBef>
              </a:pPr>
              <a:t>20</a:t>
            </a:fld>
            <a:endParaRPr lang="it-IT" altLang="it-IT"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363F2A-1168-4C41-B895-68C9E9C3A1E5}" type="slidenum">
              <a:rPr lang="it-IT" altLang="it-IT" smtClean="0"/>
              <a:pPr>
                <a:spcBef>
                  <a:spcPct val="0"/>
                </a:spcBef>
              </a:pPr>
              <a:t>2</a:t>
            </a:fld>
            <a:endParaRPr lang="it-IT" altLang="it-IT"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Le cellule eccitabili quali neuroni, cellule muscolari e cellule neuroendocrine, non rispondono solo passivamente a stimoli elettrici ma possono generare risposte attive comunemente chiamate potenziali d’azione. </a:t>
            </a:r>
          </a:p>
          <a:p>
            <a:pPr eaLnBrk="1" hangingPunct="1"/>
            <a:endParaRPr lang="it-IT" altLang="it-IT"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012443-37B4-49BA-9338-12B17F55ABFF}" type="slidenum">
              <a:rPr lang="en-GB" altLang="it-IT" smtClean="0"/>
              <a:pPr>
                <a:spcBef>
                  <a:spcPct val="0"/>
                </a:spcBef>
              </a:pPr>
              <a:t>21</a:t>
            </a:fld>
            <a:endParaRPr lang="en-GB" altLang="it-IT"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Le nostre conoscenze sul meccanismo ionico del potenziale d’azione furono ottenute inizialmente da esperimenti eseguiti sull’assone gigante di calamaro. Grazie al suo grosso diametro (fino 0.8 mm) costituisce il sistema sperimentale più adatto per gli studi elettrofisiologici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B39149-C780-463C-9755-77F3AECB9893}" type="slidenum">
              <a:rPr lang="en-GB" altLang="it-IT" smtClean="0"/>
              <a:pPr>
                <a:spcBef>
                  <a:spcPct val="0"/>
                </a:spcBef>
              </a:pPr>
              <a:t>22</a:t>
            </a:fld>
            <a:endParaRPr lang="en-GB" altLang="it-IT"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Applicando l’equazione della conduttanza è possibile calcolare teoricamente le variazioni del potenziale di membrana durante un potenziale d’azione e si può osservare che il modello matematico basato sulle variazioni delle conduttanze per il Na e il K, è perfettamente sovrapponibile al potenziale d’azione misurato sperimentalmente con microelettrodi. Una volta superata il valore soglia la risposta della cellula nervosa è sempre la stessa in termini di variazione di potenziale di membrana.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BE46AC-A6B0-4AFF-9250-3C2CE40B0541}" type="slidenum">
              <a:rPr lang="it-IT" altLang="it-IT" smtClean="0"/>
              <a:pPr>
                <a:spcBef>
                  <a:spcPct val="0"/>
                </a:spcBef>
              </a:pPr>
              <a:t>24</a:t>
            </a:fld>
            <a:endParaRPr lang="it-IT" altLang="it-IT"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La durata del periodo refrattario dipende dalla fase di recupero dall’inattivazione dei canali voltaggio dipendenti del Na+ . Tale durata fissa l’intervallo di tempo che occorre aspettare per generare due potenziali d’azione.</a:t>
            </a:r>
          </a:p>
          <a:p>
            <a:pPr eaLnBrk="1" hangingPunct="1"/>
            <a:r>
              <a:rPr lang="it-IT" altLang="it-IT" smtClean="0">
                <a:latin typeface="Arial" panose="020B0604020202020204" pitchFamily="34" charset="0"/>
              </a:rPr>
              <a:t>Quindi dopo un potenziale d’azione si può generare un secondo potenziale se tra i due eventi intercorre un periodo sufficientemente lungo (circa 5 ms) rispetto alla durata del potenziale d’azione (1-2 ms).</a:t>
            </a:r>
          </a:p>
          <a:p>
            <a:pPr eaLnBrk="1" hangingPunct="1"/>
            <a:r>
              <a:rPr lang="it-IT" altLang="it-IT" smtClean="0">
                <a:latin typeface="Arial" panose="020B0604020202020204" pitchFamily="34" charset="0"/>
              </a:rPr>
              <a:t>Periodo refrattario assoluto: molto breve, durante il quale non è possibile evocare alcun potenziale d’azione</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897383-DF18-4873-BC08-AE843288985D}" type="slidenum">
              <a:rPr lang="it-IT" altLang="it-IT" smtClean="0"/>
              <a:pPr>
                <a:spcBef>
                  <a:spcPct val="0"/>
                </a:spcBef>
              </a:pPr>
              <a:t>25</a:t>
            </a:fld>
            <a:endParaRPr lang="it-IT" altLang="it-IT"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Periodo refrattario relativo: prolungato, durante il quale aumentando la corrente di stimolazione è possibile generare potenziali d’azione di ampiezza inferiore che però recuperano gradualmente la loro ampiezza  all’aumentare dell’intervallo tra la prima e la seconda stimolazione.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447B0D-AC5F-4B28-B15B-42C2D5B6162B}" type="slidenum">
              <a:rPr lang="it-IT" altLang="it-IT" smtClean="0"/>
              <a:pPr>
                <a:spcBef>
                  <a:spcPct val="0"/>
                </a:spcBef>
              </a:pPr>
              <a:t>26</a:t>
            </a:fld>
            <a:endParaRPr lang="it-IT" altLang="it-IT"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Il periodo refrattario ha un ruolo fisiologico molto importante nella trasmissione dei segnali nervosi in quanto condiziona la frequenza alla quale possono essere evocati e propagati treni di potenziali d’azione. </a:t>
            </a:r>
          </a:p>
          <a:p>
            <a:pPr eaLnBrk="1" hangingPunct="1"/>
            <a:r>
              <a:rPr lang="it-IT" altLang="it-IT" smtClean="0">
                <a:latin typeface="Arial" panose="020B0604020202020204" pitchFamily="34" charset="0"/>
              </a:rPr>
              <a:t>Un neurone che ha un periodo di refrattarietà complessiva di 10 ms (tr) non può generare treni di potenziali d’azione con frequenze superiori a 100 impulsi/s (f=1/tr)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A60FAE-F814-42E7-9AE2-AD4BE24AD3EB}" type="slidenum">
              <a:rPr lang="it-IT" altLang="it-IT" smtClean="0"/>
              <a:pPr>
                <a:spcBef>
                  <a:spcPct val="0"/>
                </a:spcBef>
              </a:pPr>
              <a:t>27</a:t>
            </a:fld>
            <a:endParaRPr lang="it-IT" altLang="it-IT"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Gli anestetici locali influenzano l’eccitabilità di membrana bloccando la generazione dei segnali nervosi dolorifici.</a:t>
            </a:r>
          </a:p>
          <a:p>
            <a:pPr eaLnBrk="1" hangingPunct="1"/>
            <a:r>
              <a:rPr lang="it-IT" altLang="it-IT" smtClean="0">
                <a:latin typeface="Arial" panose="020B0604020202020204" pitchFamily="34" charset="0"/>
              </a:rPr>
              <a:t>Il dolore è un meccanismo protettivo che ci avverte in seguito ad un danno tissutale. La stimolazione di recettori del dolore (nocicettori) altera la permeabilità ionica delle membrane e determina l’influsso di Na+ secondo il loro gradiente elettrochimico. Un sufficiente influsso di sodio determina la generazione di un potenziale d’azione che si propaga lungo i neuroni afferenti verso il sistema nervoso centrale dove lo stimolo dolorifico è percepito. </a:t>
            </a:r>
          </a:p>
          <a:p>
            <a:pPr eaLnBrk="1" hangingPunct="1"/>
            <a:r>
              <a:rPr lang="it-IT" altLang="it-IT" smtClean="0">
                <a:latin typeface="Arial" panose="020B0604020202020204" pitchFamily="34" charset="0"/>
              </a:rPr>
              <a:t>Gli anestetici locali, quali lidocaina e procaina (conosciuta anche come novocaina) prevengono o abbassano la percezione del dolore bloccando la conduzione dell’impulso nervoso. Questi farmaci si legano a specifici siti recettoriali dei canali del Na+ voltaggio-dipendenti e ne bloccano l’attivazione spostando la soglia di attivazione verso potenziali più positivi (da -35 a -15 mV). Quindi, con meno canali del Na+ aperti alla soglia di attivazione, un potenziale d’azione non può essere generato nel neurone afferente e il segnale non raggiunge il snc.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11442A-40E3-45A5-A316-3F837500C14E}" type="slidenum">
              <a:rPr lang="it-IT" altLang="it-IT" smtClean="0"/>
              <a:pPr>
                <a:spcBef>
                  <a:spcPct val="0"/>
                </a:spcBef>
              </a:pPr>
              <a:t>28</a:t>
            </a:fld>
            <a:endParaRPr lang="it-IT" altLang="it-IT"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La maggior parte dei canali del Na+ è bloccata con alta affinità dalla tetrodotossina, una tossina contenuta nelle ovaie del pesce palla. Oltre alla ttx esistono anche tossine di scorpione, serpenti, gasteropodi, e alghe marine che possono inibire il gate di attivazione o quello di inattivazione producendo paralisi o comunque gravi alterazioni dell’eccitabilità neuronale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CC9AE0-BE58-478E-9636-87AADA24BC2E}" type="slidenum">
              <a:rPr lang="it-IT" altLang="it-IT" smtClean="0"/>
              <a:pPr>
                <a:spcBef>
                  <a:spcPct val="0"/>
                </a:spcBef>
              </a:pPr>
              <a:t>29</a:t>
            </a:fld>
            <a:endParaRPr lang="it-IT" altLang="it-IT"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Il potenziale d’azione rappresenta quindi il più importante segnale di trasmissione nervosa a distanza che gli organi periferici utilizzano per inviare le informazioni dell’ambiente esterno verso il snc e che il snc utilizza sia per interpretare ed elaborare tali informazioni che per inviare segnali di comando agli organi effettori. </a:t>
            </a:r>
          </a:p>
          <a:p>
            <a:pPr eaLnBrk="1" hangingPunct="1"/>
            <a:r>
              <a:rPr lang="it-IT" altLang="it-IT" smtClean="0">
                <a:latin typeface="Arial" panose="020B0604020202020204" pitchFamily="34" charset="0"/>
              </a:rPr>
              <a:t>È importante quindi capire come e dove si generano i potenziali d’azione a livello neuronale e quali strutture svolgano un ruolo chiave nella conduzione e propagazione dei potenziali d’azione nella complessa rete neuro-sensoriale che forma il sistema nervoso.</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E0A02C-3AA5-4F7B-9FC5-D6A1445ABF53}" type="slidenum">
              <a:rPr lang="it-IT" altLang="it-IT" smtClean="0"/>
              <a:pPr>
                <a:spcBef>
                  <a:spcPct val="0"/>
                </a:spcBef>
              </a:pPr>
              <a:t>30</a:t>
            </a:fld>
            <a:endParaRPr lang="it-IT" altLang="it-IT"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Prima di fare questo esaminiamo le caratteristiche strutturali e funzionali dei due tipi cellulari che compongono il sistema nervoso: i neuroni e le cellule gliali.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EB9FAE-4435-41C5-804E-F38BF9398A44}" type="slidenum">
              <a:rPr lang="it-IT" altLang="it-IT" smtClean="0"/>
              <a:pPr>
                <a:spcBef>
                  <a:spcPct val="0"/>
                </a:spcBef>
              </a:pPr>
              <a:t>31</a:t>
            </a:fld>
            <a:endParaRPr lang="it-IT" altLang="it-IT"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Il neurone è l’unità funzionale del sistema nervoso. </a:t>
            </a:r>
          </a:p>
          <a:p>
            <a:pPr eaLnBrk="1" hangingPunct="1"/>
            <a:r>
              <a:rPr lang="it-IT" altLang="it-IT" smtClean="0">
                <a:latin typeface="Arial" panose="020B0604020202020204" pitchFamily="34" charset="0"/>
              </a:rPr>
              <a:t>Il neurone possiede un soma che svolge funzioni comuni a qualsiasi altra cellula, un nucleo, organuli che regolano l’attività cellulare e un ampio citoscheletro in comunicazione con i dendriti e l’assone. Il soma neuronale possiede una bassa densità di canali del Na+ e del K+ e quindi non è in grado di condurre potenziali d’azione. </a:t>
            </a:r>
          </a:p>
          <a:p>
            <a:pPr eaLnBrk="1" hangingPunct="1"/>
            <a:r>
              <a:rPr lang="it-IT" altLang="it-IT" smtClean="0">
                <a:latin typeface="Arial" panose="020B0604020202020204" pitchFamily="34" charset="0"/>
              </a:rPr>
              <a:t>I dendriti sono strutture molto sottili e ramificate che ricevono segnali in entrata da un recettore sensoriale o da un numero variabile di neuroni con i quali sono interconnessi attraverso terminazioni sinaptiche. La funzione primaria dei dendriti è quella di raccogliere i segnali sinaptici che provengono da uno o più neuroni presinaptici e di trasferirli nella regione di integrazione del neurone, il soma. I dendriti presentano un’alta densità di canali voltaggio-dipendenti.</a:t>
            </a:r>
          </a:p>
          <a:p>
            <a:pPr eaLnBrk="1" hangingPunct="1"/>
            <a:r>
              <a:rPr lang="it-IT" altLang="it-IT" smtClean="0">
                <a:latin typeface="Arial" panose="020B0604020202020204" pitchFamily="34" charset="0"/>
              </a:rPr>
              <a:t>Gli assoni originano dal monticolo assonico che è una speciale regione somatica dove sono espresse alte densità di canali del Na+ e del K+. Il monticolo assonico è quindi la zona del neurone dove si generano i potenziali d’azione. L’assone è invece la parte del neurone specializzata nella conduzione dei segnali del tipo tutto-o-nulla e direziona i segnali elettrici in uscita verso le cellule bersaglio. Nella sua parte finale l’assone si ramifica in un numero variabile di terminazioni dove il segnale elettrico viene convertito in un segnale chimico, viene cioè rilasciato un neurotrasmettitore.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FF20AB-AD1E-414E-8180-F87EA5BC2CE6}" type="slidenum">
              <a:rPr lang="it-IT" altLang="it-IT" smtClean="0"/>
              <a:pPr>
                <a:spcBef>
                  <a:spcPct val="0"/>
                </a:spcBef>
              </a:pPr>
              <a:t>4</a:t>
            </a:fld>
            <a:endParaRPr lang="it-IT" altLang="it-IT"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Se consideriamo una cellula nervosa questa ha un potenziale di membrana a riposo di -70 mV. Quindi nella sua condizione di riposo la membrana della cellula nervosa risulta polarizzata perché dalla parte citoplasmatica sarà carica negativamente rispetto all’esterno carico positivamente. Se il potenziale diventa più negativo (es. -90 mV) la membrana si dice che è iperpolarizzata. Quando il potenziale diventa meno negativo (es. -50 mV) la membrana si dice che si depolarizza. Dopo che la membrana si depolarizza, quando ritorna al suo livello basale si dice che si ripolarizza. </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15985B-10D3-4307-BC6D-2E86F040ED23}" type="slidenum">
              <a:rPr lang="it-IT" altLang="it-IT" smtClean="0"/>
              <a:pPr>
                <a:spcBef>
                  <a:spcPct val="0"/>
                </a:spcBef>
              </a:pPr>
              <a:t>32</a:t>
            </a:fld>
            <a:endParaRPr lang="it-IT" altLang="it-IT"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Dal punto di vista strutturale si possono distinguere assoni:</a:t>
            </a:r>
          </a:p>
          <a:p>
            <a:pPr marL="228600" indent="-228600" eaLnBrk="1" hangingPunct="1">
              <a:buFontTx/>
              <a:buAutoNum type="arabicParenR"/>
            </a:pPr>
            <a:r>
              <a:rPr lang="it-IT" altLang="it-IT" smtClean="0">
                <a:latin typeface="Arial" panose="020B0604020202020204" pitchFamily="34" charset="0"/>
              </a:rPr>
              <a:t>pseudounipolari, in cui assone e dendriti si fondono creando un unico lungo processo (caratteristici di tutti i gangli spinali e della gran parte dei gangli sensitivi dei nervi encefalici);</a:t>
            </a:r>
          </a:p>
          <a:p>
            <a:pPr marL="228600" indent="-228600" eaLnBrk="1" hangingPunct="1">
              <a:buFontTx/>
              <a:buAutoNum type="arabicParenR"/>
            </a:pPr>
            <a:r>
              <a:rPr lang="it-IT" altLang="it-IT" smtClean="0">
                <a:latin typeface="Arial" panose="020B0604020202020204" pitchFamily="34" charset="0"/>
              </a:rPr>
              <a:t>Bipolari, possiedono un unico assone e un dendrite (es. i neuroni sensitivi che stanno nell’epitelio olfattorio della mucosa nasale, i neuroni sensitivi della retina ed i neuroni acustici dell’orecchio interno);</a:t>
            </a:r>
          </a:p>
          <a:p>
            <a:pPr marL="228600" indent="-228600" eaLnBrk="1" hangingPunct="1">
              <a:buFontTx/>
              <a:buAutoNum type="arabicParenR"/>
            </a:pPr>
            <a:r>
              <a:rPr lang="it-IT" altLang="it-IT" smtClean="0">
                <a:latin typeface="Arial" panose="020B0604020202020204" pitchFamily="34" charset="0"/>
              </a:rPr>
              <a:t>Multipolari, hanno un assone e vari dendriti (caratteristici della corteccia cerebrale);</a:t>
            </a:r>
          </a:p>
          <a:p>
            <a:pPr marL="228600" indent="-228600" eaLnBrk="1" hangingPunct="1">
              <a:buFontTx/>
              <a:buAutoNum type="arabicParenR"/>
            </a:pPr>
            <a:r>
              <a:rPr lang="it-IT" altLang="it-IT" smtClean="0">
                <a:latin typeface="Arial" panose="020B0604020202020204" pitchFamily="34" charset="0"/>
              </a:rPr>
              <a:t>Anassonici, sono formati solo da dendriti senza un assone bene definito (tipici del SNC).</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98B42F-71BC-456B-B20B-D0DA6C0EC32C}" type="slidenum">
              <a:rPr lang="it-IT" altLang="it-IT" smtClean="0"/>
              <a:pPr>
                <a:spcBef>
                  <a:spcPct val="0"/>
                </a:spcBef>
              </a:pPr>
              <a:t>33</a:t>
            </a:fld>
            <a:endParaRPr lang="it-IT" altLang="it-IT" smtClean="0"/>
          </a:p>
        </p:txBody>
      </p:sp>
      <p:sp>
        <p:nvSpPr>
          <p:cNvPr id="67587" name="Rectangle 1026"/>
          <p:cNvSpPr>
            <a:spLocks noGrp="1" noRot="1" noChangeAspect="1" noChangeArrowheads="1" noTextEdit="1"/>
          </p:cNvSpPr>
          <p:nvPr>
            <p:ph type="sldImg"/>
          </p:nvPr>
        </p:nvSpPr>
        <p:spPr>
          <a:ln/>
        </p:spPr>
      </p:sp>
      <p:sp>
        <p:nvSpPr>
          <p:cNvPr id="675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Dal punto di vista funzionale si distinguono in:</a:t>
            </a:r>
          </a:p>
          <a:p>
            <a:pPr marL="228600" indent="-228600" eaLnBrk="1" hangingPunct="1">
              <a:buFontTx/>
              <a:buAutoNum type="arabicPeriod"/>
            </a:pPr>
            <a:r>
              <a:rPr lang="it-IT" altLang="it-IT" smtClean="0">
                <a:latin typeface="Arial" panose="020B0604020202020204" pitchFamily="34" charset="0"/>
              </a:rPr>
              <a:t>Neuroni afferenti (sensitivi) o </a:t>
            </a:r>
            <a:r>
              <a:rPr lang="it-IT" altLang="it-IT" b="1" smtClean="0">
                <a:latin typeface="Arial" panose="020B0604020202020204" pitchFamily="34" charset="0"/>
              </a:rPr>
              <a:t>nervi afferenti</a:t>
            </a:r>
            <a:r>
              <a:rPr lang="it-IT" altLang="it-IT" smtClean="0">
                <a:latin typeface="Arial" panose="020B0604020202020204" pitchFamily="34" charset="0"/>
              </a:rPr>
              <a:t>, sono fibre che portano gli impulsi nervosi dai recettori sensoriali che si trovano in periferia verso il sistema nervoso centrale, che trasportano, quindi, l’informazione su temperatura, pressione, dolore, luce e altri stimoli, dai recettori sensitivi periferici verso il SNC e possono avere forma pseudounipolare o bipolare (come nei neuroni sensitivi della vista e dell’olfatto)</a:t>
            </a:r>
          </a:p>
          <a:p>
            <a:pPr marL="228600" indent="-228600" eaLnBrk="1" hangingPunct="1">
              <a:buFontTx/>
              <a:buAutoNum type="arabicPeriod"/>
            </a:pPr>
            <a:r>
              <a:rPr lang="it-IT" altLang="it-IT" smtClean="0">
                <a:latin typeface="Arial" panose="020B0604020202020204" pitchFamily="34" charset="0"/>
              </a:rPr>
              <a:t>Interneuroni interamente sviluppati nel SNC e presentano ramificazioni molto complesse. Formano sinapsi con molti neuroni del snc e hanno forme molto varie. Controllano il passaggio delle informazioni che arrivano dai recettori periferici e sono dirette verso il SNC.</a:t>
            </a:r>
          </a:p>
          <a:p>
            <a:pPr marL="228600" indent="-228600" eaLnBrk="1" hangingPunct="1">
              <a:buFontTx/>
              <a:buAutoNum type="arabicPeriod"/>
            </a:pPr>
            <a:r>
              <a:rPr lang="it-IT" altLang="it-IT" smtClean="0">
                <a:latin typeface="Arial" panose="020B0604020202020204" pitchFamily="34" charset="0"/>
              </a:rPr>
              <a:t>Neuroni efferenti s</a:t>
            </a:r>
            <a:r>
              <a:rPr lang="it-IT" altLang="it-IT" smtClean="0">
                <a:latin typeface="Helvetica" panose="020B0604020202020204" pitchFamily="34" charset="0"/>
              </a:rPr>
              <a:t>ono le vie nervose che trasportano il messaggio neurale dal sistema nervoso centrale verso la periferia e </a:t>
            </a:r>
            <a:r>
              <a:rPr lang="it-IT" altLang="it-IT" smtClean="0">
                <a:latin typeface="Arial" panose="020B0604020202020204" pitchFamily="34" charset="0"/>
              </a:rPr>
              <a:t>possiedono un soma molto sviluppato, un largo numero di dendriti e un assone che trasporta i segnali elettrici generati dal SNC verso gli organi effettori (muscoli scheletrici o muscoli lisci).</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584AFA-7FD1-4D29-83C5-A6BBD39D8A64}" type="slidenum">
              <a:rPr lang="it-IT" altLang="it-IT" smtClean="0"/>
              <a:pPr>
                <a:spcBef>
                  <a:spcPct val="0"/>
                </a:spcBef>
              </a:pPr>
              <a:t>34</a:t>
            </a:fld>
            <a:endParaRPr lang="it-IT" altLang="it-IT"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Le cellule gliali o neuroglia svolgono molteplici funzioni e sono molto più numerose dei neuroni (anche fino ad un rapporto 50:1 in alcune zone del cervello).</a:t>
            </a:r>
          </a:p>
          <a:p>
            <a:pPr eaLnBrk="1" hangingPunct="1"/>
            <a:r>
              <a:rPr lang="it-IT" altLang="it-IT" smtClean="0">
                <a:latin typeface="Arial" panose="020B0604020202020204" pitchFamily="34" charset="0"/>
              </a:rPr>
              <a:t>Non partecipano direttamente alla genesi del potenziale d’azione ma svolgono un’azione importante per sostenere fisicamente i neuroni. Partecipano anche all’omeostasi del liquido extracellulare eliminando l’eccesso di K+ che si accumula nel liquido extracellulare durante l’attività dei neuroni. </a:t>
            </a:r>
          </a:p>
          <a:p>
            <a:pPr eaLnBrk="1" hangingPunct="1"/>
            <a:r>
              <a:rPr lang="it-IT" altLang="it-IT" smtClean="0">
                <a:latin typeface="Arial" panose="020B0604020202020204" pitchFamily="34" charset="0"/>
              </a:rPr>
              <a:t>Il snc ne contiene 4 tipi: oligodendrociti, astrociti, microglia e cellule ependimali.</a:t>
            </a:r>
          </a:p>
          <a:p>
            <a:pPr eaLnBrk="1" hangingPunct="1"/>
            <a:r>
              <a:rPr lang="it-IT" altLang="it-IT" smtClean="0">
                <a:latin typeface="Arial" panose="020B0604020202020204" pitchFamily="34" charset="0"/>
              </a:rPr>
              <a:t>Il snp contiene due tipi di cellule gliali, le cellule di Schwann e le cellule satelliti</a:t>
            </a:r>
          </a:p>
          <a:p>
            <a:pPr eaLnBrk="1" hangingPunct="1"/>
            <a:endParaRPr lang="it-IT" altLang="it-IT"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281BD6-534D-4F87-8B8B-0CF5A231E2CF}" type="slidenum">
              <a:rPr lang="it-IT" altLang="it-IT" smtClean="0"/>
              <a:pPr>
                <a:spcBef>
                  <a:spcPct val="0"/>
                </a:spcBef>
              </a:pPr>
              <a:t>35</a:t>
            </a:fld>
            <a:endParaRPr lang="it-IT" altLang="it-IT"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6C5D5A-F4F7-408D-9C8F-B446E77CAF87}" type="slidenum">
              <a:rPr lang="it-IT" altLang="it-IT" smtClean="0"/>
              <a:pPr>
                <a:spcBef>
                  <a:spcPct val="0"/>
                </a:spcBef>
              </a:pPr>
              <a:t>36</a:t>
            </a:fld>
            <a:endParaRPr lang="it-IT" altLang="it-IT" smtClean="0"/>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03F264-5760-484B-8E5A-1A36EC76B408}" type="slidenum">
              <a:rPr lang="it-IT" altLang="it-IT" smtClean="0"/>
              <a:pPr>
                <a:spcBef>
                  <a:spcPct val="0"/>
                </a:spcBef>
              </a:pPr>
              <a:t>37</a:t>
            </a:fld>
            <a:endParaRPr lang="it-IT" altLang="it-IT"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Le cellule di Schwann del snp e gli oligodendrociti del snc sostengono meccanicamente i neuroni e li isolano elettricamente formando la guaina mielinica, composta da strati multipli di membrana. Infatti la guaina mielinica si forma a seguito di ripetuti avvolgimenti che le cellule di Schwann e gli oligodendrociti effettuano attorno agli assoni. </a:t>
            </a:r>
          </a:p>
          <a:p>
            <a:pPr eaLnBrk="1" hangingPunct="1"/>
            <a:r>
              <a:rPr lang="it-IT" altLang="it-IT" smtClean="0">
                <a:latin typeface="Arial" panose="020B0604020202020204" pitchFamily="34" charset="0"/>
              </a:rPr>
              <a:t>Mediamente la mielina è formata da 25 avvolgimenti e quindi 50 strati di membrana, ma esistono neuroni rivestiti anche da 160 avvolgimenti. Nel snc un oligodendrocita riveste più assoni mentre nel snp la cellula di Schwann accolge un solo assone ricoprendo l’assone per circa 1-1,5 mm. A intervalli regolari, tra una cellula di Schwann e l’altra l’assone rimane scoperto per circa 3 µm (nodo di Ranvier). Il nodo di Ranvier contiene un’alta densità di canali del Na+ e del K+ e svolge un ruolo fondamentale nella generazione e nella propagazione dei potenziali d’azione lungo la fibra mielinizzata. Un neurone periferico lungo circa 50 cm può essere ricoperto da circa 500 cellule di Schwann.</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F786C3-8E5D-4D8C-84E8-3117A4A3B407}" type="slidenum">
              <a:rPr lang="it-IT" altLang="it-IT" smtClean="0"/>
              <a:pPr>
                <a:spcBef>
                  <a:spcPct val="0"/>
                </a:spcBef>
              </a:pPr>
              <a:t>38</a:t>
            </a:fld>
            <a:endParaRPr lang="it-IT" altLang="it-IT" smtClean="0"/>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A intervalli regolari, tra una cellula di Schwann e l’altra l’assone rimane scoperto per circa 3 µm (nodo di Ranvier). Il nodo di Ranvier contiene un’alta densità di canali del Na+ e del K+ e svolge un ruolo fondamentale nella generazione e nella propagazione dei potenziali d’azione lungo la fibra mielinizzata. Un neurone periferico lungo circa 50 cm può essere ricoperto da circa 500 cellule di Schwann.</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1ED228-E53C-4D0A-BB1C-DBC3FBD361B3}" type="slidenum">
              <a:rPr lang="it-IT" altLang="it-IT" smtClean="0"/>
              <a:pPr>
                <a:spcBef>
                  <a:spcPct val="0"/>
                </a:spcBef>
              </a:pPr>
              <a:t>39</a:t>
            </a:fld>
            <a:endParaRPr lang="it-IT" altLang="it-IT"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 neuroni operano utilizzando due soli tipi di segnali elettrici: i potenziali graduati e i potenziali d’azione.</a:t>
            </a:r>
          </a:p>
          <a:p>
            <a:pPr eaLnBrk="1" hangingPunct="1"/>
            <a:r>
              <a:rPr lang="it-IT" altLang="it-IT" smtClean="0">
                <a:latin typeface="Arial" panose="020B0604020202020204" pitchFamily="34" charset="0"/>
              </a:rPr>
              <a:t>I potenziali graduati sono segnali a intensità variabile che si propagano per brevi distanze, man mano diminuendo di intensità e vengono utilizzati per la conduzione a breve distanza. Se un potenziale graduato in depolarizzazione è abbastanza intenso quando raggiunge la zona di integrazione di un neurone, allora quel potenziale graduato riuscirà ad innescare un potenziale d’azione che, al contrario del potenziale graduato, è una depolarizzazione molto rapida e ampia che si propaga per grandi distanze lungo il neurone senza attenuarsi.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79CBDE-6EC8-4094-9EE3-D8276743F743}" type="slidenum">
              <a:rPr lang="it-IT" altLang="it-IT" smtClean="0"/>
              <a:pPr>
                <a:spcBef>
                  <a:spcPct val="0"/>
                </a:spcBef>
              </a:pPr>
              <a:t>40</a:t>
            </a:fld>
            <a:endParaRPr lang="it-IT" altLang="it-IT"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In particolare, nei neuroni i potenziali graduati sono depolarizzazioni o iperpolarizzazioni che hanno luogo nei dendriti e nel corpo cellulare o, più di rado, vicino al terminale assonico. Questi cambiamenti del potenziale di membrana sono definiti graduati perché la loro ampiezza è direttamente proporzionale alla forza dell’evento scatenante: maggiore è lo stimolo più ampio sarà il potenziale graduato.  </a:t>
            </a:r>
          </a:p>
          <a:p>
            <a:pPr marL="228600" indent="-228600" eaLnBrk="1" hangingPunct="1"/>
            <a:endParaRPr lang="it-IT" altLang="it-IT" smtClean="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E7FECB-B0B0-4D81-8D32-541AF83F87F5}" type="slidenum">
              <a:rPr lang="it-IT" altLang="it-IT" smtClean="0"/>
              <a:pPr>
                <a:spcBef>
                  <a:spcPct val="0"/>
                </a:spcBef>
              </a:pPr>
              <a:t>41</a:t>
            </a:fld>
            <a:endParaRPr lang="it-IT" altLang="it-IT"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Il potenziale graduato è quindi l’evento primario che dà origine ad una serie di potenziali d’azione la cui frequenza è in qualche modo proporzionale all’ampiezza dello stimolo e rappresenta, in codice, l’informazione sull’entità e sulla durata dello stimolo periferico. Dato che i potenziali d’azione sono eventi tutto-o-nulla che non cambiano ampiezza, la trasmissione dell’informazione lungo gli assoni avviene prevalentemente in frequenza. Stimoli di ampiezza crescente generano treni di potenziali di frequenze maggiori, che sono trasportati dalla periferia al snc con alta riproducibilità e minimo errore.</a:t>
            </a:r>
          </a:p>
          <a:p>
            <a:pPr marL="228600" indent="-228600" eaLnBrk="1" hangingPunct="1"/>
            <a:r>
              <a:rPr lang="it-IT" altLang="it-IT" smtClean="0">
                <a:latin typeface="Arial" panose="020B0604020202020204" pitchFamily="34" charset="0"/>
              </a:rPr>
              <a:t>I potenziali d’azione che si generano, sfruttando la loro natura autorigenerativa, possono essere propagati lungo gli assoni fino alle terminazioni sinaptiche, anche a distanze dell’ordine di 1 m.</a:t>
            </a:r>
          </a:p>
          <a:p>
            <a:pPr marL="228600" indent="-228600" eaLnBrk="1" hangingPunct="1"/>
            <a:endParaRPr lang="it-IT" altLang="it-IT"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282414-2802-44DA-B005-07DC922C1A23}" type="slidenum">
              <a:rPr lang="en-GB" altLang="it-IT" smtClean="0"/>
              <a:pPr>
                <a:spcBef>
                  <a:spcPct val="0"/>
                </a:spcBef>
              </a:pPr>
              <a:t>5</a:t>
            </a:fld>
            <a:endParaRPr lang="en-GB" altLang="it-IT"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Gli impulsi di corrente inviati tramite un microelettrodo stimolatore possono essere iperpolarizzanti (rendere più negativo il potenziale di membrana) o depolarizzanti (renderlo più positivo). Queste sono risposte passive delle cellule nervose e sono tanto maggiori quanto maggiore è l’intensità della corrente entrante. Nelle cellule eccitabili come quelle nervose se lo stimolo depolarizzante supera una valore soglia diverso per ogni tipo cellulare, si scatena la risposta attiva della cellula sotto forma di potenziali d’azione.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39BB2D-586F-42ED-8AA6-8E2845B77738}" type="slidenum">
              <a:rPr lang="it-IT" altLang="it-IT" smtClean="0"/>
              <a:pPr>
                <a:spcBef>
                  <a:spcPct val="0"/>
                </a:spcBef>
              </a:pPr>
              <a:t>42</a:t>
            </a:fld>
            <a:endParaRPr lang="it-IT" altLang="it-IT"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Per es.: supponiamo che un neurotrasmettitore si combini con recettori situati su i dendriti, aprendo canali per il Na+. Gli ioni entrano e le cariche elettriche portate dagli ioni sodio si diffondono come un’onda di depolarizzazione che diminuisce di intensità allontanandosi dal punto di origine. </a:t>
            </a:r>
          </a:p>
          <a:p>
            <a:pPr marL="228600" indent="-228600" eaLnBrk="1" hangingPunct="1"/>
            <a:r>
              <a:rPr lang="it-IT" altLang="it-IT" smtClean="0">
                <a:latin typeface="Arial" panose="020B0604020202020204" pitchFamily="34" charset="0"/>
              </a:rPr>
              <a:t>Solo i potenziali abbastanza intensi raggiungeranno la regione del neurone definita come zona Trigger o di innesco che nei neuroni efferenti e negli interneuroni è costituita dal monticolo assonico e dalla prima parte dell’assone.</a:t>
            </a:r>
          </a:p>
          <a:p>
            <a:pPr marL="228600" indent="-228600" eaLnBrk="1" hangingPunct="1"/>
            <a:r>
              <a:rPr lang="it-IT" altLang="it-IT" smtClean="0">
                <a:latin typeface="Arial" panose="020B0604020202020204" pitchFamily="34" charset="0"/>
              </a:rPr>
              <a:t>La zona trigger è il centro di integrazione del neurone e contiene un’alta concentrazione di canali voltaggio-dipendenti per il Na+. Se i potenziali graduati che raggiungono la zona trigger depolarizzano la membrana fino al valore soglia i canali voltaggio-dipendenti per il Na+ si aprono e s’innesca un potenziale d’azione altrimenti il potenziale graduato si esaurisce.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1B0D0B-6014-4BDA-8259-226C74127A07}" type="slidenum">
              <a:rPr lang="it-IT" altLang="it-IT" smtClean="0"/>
              <a:pPr>
                <a:spcBef>
                  <a:spcPct val="0"/>
                </a:spcBef>
              </a:pPr>
              <a:t>43</a:t>
            </a:fld>
            <a:endParaRPr lang="it-IT" altLang="it-IT"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Poiché la depolarizzazione è necessaria per eccitare la cellula e avviare un potenziale d’azione, un potenziale graduato depolarizzante si dice potenziale postsinaptico eccitatorio. Un potenziale graduato iperpolarizzante allontana il potenziale dal valore soglia rendendo meno probabile l’avvio del potenziale d’azione, si parla di potenziale postsinaptico inibitorio.</a:t>
            </a:r>
          </a:p>
          <a:p>
            <a:pPr marL="228600" indent="-228600" eaLnBrk="1" hangingPunct="1"/>
            <a:r>
              <a:rPr lang="it-IT" altLang="it-IT" smtClean="0">
                <a:latin typeface="Arial" panose="020B0604020202020204" pitchFamily="34" charset="0"/>
              </a:rPr>
              <a:t>Arrivano tre potenziali post-sinaptici eccitatori contemporaneamente. </a:t>
            </a:r>
            <a:r>
              <a:rPr lang="it-IT" altLang="it-IT" sz="1800" b="1" smtClean="0">
                <a:latin typeface="Arial" panose="020B0604020202020204" pitchFamily="34" charset="0"/>
              </a:rPr>
              <a:t>Ognuno di essi sarebbe sotto soglia, ma poiché arrivano simultaneamente si sommano, dando origine ad un potenziale graduato soprasoglia e innescando il potenziale d’azione (</a:t>
            </a:r>
            <a:r>
              <a:rPr lang="it-IT" altLang="it-IT" sz="1800" b="1" smtClean="0">
                <a:solidFill>
                  <a:srgbClr val="008080"/>
                </a:solidFill>
                <a:latin typeface="Arial" panose="020B0604020202020204" pitchFamily="34" charset="0"/>
              </a:rPr>
              <a:t>SOMMAZIONE SPAZIALE</a:t>
            </a:r>
            <a:r>
              <a:rPr lang="it-IT" altLang="it-IT" sz="1800" b="1" smtClean="0">
                <a:latin typeface="Arial" panose="020B0604020202020204" pitchFamily="34" charset="0"/>
              </a:rPr>
              <a:t>)</a:t>
            </a:r>
          </a:p>
          <a:p>
            <a:pPr marL="228600" indent="-228600" eaLnBrk="1" hangingPunct="1"/>
            <a:endParaRPr lang="it-IT" altLang="it-IT" smtClean="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F12B24-53B6-49C7-8294-E0B66E4C389F}" type="slidenum">
              <a:rPr lang="it-IT" altLang="it-IT" smtClean="0"/>
              <a:pPr>
                <a:spcBef>
                  <a:spcPct val="0"/>
                </a:spcBef>
              </a:pPr>
              <a:t>44</a:t>
            </a:fld>
            <a:endParaRPr lang="it-IT" altLang="it-IT"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Viceversa, stimoli che sommati potrebbero essere sovrasoglia, possono essere diminuiti da un potenziale graduato inibitorio iperpolarizzante (potenziali post-sinaptici inibitori) e non essere più in grado di innescare un potenziale d’azione.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A798C-C1AE-4430-B287-ACBA40EAFCCE}" type="slidenum">
              <a:rPr lang="it-IT" altLang="it-IT" smtClean="0"/>
              <a:pPr>
                <a:spcBef>
                  <a:spcPct val="0"/>
                </a:spcBef>
              </a:pPr>
              <a:t>45</a:t>
            </a:fld>
            <a:endParaRPr lang="it-IT" altLang="it-IT"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it-IT" altLang="it-IT" smtClean="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5B5DCD-8A39-41A9-AB52-9B09FFA5CB87}" type="slidenum">
              <a:rPr lang="it-IT" altLang="it-IT" smtClean="0"/>
              <a:pPr>
                <a:spcBef>
                  <a:spcPct val="0"/>
                </a:spcBef>
              </a:pPr>
              <a:t>46</a:t>
            </a:fld>
            <a:endParaRPr lang="it-IT" altLang="it-IT"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Ogni neurone specialmente quelli del sistema nervoso centrale, rappresenta la stazione ultima di migliaia di terminazioni neuritiche con rispettivi piedi sinaptici, alcuni dei quali sono eccitatori ( in verde)  altri invece inibitori (in rosso).</a:t>
            </a:r>
          </a:p>
          <a:p>
            <a:pPr marL="228600" indent="-228600" eaLnBrk="1" hangingPunct="1"/>
            <a:r>
              <a:rPr lang="it-IT" altLang="it-IT" smtClean="0">
                <a:latin typeface="Arial" panose="020B0604020202020204" pitchFamily="34" charset="0"/>
              </a:rPr>
              <a:t> In ogni istante pu</a:t>
            </a:r>
            <a:r>
              <a:rPr lang="it-IT" altLang="it-IT" smtClean="0">
                <a:latin typeface="Lucida Grande" charset="0"/>
              </a:rPr>
              <a:t>ò</a:t>
            </a:r>
            <a:r>
              <a:rPr lang="it-IT" altLang="it-IT" smtClean="0">
                <a:latin typeface="Arial" panose="020B0604020202020204" pitchFamily="34" charset="0"/>
              </a:rPr>
              <a:t> innescarsi un potenziale di azione in corrispondenza del cono di emergenza, purch</a:t>
            </a:r>
            <a:r>
              <a:rPr lang="it-IT" altLang="it-IT" smtClean="0">
                <a:latin typeface="Lucida Grande" charset="0"/>
              </a:rPr>
              <a:t>è</a:t>
            </a:r>
            <a:r>
              <a:rPr lang="it-IT" altLang="it-IT" smtClean="0">
                <a:latin typeface="Arial" panose="020B0604020202020204" pitchFamily="34" charset="0"/>
              </a:rPr>
              <a:t> l</a:t>
            </a:r>
            <a:r>
              <a:rPr lang="it-IT" altLang="it-IT" smtClean="0">
                <a:latin typeface="Arial" panose="020B0604020202020204" pitchFamily="34" charset="0"/>
                <a:ea typeface="ヒラギノ角ゴ ProN W3" charset="-128"/>
              </a:rPr>
              <a:t>’e</a:t>
            </a:r>
            <a:r>
              <a:rPr lang="it-IT" altLang="it-IT" smtClean="0">
                <a:latin typeface="Arial" panose="020B0604020202020204" pitchFamily="34" charset="0"/>
              </a:rPr>
              <a:t>ffetto combinato dei flussi ionici indotti dalle sinapsi eccitatorie e da quelle inibitorie riesca a depolarizzare il plasmalemma del cono stesso portandolo ai valori di soglia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5C986F-D61F-45D1-A629-A69FD3D44BE8}" type="slidenum">
              <a:rPr lang="it-IT" altLang="it-IT" smtClean="0"/>
              <a:pPr>
                <a:spcBef>
                  <a:spcPct val="0"/>
                </a:spcBef>
              </a:pPr>
              <a:t>47</a:t>
            </a:fld>
            <a:endParaRPr lang="it-IT" alt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I potenziali graduati perdono di intensità per due ragioni:</a:t>
            </a:r>
          </a:p>
          <a:p>
            <a:pPr marL="228600" indent="-228600" eaLnBrk="1" hangingPunct="1">
              <a:buFontTx/>
              <a:buAutoNum type="arabicPeriod"/>
            </a:pPr>
            <a:r>
              <a:rPr lang="it-IT" altLang="it-IT" smtClean="0">
                <a:latin typeface="Arial" panose="020B0604020202020204" pitchFamily="34" charset="0"/>
              </a:rPr>
              <a:t>Dispersione della corrente: alcuni ioni positivi si disperdono attraverso la membrana man mano che l’onda di depolarizzazione si muove lungo la cellula. Questo soprattutto perché a livello del corpo cellulare la membrana non è un buon isolante e ha canali sempre aperti che permettono la fuoriuscita di ioni positivi. </a:t>
            </a:r>
          </a:p>
          <a:p>
            <a:pPr marL="228600" indent="-228600" eaLnBrk="1" hangingPunct="1">
              <a:buFontTx/>
              <a:buAutoNum type="arabicPeriod"/>
            </a:pPr>
            <a:r>
              <a:rPr lang="it-IT" altLang="it-IT" smtClean="0">
                <a:latin typeface="Arial" panose="020B0604020202020204" pitchFamily="34" charset="0"/>
              </a:rPr>
              <a:t>Resistenza del citoplasma che si oppone al flusso ionico..</a:t>
            </a:r>
          </a:p>
          <a:p>
            <a:pPr marL="228600" indent="-228600" eaLnBrk="1" hangingPunct="1"/>
            <a:r>
              <a:rPr lang="it-IT" altLang="it-IT" smtClean="0">
                <a:latin typeface="Arial" panose="020B0604020202020204" pitchFamily="34" charset="0"/>
              </a:rPr>
              <a:t>In particolare, un potenziale graduato decade elettrotonicamente lungo una fibra nervosa in modo esponenziale secondo la seguente equazione. </a:t>
            </a:r>
          </a:p>
          <a:p>
            <a:pPr marL="228600" indent="-228600">
              <a:spcBef>
                <a:spcPct val="0"/>
              </a:spcBef>
            </a:pPr>
            <a:r>
              <a:rPr lang="it-IT" altLang="it-IT" sz="1800" smtClean="0">
                <a:latin typeface="Arial" panose="020B0604020202020204" pitchFamily="34" charset="0"/>
                <a:sym typeface="Symbol" panose="05050102010706020507" pitchFamily="18" charset="2"/>
              </a:rPr>
              <a:t> rappresenta la distanza a cui il potenziale Vx=V0/e diminuisce del 63% rispetto a V0.</a:t>
            </a:r>
            <a:endParaRPr lang="it-IT" altLang="it-IT" smtClean="0">
              <a:latin typeface="Arial" panose="020B0604020202020204" pitchFamily="34" charset="0"/>
            </a:endParaRPr>
          </a:p>
          <a:p>
            <a:pPr marL="228600" indent="-228600" eaLnBrk="1" hangingPunct="1"/>
            <a:endParaRPr lang="it-IT" altLang="it-IT" smtClean="0">
              <a:latin typeface="Arial" panose="020B0604020202020204" pitchFamily="34" charset="0"/>
            </a:endParaRPr>
          </a:p>
          <a:p>
            <a:pPr marL="228600" indent="-228600" eaLnBrk="1" hangingPunct="1"/>
            <a:endParaRPr lang="it-IT" altLang="it-IT" smtClean="0">
              <a:latin typeface="Arial" panose="020B0604020202020204" pitchFamily="34" charset="0"/>
            </a:endParaRPr>
          </a:p>
          <a:p>
            <a:pPr marL="228600" indent="-228600" eaLnBrk="1" hangingPunct="1"/>
            <a:endParaRPr lang="it-IT" altLang="it-IT" smtClean="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B1D513-460C-4860-8427-19082B2A81DA}" type="slidenum">
              <a:rPr lang="it-IT" altLang="it-IT" smtClean="0"/>
              <a:pPr>
                <a:spcBef>
                  <a:spcPct val="0"/>
                </a:spcBef>
              </a:pPr>
              <a:t>48</a:t>
            </a:fld>
            <a:endParaRPr lang="it-IT" altLang="it-IT"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z="1800" smtClean="0">
                <a:latin typeface="Arial" panose="020B0604020202020204" pitchFamily="34" charset="0"/>
                <a:sym typeface="Symbol" panose="05050102010706020507" pitchFamily="18" charset="2"/>
              </a:rPr>
              <a:t>La costante di spazio detta   (lambda) fornisce una misura della rapidità di questo decadimento. Infatti è facile vedere che quando x è uguale a  , il voltaggio è ridotto al 37% del suo valore iniziale.</a:t>
            </a:r>
          </a:p>
          <a:p>
            <a:pPr marL="228600" indent="-228600" eaLnBrk="1" hangingPunct="1"/>
            <a:endParaRPr lang="it-IT" altLang="it-IT" sz="1800" smtClean="0">
              <a:latin typeface="Arial" panose="020B0604020202020204" pitchFamily="34" charset="0"/>
              <a:sym typeface="Symbol" panose="05050102010706020507" pitchFamily="18" charset="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2D8B1D-BB04-4A7E-B8B6-55328C692482}" type="slidenum">
              <a:rPr lang="it-IT" altLang="it-IT" smtClean="0"/>
              <a:pPr>
                <a:spcBef>
                  <a:spcPct val="0"/>
                </a:spcBef>
              </a:pPr>
              <a:t>49</a:t>
            </a:fld>
            <a:endParaRPr lang="it-IT" altLang="it-IT" smtClean="0"/>
          </a:p>
        </p:txBody>
      </p:sp>
      <p:sp>
        <p:nvSpPr>
          <p:cNvPr id="100355" name="Rectangle 1026"/>
          <p:cNvSpPr>
            <a:spLocks noGrp="1" noRot="1" noChangeAspect="1" noChangeArrowheads="1" noTextEdit="1"/>
          </p:cNvSpPr>
          <p:nvPr>
            <p:ph type="sldImg"/>
          </p:nvPr>
        </p:nvSpPr>
        <p:spPr>
          <a:ln/>
        </p:spPr>
      </p:sp>
      <p:sp>
        <p:nvSpPr>
          <p:cNvPr id="1003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mtClean="0">
                <a:latin typeface="Arial" panose="020B0604020202020204" pitchFamily="34" charset="0"/>
              </a:rPr>
              <a:t> </a:t>
            </a:r>
            <a:r>
              <a:rPr lang="it-IT" altLang="it-IT" smtClean="0">
                <a:latin typeface="Arial" panose="020B0604020202020204" pitchFamily="34" charset="0"/>
                <a:sym typeface="Symbol" panose="05050102010706020507" pitchFamily="18" charset="2"/>
              </a:rPr>
              <a:t> è legata costitutivamente a due grandezze che caratterizzano le proprietà passive della cellula nervosa: la resistenza di membrana Rm e la resistenza interna della fibra Ri associata alle proprietà conduttive dell’assoplasma, Re è la resistenza esterna che è trascurabile.</a:t>
            </a:r>
          </a:p>
          <a:p>
            <a:pPr marL="228600" indent="-228600" eaLnBrk="1" hangingPunct="1"/>
            <a:r>
              <a:rPr lang="it-IT" altLang="it-IT" smtClean="0">
                <a:latin typeface="Arial" panose="020B0604020202020204" pitchFamily="34" charset="0"/>
                <a:sym typeface="Symbol" panose="05050102010706020507" pitchFamily="18" charset="2"/>
              </a:rPr>
              <a:t>  cresce se aumenta la Rm e se diminuisce la Ri. Queste due condizioni si verificano quando </a:t>
            </a:r>
          </a:p>
          <a:p>
            <a:pPr marL="228600" indent="-228600" eaLnBrk="1" hangingPunct="1"/>
            <a:r>
              <a:rPr lang="it-IT" altLang="it-IT" smtClean="0">
                <a:latin typeface="Arial" panose="020B0604020202020204" pitchFamily="34" charset="0"/>
                <a:sym typeface="Symbol" panose="05050102010706020507" pitchFamily="18" charset="2"/>
              </a:rPr>
              <a:t>1) l’assone è di grosso diametro e in questo caso diminuisce la Ri; 2) l’assone è ricoperto da una guaina mielinica e in tal caso la Rm aumenta proporzionalmente al numero di avvolgimenti della guaina intorno all’assone. </a:t>
            </a:r>
          </a:p>
          <a:p>
            <a:pPr marL="228600" indent="-228600" eaLnBrk="1" hangingPunct="1"/>
            <a:r>
              <a:rPr lang="it-IT" altLang="it-IT" smtClean="0">
                <a:latin typeface="Arial" panose="020B0604020202020204" pitchFamily="34" charset="0"/>
              </a:rPr>
              <a:t> </a:t>
            </a:r>
            <a:r>
              <a:rPr lang="it-IT" altLang="it-IT" smtClean="0">
                <a:latin typeface="Arial" panose="020B0604020202020204" pitchFamily="34" charset="0"/>
                <a:sym typeface="Symbol" panose="05050102010706020507" pitchFamily="18" charset="2"/>
              </a:rPr>
              <a:t> di una fibra amielinica è 1 mm</a:t>
            </a:r>
          </a:p>
          <a:p>
            <a:pPr marL="228600" indent="-228600" eaLnBrk="1" hangingPunct="1"/>
            <a:r>
              <a:rPr lang="it-IT" altLang="it-IT" smtClean="0">
                <a:latin typeface="Arial" panose="020B0604020202020204" pitchFamily="34" charset="0"/>
              </a:rPr>
              <a:t> </a:t>
            </a:r>
            <a:r>
              <a:rPr lang="it-IT" altLang="it-IT" smtClean="0">
                <a:latin typeface="Arial" panose="020B0604020202020204" pitchFamily="34" charset="0"/>
                <a:sym typeface="Symbol" panose="05050102010706020507" pitchFamily="18" charset="2"/>
              </a:rPr>
              <a:t> di una fibra mielinica può arrivare a 7 mm.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8A7339-F45C-43AA-878F-52127B26F997}" type="slidenum">
              <a:rPr lang="it-IT" altLang="it-IT" smtClean="0"/>
              <a:pPr>
                <a:spcBef>
                  <a:spcPct val="0"/>
                </a:spcBef>
              </a:pPr>
              <a:t>50</a:t>
            </a:fld>
            <a:endParaRPr lang="it-IT" altLang="it-IT"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La trasmissione del segnale elettrico lungo l’assone avviene grazie alle proprietà rigenerative del potenziale d’azione che si propaga lungo la fibra senza alterare la sua forma e la sua ampiezza.</a:t>
            </a:r>
          </a:p>
          <a:p>
            <a:pPr eaLnBrk="1" hangingPunct="1"/>
            <a:r>
              <a:rPr lang="it-IT" altLang="it-IT" smtClean="0">
                <a:latin typeface="Arial" panose="020B0604020202020204" pitchFamily="34" charset="0"/>
              </a:rPr>
              <a:t>Immaginiamo che una fibra nervosa con un potenziale negativo di riposo (cariche interne negative ed esterne positive) sia stimolata nella zona del monticolo assonico con uno stimolo capace di generare un potenziale d’azione. In quell’area i canali del Na+ si aprono, fanno entrare Na+ e invertono così la polarità del potenziale di membrana.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FB3ADB-B7C6-4CA2-8705-E5524B1C14BF}" type="slidenum">
              <a:rPr lang="it-IT" altLang="it-IT" smtClean="0"/>
              <a:pPr>
                <a:spcBef>
                  <a:spcPct val="0"/>
                </a:spcBef>
              </a:pPr>
              <a:t>51</a:t>
            </a:fld>
            <a:endParaRPr lang="it-IT" altLang="it-IT"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In quell’area i canali del Na+ si aprono, fanno entrare Na+ e invertono così la polarità del potenziale di membrana. Si crea in questo modo una zona con cariche opposte alle zone adiacenti che genera delle correnti elettrotoniche che fluiscono dalla zona con cariche positive a quella con cariche negative e sono in grado di aumentare il potenziale permettendo di raggiungere la soglia di attivazione dei canali del Na+ adiacenti. In questo modo la zona di depolarizzazione avanza verso destra invadendo in maniera progressiva le zone successive. </a:t>
            </a:r>
          </a:p>
          <a:p>
            <a:pPr eaLnBrk="1" hangingPunct="1"/>
            <a:r>
              <a:rPr lang="it-IT" altLang="it-IT" smtClean="0">
                <a:latin typeface="Arial" panose="020B0604020202020204" pitchFamily="34" charset="0"/>
              </a:rPr>
              <a:t>Il potenziale d’azione generato all’estremità sinistra dell’assone è costretto ad allontanarsi da quella zona e a non tornare indietro questo avviene perché, con la fine del potenziale d’azione dovuta all’apertura dei canalli del K+ e all’inattivazione dei canali del Na+, la zona d’inizio del potenziale d’azione diventa refrattaria e non è quindi in grado di condurre potenziali d’azione per un certo periodo.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8DB5B7-BB71-4527-AB29-8213629D483C}" type="slidenum">
              <a:rPr lang="en-GB" altLang="it-IT" smtClean="0"/>
              <a:pPr>
                <a:spcBef>
                  <a:spcPct val="0"/>
                </a:spcBef>
              </a:pPr>
              <a:t>6</a:t>
            </a:fld>
            <a:endParaRPr lang="en-GB" altLang="it-IT"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La forma del potenziale d’azione è simile in molti neuroni dei mammiferi. Una volta che la membrana ha raggiunto la soglia, si verifica una depolarizzazione rapidissima che supera lo zero fino all’inversione della poolarità. L’apice del potenziale d’azione raggiunge + 50 mV. Successivamente il potenziale di membrana torna ai valori del potenziale di riposo quasi con la stessa velocità con cui si è depolarizzato. Dopo la ripolarizzazione si osserva una iperpolarizzazione transitoria definita potenziale postumo iperpolarizzante o iperpolarizzazione postuma che persiste per 4 ms.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DD5CD8-6B4E-4C71-AAD2-3ECF9C7AE1E5}" type="slidenum">
              <a:rPr lang="it-IT" altLang="it-IT" smtClean="0"/>
              <a:pPr>
                <a:spcBef>
                  <a:spcPct val="0"/>
                </a:spcBef>
              </a:pPr>
              <a:t>52</a:t>
            </a:fld>
            <a:endParaRPr lang="it-IT" altLang="it-IT"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In questo modo la zona di depolarizzazione avanza verso destra invadendo in maniera progressiva le zone successive. </a:t>
            </a:r>
          </a:p>
          <a:p>
            <a:pPr eaLnBrk="1" hangingPunct="1"/>
            <a:r>
              <a:rPr lang="it-IT" altLang="it-IT" smtClean="0">
                <a:latin typeface="Arial" panose="020B0604020202020204" pitchFamily="34" charset="0"/>
              </a:rPr>
              <a:t>Il potenziale d’azione generato all’estremità sinistra dell’assone è costretto ad allontanarsi da quella zona e a non tornare indietro questo avviene perché, con la fine del potenziale d’azione dovuta all’apertura dei canalli del K+ e all’inattivazione dei canali del Na+, la zona d’inizio del potenziale d’azione diventa refrattaria e non è quindi in grado di condurre potenziali d’azione per un certo periodo.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337728-BDE4-493C-A92E-34886933119B}" type="slidenum">
              <a:rPr lang="it-IT" altLang="it-IT" smtClean="0"/>
              <a:pPr>
                <a:spcBef>
                  <a:spcPct val="0"/>
                </a:spcBef>
              </a:pPr>
              <a:t>53</a:t>
            </a:fld>
            <a:endParaRPr lang="it-IT" altLang="it-IT"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In questo modo la propagazione è unidirezionale, senza decadimento e perdura per l’intera lunghezza di una fibra.</a:t>
            </a:r>
          </a:p>
          <a:p>
            <a:pPr eaLnBrk="1" hangingPunct="1"/>
            <a:r>
              <a:rPr lang="it-IT" altLang="it-IT" smtClean="0">
                <a:latin typeface="Arial" panose="020B0604020202020204" pitchFamily="34" charset="0"/>
              </a:rPr>
              <a:t>La velocità di propagazione di un potenziale d’azione dipenderà dal diametro della fibrae dal fatto che questa sia o no rivestita da mielina.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4B6AAA-6A22-4EED-A616-1D9C7557B204}" type="slidenum">
              <a:rPr lang="it-IT" altLang="it-IT" smtClean="0"/>
              <a:pPr>
                <a:spcBef>
                  <a:spcPct val="0"/>
                </a:spcBef>
              </a:pPr>
              <a:t>54</a:t>
            </a:fld>
            <a:endParaRPr lang="it-IT" altLang="it-IT" smtClean="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Due sono i parametri chiave che influenzano la velocità di conduzione di un potenziale d’azione lungo una fibra nervosa: il diametro dell’assone e la resistenza della membrana assonica alla dispersione di carica verso l’esterno della cellula. </a:t>
            </a:r>
          </a:p>
          <a:p>
            <a:pPr eaLnBrk="1" hangingPunct="1"/>
            <a:r>
              <a:rPr lang="it-IT" altLang="it-IT" smtClean="0">
                <a:latin typeface="Arial" panose="020B0604020202020204" pitchFamily="34" charset="0"/>
              </a:rPr>
              <a:t>Maggiore è il diametro della fibra nervosa, più velocemente si propagherà il potenziale, questo perché una fibra grande offre meno resistenza alla corrente locale e quindi fluiscono più ioni in un determinato tempo, portando più rapidamente alla soglia regioni adiacenti. </a:t>
            </a:r>
          </a:p>
          <a:p>
            <a:pPr eaLnBrk="1" hangingPunct="1"/>
            <a:r>
              <a:rPr lang="it-IT" altLang="it-IT" smtClean="0">
                <a:latin typeface="Arial" panose="020B0604020202020204" pitchFamily="34" charset="0"/>
              </a:rPr>
              <a:t>La velocità di propagazione di un potenziale d’azione è strettamente collegata ala costante di spazio, e quindi dalla resistenza interna che è funzione del diametro dell’assone. Per avere elevate velocità di conduzione sono necessari assoni di grande diametro.</a:t>
            </a:r>
          </a:p>
          <a:p>
            <a:pPr eaLnBrk="1" hangingPunct="1"/>
            <a:r>
              <a:rPr lang="it-IT" altLang="it-IT" smtClean="0">
                <a:latin typeface="Arial" panose="020B0604020202020204" pitchFamily="34" charset="0"/>
              </a:rPr>
              <a:t>La costante di spazio di un dendrite o di un piccolo assone non mielinizzato è intorno a 30 </a:t>
            </a:r>
            <a:r>
              <a:rPr lang="it-IT" altLang="it-IT" smtClean="0">
                <a:latin typeface="Arial" panose="020B0604020202020204" pitchFamily="34" charset="0"/>
                <a:sym typeface="Symbol" panose="05050102010706020507" pitchFamily="18" charset="2"/>
              </a:rPr>
              <a:t>m. Quindi si avrà che ad una distanza di 30 m il potenziale sarà ridotto del 37% rispetto allo stimolo iniziale.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458F51-8F1C-4D93-ABDC-1CE8D70454D7}" type="slidenum">
              <a:rPr lang="it-IT" altLang="it-IT" smtClean="0"/>
              <a:pPr>
                <a:spcBef>
                  <a:spcPct val="0"/>
                </a:spcBef>
              </a:pPr>
              <a:t>55</a:t>
            </a:fld>
            <a:endParaRPr lang="it-IT" altLang="it-IT"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Un potenziale graduato sovra-liminare raggiunge la zona eccitabile. Si aprono i canali voltaggio dipendenti del sodio che entra nell’assone. L’entrata di sodio depolarizza la membrana che apre altri canali del sodio. Cariche positive fluiscono verso le zone adiacenti dell’assone attraverso un flusso di correnti locali. La zona eccitabile sede del potenziale d’azione è nel periodo refrattario, le porte di inattivazioni chiudono i canali del sodio ed il potassio esce verso l’ambiente extracellulare, ripolarizzando la membrana. Nella parte distale dell’assone, il flusso di correnti locali proveniente dalla regione induce nuove zone della membrana a depolarizzarsi.</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8600BD-7EA5-4312-A651-BCD6C9F294EF}" type="slidenum">
              <a:rPr lang="it-IT" altLang="it-IT" smtClean="0"/>
              <a:pPr>
                <a:spcBef>
                  <a:spcPct val="0"/>
                </a:spcBef>
              </a:pPr>
              <a:t>57</a:t>
            </a:fld>
            <a:endParaRPr lang="it-IT" altLang="it-IT"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La velocità di conduzione elettrotonica di un potenziale d’azione o di una risposta locale lungo una fibra nervosa o muscolare è determinata dalla resistenza e dalla capacità della cellula.</a:t>
            </a:r>
          </a:p>
          <a:p>
            <a:r>
              <a:rPr lang="it-IT" altLang="it-IT" smtClean="0">
                <a:latin typeface="Arial" panose="020B0604020202020204" pitchFamily="34" charset="0"/>
              </a:rPr>
              <a:t>Le fibre che hanno un diametro maggiore hanno una velocità di conduzione più elevata in quanto la resistenza del citoplasma alla conduzione elettrica si riduce quando il diametro della fibra aumenta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D25CCF-5E02-4C3C-B73A-72134F0096F2}" type="slidenum">
              <a:rPr lang="it-IT" altLang="it-IT" smtClean="0"/>
              <a:pPr>
                <a:spcBef>
                  <a:spcPct val="0"/>
                </a:spcBef>
              </a:pPr>
              <a:t>59</a:t>
            </a:fld>
            <a:endParaRPr lang="it-IT" altLang="it-IT"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Nella conduzione saltatoria la velocità di conduzione è molto elevata perché aumenta notevolmente la resistenza della membrana e questo aumenta la costante di spazio. Inoltre i potenziali d’azione si verificano solo ed esclusivamente nei nodi di ranvier dove sonp presenti i canali voltaggio dipendenti del sodio, questo riduce il tempo di percorrenza dell’impulso nervoso in quanto per quanto ristretto l’intervallo di tempo di un potenziale d’azione</a:t>
            </a:r>
          </a:p>
          <a:p>
            <a:r>
              <a:rPr lang="it-IT" altLang="it-IT" smtClean="0">
                <a:latin typeface="Arial" panose="020B0604020202020204" pitchFamily="34" charset="0"/>
              </a:rPr>
              <a:t>Nella sclerosi multipla si verifica una progressiva diemilinizzazione degli assoni del sistema nervoso centrale che comporta la perdita del controllo motorio</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103813-B889-457C-A53F-3E66DC00465B}" type="slidenum">
              <a:rPr lang="it-IT" altLang="it-IT" smtClean="0"/>
              <a:pPr>
                <a:spcBef>
                  <a:spcPct val="0"/>
                </a:spcBef>
              </a:pPr>
              <a:t>60</a:t>
            </a:fld>
            <a:endParaRPr lang="it-IT" altLang="it-IT"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La mielina è un isolante che rende più difficile il flusso della carica tra i compartimenti intra- ed extracellulari.</a:t>
            </a:r>
          </a:p>
          <a:p>
            <a:pPr eaLnBrk="1" hangingPunct="1"/>
            <a:r>
              <a:rPr lang="it-IT" altLang="it-IT" smtClean="0">
                <a:latin typeface="Arial" panose="020B0604020202020204" pitchFamily="34" charset="0"/>
              </a:rPr>
              <a:t>In una fibra mielinizzata, la guaina mileinica copre ad intervalli regolari la membrana assonale con strati di materiale ad alta resistenza e lascia scoperte zone di membrana di circa 3 µm di lunghezza in contatto con il liquido extracellulare (nodi di Ranvier). </a:t>
            </a:r>
          </a:p>
          <a:p>
            <a:pPr eaLnBrk="1" hangingPunct="1"/>
            <a:r>
              <a:rPr lang="it-IT" altLang="it-IT" smtClean="0">
                <a:latin typeface="Arial" panose="020B0604020202020204" pitchFamily="34" charset="0"/>
              </a:rPr>
              <a:t>La propagazione dell’impulso nervoso avviene tra un nodo e l’altro. Si dice comunemente che la conduzione è saltatoria.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C8DB70-5E0B-40A2-BBD6-BBCD413007D0}" type="slidenum">
              <a:rPr lang="it-IT" altLang="it-IT" smtClean="0"/>
              <a:pPr>
                <a:spcBef>
                  <a:spcPct val="0"/>
                </a:spcBef>
              </a:pPr>
              <a:t>61</a:t>
            </a:fld>
            <a:endParaRPr lang="it-IT" altLang="it-IT"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In alcune malattie note come malattie demielinizzanti la guaina mielinica delle fibre nervose si deteriora. Nella sclerosi multipla si verifica una progressiva demielinizzazione disseminata degli assoni del snc che comporta perdita del controllo motorio.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994615-5EB7-4376-A4A7-80C8239A23DE}" type="slidenum">
              <a:rPr lang="it-IT" altLang="it-IT" smtClean="0"/>
              <a:pPr>
                <a:spcBef>
                  <a:spcPct val="0"/>
                </a:spcBef>
              </a:pPr>
              <a:t>7</a:t>
            </a:fld>
            <a:endParaRPr lang="it-IT" altLang="it-IT"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Se la cellula riceve uno stimolo depolarizzante (entrata di cariche positive all’interno della cellula) sufficientemente elevato da spostare il potenziale di membrana fino a raggiungere un potenziale soglia parte il potenziale d’azione che è una risposta autorigenerativa del tipo “tutto-o-niente”, ossia il processo procede spontaneamente e non si arresta più finchè non ritorna alle sue condizioni iniziali. </a:t>
            </a:r>
          </a:p>
          <a:p>
            <a:pPr eaLnBrk="1" hangingPunct="1"/>
            <a:r>
              <a:rPr lang="it-IT" altLang="it-IT" sz="1000" smtClean="0">
                <a:latin typeface="Arial" panose="020B0604020202020204" pitchFamily="34" charset="0"/>
              </a:rPr>
              <a:t>Cioè, il potenziale comincia a crescere rapidamente, oltrepassa lo zero, inverte il segno e raggiunge un valore massimo (tra +30 e +65 mV) chiamato eccedenza o overshoot. Se si applica uno stimolo più intenso di quello sufficiente a raggiungere la soglia, l’ampiezza e la forma del potenziale d’azione non si modificano. In pratica uno stimolo o non è capace di determinare un potenziale d’azione (stimolo sottosoglia) o provoca un potenziale d’azione completo. Per questa ragione il potenziale d’azione è detto risposta tutto-o-nulla.</a:t>
            </a:r>
          </a:p>
          <a:p>
            <a:pPr eaLnBrk="1" hangingPunct="1"/>
            <a:endParaRPr lang="it-IT" altLang="it-IT" sz="1000" smtClean="0">
              <a:latin typeface="Arial" panose="020B0604020202020204" pitchFamily="34" charset="0"/>
            </a:endParaRPr>
          </a:p>
          <a:p>
            <a:pPr eaLnBrk="1" hangingPunct="1"/>
            <a:r>
              <a:rPr lang="it-IT" altLang="it-IT" sz="1000" smtClean="0">
                <a:latin typeface="Arial" panose="020B0604020202020204" pitchFamily="34" charset="0"/>
              </a:rPr>
              <a:t>Successivamente il potenziale di membrana torna verso i valori del potenziale di riposo, quasi con la stessa velocità con cui si è depolarizzato (fase di ripolarizzazione) raggiungendo valori più negativi del potenziale di riposo (potenziale postumo iperpolarizzante) per poi tornare alle condizioni iniziali. </a:t>
            </a:r>
          </a:p>
          <a:p>
            <a:pPr eaLnBrk="1" hangingPunct="1"/>
            <a:r>
              <a:rPr lang="it-IT" altLang="it-IT" sz="1000" smtClean="0">
                <a:latin typeface="Arial" panose="020B0604020202020204" pitchFamily="34" charset="0"/>
              </a:rPr>
              <a:t>Mentre le caratteristiche di base di un potenziale d’azione sono comuni ai vari tipi di cellule eccitabili, la sua forma può cambiare marcatamente da cellula a cellula e riflette le funzioni che quel segnale deve svolgere per sostenere l’attività cellulare. </a:t>
            </a:r>
          </a:p>
          <a:p>
            <a:pPr eaLnBrk="1" hangingPunct="1"/>
            <a:endParaRPr lang="it-IT" altLang="it-IT" sz="1000"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59BE31-B461-44CF-9167-BE17696515FC}" type="slidenum">
              <a:rPr lang="it-IT" altLang="it-IT" smtClean="0"/>
              <a:pPr>
                <a:spcBef>
                  <a:spcPct val="0"/>
                </a:spcBef>
              </a:pPr>
              <a:t>8</a:t>
            </a:fld>
            <a:endParaRPr lang="it-IT" altLang="it-IT"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Il potenziale d’azione in un assone è dovuta ad un aumento sequenziale della conduttanza agli ioni Na+ e K+, grazie all’effetto del potenziale su specifici canali del Na+ e del K+ che sono voltaggio-dipendenti. I canali voltaggio-dipendenti per il Na+ si aprono prima e poi con un certo ritardo si aprono i canali del K+.</a:t>
            </a:r>
          </a:p>
          <a:p>
            <a:pPr eaLnBrk="1" hangingPunct="1"/>
            <a:r>
              <a:rPr lang="it-IT" altLang="it-IT" smtClean="0">
                <a:latin typeface="Arial" panose="020B0604020202020204" pitchFamily="34" charset="0"/>
              </a:rPr>
              <a:t>L’apertura dei canali del Na+ è responsabile della fase di depolarizzazione veloce che determina l’ingresso di ioni Na in cellula portando il potenziale vicino al potenziale di equilibrio del Na+. </a:t>
            </a:r>
          </a:p>
          <a:p>
            <a:pPr eaLnBrk="1" hangingPunct="1"/>
            <a:r>
              <a:rPr lang="it-IT" altLang="it-IT" smtClean="0">
                <a:latin typeface="Arial" panose="020B0604020202020204" pitchFamily="34" charset="0"/>
              </a:rPr>
              <a:t>I canali del K+ si aprono successivamente e sono responsabili della fase di ripolarizzazione.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D1DD8D-AF9A-4FBE-8D7C-176C7817204A}" type="slidenum">
              <a:rPr lang="it-IT" altLang="it-IT" smtClean="0"/>
              <a:pPr>
                <a:spcBef>
                  <a:spcPct val="0"/>
                </a:spcBef>
              </a:pPr>
              <a:t>9</a:t>
            </a:fld>
            <a:endParaRPr lang="it-IT" altLang="it-IT"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it-IT" altLang="it-IT" sz="1000" smtClean="0">
                <a:latin typeface="Arial" panose="020B0604020202020204" pitchFamily="34" charset="0"/>
              </a:rPr>
              <a:t>I canali per il Na+ voltaggio dipendenti hanno due cancelli che regolano il passaggio degli ioni, il cancello di attivazione e quello di inattivazione. </a:t>
            </a:r>
          </a:p>
          <a:p>
            <a:pPr>
              <a:spcBef>
                <a:spcPct val="0"/>
              </a:spcBef>
            </a:pPr>
            <a:r>
              <a:rPr lang="it-IT" altLang="it-IT" sz="1000" smtClean="0">
                <a:latin typeface="Arial" panose="020B0604020202020204" pitchFamily="34" charset="0"/>
              </a:rPr>
              <a:t>I canali del Na+ a -70 mV (potenziale a riposo della cellula nervosa) presentano la porta di attivazione chiusa mentre quella di inattivazione è aperta. Quando arriva uno stimolo depolarizzante i canali del Na+ si aprono (aprono la porta di attivazione) facendo passare il Na+ che entra in cellula spinto da un un gradiente elettrochimico. Dopo una breve apertura i canali del Na+ si inattivano, in quanto si chiude il cancello di inattivazione che impedisce il passaggio di Na+. </a:t>
            </a:r>
          </a:p>
          <a:p>
            <a:pPr eaLnBrk="1" hangingPunct="1"/>
            <a:r>
              <a:rPr lang="it-IT" altLang="it-IT" sz="1000" smtClean="0">
                <a:latin typeface="Arial" panose="020B0604020202020204" pitchFamily="34" charset="0"/>
              </a:rPr>
              <a:t>Si ha il cosiddetto ciclo di Hodgkin è un evento che avviene durante la fase ascendente dello stimolo neuronale o spike .</a:t>
            </a:r>
          </a:p>
          <a:p>
            <a:pPr eaLnBrk="1" hangingPunct="1"/>
            <a:r>
              <a:rPr lang="it-IT" altLang="it-IT" sz="1000" smtClean="0">
                <a:latin typeface="Arial" panose="020B0604020202020204" pitchFamily="34" charset="0"/>
              </a:rPr>
              <a:t>Quando in un neurone il potenziale di membrana si trova al suo potenziale di riposo, il cancello di attivazione del canale del Na+ è chiuso e il Na+ non entra in cellula. Il cancello di inattivazione che si trova sul versante citoplasmatico del canale è aperto. Quando la membrana cellulare vicino al canale si depolarizza, il cancello di attivazione si apre. Ciò fa aprire il poro del canale lasciando entrare Na+ nella cellula secondo gradiente elettrochimico.</a:t>
            </a:r>
          </a:p>
          <a:p>
            <a:pPr eaLnBrk="1" hangingPunct="1"/>
            <a:r>
              <a:rPr lang="it-IT" altLang="it-IT" sz="1000" smtClean="0">
                <a:latin typeface="Arial" panose="020B0604020202020204" pitchFamily="34" charset="0"/>
              </a:rPr>
              <a:t>L’aggiunta di carica positiva depolarizza ulteriormente l’interno della cellula e dà inizio ad un circuito a retroazione positiva. Si aprono sempre più canali del Na+, entra sempre più Na+ e la cellula continua a depolarizzarsi. Finchè la cellula rimane depolarizzata i cancelli di attivazione nei canali per il Na+ rimangono aperti.</a:t>
            </a:r>
          </a:p>
          <a:p>
            <a:pPr eaLnBrk="1" hangingPunct="1"/>
            <a:r>
              <a:rPr lang="it-IT" altLang="it-IT" sz="1000" smtClean="0">
                <a:latin typeface="Arial" panose="020B0604020202020204" pitchFamily="34" charset="0"/>
              </a:rPr>
              <a:t>Anche i cancelli di inattivazione dei canali del Na+ rispondono ad una depolarizzazione, ma il cancello di inattivazione è più lento di quello di attivazione di circa 0,5 msec. Durante questo intervallo il canale rimane aperto permettendo l’ingresso di grosse quantità di Na+ sufficiente a generare la fase ascendente del potenziale d’azione. Quando il cancello di inattivazione si chiude, il Na+ smette di entrare e il potenziale d’azione ha raggiunto il suo picco.  </a:t>
            </a:r>
          </a:p>
          <a:p>
            <a:pPr>
              <a:spcBef>
                <a:spcPct val="0"/>
              </a:spcBef>
            </a:pPr>
            <a:endParaRPr lang="it-IT" altLang="it-IT" sz="1000" smtClean="0">
              <a:latin typeface="Arial" panose="020B0604020202020204" pitchFamily="34" charset="0"/>
            </a:endParaRPr>
          </a:p>
          <a:p>
            <a:pPr>
              <a:spcBef>
                <a:spcPct val="0"/>
              </a:spcBef>
            </a:pPr>
            <a:endParaRPr lang="it-IT" altLang="it-IT"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BFA61E-AC74-4A7A-87E8-07E0687887C9}" type="slidenum">
              <a:rPr lang="en-GB" altLang="it-IT" smtClean="0"/>
              <a:pPr>
                <a:spcBef>
                  <a:spcPct val="0"/>
                </a:spcBef>
              </a:pPr>
              <a:t>10</a:t>
            </a:fld>
            <a:endParaRPr lang="en-GB" altLang="it-IT"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anose="020B0604020202020204" pitchFamily="34" charset="0"/>
              </a:rPr>
              <a:t>Le eliche S4, indicate in rosso, funzionano da sensori del voltaggio.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it-IT" altLang="it-IT" sz="2400" smtClean="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it-IT"/>
              <a:t>Fare clic per modificare stile</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3400"/>
            </a:lvl1pPr>
          </a:lstStyle>
          <a:p>
            <a:r>
              <a:rPr lang="it-IT"/>
              <a:t>Fare clic per modificare lo stile del sottotitolo dello schema</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it-IT"/>
          </a:p>
        </p:txBody>
      </p:sp>
      <p:sp>
        <p:nvSpPr>
          <p:cNvPr id="19" name="Rectangle 17"/>
          <p:cNvSpPr>
            <a:spLocks noGrp="1" noChangeArrowheads="1"/>
          </p:cNvSpPr>
          <p:nvPr>
            <p:ph type="ftr" sz="quarter" idx="11"/>
          </p:nvPr>
        </p:nvSpPr>
        <p:spPr/>
        <p:txBody>
          <a:bodyPr/>
          <a:lstStyle>
            <a:lvl1pPr>
              <a:defRPr/>
            </a:lvl1pPr>
          </a:lstStyle>
          <a:p>
            <a:pPr>
              <a:defRPr/>
            </a:pPr>
            <a:endParaRPr lang="it-IT"/>
          </a:p>
        </p:txBody>
      </p:sp>
      <p:sp>
        <p:nvSpPr>
          <p:cNvPr id="20" name="Rectangle 18"/>
          <p:cNvSpPr>
            <a:spLocks noGrp="1" noChangeArrowheads="1"/>
          </p:cNvSpPr>
          <p:nvPr>
            <p:ph type="sldNum" sz="quarter" idx="12"/>
          </p:nvPr>
        </p:nvSpPr>
        <p:spPr/>
        <p:txBody>
          <a:bodyPr/>
          <a:lstStyle>
            <a:lvl1pPr>
              <a:defRPr/>
            </a:lvl1pPr>
          </a:lstStyle>
          <a:p>
            <a:pPr>
              <a:defRPr/>
            </a:pPr>
            <a:fld id="{77C3167B-D65A-4A1F-BE00-6F355457362A}" type="slidenum">
              <a:rPr lang="it-IT" altLang="it-IT"/>
              <a:pPr>
                <a:defRPr/>
              </a:pPr>
              <a:t>‹N›</a:t>
            </a:fld>
            <a:endParaRPr lang="it-IT" altLang="it-IT"/>
          </a:p>
        </p:txBody>
      </p:sp>
    </p:spTree>
    <p:extLst>
      <p:ext uri="{BB962C8B-B14F-4D97-AF65-F5344CB8AC3E}">
        <p14:creationId xmlns:p14="http://schemas.microsoft.com/office/powerpoint/2010/main" val="39748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9F360307-2783-4CBE-A618-E186BAC85977}"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81038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5410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774181C5-D5D1-46EC-9A92-61527C05B0D9}"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50786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981200"/>
            <a:ext cx="8229600" cy="3886200"/>
          </a:xfrm>
        </p:spPr>
        <p:txBody>
          <a:bodyPr/>
          <a:lstStyle/>
          <a:p>
            <a:pPr lvl="0"/>
            <a:endParaRPr lang="it-IT"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6CC23A1C-61D9-4FEF-B61B-CB53421B74F6}"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64856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9D76BAAB-0D46-43DA-BAC7-3302D4E5CADC}"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409901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15CE946B-15FF-4BC0-9D37-C4DB83C85017}"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55791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37C8E924-B8E2-4B2F-A045-D27B8CCB1B7F}"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30196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ftr" sz="quarter"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pPr>
              <a:defRPr/>
            </a:pPr>
            <a:fld id="{BDC651CC-E73D-40DE-9DC5-CE831D0CBBDF}" type="slidenum">
              <a:rPr lang="it-IT" altLang="it-IT"/>
              <a:pPr>
                <a:defRPr/>
              </a:pPr>
              <a:t>‹N›</a:t>
            </a:fld>
            <a:endParaRPr lang="it-IT" altLang="it-IT"/>
          </a:p>
        </p:txBody>
      </p:sp>
      <p:sp>
        <p:nvSpPr>
          <p:cNvPr id="9"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02795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sz="quarter"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98F375B2-40DC-4D4E-B8BD-D07529139EF5}" type="slidenum">
              <a:rPr lang="it-IT" altLang="it-IT"/>
              <a:pPr>
                <a:defRPr/>
              </a:pPr>
              <a:t>‹N›</a:t>
            </a:fld>
            <a:endParaRPr lang="it-IT" altLang="it-IT"/>
          </a:p>
        </p:txBody>
      </p:sp>
      <p:sp>
        <p:nvSpPr>
          <p:cNvPr id="5"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34420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pPr>
              <a:defRPr/>
            </a:pPr>
            <a:fld id="{7ABB818C-D2F6-4D92-ABA1-82BB828D4065}" type="slidenum">
              <a:rPr lang="it-IT" altLang="it-IT"/>
              <a:pPr>
                <a:defRPr/>
              </a:pPr>
              <a:t>‹N›</a:t>
            </a:fld>
            <a:endParaRPr lang="it-IT" altLang="it-IT"/>
          </a:p>
        </p:txBody>
      </p:sp>
      <p:sp>
        <p:nvSpPr>
          <p:cNvPr id="4"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07407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8B6FF312-D4CD-4B2F-A562-1AA41BB769B8}"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49032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F25A0974-7ACE-473B-9D56-B001BB3D446F}"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60069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it-IT"/>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A32361BE-9A8E-4D6D-B7C1-123DACDD1620}" type="slidenum">
              <a:rPr lang="it-IT" altLang="it-IT"/>
              <a:pPr>
                <a:defRPr/>
              </a:pPr>
              <a:t>‹N›</a:t>
            </a:fld>
            <a:endParaRPr lang="it-IT" altLang="it-IT"/>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it-IT" altLang="it-IT" sz="2400" smtClean="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3749"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2.gif"/><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3.gif"/><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7.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2.wmf"/></Relationships>
</file>

<file path=ppt/slides/_rels/slide4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8.wmf"/></Relationships>
</file>

<file path=ppt/slides/_rels/slide4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49.wmf"/><Relationship Id="rId4" Type="http://schemas.openxmlformats.org/officeDocument/2006/relationships/image" Target="../media/image48.wmf"/></Relationships>
</file>

<file path=ppt/slides/_rels/slide4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51.wmf"/><Relationship Id="rId4" Type="http://schemas.openxmlformats.org/officeDocument/2006/relationships/image" Target="../media/image50.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50.wmf"/></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Action_potential_propagation_animation.gif" TargetMode="External"/><Relationship Id="rId6" Type="http://schemas.openxmlformats.org/officeDocument/2006/relationships/image" Target="../media/image11.wmf"/><Relationship Id="rId5" Type="http://schemas.openxmlformats.org/officeDocument/2006/relationships/image" Target="../media/image10.gif"/><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2.png"/><Relationship Id="rId7"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843213" y="1828800"/>
            <a:ext cx="6148387" cy="2209800"/>
          </a:xfrm>
        </p:spPr>
        <p:txBody>
          <a:bodyPr/>
          <a:lstStyle/>
          <a:p>
            <a:pPr algn="ctr" eaLnBrk="1" hangingPunct="1"/>
            <a:r>
              <a:rPr lang="it-IT" altLang="it-IT" sz="5200" b="1" smtClean="0">
                <a:latin typeface="Verdana" panose="020B0604030504040204" pitchFamily="34" charset="0"/>
              </a:rPr>
              <a:t>POTENZIALE D’AZIONE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f0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341"/>
            <a:ext cx="3203848" cy="315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8" descr="Immagine 001"/>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550716" y="3547939"/>
            <a:ext cx="7693692" cy="3310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4" name="Text Box 9"/>
          <p:cNvSpPr txBox="1">
            <a:spLocks noChangeArrowheads="1"/>
          </p:cNvSpPr>
          <p:nvPr/>
        </p:nvSpPr>
        <p:spPr bwMode="auto">
          <a:xfrm>
            <a:off x="611560" y="309395"/>
            <a:ext cx="7693692" cy="3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dirty="0">
                <a:solidFill>
                  <a:schemeClr val="accent2"/>
                </a:solidFill>
              </a:rPr>
              <a:t>Struttura e funzionamento </a:t>
            </a:r>
            <a:r>
              <a:rPr lang="it-IT" altLang="it-IT" sz="1800" b="1" dirty="0" smtClean="0">
                <a:solidFill>
                  <a:schemeClr val="accent2"/>
                </a:solidFill>
              </a:rPr>
              <a:t>dei  canali </a:t>
            </a:r>
            <a:r>
              <a:rPr lang="it-IT" altLang="it-IT" sz="1800" b="1" dirty="0">
                <a:solidFill>
                  <a:schemeClr val="accent2"/>
                </a:solidFill>
              </a:rPr>
              <a:t>voltaggio dipendenti per il Na</a:t>
            </a:r>
            <a:r>
              <a:rPr lang="it-IT" altLang="it-IT" sz="1800" b="1" baseline="30000" dirty="0">
                <a:solidFill>
                  <a:schemeClr val="accent2"/>
                </a:solidFill>
              </a:rPr>
              <a:t>+</a:t>
            </a:r>
            <a:endParaRPr lang="it-IT" altLang="it-IT" sz="1800" b="1" dirty="0">
              <a:solidFill>
                <a:schemeClr val="accent2"/>
              </a:solidFill>
            </a:endParaRPr>
          </a:p>
        </p:txBody>
      </p:sp>
      <p:sp>
        <p:nvSpPr>
          <p:cNvPr id="20485" name="Text Box 10"/>
          <p:cNvSpPr txBox="1">
            <a:spLocks noChangeArrowheads="1"/>
          </p:cNvSpPr>
          <p:nvPr/>
        </p:nvSpPr>
        <p:spPr bwMode="auto">
          <a:xfrm>
            <a:off x="3288931" y="691195"/>
            <a:ext cx="5627881" cy="286232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500" b="1" dirty="0">
                <a:solidFill>
                  <a:schemeClr val="accent2"/>
                </a:solidFill>
              </a:rPr>
              <a:t>Il canale contiene 4 domini </a:t>
            </a:r>
            <a:r>
              <a:rPr lang="it-IT" altLang="it-IT" sz="1500" b="1" dirty="0" err="1">
                <a:solidFill>
                  <a:schemeClr val="accent2"/>
                </a:solidFill>
              </a:rPr>
              <a:t>transmembrana</a:t>
            </a:r>
            <a:r>
              <a:rPr lang="it-IT" altLang="it-IT" sz="1500" b="1" dirty="0">
                <a:solidFill>
                  <a:schemeClr val="accent2"/>
                </a:solidFill>
              </a:rPr>
              <a:t> ognuno dei quali contribuisce alla formazione di un poro centrale attraverso cui si muovono gli ioni. La proteina canale contiene 4 alfa-eliche sensori del voltaggio provviste di </a:t>
            </a:r>
            <a:r>
              <a:rPr lang="it-IT" altLang="it-IT" sz="1500" b="1" dirty="0" err="1">
                <a:solidFill>
                  <a:schemeClr val="accent2"/>
                </a:solidFill>
              </a:rPr>
              <a:t>aacidi</a:t>
            </a:r>
            <a:r>
              <a:rPr lang="it-IT" altLang="it-IT" sz="1500" b="1" dirty="0">
                <a:solidFill>
                  <a:schemeClr val="accent2"/>
                </a:solidFill>
              </a:rPr>
              <a:t> cationici ogni tre residui </a:t>
            </a:r>
            <a:r>
              <a:rPr lang="it-IT" altLang="it-IT" sz="1500" b="1" dirty="0" err="1">
                <a:solidFill>
                  <a:schemeClr val="accent2"/>
                </a:solidFill>
              </a:rPr>
              <a:t>aminoacidici</a:t>
            </a:r>
            <a:r>
              <a:rPr lang="it-IT" altLang="it-IT" sz="1500" b="1" dirty="0">
                <a:solidFill>
                  <a:schemeClr val="accent2"/>
                </a:solidFill>
              </a:rPr>
              <a:t>. Quando la membrana si depolarizza le eliche sensibili al voltaggio si spostano verso l’esterno aprendo il canale. Nel giro di 1 </a:t>
            </a:r>
            <a:r>
              <a:rPr lang="it-IT" altLang="it-IT" sz="1500" b="1" dirty="0" err="1">
                <a:solidFill>
                  <a:schemeClr val="accent2"/>
                </a:solidFill>
              </a:rPr>
              <a:t>ms</a:t>
            </a:r>
            <a:r>
              <a:rPr lang="it-IT" altLang="it-IT" sz="1500" b="1" dirty="0">
                <a:solidFill>
                  <a:schemeClr val="accent2"/>
                </a:solidFill>
              </a:rPr>
              <a:t> le eliche ritornano in posizione di riposo e il segmento di inattivazione si sposta all’interno del canale aperto, bloccando il flusso ionico. Quando il potenziale si </a:t>
            </a:r>
            <a:r>
              <a:rPr lang="it-IT" altLang="it-IT" sz="1500" b="1" dirty="0" err="1">
                <a:solidFill>
                  <a:schemeClr val="accent2"/>
                </a:solidFill>
              </a:rPr>
              <a:t>ripolarizza</a:t>
            </a:r>
            <a:r>
              <a:rPr lang="it-IT" altLang="it-IT" sz="1500" b="1" dirty="0">
                <a:solidFill>
                  <a:schemeClr val="accent2"/>
                </a:solidFill>
              </a:rPr>
              <a:t> il canale si chiude e dopo 1-2 </a:t>
            </a:r>
            <a:r>
              <a:rPr lang="it-IT" altLang="it-IT" sz="1500" b="1" dirty="0" err="1">
                <a:solidFill>
                  <a:schemeClr val="accent2"/>
                </a:solidFill>
              </a:rPr>
              <a:t>ms</a:t>
            </a:r>
            <a:r>
              <a:rPr lang="it-IT" altLang="it-IT" sz="1500" b="1" dirty="0">
                <a:solidFill>
                  <a:schemeClr val="accent2"/>
                </a:solidFill>
              </a:rPr>
              <a:t> il segmento di inattivazione ritorna allo stato originale.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ction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
            <a:ext cx="61087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FG8_11ciclo hodgk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584200"/>
            <a:ext cx="79216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24580" name="Text Box 4"/>
          <p:cNvSpPr txBox="1">
            <a:spLocks noChangeArrowheads="1"/>
          </p:cNvSpPr>
          <p:nvPr/>
        </p:nvSpPr>
        <p:spPr bwMode="auto">
          <a:xfrm>
            <a:off x="288925" y="701675"/>
            <a:ext cx="4000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t>CICLO DI HODGKIN</a:t>
            </a:r>
          </a:p>
        </p:txBody>
      </p:sp>
      <p:sp>
        <p:nvSpPr>
          <p:cNvPr id="24581" name="Text Box 6"/>
          <p:cNvSpPr txBox="1">
            <a:spLocks noChangeArrowheads="1"/>
          </p:cNvSpPr>
          <p:nvPr/>
        </p:nvSpPr>
        <p:spPr bwMode="auto">
          <a:xfrm>
            <a:off x="34925" y="4294188"/>
            <a:ext cx="291623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folHlink"/>
                </a:solidFill>
                <a:latin typeface="Times New Roman" panose="02020603050405020304" pitchFamily="18" charset="0"/>
              </a:rPr>
              <a:t>La rapidità delle variazioni del potenziale di membrana che si verificano durante il potenziale d’azione sono dovute alle rapide variazioni di conduttanza al Na</a:t>
            </a:r>
            <a:r>
              <a:rPr lang="it-IT" altLang="it-IT" sz="1800" b="1" baseline="30000">
                <a:solidFill>
                  <a:schemeClr val="folHlink"/>
                </a:solidFill>
                <a:latin typeface="Times New Roman" panose="02020603050405020304" pitchFamily="18" charset="0"/>
              </a:rPr>
              <a:t>+</a:t>
            </a:r>
            <a:r>
              <a:rPr lang="it-IT" altLang="it-IT" sz="1800" b="1">
                <a:solidFill>
                  <a:schemeClr val="folHlink"/>
                </a:solidFill>
                <a:latin typeface="Times New Roman" panose="02020603050405020304" pitchFamily="18" charset="0"/>
              </a:rPr>
              <a:t> ed al K</a:t>
            </a:r>
            <a:r>
              <a:rPr lang="it-IT" altLang="it-IT" sz="1800" b="1" baseline="30000">
                <a:solidFill>
                  <a:schemeClr val="folHlink"/>
                </a:solidFill>
                <a:latin typeface="Times New Roman" panose="02020603050405020304" pitchFamily="18" charset="0"/>
              </a:rPr>
              <a:t>+ </a:t>
            </a:r>
            <a:r>
              <a:rPr lang="it-IT" altLang="it-IT" sz="1800" b="1">
                <a:solidFill>
                  <a:schemeClr val="folHlink"/>
                </a:solidFill>
                <a:latin typeface="Times New Roman" panose="02020603050405020304" pitchFamily="18" charset="0"/>
              </a:rPr>
              <a:t> indotte dal  </a:t>
            </a:r>
            <a:r>
              <a:rPr lang="it-IT" altLang="it-IT" sz="1800" b="1" u="sng">
                <a:solidFill>
                  <a:schemeClr val="folHlink"/>
                </a:solidFill>
                <a:latin typeface="Times New Roman" panose="02020603050405020304" pitchFamily="18" charset="0"/>
              </a:rPr>
              <a:t>ciclo di Hodgkin</a:t>
            </a:r>
            <a:endParaRPr lang="en-GB" altLang="it-IT" sz="1800" b="1" u="sng">
              <a:solidFill>
                <a:schemeClr val="folHlink"/>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1038"/>
            <a:ext cx="57150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26628" name="Picture 4"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10"/>
          <p:cNvSpPr txBox="1">
            <a:spLocks noChangeArrowheads="1"/>
          </p:cNvSpPr>
          <p:nvPr/>
        </p:nvSpPr>
        <p:spPr bwMode="auto">
          <a:xfrm>
            <a:off x="5715000" y="1752600"/>
            <a:ext cx="3276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200" b="1">
                <a:solidFill>
                  <a:srgbClr val="0000FF"/>
                </a:solidFill>
              </a:rPr>
              <a:t>a)</a:t>
            </a:r>
            <a:r>
              <a:rPr lang="it-IT" altLang="it-IT" sz="2200" b="1"/>
              <a:t> Il neurone è a riposo. I canali del Na</a:t>
            </a:r>
            <a:r>
              <a:rPr lang="it-IT" altLang="it-IT" sz="2200" b="1" baseline="30000"/>
              <a:t>+</a:t>
            </a:r>
            <a:r>
              <a:rPr lang="it-IT" altLang="it-IT" sz="2200" b="1"/>
              <a:t> voltaggio dipendenti sono quasi tutti chiusi e il potenziale di riposo è determinato principalmente dalla permeabilità al K</a:t>
            </a:r>
            <a:r>
              <a:rPr lang="it-IT" altLang="it-IT" sz="2200" b="1" baseline="30000"/>
              <a:t>+</a:t>
            </a:r>
            <a:r>
              <a:rPr lang="it-IT" altLang="it-IT" sz="2200" b="1"/>
              <a:t> dovuta ad una piccola frazione di canali del K</a:t>
            </a:r>
            <a:r>
              <a:rPr lang="it-IT" altLang="it-IT" sz="2200" b="1" baseline="30000"/>
              <a:t>+</a:t>
            </a:r>
            <a:r>
              <a:rPr lang="it-IT" altLang="it-IT" sz="2200" b="1"/>
              <a:t> aperti a riposo.</a:t>
            </a:r>
          </a:p>
        </p:txBody>
      </p:sp>
      <p:sp>
        <p:nvSpPr>
          <p:cNvPr id="26630" name="WordArt 11"/>
          <p:cNvSpPr>
            <a:spLocks noChangeArrowheads="1" noChangeShapeType="1" noTextEdit="1"/>
          </p:cNvSpPr>
          <p:nvPr/>
        </p:nvSpPr>
        <p:spPr bwMode="auto">
          <a:xfrm>
            <a:off x="152400" y="6858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FASI DEL POTENZIALE D'AZIONE</a:t>
            </a:r>
          </a:p>
        </p:txBody>
      </p:sp>
      <p:sp>
        <p:nvSpPr>
          <p:cNvPr id="248844" name="Oval 12"/>
          <p:cNvSpPr>
            <a:spLocks noChangeArrowheads="1"/>
          </p:cNvSpPr>
          <p:nvPr/>
        </p:nvSpPr>
        <p:spPr bwMode="auto">
          <a:xfrm>
            <a:off x="990600" y="4953000"/>
            <a:ext cx="1143000" cy="685800"/>
          </a:xfrm>
          <a:prstGeom prst="ellipse">
            <a:avLst/>
          </a:prstGeom>
          <a:solidFill>
            <a:schemeClr val="accent1">
              <a:alpha val="25098"/>
            </a:schemeClr>
          </a:solidFill>
          <a:ln w="38100">
            <a:solidFill>
              <a:srgbClr val="0000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26632" name="Rectangle 15"/>
          <p:cNvSpPr>
            <a:spLocks noChangeArrowheads="1"/>
          </p:cNvSpPr>
          <p:nvPr/>
        </p:nvSpPr>
        <p:spPr bwMode="auto">
          <a:xfrm>
            <a:off x="609600" y="2209800"/>
            <a:ext cx="457200" cy="381000"/>
          </a:xfrm>
          <a:prstGeom prst="rect">
            <a:avLst/>
          </a:prstGeom>
          <a:solidFill>
            <a:srgbClr val="B3F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26633" name="Text Box 14"/>
          <p:cNvSpPr txBox="1">
            <a:spLocks noChangeArrowheads="1"/>
          </p:cNvSpPr>
          <p:nvPr/>
        </p:nvSpPr>
        <p:spPr bwMode="auto">
          <a:xfrm>
            <a:off x="533400" y="2209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4884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1038"/>
            <a:ext cx="57150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28676" name="Picture 3"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715000" y="1790700"/>
            <a:ext cx="3581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400" b="1">
                <a:solidFill>
                  <a:srgbClr val="0000FF"/>
                </a:solidFill>
              </a:rPr>
              <a:t>a-b)</a:t>
            </a:r>
            <a:r>
              <a:rPr lang="it-IT" altLang="it-IT" sz="2400" b="1"/>
              <a:t> una breve corrente depolarizzante porta il potenziale di membrana fino al </a:t>
            </a:r>
            <a:r>
              <a:rPr lang="it-IT" altLang="it-IT" sz="2400" b="1">
                <a:solidFill>
                  <a:srgbClr val="008080"/>
                </a:solidFill>
              </a:rPr>
              <a:t>valore soglia</a:t>
            </a:r>
            <a:r>
              <a:rPr lang="it-IT" altLang="it-IT" sz="2400" b="1"/>
              <a:t> in corrispondenza del quale si aprono i canali del Na</a:t>
            </a:r>
            <a:r>
              <a:rPr lang="it-IT" altLang="it-IT" sz="2400" b="1" baseline="30000"/>
              <a:t>+</a:t>
            </a:r>
            <a:r>
              <a:rPr lang="it-IT" altLang="it-IT" sz="2400" b="1"/>
              <a:t>. Aumenta la conduttanza del Na</a:t>
            </a:r>
            <a:r>
              <a:rPr lang="it-IT" altLang="it-IT" sz="2400" b="1" baseline="30000"/>
              <a:t>+</a:t>
            </a:r>
            <a:r>
              <a:rPr lang="it-IT" altLang="it-IT" sz="2400" b="1"/>
              <a:t> che entra in cellula e supera l’uscita del K</a:t>
            </a:r>
            <a:r>
              <a:rPr lang="it-IT" altLang="it-IT" sz="2400" b="1" baseline="30000"/>
              <a:t>+</a:t>
            </a:r>
            <a:r>
              <a:rPr lang="it-IT" altLang="it-IT" sz="2400" b="1"/>
              <a:t>. </a:t>
            </a:r>
          </a:p>
        </p:txBody>
      </p:sp>
      <p:sp>
        <p:nvSpPr>
          <p:cNvPr id="28678" name="WordArt 7"/>
          <p:cNvSpPr>
            <a:spLocks noChangeArrowheads="1" noChangeShapeType="1" noTextEdit="1"/>
          </p:cNvSpPr>
          <p:nvPr/>
        </p:nvSpPr>
        <p:spPr bwMode="auto">
          <a:xfrm>
            <a:off x="152400" y="6858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FASI DEL POTENZIALE D'AZIONE</a:t>
            </a:r>
          </a:p>
        </p:txBody>
      </p:sp>
      <p:sp>
        <p:nvSpPr>
          <p:cNvPr id="259080" name="Oval 8"/>
          <p:cNvSpPr>
            <a:spLocks noChangeArrowheads="1"/>
          </p:cNvSpPr>
          <p:nvPr/>
        </p:nvSpPr>
        <p:spPr bwMode="auto">
          <a:xfrm rot="-4221759">
            <a:off x="1560513" y="4367213"/>
            <a:ext cx="1219200" cy="838200"/>
          </a:xfrm>
          <a:prstGeom prst="ellipse">
            <a:avLst/>
          </a:prstGeom>
          <a:solidFill>
            <a:schemeClr val="accent1">
              <a:alpha val="25098"/>
            </a:schemeClr>
          </a:solidFill>
          <a:ln w="38100">
            <a:solidFill>
              <a:srgbClr val="0000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28680" name="Rectangle 10"/>
          <p:cNvSpPr>
            <a:spLocks noChangeArrowheads="1"/>
          </p:cNvSpPr>
          <p:nvPr/>
        </p:nvSpPr>
        <p:spPr bwMode="auto">
          <a:xfrm>
            <a:off x="609600" y="2209800"/>
            <a:ext cx="457200" cy="381000"/>
          </a:xfrm>
          <a:prstGeom prst="rect">
            <a:avLst/>
          </a:prstGeom>
          <a:solidFill>
            <a:srgbClr val="B3F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28681" name="Text Box 11"/>
          <p:cNvSpPr txBox="1">
            <a:spLocks noChangeArrowheads="1"/>
          </p:cNvSpPr>
          <p:nvPr/>
        </p:nvSpPr>
        <p:spPr bwMode="auto">
          <a:xfrm>
            <a:off x="533400" y="2209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5908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55725"/>
            <a:ext cx="4800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30724" name="Picture 3"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5638800" y="1279525"/>
            <a:ext cx="3352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000" b="1">
                <a:solidFill>
                  <a:srgbClr val="0000FF"/>
                </a:solidFill>
              </a:rPr>
              <a:t>b-c)</a:t>
            </a:r>
            <a:r>
              <a:rPr lang="it-IT" altLang="it-IT" sz="2000" b="1"/>
              <a:t> l’ingresso di Na</a:t>
            </a:r>
            <a:r>
              <a:rPr lang="it-IT" altLang="it-IT" sz="2000" b="1" baseline="30000"/>
              <a:t>+</a:t>
            </a:r>
            <a:r>
              <a:rPr lang="it-IT" altLang="it-IT" sz="2000" b="1"/>
              <a:t> rende più positivo l’interno della cellula e di conseguenza si aprono più canali del Na</a:t>
            </a:r>
            <a:r>
              <a:rPr lang="it-IT" altLang="it-IT" sz="2000" b="1" baseline="30000"/>
              <a:t>+</a:t>
            </a:r>
            <a:r>
              <a:rPr lang="it-IT" altLang="it-IT" sz="2000" b="1"/>
              <a:t>. La probabilità di apertura dei canali del Na</a:t>
            </a:r>
            <a:r>
              <a:rPr lang="it-IT" altLang="it-IT" sz="2000" b="1" baseline="30000"/>
              <a:t>+</a:t>
            </a:r>
            <a:r>
              <a:rPr lang="it-IT" altLang="it-IT" sz="2000" b="1"/>
              <a:t> cresce con l’aumentare del V</a:t>
            </a:r>
            <a:r>
              <a:rPr lang="it-IT" altLang="it-IT" sz="2000" b="1" baseline="-25000"/>
              <a:t>m</a:t>
            </a:r>
            <a:r>
              <a:rPr lang="it-IT" altLang="it-IT" sz="2000" b="1"/>
              <a:t>. Il processo è </a:t>
            </a:r>
            <a:r>
              <a:rPr lang="it-IT" altLang="it-IT" sz="2000" b="1" i="1"/>
              <a:t>autorigenerativo</a:t>
            </a:r>
            <a:r>
              <a:rPr lang="it-IT" altLang="it-IT" sz="2000" b="1"/>
              <a:t>, ossia più Na</a:t>
            </a:r>
            <a:r>
              <a:rPr lang="it-IT" altLang="it-IT" sz="2000" b="1" baseline="30000"/>
              <a:t>+</a:t>
            </a:r>
            <a:r>
              <a:rPr lang="it-IT" altLang="it-IT" sz="2000" b="1"/>
              <a:t> entra, più il potenziale cresce e più canali del Na</a:t>
            </a:r>
            <a:r>
              <a:rPr lang="it-IT" altLang="it-IT" sz="2000" b="1" baseline="30000"/>
              <a:t>+</a:t>
            </a:r>
            <a:r>
              <a:rPr lang="it-IT" altLang="it-IT" sz="2000" b="1"/>
              <a:t> si aprono. Intorno a 0 mV la conduttanza del Na</a:t>
            </a:r>
            <a:r>
              <a:rPr lang="it-IT" altLang="it-IT" sz="2000" b="1" baseline="30000"/>
              <a:t>+</a:t>
            </a:r>
            <a:r>
              <a:rPr lang="it-IT" altLang="it-IT" sz="2000" b="1"/>
              <a:t> raggiunge il suo valore massimo</a:t>
            </a:r>
          </a:p>
        </p:txBody>
      </p:sp>
      <p:pic>
        <p:nvPicPr>
          <p:cNvPr id="30726" name="Picture 6" descr="entrata di sod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979988"/>
            <a:ext cx="498475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WordArt 7"/>
          <p:cNvSpPr>
            <a:spLocks noChangeArrowheads="1" noChangeShapeType="1" noTextEdit="1"/>
          </p:cNvSpPr>
          <p:nvPr/>
        </p:nvSpPr>
        <p:spPr bwMode="auto">
          <a:xfrm>
            <a:off x="152400" y="5461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FASI DEL POTENZIALE D'AZIONE</a:t>
            </a:r>
          </a:p>
        </p:txBody>
      </p:sp>
      <p:sp>
        <p:nvSpPr>
          <p:cNvPr id="261128" name="Oval 8"/>
          <p:cNvSpPr>
            <a:spLocks noChangeArrowheads="1"/>
          </p:cNvSpPr>
          <p:nvPr/>
        </p:nvSpPr>
        <p:spPr bwMode="auto">
          <a:xfrm rot="-5309727">
            <a:off x="1674813" y="2767013"/>
            <a:ext cx="990600" cy="533400"/>
          </a:xfrm>
          <a:prstGeom prst="ellipse">
            <a:avLst/>
          </a:prstGeom>
          <a:solidFill>
            <a:schemeClr val="accent1">
              <a:alpha val="25098"/>
            </a:schemeClr>
          </a:solidFill>
          <a:ln w="38100">
            <a:solidFill>
              <a:srgbClr val="0000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29" name="Rectangle 10"/>
          <p:cNvSpPr>
            <a:spLocks noChangeArrowheads="1"/>
          </p:cNvSpPr>
          <p:nvPr/>
        </p:nvSpPr>
        <p:spPr bwMode="auto">
          <a:xfrm>
            <a:off x="592138" y="1565275"/>
            <a:ext cx="457200" cy="381000"/>
          </a:xfrm>
          <a:prstGeom prst="rect">
            <a:avLst/>
          </a:prstGeom>
          <a:solidFill>
            <a:srgbClr val="B3F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30" name="Text Box 11"/>
          <p:cNvSpPr txBox="1">
            <a:spLocks noChangeArrowheads="1"/>
          </p:cNvSpPr>
          <p:nvPr/>
        </p:nvSpPr>
        <p:spPr bwMode="auto">
          <a:xfrm>
            <a:off x="515938" y="1565275"/>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600"/>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611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51038"/>
            <a:ext cx="57150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32772" name="Picture 3"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5791200" y="1608138"/>
            <a:ext cx="3352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400" b="1">
                <a:solidFill>
                  <a:srgbClr val="0000FF"/>
                </a:solidFill>
              </a:rPr>
              <a:t>c-d)</a:t>
            </a:r>
            <a:r>
              <a:rPr lang="it-IT" altLang="it-IT" sz="2400" b="1"/>
              <a:t> Avvicinandosi al picco, V</a:t>
            </a:r>
            <a:r>
              <a:rPr lang="it-IT" altLang="it-IT" sz="2400" b="1" baseline="-25000"/>
              <a:t>m</a:t>
            </a:r>
            <a:r>
              <a:rPr lang="it-IT" altLang="it-IT" sz="2400" b="1"/>
              <a:t> approssima il potenziale di equilibrio del Na</a:t>
            </a:r>
            <a:r>
              <a:rPr lang="it-IT" altLang="it-IT" sz="2400" b="1" baseline="30000"/>
              <a:t>+</a:t>
            </a:r>
            <a:r>
              <a:rPr lang="it-IT" altLang="it-IT" sz="2400" b="1"/>
              <a:t> e la f.e.m. del Na</a:t>
            </a:r>
            <a:r>
              <a:rPr lang="it-IT" altLang="it-IT" sz="2400" b="1" baseline="30000"/>
              <a:t>+</a:t>
            </a:r>
            <a:r>
              <a:rPr lang="it-IT" altLang="it-IT" sz="2400" b="1"/>
              <a:t> diminuisce. Entra meno Na</a:t>
            </a:r>
            <a:r>
              <a:rPr lang="it-IT" altLang="it-IT" sz="2400" b="1" baseline="30000"/>
              <a:t>+</a:t>
            </a:r>
            <a:r>
              <a:rPr lang="it-IT" altLang="it-IT" sz="2400" b="1"/>
              <a:t> anche se tutti i canali del Na+ sono aperti. </a:t>
            </a:r>
          </a:p>
          <a:p>
            <a:pPr eaLnBrk="1" hangingPunct="1">
              <a:spcBef>
                <a:spcPct val="50000"/>
              </a:spcBef>
              <a:buClrTx/>
              <a:buSzTx/>
              <a:buFontTx/>
              <a:buNone/>
            </a:pPr>
            <a:endParaRPr lang="it-IT" altLang="it-IT" sz="2400" b="1"/>
          </a:p>
        </p:txBody>
      </p:sp>
      <p:sp>
        <p:nvSpPr>
          <p:cNvPr id="32774" name="WordArt 6"/>
          <p:cNvSpPr>
            <a:spLocks noChangeArrowheads="1" noChangeShapeType="1" noTextEdit="1"/>
          </p:cNvSpPr>
          <p:nvPr/>
        </p:nvSpPr>
        <p:spPr bwMode="auto">
          <a:xfrm>
            <a:off x="152400" y="6858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FASI DEL POTENZIALE D'AZIONE</a:t>
            </a:r>
          </a:p>
        </p:txBody>
      </p:sp>
      <p:sp>
        <p:nvSpPr>
          <p:cNvPr id="263175" name="Oval 7"/>
          <p:cNvSpPr>
            <a:spLocks noChangeArrowheads="1"/>
          </p:cNvSpPr>
          <p:nvPr/>
        </p:nvSpPr>
        <p:spPr bwMode="auto">
          <a:xfrm rot="-5309727">
            <a:off x="1640681" y="2697957"/>
            <a:ext cx="1900237" cy="457200"/>
          </a:xfrm>
          <a:prstGeom prst="ellipse">
            <a:avLst/>
          </a:prstGeom>
          <a:solidFill>
            <a:schemeClr val="accent1">
              <a:alpha val="25098"/>
            </a:schemeClr>
          </a:solidFill>
          <a:ln w="38100">
            <a:solidFill>
              <a:srgbClr val="0000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2776" name="Rectangle 9"/>
          <p:cNvSpPr>
            <a:spLocks noChangeArrowheads="1"/>
          </p:cNvSpPr>
          <p:nvPr/>
        </p:nvSpPr>
        <p:spPr bwMode="auto">
          <a:xfrm>
            <a:off x="685800" y="2209800"/>
            <a:ext cx="457200" cy="381000"/>
          </a:xfrm>
          <a:prstGeom prst="rect">
            <a:avLst/>
          </a:prstGeom>
          <a:solidFill>
            <a:srgbClr val="B3F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2777" name="Text Box 10"/>
          <p:cNvSpPr txBox="1">
            <a:spLocks noChangeArrowheads="1"/>
          </p:cNvSpPr>
          <p:nvPr/>
        </p:nvSpPr>
        <p:spPr bwMode="auto">
          <a:xfrm>
            <a:off x="609600" y="2209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6317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55725"/>
            <a:ext cx="4800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34820" name="Picture 3"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5791200" y="1524000"/>
            <a:ext cx="3352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400" b="1">
                <a:solidFill>
                  <a:srgbClr val="0000FF"/>
                </a:solidFill>
              </a:rPr>
              <a:t>d-e)</a:t>
            </a:r>
            <a:r>
              <a:rPr lang="it-IT" altLang="it-IT" sz="2400" b="1"/>
              <a:t> i canali del Na</a:t>
            </a:r>
            <a:r>
              <a:rPr lang="it-IT" altLang="it-IT" sz="2400" b="1" baseline="30000"/>
              <a:t>+</a:t>
            </a:r>
            <a:r>
              <a:rPr lang="it-IT" altLang="it-IT" sz="2400" b="1"/>
              <a:t> si inattivano. Inizia l’apertura ritardata dei canali del K</a:t>
            </a:r>
            <a:r>
              <a:rPr lang="it-IT" altLang="it-IT" sz="2400" b="1" baseline="30000"/>
              <a:t>+</a:t>
            </a:r>
            <a:r>
              <a:rPr lang="it-IT" altLang="it-IT" sz="2400" b="1"/>
              <a:t>. La f.e.m. che agisce sul K</a:t>
            </a:r>
            <a:r>
              <a:rPr lang="it-IT" altLang="it-IT" sz="2400" b="1" baseline="30000"/>
              <a:t>+</a:t>
            </a:r>
            <a:r>
              <a:rPr lang="it-IT" altLang="it-IT" sz="2400" b="1"/>
              <a:t> è alta. Nella fase di ripolarizzazione (e) la conduttanza al K</a:t>
            </a:r>
            <a:r>
              <a:rPr lang="it-IT" altLang="it-IT" sz="2400" b="1" baseline="30000"/>
              <a:t>+</a:t>
            </a:r>
            <a:r>
              <a:rPr lang="it-IT" altLang="it-IT" sz="2400" b="1"/>
              <a:t> raggiunge il suo valore massimo e l’uscita di K</a:t>
            </a:r>
            <a:r>
              <a:rPr lang="it-IT" altLang="it-IT" sz="2400" b="1" baseline="30000"/>
              <a:t>+</a:t>
            </a:r>
            <a:r>
              <a:rPr lang="it-IT" altLang="it-IT" sz="2400" b="1"/>
              <a:t> contribuisce alla fase di ripolarizzazione.</a:t>
            </a:r>
          </a:p>
        </p:txBody>
      </p:sp>
      <p:pic>
        <p:nvPicPr>
          <p:cNvPr id="34822" name="Picture 6" descr="entrata di potass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953000"/>
            <a:ext cx="498475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WordArt 7"/>
          <p:cNvSpPr>
            <a:spLocks noChangeArrowheads="1" noChangeShapeType="1" noTextEdit="1"/>
          </p:cNvSpPr>
          <p:nvPr/>
        </p:nvSpPr>
        <p:spPr bwMode="auto">
          <a:xfrm>
            <a:off x="152400" y="550863"/>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FASI DEL POTENZIALE D'AZIONE</a:t>
            </a:r>
          </a:p>
        </p:txBody>
      </p:sp>
      <p:sp>
        <p:nvSpPr>
          <p:cNvPr id="265224" name="Oval 8"/>
          <p:cNvSpPr>
            <a:spLocks noChangeArrowheads="1"/>
          </p:cNvSpPr>
          <p:nvPr/>
        </p:nvSpPr>
        <p:spPr bwMode="auto">
          <a:xfrm rot="-5869288">
            <a:off x="1523207" y="2209006"/>
            <a:ext cx="2133600" cy="306387"/>
          </a:xfrm>
          <a:prstGeom prst="ellipse">
            <a:avLst/>
          </a:prstGeom>
          <a:solidFill>
            <a:schemeClr val="accent1">
              <a:alpha val="25098"/>
            </a:schemeClr>
          </a:solidFill>
          <a:ln w="38100">
            <a:solidFill>
              <a:srgbClr val="0000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4825" name="Rectangle 10"/>
          <p:cNvSpPr>
            <a:spLocks noChangeArrowheads="1"/>
          </p:cNvSpPr>
          <p:nvPr/>
        </p:nvSpPr>
        <p:spPr bwMode="auto">
          <a:xfrm>
            <a:off x="762000" y="1558925"/>
            <a:ext cx="457200" cy="381000"/>
          </a:xfrm>
          <a:prstGeom prst="rect">
            <a:avLst/>
          </a:prstGeom>
          <a:solidFill>
            <a:srgbClr val="B3F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4826" name="Text Box 11"/>
          <p:cNvSpPr txBox="1">
            <a:spLocks noChangeArrowheads="1"/>
          </p:cNvSpPr>
          <p:nvPr/>
        </p:nvSpPr>
        <p:spPr bwMode="auto">
          <a:xfrm>
            <a:off x="685800" y="1558925"/>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600"/>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652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5715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36868" name="Picture 3"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5791200" y="1508125"/>
            <a:ext cx="3352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400" b="1">
                <a:solidFill>
                  <a:srgbClr val="0000FF"/>
                </a:solidFill>
              </a:rPr>
              <a:t>e-f)</a:t>
            </a:r>
            <a:r>
              <a:rPr lang="it-IT" altLang="it-IT" sz="2400" b="1"/>
              <a:t> il potenziale raggiunge il valore del potenziale di equilibrio del K</a:t>
            </a:r>
            <a:r>
              <a:rPr lang="it-IT" altLang="it-IT" sz="2400" b="1" baseline="30000"/>
              <a:t>+</a:t>
            </a:r>
            <a:r>
              <a:rPr lang="it-IT" altLang="it-IT" sz="2400" b="1"/>
              <a:t>. Questa fase di iperpolarizzazione postuma è chiamata undershut. </a:t>
            </a:r>
          </a:p>
        </p:txBody>
      </p:sp>
      <p:sp>
        <p:nvSpPr>
          <p:cNvPr id="36870" name="WordArt 6"/>
          <p:cNvSpPr>
            <a:spLocks noChangeArrowheads="1" noChangeShapeType="1" noTextEdit="1"/>
          </p:cNvSpPr>
          <p:nvPr/>
        </p:nvSpPr>
        <p:spPr bwMode="auto">
          <a:xfrm>
            <a:off x="152400" y="6096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FASI DEL POTENZIALE D'AZIONE</a:t>
            </a:r>
          </a:p>
        </p:txBody>
      </p:sp>
      <p:sp>
        <p:nvSpPr>
          <p:cNvPr id="267271" name="Oval 7"/>
          <p:cNvSpPr>
            <a:spLocks noChangeArrowheads="1"/>
          </p:cNvSpPr>
          <p:nvPr/>
        </p:nvSpPr>
        <p:spPr bwMode="auto">
          <a:xfrm rot="-6120926">
            <a:off x="2166144" y="4147344"/>
            <a:ext cx="1905000" cy="620712"/>
          </a:xfrm>
          <a:prstGeom prst="ellipse">
            <a:avLst/>
          </a:prstGeom>
          <a:solidFill>
            <a:schemeClr val="accent1">
              <a:alpha val="25098"/>
            </a:schemeClr>
          </a:solidFill>
          <a:ln w="38100">
            <a:solidFill>
              <a:srgbClr val="0000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6872" name="Rectangle 10"/>
          <p:cNvSpPr>
            <a:spLocks noChangeArrowheads="1"/>
          </p:cNvSpPr>
          <p:nvPr/>
        </p:nvSpPr>
        <p:spPr bwMode="auto">
          <a:xfrm>
            <a:off x="685800" y="1863725"/>
            <a:ext cx="457200" cy="381000"/>
          </a:xfrm>
          <a:prstGeom prst="rect">
            <a:avLst/>
          </a:prstGeom>
          <a:solidFill>
            <a:srgbClr val="B3F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6873" name="Text Box 11"/>
          <p:cNvSpPr txBox="1">
            <a:spLocks noChangeArrowheads="1"/>
          </p:cNvSpPr>
          <p:nvPr/>
        </p:nvSpPr>
        <p:spPr bwMode="auto">
          <a:xfrm>
            <a:off x="609600" y="186372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6727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5715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38916" name="Picture 3"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5791200" y="1508125"/>
            <a:ext cx="3352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000" b="1">
                <a:solidFill>
                  <a:srgbClr val="0000FF"/>
                </a:solidFill>
              </a:rPr>
              <a:t>f-g)</a:t>
            </a:r>
            <a:r>
              <a:rPr lang="it-IT" altLang="it-IT" sz="2000" b="1"/>
              <a:t> Il K</a:t>
            </a:r>
            <a:r>
              <a:rPr lang="it-IT" altLang="it-IT" sz="2000" b="1" baseline="30000"/>
              <a:t>+</a:t>
            </a:r>
            <a:r>
              <a:rPr lang="it-IT" altLang="it-IT" sz="2000" b="1"/>
              <a:t> cessa di uscire e i canali del K</a:t>
            </a:r>
            <a:r>
              <a:rPr lang="it-IT" altLang="it-IT" sz="2000" b="1" baseline="30000"/>
              <a:t>+</a:t>
            </a:r>
            <a:r>
              <a:rPr lang="it-IT" altLang="it-IT" sz="2000" b="1"/>
              <a:t> iniziano a chiudersi. Solo una piccola frazione rimane aperta per mantenere il potenziale di riposo. Inizia il processo di recupero dei canali del Na</a:t>
            </a:r>
            <a:r>
              <a:rPr lang="it-IT" altLang="it-IT" sz="2000" b="1" baseline="30000"/>
              <a:t>+</a:t>
            </a:r>
            <a:r>
              <a:rPr lang="it-IT" altLang="it-IT" sz="2000" b="1"/>
              <a:t> dal loro stato inattivato a quello chiuso, che permette l’insorgere del prossimo potenziale d’azione (periodo refrattario), il ritorno allo stato chiuso dei canali del Na</a:t>
            </a:r>
            <a:r>
              <a:rPr lang="it-IT" altLang="it-IT" sz="2000" b="1" baseline="30000"/>
              <a:t>+</a:t>
            </a:r>
            <a:r>
              <a:rPr lang="it-IT" altLang="it-IT" sz="2000" b="1"/>
              <a:t> dura 2-3 ms.</a:t>
            </a:r>
            <a:endParaRPr lang="it-IT" altLang="it-IT" sz="1800" b="1"/>
          </a:p>
        </p:txBody>
      </p:sp>
      <p:sp>
        <p:nvSpPr>
          <p:cNvPr id="38918" name="WordArt 6"/>
          <p:cNvSpPr>
            <a:spLocks noChangeArrowheads="1" noChangeShapeType="1" noTextEdit="1"/>
          </p:cNvSpPr>
          <p:nvPr/>
        </p:nvSpPr>
        <p:spPr bwMode="auto">
          <a:xfrm>
            <a:off x="152400" y="6096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FASI DEL POTENZIALE D'AZIONE</a:t>
            </a:r>
          </a:p>
        </p:txBody>
      </p:sp>
      <p:sp>
        <p:nvSpPr>
          <p:cNvPr id="322567" name="Oval 7"/>
          <p:cNvSpPr>
            <a:spLocks noChangeArrowheads="1"/>
          </p:cNvSpPr>
          <p:nvPr/>
        </p:nvSpPr>
        <p:spPr bwMode="auto">
          <a:xfrm rot="9879283">
            <a:off x="3124200" y="4800600"/>
            <a:ext cx="1905000" cy="620713"/>
          </a:xfrm>
          <a:prstGeom prst="ellipse">
            <a:avLst/>
          </a:prstGeom>
          <a:solidFill>
            <a:schemeClr val="accent1">
              <a:alpha val="25098"/>
            </a:schemeClr>
          </a:solidFill>
          <a:ln w="38100">
            <a:solidFill>
              <a:srgbClr val="0000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8920" name="Rectangle 10"/>
          <p:cNvSpPr>
            <a:spLocks noChangeArrowheads="1"/>
          </p:cNvSpPr>
          <p:nvPr/>
        </p:nvSpPr>
        <p:spPr bwMode="auto">
          <a:xfrm>
            <a:off x="685800" y="1981200"/>
            <a:ext cx="457200" cy="381000"/>
          </a:xfrm>
          <a:prstGeom prst="rect">
            <a:avLst/>
          </a:prstGeom>
          <a:solidFill>
            <a:srgbClr val="B3F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8921" name="Text Box 11"/>
          <p:cNvSpPr txBox="1">
            <a:spLocks noChangeArrowheads="1"/>
          </p:cNvSpPr>
          <p:nvPr/>
        </p:nvSpPr>
        <p:spPr bwMode="auto">
          <a:xfrm>
            <a:off x="609600" y="198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32256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6148" name="Picture 50" descr="08"/>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l="5292" t="27200" r="64618" b="27467"/>
          <a:stretch>
            <a:fillRect/>
          </a:stretch>
        </p:blipFill>
        <p:spPr bwMode="auto">
          <a:xfrm>
            <a:off x="457200" y="914400"/>
            <a:ext cx="2635276" cy="556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1" descr="08"/>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l="35382" t="27200" r="6879" b="27467"/>
          <a:stretch>
            <a:fillRect/>
          </a:stretch>
        </p:blipFill>
        <p:spPr bwMode="auto">
          <a:xfrm>
            <a:off x="3295526" y="930275"/>
            <a:ext cx="5058744" cy="556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52"/>
          <p:cNvSpPr txBox="1">
            <a:spLocks noChangeArrowheads="1"/>
          </p:cNvSpPr>
          <p:nvPr/>
        </p:nvSpPr>
        <p:spPr bwMode="auto">
          <a:xfrm>
            <a:off x="457200" y="4572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it-IT" altLang="it-IT" sz="2400" b="1"/>
              <a:t>CELLULE ECCITABILI: i neuroni e le cellule muscolari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5715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40964" name="Picture 3"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5791200" y="1524000"/>
            <a:ext cx="3581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400" b="1">
                <a:solidFill>
                  <a:srgbClr val="0000FF"/>
                </a:solidFill>
              </a:rPr>
              <a:t>g)</a:t>
            </a:r>
            <a:r>
              <a:rPr lang="it-IT" altLang="it-IT" sz="2400" b="1"/>
              <a:t> Il neurone ritorna alle sue condizioni iniziali di riposo. Il potenziale d’azione termina. </a:t>
            </a:r>
          </a:p>
        </p:txBody>
      </p:sp>
      <p:sp>
        <p:nvSpPr>
          <p:cNvPr id="40966" name="WordArt 7"/>
          <p:cNvSpPr>
            <a:spLocks noChangeArrowheads="1" noChangeShapeType="1" noTextEdit="1"/>
          </p:cNvSpPr>
          <p:nvPr/>
        </p:nvSpPr>
        <p:spPr bwMode="auto">
          <a:xfrm>
            <a:off x="152400" y="6096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FASI DEL POTENZIALE D'AZIONE</a:t>
            </a:r>
          </a:p>
        </p:txBody>
      </p:sp>
      <p:sp>
        <p:nvSpPr>
          <p:cNvPr id="269321" name="Oval 9"/>
          <p:cNvSpPr>
            <a:spLocks noChangeArrowheads="1"/>
          </p:cNvSpPr>
          <p:nvPr/>
        </p:nvSpPr>
        <p:spPr bwMode="auto">
          <a:xfrm>
            <a:off x="4495800" y="4664075"/>
            <a:ext cx="762000" cy="685800"/>
          </a:xfrm>
          <a:prstGeom prst="ellipse">
            <a:avLst/>
          </a:prstGeom>
          <a:solidFill>
            <a:schemeClr val="accent1">
              <a:alpha val="25098"/>
            </a:schemeClr>
          </a:solidFill>
          <a:ln w="38100">
            <a:solidFill>
              <a:srgbClr val="0000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269322" name="Rectangle 10"/>
          <p:cNvSpPr>
            <a:spLocks noChangeArrowheads="1"/>
          </p:cNvSpPr>
          <p:nvPr/>
        </p:nvSpPr>
        <p:spPr bwMode="auto">
          <a:xfrm>
            <a:off x="5867400" y="3535363"/>
            <a:ext cx="3429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2400" b="1"/>
              <a:t>La pompa Na</a:t>
            </a:r>
            <a:r>
              <a:rPr lang="it-IT" altLang="it-IT" sz="2400" b="1" baseline="30000"/>
              <a:t>+</a:t>
            </a:r>
            <a:r>
              <a:rPr lang="it-IT" altLang="it-IT" sz="2400" b="1"/>
              <a:t>/K</a:t>
            </a:r>
            <a:r>
              <a:rPr lang="it-IT" altLang="it-IT" sz="2400" b="1" baseline="30000"/>
              <a:t>+</a:t>
            </a:r>
            <a:r>
              <a:rPr lang="it-IT" altLang="it-IT" sz="2400" b="1"/>
              <a:t>-ATPasi ripristina le concentrazioni di Na</a:t>
            </a:r>
            <a:r>
              <a:rPr lang="it-IT" altLang="it-IT" sz="2400" b="1" baseline="30000"/>
              <a:t>+</a:t>
            </a:r>
            <a:r>
              <a:rPr lang="it-IT" altLang="it-IT" sz="2400" b="1"/>
              <a:t> e di K</a:t>
            </a:r>
            <a:r>
              <a:rPr lang="it-IT" altLang="it-IT" sz="2400" b="1" baseline="30000"/>
              <a:t>+</a:t>
            </a:r>
            <a:r>
              <a:rPr lang="it-IT" altLang="it-IT" sz="2400" b="1"/>
              <a:t> portando fuori dalla cellula il Na</a:t>
            </a:r>
            <a:r>
              <a:rPr lang="it-IT" altLang="it-IT" sz="2400" b="1" baseline="30000"/>
              <a:t>+</a:t>
            </a:r>
            <a:r>
              <a:rPr lang="it-IT" altLang="it-IT" sz="2400" b="1"/>
              <a:t> che è entrato e rimpiazzando il K</a:t>
            </a:r>
            <a:r>
              <a:rPr lang="it-IT" altLang="it-IT" sz="2400" b="1" baseline="30000"/>
              <a:t>+</a:t>
            </a:r>
            <a:r>
              <a:rPr lang="it-IT" altLang="it-IT" sz="2400" b="1"/>
              <a:t> che è uscito. </a:t>
            </a:r>
          </a:p>
        </p:txBody>
      </p:sp>
      <p:sp>
        <p:nvSpPr>
          <p:cNvPr id="40969" name="Rectangle 12"/>
          <p:cNvSpPr>
            <a:spLocks noChangeArrowheads="1"/>
          </p:cNvSpPr>
          <p:nvPr/>
        </p:nvSpPr>
        <p:spPr bwMode="auto">
          <a:xfrm>
            <a:off x="696913" y="2022475"/>
            <a:ext cx="457200" cy="381000"/>
          </a:xfrm>
          <a:prstGeom prst="rect">
            <a:avLst/>
          </a:prstGeom>
          <a:solidFill>
            <a:srgbClr val="B3FF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0970" name="Text Box 13"/>
          <p:cNvSpPr txBox="1">
            <a:spLocks noChangeArrowheads="1"/>
          </p:cNvSpPr>
          <p:nvPr/>
        </p:nvSpPr>
        <p:spPr bwMode="auto">
          <a:xfrm>
            <a:off x="620713" y="202247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69321"/>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69322"/>
                                        </p:tgtEl>
                                        <p:attrNameLst>
                                          <p:attrName>style.visibility</p:attrName>
                                        </p:attrNameLst>
                                      </p:cBhvr>
                                      <p:to>
                                        <p:strVal val="visible"/>
                                      </p:to>
                                    </p:set>
                                    <p:animEffect transition="in" filter="dissolve">
                                      <p:cBhvr>
                                        <p:cTn id="11" dur="500"/>
                                        <p:tgtEl>
                                          <p:spTgt spid="269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1" grpId="0" animBg="1"/>
      <p:bldP spid="2693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26" descr="box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7772400"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1027"/>
          <p:cNvSpPr txBox="1">
            <a:spLocks noChangeArrowheads="1"/>
          </p:cNvSpPr>
          <p:nvPr/>
        </p:nvSpPr>
        <p:spPr bwMode="auto">
          <a:xfrm>
            <a:off x="2197100" y="127000"/>
            <a:ext cx="5118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chemeClr val="accent2"/>
                </a:solidFill>
              </a:rPr>
              <a:t>Assone gigante del calamaro</a:t>
            </a:r>
            <a:endParaRPr lang="en-GB" altLang="it-IT" b="1">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f0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630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5"/>
          <p:cNvSpPr txBox="1">
            <a:spLocks noChangeArrowheads="1"/>
          </p:cNvSpPr>
          <p:nvPr/>
        </p:nvSpPr>
        <p:spPr bwMode="auto">
          <a:xfrm>
            <a:off x="660400" y="190500"/>
            <a:ext cx="7700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chemeClr val="accent2"/>
                </a:solidFill>
              </a:rPr>
              <a:t>Potenziale d’azione nell’assone di calamaro</a:t>
            </a:r>
            <a:endParaRPr lang="en-GB" altLang="it-IT" b="1">
              <a:solidFill>
                <a:schemeClr val="accent2"/>
              </a:solidFill>
            </a:endParaRPr>
          </a:p>
        </p:txBody>
      </p:sp>
      <p:sp>
        <p:nvSpPr>
          <p:cNvPr id="45060" name="Text Box 6"/>
          <p:cNvSpPr txBox="1">
            <a:spLocks noChangeArrowheads="1"/>
          </p:cNvSpPr>
          <p:nvPr/>
        </p:nvSpPr>
        <p:spPr bwMode="auto">
          <a:xfrm>
            <a:off x="228600" y="57150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 Il potenziale d’azione segue la </a:t>
            </a:r>
            <a:r>
              <a:rPr lang="it-IT" altLang="it-IT" sz="2000" b="1" u="sng">
                <a:solidFill>
                  <a:schemeClr val="accent2"/>
                </a:solidFill>
              </a:rPr>
              <a:t>legge del tutto o nulla</a:t>
            </a:r>
          </a:p>
          <a:p>
            <a:pPr eaLnBrk="1" hangingPunct="1">
              <a:spcBef>
                <a:spcPct val="0"/>
              </a:spcBef>
              <a:buClrTx/>
              <a:buSzTx/>
              <a:buFontTx/>
              <a:buChar char="-"/>
            </a:pPr>
            <a:r>
              <a:rPr lang="it-IT" altLang="it-IT" sz="1800" b="1"/>
              <a:t> Il potenziale d’azione teorico calcolato sulle variazioni di conduttanza del Na</a:t>
            </a:r>
            <a:r>
              <a:rPr lang="it-IT" altLang="it-IT" sz="1800" b="1" baseline="30000"/>
              <a:t>+</a:t>
            </a:r>
            <a:r>
              <a:rPr lang="it-IT" altLang="it-IT" sz="1800" b="1"/>
              <a:t>e del K</a:t>
            </a:r>
            <a:r>
              <a:rPr lang="it-IT" altLang="it-IT" sz="1800" b="1" baseline="30000"/>
              <a:t>+</a:t>
            </a:r>
          </a:p>
          <a:p>
            <a:pPr eaLnBrk="1" hangingPunct="1">
              <a:spcBef>
                <a:spcPct val="0"/>
              </a:spcBef>
              <a:buClrTx/>
              <a:buSzTx/>
              <a:buFontTx/>
              <a:buNone/>
            </a:pPr>
            <a:r>
              <a:rPr lang="it-IT" altLang="it-IT" sz="1800" b="1"/>
              <a:t>  corrisponde a quello effettivamente misurato</a:t>
            </a:r>
            <a:endParaRPr lang="en-GB" altLang="it-IT" sz="18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it-IT" altLang="it-IT" smtClean="0"/>
          </a:p>
        </p:txBody>
      </p:sp>
      <p:sp>
        <p:nvSpPr>
          <p:cNvPr id="47107" name="Rectangle 3"/>
          <p:cNvSpPr>
            <a:spLocks noGrp="1" noChangeArrowheads="1"/>
          </p:cNvSpPr>
          <p:nvPr>
            <p:ph type="body" idx="1"/>
          </p:nvPr>
        </p:nvSpPr>
        <p:spPr/>
        <p:txBody>
          <a:bodyPr/>
          <a:lstStyle/>
          <a:p>
            <a:endParaRPr lang="it-IT" altLang="it-IT" smtClean="0"/>
          </a:p>
        </p:txBody>
      </p:sp>
      <p:pic>
        <p:nvPicPr>
          <p:cNvPr id="47108" name="Picture 6" descr="FG8_09potenziale azi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8138"/>
            <a:ext cx="8424863" cy="647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7"/>
          <p:cNvSpPr txBox="1">
            <a:spLocks noChangeArrowheads="1"/>
          </p:cNvSpPr>
          <p:nvPr/>
        </p:nvSpPr>
        <p:spPr bwMode="auto">
          <a:xfrm>
            <a:off x="2484438" y="0"/>
            <a:ext cx="3808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a:solidFill>
                  <a:schemeClr val="accent2"/>
                </a:solidFill>
              </a:rPr>
              <a:t>Il potenziale d’azione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48131" name="Picture 3" descr="action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WordArt 7"/>
          <p:cNvSpPr>
            <a:spLocks noChangeArrowheads="1" noChangeShapeType="1" noTextEdit="1"/>
          </p:cNvSpPr>
          <p:nvPr/>
        </p:nvSpPr>
        <p:spPr bwMode="auto">
          <a:xfrm>
            <a:off x="152400" y="6096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REFRATTARIETA' ASSOLUTA E RELATIVA</a:t>
            </a:r>
          </a:p>
        </p:txBody>
      </p:sp>
      <p:sp>
        <p:nvSpPr>
          <p:cNvPr id="48133" name="Rectangle 9"/>
          <p:cNvSpPr>
            <a:spLocks noChangeArrowheads="1"/>
          </p:cNvSpPr>
          <p:nvPr/>
        </p:nvSpPr>
        <p:spPr bwMode="auto">
          <a:xfrm>
            <a:off x="6019800" y="1828800"/>
            <a:ext cx="3124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2800" b="1">
                <a:solidFill>
                  <a:srgbClr val="008080"/>
                </a:solidFill>
              </a:rPr>
              <a:t>Periodo refrattario assoluto</a:t>
            </a:r>
            <a:r>
              <a:rPr lang="it-IT" altLang="it-IT" sz="2800" b="1"/>
              <a:t>: molto breve, durante il quale non è possibile evocare alcun potenziale d’azione</a:t>
            </a:r>
          </a:p>
        </p:txBody>
      </p:sp>
      <p:pic>
        <p:nvPicPr>
          <p:cNvPr id="481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520825"/>
            <a:ext cx="59690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50179" name="Picture 4" descr="action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WordArt 5"/>
          <p:cNvSpPr>
            <a:spLocks noChangeArrowheads="1" noChangeShapeType="1" noTextEdit="1"/>
          </p:cNvSpPr>
          <p:nvPr/>
        </p:nvSpPr>
        <p:spPr bwMode="auto">
          <a:xfrm>
            <a:off x="152400" y="6096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REFRATTARIETA' ASSOLUTA E RELATIVA</a:t>
            </a:r>
          </a:p>
        </p:txBody>
      </p:sp>
      <p:sp>
        <p:nvSpPr>
          <p:cNvPr id="50181" name="Rectangle 6"/>
          <p:cNvSpPr>
            <a:spLocks noChangeArrowheads="1"/>
          </p:cNvSpPr>
          <p:nvPr/>
        </p:nvSpPr>
        <p:spPr bwMode="auto">
          <a:xfrm>
            <a:off x="6019800" y="1482725"/>
            <a:ext cx="3124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2100" b="1">
                <a:solidFill>
                  <a:srgbClr val="008080"/>
                </a:solidFill>
              </a:rPr>
              <a:t>Periodo refrattario relativo</a:t>
            </a:r>
            <a:r>
              <a:rPr lang="it-IT" altLang="it-IT" sz="2100" b="1"/>
              <a:t>: prolungato, durante il quale aumentando la corrente di stimolazione è possibile generare potenziali d’azione di ampiezza inferiore che però recuperano gradualmente la loro ampiezza  all’aumentare dell’intervallo tra la prima e la seconda stimolazione.</a:t>
            </a:r>
          </a:p>
        </p:txBody>
      </p:sp>
      <p:pic>
        <p:nvPicPr>
          <p:cNvPr id="5018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520825"/>
            <a:ext cx="59690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52227" name="Picture 4" descr="action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WordArt 5"/>
          <p:cNvSpPr>
            <a:spLocks noChangeArrowheads="1" noChangeShapeType="1" noTextEdit="1"/>
          </p:cNvSpPr>
          <p:nvPr/>
        </p:nvSpPr>
        <p:spPr bwMode="auto">
          <a:xfrm>
            <a:off x="152400" y="6096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REFRATTARIETA' ASSOLUTA E RELATIVA</a:t>
            </a:r>
          </a:p>
        </p:txBody>
      </p:sp>
      <p:sp>
        <p:nvSpPr>
          <p:cNvPr id="52229" name="Rectangle 6"/>
          <p:cNvSpPr>
            <a:spLocks noChangeArrowheads="1"/>
          </p:cNvSpPr>
          <p:nvPr/>
        </p:nvSpPr>
        <p:spPr bwMode="auto">
          <a:xfrm>
            <a:off x="6019800" y="2212975"/>
            <a:ext cx="3124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2800" b="1"/>
              <a:t>Il </a:t>
            </a:r>
            <a:r>
              <a:rPr lang="it-IT" altLang="it-IT" sz="2800" b="1">
                <a:solidFill>
                  <a:srgbClr val="008080"/>
                </a:solidFill>
              </a:rPr>
              <a:t>periodo di refrattarietà</a:t>
            </a:r>
            <a:r>
              <a:rPr lang="it-IT" altLang="it-IT" sz="2800" b="1"/>
              <a:t> condiziona la frequenza alla quale possono essere evocati e propagati treni di potenziali d’azione</a:t>
            </a:r>
          </a:p>
        </p:txBody>
      </p:sp>
      <p:pic>
        <p:nvPicPr>
          <p:cNvPr id="5223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520825"/>
            <a:ext cx="59690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54275" name="Picture 3" descr="action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228600" y="1349375"/>
            <a:ext cx="84582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it-IT" altLang="it-IT" b="1"/>
              <a:t>Gli anestetici locali (lidocaina e novocaina) influenzano l’eccitabilità di membrana bloccando la generazione dei segnali nervosi dolorifici.</a:t>
            </a:r>
          </a:p>
          <a:p>
            <a:pPr algn="ctr" eaLnBrk="1" hangingPunct="1">
              <a:spcBef>
                <a:spcPct val="30000"/>
              </a:spcBef>
              <a:buClrTx/>
              <a:buSzTx/>
              <a:buFontTx/>
              <a:buNone/>
            </a:pPr>
            <a:r>
              <a:rPr lang="it-IT" altLang="it-IT" b="1"/>
              <a:t>Si legano a specifici siti recettoriali dei canali del Na</a:t>
            </a:r>
            <a:r>
              <a:rPr lang="it-IT" altLang="it-IT" b="1" baseline="30000"/>
              <a:t>+</a:t>
            </a:r>
            <a:r>
              <a:rPr lang="it-IT" altLang="it-IT" b="1"/>
              <a:t> voltaggio-dipendenti bloccandone l’attivazione e spostando la soglia di attivazione verso potenziali più positivi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16050"/>
            <a:ext cx="54102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56324" name="Picture 3"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WordArt 6"/>
          <p:cNvSpPr>
            <a:spLocks noChangeArrowheads="1" noChangeShapeType="1" noTextEdit="1"/>
          </p:cNvSpPr>
          <p:nvPr/>
        </p:nvSpPr>
        <p:spPr bwMode="auto">
          <a:xfrm>
            <a:off x="152400" y="685800"/>
            <a:ext cx="6629400" cy="444500"/>
          </a:xfrm>
          <a:prstGeom prst="rect">
            <a:avLst/>
          </a:prstGeom>
        </p:spPr>
        <p:txBody>
          <a:bodyPr wrap="none" fromWordArt="1">
            <a:prstTxWarp prst="textPlain">
              <a:avLst>
                <a:gd name="adj" fmla="val 50000"/>
              </a:avLst>
            </a:prstTxWarp>
          </a:bodyPr>
          <a:lstStyle/>
          <a:p>
            <a:pPr algn="ctr"/>
            <a:r>
              <a:rPr lang="it-IT" sz="3600" b="1" kern="10">
                <a:ln w="12700">
                  <a:solidFill>
                    <a:srgbClr val="008000"/>
                  </a:solidFill>
                  <a:round/>
                  <a:headEnd/>
                  <a:tailEnd/>
                </a:ln>
                <a:solidFill>
                  <a:schemeClr val="hlink">
                    <a:alpha val="50195"/>
                  </a:schemeClr>
                </a:solidFill>
                <a:effectLst>
                  <a:outerShdw dist="45791" dir="2021404" algn="ctr" rotWithShape="0">
                    <a:srgbClr val="9999FF"/>
                  </a:outerShdw>
                </a:effectLst>
                <a:cs typeface="Arial" panose="020B0604020202020204" pitchFamily="34" charset="0"/>
              </a:rPr>
              <a:t>BLOCCANTE DEI CANALI DEL SODIO</a:t>
            </a:r>
          </a:p>
        </p:txBody>
      </p:sp>
      <p:sp>
        <p:nvSpPr>
          <p:cNvPr id="56326" name="Text Box 7"/>
          <p:cNvSpPr txBox="1">
            <a:spLocks noChangeArrowheads="1"/>
          </p:cNvSpPr>
          <p:nvPr/>
        </p:nvSpPr>
        <p:spPr bwMode="auto">
          <a:xfrm>
            <a:off x="3635375" y="1628775"/>
            <a:ext cx="255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TETRODOTOSSINA</a:t>
            </a:r>
          </a:p>
        </p:txBody>
      </p:sp>
      <p:sp>
        <p:nvSpPr>
          <p:cNvPr id="56327" name="Line 8"/>
          <p:cNvSpPr>
            <a:spLocks noChangeShapeType="1"/>
          </p:cNvSpPr>
          <p:nvPr/>
        </p:nvSpPr>
        <p:spPr bwMode="auto">
          <a:xfrm flipH="1">
            <a:off x="2971800" y="2057400"/>
            <a:ext cx="26670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6328" name="Rectangle 9"/>
          <p:cNvSpPr>
            <a:spLocks noChangeArrowheads="1"/>
          </p:cNvSpPr>
          <p:nvPr/>
        </p:nvSpPr>
        <p:spPr bwMode="auto">
          <a:xfrm>
            <a:off x="5651500" y="3473450"/>
            <a:ext cx="32416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Produce paralisi o comunque gravi alterazioni dell’eccitabilità neuronale</a:t>
            </a:r>
            <a:r>
              <a:rPr lang="it-IT" altLang="it-IT" sz="2000"/>
              <a:t> </a:t>
            </a:r>
          </a:p>
          <a:p>
            <a:pPr eaLnBrk="1" hangingPunct="1">
              <a:spcBef>
                <a:spcPct val="0"/>
              </a:spcBef>
              <a:buClrTx/>
              <a:buSzTx/>
              <a:buFontTx/>
              <a:buNone/>
            </a:pPr>
            <a:endParaRPr lang="it-IT" altLang="it-IT" sz="2000"/>
          </a:p>
          <a:p>
            <a:pPr eaLnBrk="1" hangingPunct="1">
              <a:spcBef>
                <a:spcPct val="0"/>
              </a:spcBef>
              <a:buClrTx/>
              <a:buSzTx/>
              <a:buFontTx/>
              <a:buNone/>
            </a:pPr>
            <a:r>
              <a:rPr lang="it-IT" altLang="it-IT" sz="2000"/>
              <a:t>La TTX è contenuta nel fegato e nell'ovaio del pesce palla</a:t>
            </a:r>
            <a:endParaRPr lang="it-IT" altLang="it-IT" sz="2000" b="1"/>
          </a:p>
        </p:txBody>
      </p:sp>
      <p:sp>
        <p:nvSpPr>
          <p:cNvPr id="56329" name="Rettangolo 8"/>
          <p:cNvSpPr>
            <a:spLocks noChangeArrowheads="1"/>
          </p:cNvSpPr>
          <p:nvPr/>
        </p:nvSpPr>
        <p:spPr bwMode="auto">
          <a:xfrm>
            <a:off x="5724525" y="5013325"/>
            <a:ext cx="30956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a:t/>
            </a:r>
            <a:br>
              <a:rPr lang="it-IT" altLang="it-IT" sz="2000"/>
            </a:br>
            <a:endParaRPr lang="it-IT" altLang="it-IT" sz="1800"/>
          </a:p>
        </p:txBody>
      </p:sp>
      <p:pic>
        <p:nvPicPr>
          <p:cNvPr id="56330" name="Immagine 9" descr="tetradotossina.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341438"/>
            <a:ext cx="18891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58371" name="WordArt 4"/>
          <p:cNvSpPr>
            <a:spLocks noChangeArrowheads="1" noChangeShapeType="1" noTextEdit="1"/>
          </p:cNvSpPr>
          <p:nvPr/>
        </p:nvSpPr>
        <p:spPr bwMode="auto">
          <a:xfrm>
            <a:off x="304800" y="533400"/>
            <a:ext cx="8686800" cy="914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PROPAGAZIONE E TRASMISSIONE </a:t>
            </a:r>
          </a:p>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DI SEGNALI NERVOSI</a:t>
            </a:r>
          </a:p>
        </p:txBody>
      </p:sp>
      <p:sp>
        <p:nvSpPr>
          <p:cNvPr id="58372" name="Rectangle 6"/>
          <p:cNvSpPr>
            <a:spLocks noChangeArrowheads="1"/>
          </p:cNvSpPr>
          <p:nvPr/>
        </p:nvSpPr>
        <p:spPr bwMode="auto">
          <a:xfrm>
            <a:off x="0" y="1752600"/>
            <a:ext cx="8915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t>Il potenziale d’azione rappresenta il più importante segnale di trasmissione nervosa a distanza che gli organi periferici utilizzano per inviare le informazioni dell’ambiente esterno verso il SNC e che il SNC utilizza sia per interpretare ed elaborare tali informazioni che per inviare segnali di comando agli organi effettori.</a:t>
            </a:r>
          </a:p>
        </p:txBody>
      </p:sp>
      <p:sp>
        <p:nvSpPr>
          <p:cNvPr id="281607" name="Rectangle 7"/>
          <p:cNvSpPr>
            <a:spLocks noChangeArrowheads="1"/>
          </p:cNvSpPr>
          <p:nvPr/>
        </p:nvSpPr>
        <p:spPr bwMode="auto">
          <a:xfrm>
            <a:off x="76200" y="4283075"/>
            <a:ext cx="8915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b="1">
                <a:solidFill>
                  <a:srgbClr val="008080"/>
                </a:solidFill>
              </a:rPr>
              <a:t>Come e dove si generano i potenziali d’azione a livello neuronale e quali strutture svolgano un ruolo chiave nella conduzione e propagazione dei potenziali d’azione?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607"/>
                                        </p:tgtEl>
                                        <p:attrNameLst>
                                          <p:attrName>style.visibility</p:attrName>
                                        </p:attrNameLst>
                                      </p:cBhvr>
                                      <p:to>
                                        <p:strVal val="visible"/>
                                      </p:to>
                                    </p:set>
                                    <p:animEffect transition="in" filter="dissolve">
                                      <p:cBhvr>
                                        <p:cTn id="7" dur="500"/>
                                        <p:tgtEl>
                                          <p:spTgt spid="281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7283152" cy="595536"/>
          </a:xfrm>
        </p:spPr>
        <p:txBody>
          <a:bodyPr/>
          <a:lstStyle/>
          <a:p>
            <a:r>
              <a:rPr lang="it-IT" dirty="0" smtClean="0"/>
              <a:t>Tessuti eccitabili</a:t>
            </a:r>
            <a:endParaRPr lang="it-IT" dirty="0"/>
          </a:p>
        </p:txBody>
      </p:sp>
      <p:pic>
        <p:nvPicPr>
          <p:cNvPr id="4" name="Segnaposto SmartArt 3"/>
          <p:cNvPicPr>
            <a:picLocks noGrp="1" noChangeAspect="1"/>
          </p:cNvPicPr>
          <p:nvPr>
            <p:ph type="dgm" idx="1"/>
          </p:nvPr>
        </p:nvPicPr>
        <p:blipFill>
          <a:blip r:embed="rId2"/>
          <a:stretch>
            <a:fillRect/>
          </a:stretch>
        </p:blipFill>
        <p:spPr>
          <a:xfrm>
            <a:off x="899592" y="1340768"/>
            <a:ext cx="7125440" cy="4896544"/>
          </a:xfrm>
          <a:prstGeom prst="rect">
            <a:avLst/>
          </a:prstGeom>
        </p:spPr>
      </p:pic>
    </p:spTree>
    <p:extLst>
      <p:ext uri="{BB962C8B-B14F-4D97-AF65-F5344CB8AC3E}">
        <p14:creationId xmlns:p14="http://schemas.microsoft.com/office/powerpoint/2010/main" val="1283205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077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60420" name="WordArt 3"/>
          <p:cNvSpPr>
            <a:spLocks noChangeArrowheads="1" noChangeShapeType="1" noTextEdit="1"/>
          </p:cNvSpPr>
          <p:nvPr/>
        </p:nvSpPr>
        <p:spPr bwMode="auto">
          <a:xfrm>
            <a:off x="304800" y="533400"/>
            <a:ext cx="8686800" cy="914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IL SISTEMA NERVOSO E' COSTITUITO DA</a:t>
            </a:r>
          </a:p>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NEURONI E CELLULE GLIALI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62467" name="WordArt 4"/>
          <p:cNvSpPr>
            <a:spLocks noChangeArrowheads="1" noChangeShapeType="1" noTextEdit="1"/>
          </p:cNvSpPr>
          <p:nvPr/>
        </p:nvSpPr>
        <p:spPr bwMode="auto">
          <a:xfrm>
            <a:off x="2209800" y="457200"/>
            <a:ext cx="44196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IL NEURONE</a:t>
            </a:r>
          </a:p>
        </p:txBody>
      </p:sp>
      <p:sp>
        <p:nvSpPr>
          <p:cNvPr id="330758" name="Rectangle 6"/>
          <p:cNvSpPr>
            <a:spLocks noChangeArrowheads="1"/>
          </p:cNvSpPr>
          <p:nvPr/>
        </p:nvSpPr>
        <p:spPr bwMode="auto">
          <a:xfrm>
            <a:off x="4419600" y="990600"/>
            <a:ext cx="472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1800" b="1"/>
              <a:t>Il </a:t>
            </a:r>
            <a:r>
              <a:rPr lang="it-IT" altLang="it-IT" sz="1800" b="1">
                <a:solidFill>
                  <a:srgbClr val="008080"/>
                </a:solidFill>
              </a:rPr>
              <a:t>soma</a:t>
            </a:r>
            <a:r>
              <a:rPr lang="it-IT" altLang="it-IT" sz="1800" b="1"/>
              <a:t> neuronale possiede una bassa densità di canali del Na</a:t>
            </a:r>
            <a:r>
              <a:rPr lang="it-IT" altLang="it-IT" sz="1800" b="1" baseline="30000"/>
              <a:t>+</a:t>
            </a:r>
            <a:r>
              <a:rPr lang="it-IT" altLang="it-IT" sz="1800" b="1"/>
              <a:t> e del K</a:t>
            </a:r>
            <a:r>
              <a:rPr lang="it-IT" altLang="it-IT" sz="1800" b="1" baseline="30000"/>
              <a:t>+</a:t>
            </a:r>
            <a:r>
              <a:rPr lang="it-IT" altLang="it-IT" sz="1800" b="1"/>
              <a:t> e quindi non è in grado di condurre potenziali d’azione. </a:t>
            </a:r>
          </a:p>
        </p:txBody>
      </p:sp>
      <p:sp>
        <p:nvSpPr>
          <p:cNvPr id="330759" name="Rectangle 7"/>
          <p:cNvSpPr>
            <a:spLocks noChangeArrowheads="1"/>
          </p:cNvSpPr>
          <p:nvPr/>
        </p:nvSpPr>
        <p:spPr bwMode="auto">
          <a:xfrm>
            <a:off x="4419600" y="2206625"/>
            <a:ext cx="4724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1800" b="1"/>
              <a:t>I </a:t>
            </a:r>
            <a:r>
              <a:rPr lang="it-IT" altLang="it-IT" sz="1800" b="1">
                <a:solidFill>
                  <a:srgbClr val="008080"/>
                </a:solidFill>
              </a:rPr>
              <a:t>dendriti</a:t>
            </a:r>
            <a:r>
              <a:rPr lang="it-IT" altLang="it-IT" sz="1800" b="1"/>
              <a:t> presentano un’alta densità di canali voltaggio-dipendenti e la loro funzione primaria è quella di </a:t>
            </a:r>
            <a:r>
              <a:rPr lang="it-IT" altLang="it-IT" sz="1800" b="1" u="sng"/>
              <a:t>raccogliere i segnali sinaptici che provengono da uno o più neuroni presinaptici e di trasferirli nella regione di integrazione del neurone</a:t>
            </a:r>
            <a:r>
              <a:rPr lang="it-IT" altLang="it-IT" sz="1800" b="1"/>
              <a:t>, il soma.</a:t>
            </a:r>
          </a:p>
        </p:txBody>
      </p:sp>
      <p:sp>
        <p:nvSpPr>
          <p:cNvPr id="330760" name="Rectangle 8"/>
          <p:cNvSpPr>
            <a:spLocks noChangeArrowheads="1"/>
          </p:cNvSpPr>
          <p:nvPr/>
        </p:nvSpPr>
        <p:spPr bwMode="auto">
          <a:xfrm>
            <a:off x="4419600" y="4267200"/>
            <a:ext cx="4603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1800" b="1"/>
              <a:t>Il </a:t>
            </a:r>
            <a:r>
              <a:rPr lang="it-IT" altLang="it-IT" sz="1800" b="1">
                <a:solidFill>
                  <a:srgbClr val="008080"/>
                </a:solidFill>
              </a:rPr>
              <a:t>monticolo assonico</a:t>
            </a:r>
            <a:r>
              <a:rPr lang="it-IT" altLang="it-IT" sz="1800" b="1"/>
              <a:t> presenta un’alta densità di canali del Na</a:t>
            </a:r>
            <a:r>
              <a:rPr lang="it-IT" altLang="it-IT" sz="1800" b="1" baseline="30000"/>
              <a:t>+</a:t>
            </a:r>
            <a:r>
              <a:rPr lang="it-IT" altLang="it-IT" sz="1800" b="1"/>
              <a:t> e del K</a:t>
            </a:r>
            <a:r>
              <a:rPr lang="it-IT" altLang="it-IT" sz="1800" b="1" baseline="30000"/>
              <a:t>+</a:t>
            </a:r>
            <a:r>
              <a:rPr lang="it-IT" altLang="it-IT" sz="1800" b="1"/>
              <a:t> ed è la zona del neurone dove si </a:t>
            </a:r>
            <a:r>
              <a:rPr lang="it-IT" altLang="it-IT" sz="1800" b="1" u="sng"/>
              <a:t>generano i potenziali d’azione</a:t>
            </a:r>
            <a:r>
              <a:rPr lang="it-IT" altLang="it-IT" sz="1800" b="1"/>
              <a:t>.</a:t>
            </a:r>
          </a:p>
        </p:txBody>
      </p:sp>
      <p:sp>
        <p:nvSpPr>
          <p:cNvPr id="330761" name="Rectangle 9"/>
          <p:cNvSpPr>
            <a:spLocks noChangeArrowheads="1"/>
          </p:cNvSpPr>
          <p:nvPr/>
        </p:nvSpPr>
        <p:spPr bwMode="auto">
          <a:xfrm>
            <a:off x="4419600" y="5468938"/>
            <a:ext cx="449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1800" b="1"/>
              <a:t>L’</a:t>
            </a:r>
            <a:r>
              <a:rPr lang="it-IT" altLang="it-IT" sz="1800" b="1">
                <a:solidFill>
                  <a:srgbClr val="008080"/>
                </a:solidFill>
              </a:rPr>
              <a:t>assone</a:t>
            </a:r>
            <a:r>
              <a:rPr lang="it-IT" altLang="it-IT" sz="1800" b="1"/>
              <a:t> è specializzato nella </a:t>
            </a:r>
            <a:r>
              <a:rPr lang="it-IT" altLang="it-IT" sz="1800" b="1" u="sng"/>
              <a:t>conduzione dei segnali del tipo tutto-o-nulla e direziona i segnali elettrici in uscita verso le cellule bersaglio</a:t>
            </a:r>
            <a:r>
              <a:rPr lang="it-IT" altLang="it-IT" sz="1800" b="1"/>
              <a:t>.</a:t>
            </a:r>
          </a:p>
        </p:txBody>
      </p:sp>
      <p:pic>
        <p:nvPicPr>
          <p:cNvPr id="6247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066800"/>
            <a:ext cx="42878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0758"/>
                                        </p:tgtEl>
                                        <p:attrNameLst>
                                          <p:attrName>style.visibility</p:attrName>
                                        </p:attrNameLst>
                                      </p:cBhvr>
                                      <p:to>
                                        <p:strVal val="visible"/>
                                      </p:to>
                                    </p:set>
                                    <p:animEffect transition="in" filter="slide(fromBottom)">
                                      <p:cBhvr>
                                        <p:cTn id="7" dur="500"/>
                                        <p:tgtEl>
                                          <p:spTgt spid="330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0759"/>
                                        </p:tgtEl>
                                        <p:attrNameLst>
                                          <p:attrName>style.visibility</p:attrName>
                                        </p:attrNameLst>
                                      </p:cBhvr>
                                      <p:to>
                                        <p:strVal val="visible"/>
                                      </p:to>
                                    </p:set>
                                    <p:animEffect transition="in" filter="slide(fromBottom)">
                                      <p:cBhvr>
                                        <p:cTn id="12" dur="500"/>
                                        <p:tgtEl>
                                          <p:spTgt spid="3307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30760"/>
                                        </p:tgtEl>
                                        <p:attrNameLst>
                                          <p:attrName>style.visibility</p:attrName>
                                        </p:attrNameLst>
                                      </p:cBhvr>
                                      <p:to>
                                        <p:strVal val="visible"/>
                                      </p:to>
                                    </p:set>
                                    <p:animEffect transition="in" filter="slide(fromBottom)">
                                      <p:cBhvr>
                                        <p:cTn id="17" dur="500"/>
                                        <p:tgtEl>
                                          <p:spTgt spid="3307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30761"/>
                                        </p:tgtEl>
                                        <p:attrNameLst>
                                          <p:attrName>style.visibility</p:attrName>
                                        </p:attrNameLst>
                                      </p:cBhvr>
                                      <p:to>
                                        <p:strVal val="visible"/>
                                      </p:to>
                                    </p:set>
                                    <p:animEffect transition="in" filter="slide(fromBottom)">
                                      <p:cBhvr>
                                        <p:cTn id="22" dur="500"/>
                                        <p:tgtEl>
                                          <p:spTgt spid="330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8" grpId="0"/>
      <p:bldP spid="330759" grpId="0"/>
      <p:bldP spid="330760" grpId="0"/>
      <p:bldP spid="3307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64515" name="WordArt 6"/>
          <p:cNvSpPr>
            <a:spLocks noChangeArrowheads="1" noChangeShapeType="1" noTextEdit="1"/>
          </p:cNvSpPr>
          <p:nvPr/>
        </p:nvSpPr>
        <p:spPr bwMode="auto">
          <a:xfrm>
            <a:off x="762000" y="533400"/>
            <a:ext cx="71628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TIPI DI NEURONE</a:t>
            </a:r>
          </a:p>
        </p:txBody>
      </p:sp>
      <p:pic>
        <p:nvPicPr>
          <p:cNvPr id="645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66563" name="WordArt 5"/>
          <p:cNvSpPr>
            <a:spLocks noChangeArrowheads="1" noChangeShapeType="1" noTextEdit="1"/>
          </p:cNvSpPr>
          <p:nvPr/>
        </p:nvSpPr>
        <p:spPr bwMode="auto">
          <a:xfrm>
            <a:off x="762000" y="533400"/>
            <a:ext cx="71628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TIPI DI NEURONE</a:t>
            </a:r>
          </a:p>
        </p:txBody>
      </p:sp>
      <p:pic>
        <p:nvPicPr>
          <p:cNvPr id="665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68611" name="WordArt 12"/>
          <p:cNvSpPr>
            <a:spLocks noChangeArrowheads="1" noChangeShapeType="1" noTextEdit="1"/>
          </p:cNvSpPr>
          <p:nvPr/>
        </p:nvSpPr>
        <p:spPr bwMode="auto">
          <a:xfrm>
            <a:off x="1676400" y="533400"/>
            <a:ext cx="55626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NEUROGLIA</a:t>
            </a:r>
          </a:p>
        </p:txBody>
      </p:sp>
      <p:sp>
        <p:nvSpPr>
          <p:cNvPr id="68612" name="Rectangle 13"/>
          <p:cNvSpPr>
            <a:spLocks noChangeArrowheads="1"/>
          </p:cNvSpPr>
          <p:nvPr/>
        </p:nvSpPr>
        <p:spPr bwMode="auto">
          <a:xfrm>
            <a:off x="76200" y="1219200"/>
            <a:ext cx="9067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it-IT" altLang="it-IT" sz="1600" b="1"/>
              <a:t>Le cellule gliali non partecipano direttamente alla genesi del potenziale d’azione ma svolgono un’azione importante per sostenere fisicamente i neuroni. Partecipano anche all’omeostasi del liquido extracellulare eliminando l’eccesso di K</a:t>
            </a:r>
            <a:r>
              <a:rPr lang="it-IT" altLang="it-IT" sz="1600" b="1" baseline="30000"/>
              <a:t>+</a:t>
            </a:r>
            <a:r>
              <a:rPr lang="it-IT" altLang="it-IT" sz="1600" b="1"/>
              <a:t> che si accumula nel liquido extracellulare durante l’attività dei neuroni. </a:t>
            </a:r>
          </a:p>
        </p:txBody>
      </p:sp>
      <p:pic>
        <p:nvPicPr>
          <p:cNvPr id="6861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193675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19400"/>
            <a:ext cx="24257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70659" name="WordArt 5"/>
          <p:cNvSpPr>
            <a:spLocks noChangeArrowheads="1" noChangeShapeType="1" noTextEdit="1"/>
          </p:cNvSpPr>
          <p:nvPr/>
        </p:nvSpPr>
        <p:spPr bwMode="auto">
          <a:xfrm>
            <a:off x="1676400" y="533400"/>
            <a:ext cx="55626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NEUROGLIA</a:t>
            </a:r>
          </a:p>
        </p:txBody>
      </p:sp>
      <p:pic>
        <p:nvPicPr>
          <p:cNvPr id="706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244600"/>
            <a:ext cx="57531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72707" name="WordArt 5"/>
          <p:cNvSpPr>
            <a:spLocks noChangeArrowheads="1" noChangeShapeType="1" noTextEdit="1"/>
          </p:cNvSpPr>
          <p:nvPr/>
        </p:nvSpPr>
        <p:spPr bwMode="auto">
          <a:xfrm>
            <a:off x="1676400" y="533400"/>
            <a:ext cx="55626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NEUROGLIA</a:t>
            </a:r>
          </a:p>
        </p:txBody>
      </p:sp>
      <p:pic>
        <p:nvPicPr>
          <p:cNvPr id="727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41475"/>
            <a:ext cx="7848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74755" name="WordArt 7"/>
          <p:cNvSpPr>
            <a:spLocks noChangeArrowheads="1" noChangeShapeType="1" noTextEdit="1"/>
          </p:cNvSpPr>
          <p:nvPr/>
        </p:nvSpPr>
        <p:spPr bwMode="auto">
          <a:xfrm>
            <a:off x="1676400" y="533400"/>
            <a:ext cx="55626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NEUROGLIA</a:t>
            </a:r>
          </a:p>
        </p:txBody>
      </p:sp>
      <p:pic>
        <p:nvPicPr>
          <p:cNvPr id="747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76803" name="WordArt 4"/>
          <p:cNvSpPr>
            <a:spLocks noChangeArrowheads="1" noChangeShapeType="1" noTextEdit="1"/>
          </p:cNvSpPr>
          <p:nvPr/>
        </p:nvSpPr>
        <p:spPr bwMode="auto">
          <a:xfrm>
            <a:off x="1676400" y="533400"/>
            <a:ext cx="55626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NEUROGLIA</a:t>
            </a:r>
          </a:p>
        </p:txBody>
      </p:sp>
      <p:pic>
        <p:nvPicPr>
          <p:cNvPr id="76804" name="Picture 5" descr="Nodes_of_Ranvi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6"/>
          <p:cNvSpPr txBox="1">
            <a:spLocks noChangeArrowheads="1"/>
          </p:cNvSpPr>
          <p:nvPr/>
        </p:nvSpPr>
        <p:spPr bwMode="auto">
          <a:xfrm>
            <a:off x="2346325" y="1371600"/>
            <a:ext cx="409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3600" b="1">
                <a:solidFill>
                  <a:srgbClr val="008080"/>
                </a:solidFill>
              </a:rPr>
              <a:t>NODI DI RANVIER</a:t>
            </a:r>
          </a:p>
        </p:txBody>
      </p:sp>
      <p:sp>
        <p:nvSpPr>
          <p:cNvPr id="76806" name="Rectangle 7"/>
          <p:cNvSpPr>
            <a:spLocks noChangeArrowheads="1"/>
          </p:cNvSpPr>
          <p:nvPr/>
        </p:nvSpPr>
        <p:spPr bwMode="auto">
          <a:xfrm>
            <a:off x="0" y="55626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t>Il nodo di Ranvier contiene un’alta densità di canali del Na</a:t>
            </a:r>
            <a:r>
              <a:rPr lang="it-IT" altLang="it-IT" sz="2000" b="1" baseline="30000"/>
              <a:t>+</a:t>
            </a:r>
            <a:r>
              <a:rPr lang="it-IT" altLang="it-IT" sz="2000" b="1"/>
              <a:t> e del K</a:t>
            </a:r>
            <a:r>
              <a:rPr lang="it-IT" altLang="it-IT" sz="2000" b="1" baseline="30000"/>
              <a:t>+</a:t>
            </a:r>
            <a:r>
              <a:rPr lang="it-IT" altLang="it-IT" sz="2000" b="1"/>
              <a:t> e svolge un ruolo fondamentale nella generazione e nella propagazione dei potenziali d’azione lungo la fibra mielinizzata.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293893" name="Rectangle 5"/>
          <p:cNvSpPr>
            <a:spLocks noChangeArrowheads="1"/>
          </p:cNvSpPr>
          <p:nvPr/>
        </p:nvSpPr>
        <p:spPr bwMode="auto">
          <a:xfrm>
            <a:off x="5562600" y="1504950"/>
            <a:ext cx="3505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I potenziali graduati (potenziali di recettore o potenziali sinaptici) sono segnali locali (passivi) a intensità variabile che si propagano per brevi distanze, man mano diminuendo di intensità e vengono utilizzati per la conduzione a breve distanza.</a:t>
            </a:r>
          </a:p>
        </p:txBody>
      </p:sp>
      <p:sp>
        <p:nvSpPr>
          <p:cNvPr id="293894" name="Text Box 6"/>
          <p:cNvSpPr txBox="1">
            <a:spLocks noChangeArrowheads="1"/>
          </p:cNvSpPr>
          <p:nvPr/>
        </p:nvSpPr>
        <p:spPr bwMode="auto">
          <a:xfrm>
            <a:off x="5546725" y="773113"/>
            <a:ext cx="3292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solidFill>
                  <a:srgbClr val="008080"/>
                </a:solidFill>
              </a:rPr>
              <a:t>POTENZIALI GRADUATI O ELETTROTONICI</a:t>
            </a:r>
          </a:p>
        </p:txBody>
      </p:sp>
      <p:sp>
        <p:nvSpPr>
          <p:cNvPr id="293895" name="Text Box 7"/>
          <p:cNvSpPr txBox="1">
            <a:spLocks noChangeArrowheads="1"/>
          </p:cNvSpPr>
          <p:nvPr/>
        </p:nvSpPr>
        <p:spPr bwMode="auto">
          <a:xfrm>
            <a:off x="5562600" y="4479925"/>
            <a:ext cx="297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solidFill>
                  <a:srgbClr val="008080"/>
                </a:solidFill>
              </a:rPr>
              <a:t>POTENZIALI D’AZIONE</a:t>
            </a:r>
          </a:p>
        </p:txBody>
      </p:sp>
      <p:sp>
        <p:nvSpPr>
          <p:cNvPr id="293896" name="Rectangle 8"/>
          <p:cNvSpPr>
            <a:spLocks noChangeArrowheads="1"/>
          </p:cNvSpPr>
          <p:nvPr/>
        </p:nvSpPr>
        <p:spPr bwMode="auto">
          <a:xfrm>
            <a:off x="5562600" y="4800600"/>
            <a:ext cx="358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depolarizzazione molto rapida e ampia che si propaga per grandi distanze lungo il neurone senza attenuarsi</a:t>
            </a:r>
          </a:p>
        </p:txBody>
      </p:sp>
      <p:pic>
        <p:nvPicPr>
          <p:cNvPr id="7885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685800"/>
            <a:ext cx="53911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3894"/>
                                        </p:tgtEl>
                                        <p:attrNameLst>
                                          <p:attrName>style.visibility</p:attrName>
                                        </p:attrNameLst>
                                      </p:cBhvr>
                                      <p:to>
                                        <p:strVal val="visible"/>
                                      </p:to>
                                    </p:set>
                                    <p:animEffect transition="in" filter="dissolve">
                                      <p:cBhvr>
                                        <p:cTn id="7" dur="500"/>
                                        <p:tgtEl>
                                          <p:spTgt spid="29389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3895"/>
                                        </p:tgtEl>
                                        <p:attrNameLst>
                                          <p:attrName>style.visibility</p:attrName>
                                        </p:attrNameLst>
                                      </p:cBhvr>
                                      <p:to>
                                        <p:strVal val="visible"/>
                                      </p:to>
                                    </p:set>
                                    <p:animEffect transition="in" filter="dissolve">
                                      <p:cBhvr>
                                        <p:cTn id="11" dur="500"/>
                                        <p:tgtEl>
                                          <p:spTgt spid="2938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93893"/>
                                        </p:tgtEl>
                                        <p:attrNameLst>
                                          <p:attrName>style.visibility</p:attrName>
                                        </p:attrNameLst>
                                      </p:cBhvr>
                                      <p:to>
                                        <p:strVal val="visible"/>
                                      </p:to>
                                    </p:set>
                                    <p:animEffect transition="in" filter="dissolve">
                                      <p:cBhvr>
                                        <p:cTn id="16" dur="500"/>
                                        <p:tgtEl>
                                          <p:spTgt spid="2938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93896"/>
                                        </p:tgtEl>
                                        <p:attrNameLst>
                                          <p:attrName>style.visibility</p:attrName>
                                        </p:attrNameLst>
                                      </p:cBhvr>
                                      <p:to>
                                        <p:strVal val="visible"/>
                                      </p:to>
                                    </p:set>
                                    <p:animEffect transition="in" filter="dissolve">
                                      <p:cBhvr>
                                        <p:cTn id="21" dur="500"/>
                                        <p:tgtEl>
                                          <p:spTgt spid="293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p:bldP spid="293894" grpId="0"/>
      <p:bldP spid="293895" grpId="0"/>
      <p:bldP spid="2938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8195" name="Text Box 6"/>
          <p:cNvSpPr txBox="1">
            <a:spLocks noChangeArrowheads="1"/>
          </p:cNvSpPr>
          <p:nvPr/>
        </p:nvSpPr>
        <p:spPr bwMode="auto">
          <a:xfrm>
            <a:off x="457200" y="4572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it-IT" altLang="it-IT" sz="2400" b="1"/>
              <a:t>CELLULE ECCITABILI: i neuroni e le cellule muscolari</a:t>
            </a:r>
          </a:p>
        </p:txBody>
      </p:sp>
      <p:pic>
        <p:nvPicPr>
          <p:cNvPr id="8196" name="Picture 24" descr="corre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00263"/>
            <a:ext cx="4572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4419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066800"/>
            <a:ext cx="51863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80900" name="Rectangle 4"/>
          <p:cNvSpPr>
            <a:spLocks noChangeArrowheads="1"/>
          </p:cNvSpPr>
          <p:nvPr/>
        </p:nvSpPr>
        <p:spPr bwMode="auto">
          <a:xfrm>
            <a:off x="5410200" y="1203325"/>
            <a:ext cx="36004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In particolare, nei neuroni i potenziali graduati sono depolarizzazioni o iperpolarizzazioni che hanno luogo nei dendriti e nel corpo cellulare. </a:t>
            </a:r>
          </a:p>
        </p:txBody>
      </p:sp>
      <p:sp>
        <p:nvSpPr>
          <p:cNvPr id="295941" name="Rectangle 5"/>
          <p:cNvSpPr>
            <a:spLocks noChangeArrowheads="1"/>
          </p:cNvSpPr>
          <p:nvPr/>
        </p:nvSpPr>
        <p:spPr bwMode="auto">
          <a:xfrm>
            <a:off x="5429250" y="3565525"/>
            <a:ext cx="33464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Sono definiti graduati perché la loro ampiezza è direttamente proporzionale alla forza dell’evento scatenante: maggiore è lo stimolo più ampio sarà il potenziale graduato.  </a:t>
            </a:r>
          </a:p>
        </p:txBody>
      </p:sp>
      <p:sp>
        <p:nvSpPr>
          <p:cNvPr id="80902" name="WordArt 6"/>
          <p:cNvSpPr>
            <a:spLocks noChangeArrowheads="1" noChangeShapeType="1" noTextEdit="1"/>
          </p:cNvSpPr>
          <p:nvPr/>
        </p:nvSpPr>
        <p:spPr bwMode="auto">
          <a:xfrm>
            <a:off x="990600" y="457200"/>
            <a:ext cx="67818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POTENZIALI GRADUATI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5941"/>
                                        </p:tgtEl>
                                        <p:attrNameLst>
                                          <p:attrName>style.visibility</p:attrName>
                                        </p:attrNameLst>
                                      </p:cBhvr>
                                      <p:to>
                                        <p:strVal val="visible"/>
                                      </p:to>
                                    </p:set>
                                    <p:animEffect transition="in" filter="dissolve">
                                      <p:cBhvr>
                                        <p:cTn id="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829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685800"/>
            <a:ext cx="53911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9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3505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9243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302088" name="Text Box 8"/>
          <p:cNvSpPr txBox="1">
            <a:spLocks noChangeArrowheads="1"/>
          </p:cNvSpPr>
          <p:nvPr/>
        </p:nvSpPr>
        <p:spPr bwMode="auto">
          <a:xfrm>
            <a:off x="228600" y="5118100"/>
            <a:ext cx="41306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Il potenziale graduato è soprasoglia nel punto di origine ma diminuisce di intensità viaggiando lungo il corpo cellulare. Nella zona Trigger è sottosoglia pertanto non innesca potenziali d’azione</a:t>
            </a:r>
          </a:p>
        </p:txBody>
      </p:sp>
      <p:sp>
        <p:nvSpPr>
          <p:cNvPr id="302089" name="Text Box 9"/>
          <p:cNvSpPr txBox="1">
            <a:spLocks noChangeArrowheads="1"/>
          </p:cNvSpPr>
          <p:nvPr/>
        </p:nvSpPr>
        <p:spPr bwMode="auto">
          <a:xfrm>
            <a:off x="4708525" y="5105400"/>
            <a:ext cx="41306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Uno stimolo più forte nello stesso punto del corpo cellulare provoca un potenziale graduato che è ancora sopra la soglia quando raggiunge la zona trigger, pertanto attiva un potenziale d’azione</a:t>
            </a:r>
          </a:p>
        </p:txBody>
      </p:sp>
      <p:sp>
        <p:nvSpPr>
          <p:cNvPr id="84999" name="WordArt 10"/>
          <p:cNvSpPr>
            <a:spLocks noChangeArrowheads="1" noChangeShapeType="1" noTextEdit="1"/>
          </p:cNvSpPr>
          <p:nvPr/>
        </p:nvSpPr>
        <p:spPr bwMode="auto">
          <a:xfrm>
            <a:off x="990600" y="457200"/>
            <a:ext cx="67818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POTENZIALI GRADUATI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2088"/>
                                        </p:tgtEl>
                                        <p:attrNameLst>
                                          <p:attrName>style.visibility</p:attrName>
                                        </p:attrNameLst>
                                      </p:cBhvr>
                                      <p:to>
                                        <p:strVal val="visible"/>
                                      </p:to>
                                    </p:set>
                                    <p:animEffect transition="in" filter="dissolve">
                                      <p:cBhvr>
                                        <p:cTn id="7" dur="500"/>
                                        <p:tgtEl>
                                          <p:spTgt spid="302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2089"/>
                                        </p:tgtEl>
                                        <p:attrNameLst>
                                          <p:attrName>style.visibility</p:attrName>
                                        </p:attrNameLst>
                                      </p:cBhvr>
                                      <p:to>
                                        <p:strVal val="visible"/>
                                      </p:to>
                                    </p:set>
                                    <p:animEffect transition="in" filter="dissolve">
                                      <p:cBhvr>
                                        <p:cTn id="12" dur="500"/>
                                        <p:tgtEl>
                                          <p:spTgt spid="302089"/>
                                        </p:tgtEl>
                                      </p:cBhvr>
                                    </p:animEffect>
                                  </p:childTnLst>
                                </p:cTn>
                              </p:par>
                              <p:par>
                                <p:cTn id="13" presetID="9" presetClass="entr" presetSubtype="0" fill="hold" nodeType="withEffect">
                                  <p:stCondLst>
                                    <p:cond delay="0"/>
                                  </p:stCondLst>
                                  <p:childTnLst>
                                    <p:set>
                                      <p:cBhvr>
                                        <p:cTn id="14" dur="1" fill="hold">
                                          <p:stCondLst>
                                            <p:cond delay="0"/>
                                          </p:stCondLst>
                                        </p:cTn>
                                        <p:tgtEl>
                                          <p:spTgt spid="302092"/>
                                        </p:tgtEl>
                                        <p:attrNameLst>
                                          <p:attrName>style.visibility</p:attrName>
                                        </p:attrNameLst>
                                      </p:cBhvr>
                                      <p:to>
                                        <p:strVal val="visible"/>
                                      </p:to>
                                    </p:set>
                                    <p:animEffect transition="in" filter="dissolve">
                                      <p:cBhvr>
                                        <p:cTn id="15" dur="500"/>
                                        <p:tgtEl>
                                          <p:spTgt spid="302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8" grpId="0"/>
      <p:bldP spid="30208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87043" name="Text Box 5"/>
          <p:cNvSpPr txBox="1">
            <a:spLocks noChangeArrowheads="1"/>
          </p:cNvSpPr>
          <p:nvPr/>
        </p:nvSpPr>
        <p:spPr bwMode="auto">
          <a:xfrm>
            <a:off x="228600" y="5256213"/>
            <a:ext cx="8915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Tre potenziali graduati eccitatori originano contemporaneamente. Ognuno di essi sarebbe sotto soglia, ma poiché arrivano simultaneamente si sommano, dando origine ad un potenziale graduato soprasoglia e innescando il potenziale d’azione (</a:t>
            </a:r>
            <a:r>
              <a:rPr lang="it-IT" altLang="it-IT" sz="2400" b="1">
                <a:solidFill>
                  <a:srgbClr val="008080"/>
                </a:solidFill>
              </a:rPr>
              <a:t>SOMMAZIONE SPAZIALE</a:t>
            </a:r>
            <a:r>
              <a:rPr lang="it-IT" altLang="it-IT" sz="1800" b="1"/>
              <a:t>)</a:t>
            </a:r>
          </a:p>
        </p:txBody>
      </p:sp>
      <p:sp>
        <p:nvSpPr>
          <p:cNvPr id="87044" name="WordArt 8"/>
          <p:cNvSpPr>
            <a:spLocks noChangeArrowheads="1" noChangeShapeType="1" noTextEdit="1"/>
          </p:cNvSpPr>
          <p:nvPr/>
        </p:nvSpPr>
        <p:spPr bwMode="auto">
          <a:xfrm>
            <a:off x="457200" y="457200"/>
            <a:ext cx="83058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POTENZIALI POST-SINAPTICI ECCITATORI</a:t>
            </a:r>
          </a:p>
        </p:txBody>
      </p:sp>
      <p:pic>
        <p:nvPicPr>
          <p:cNvPr id="8704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305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89091" name="Text Box 4"/>
          <p:cNvSpPr txBox="1">
            <a:spLocks noChangeArrowheads="1"/>
          </p:cNvSpPr>
          <p:nvPr/>
        </p:nvSpPr>
        <p:spPr bwMode="auto">
          <a:xfrm>
            <a:off x="228600" y="5591175"/>
            <a:ext cx="8915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Due stimoli che, sommati, potrebbero essere soprasoglia vengono diminuiti da un potenziale graduato inibitorio iperpolarizzante. Di conseguenza la somma dei tre potenziali graduati è sottosoglia e non viene generato nessun potenziale d’azione.</a:t>
            </a:r>
          </a:p>
        </p:txBody>
      </p:sp>
      <p:sp>
        <p:nvSpPr>
          <p:cNvPr id="89092" name="WordArt 6"/>
          <p:cNvSpPr>
            <a:spLocks noChangeArrowheads="1" noChangeShapeType="1" noTextEdit="1"/>
          </p:cNvSpPr>
          <p:nvPr/>
        </p:nvSpPr>
        <p:spPr bwMode="auto">
          <a:xfrm>
            <a:off x="457200" y="457200"/>
            <a:ext cx="83058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POTENZIALI POST-SINAPTICI INIBITORI</a:t>
            </a:r>
          </a:p>
        </p:txBody>
      </p:sp>
      <p:pic>
        <p:nvPicPr>
          <p:cNvPr id="890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91139" name="Rectangle 4"/>
          <p:cNvSpPr>
            <a:spLocks noChangeArrowheads="1"/>
          </p:cNvSpPr>
          <p:nvPr/>
        </p:nvSpPr>
        <p:spPr bwMode="auto">
          <a:xfrm>
            <a:off x="0" y="593725"/>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it-IT" altLang="it-IT" sz="2000" b="1"/>
              <a:t>Potenziali graduati che non arrivano simultaneamente nella zona trigger possono essere comunque sommati se arrivano vicini nel tempo (</a:t>
            </a:r>
            <a:r>
              <a:rPr lang="it-IT" altLang="it-IT" sz="2400" b="1">
                <a:solidFill>
                  <a:srgbClr val="008080"/>
                </a:solidFill>
              </a:rPr>
              <a:t>SOMMAZIONE TEMPORALE</a:t>
            </a:r>
            <a:r>
              <a:rPr lang="it-IT" altLang="it-IT" sz="2000" b="1"/>
              <a:t>)</a:t>
            </a:r>
          </a:p>
        </p:txBody>
      </p:sp>
      <p:pic>
        <p:nvPicPr>
          <p:cNvPr id="911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2625"/>
            <a:ext cx="91440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93187" name="Rectangle 9"/>
          <p:cNvSpPr>
            <a:spLocks noChangeArrowheads="1"/>
          </p:cNvSpPr>
          <p:nvPr/>
        </p:nvSpPr>
        <p:spPr bwMode="auto">
          <a:xfrm>
            <a:off x="0" y="563880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t>Ogni neurone, specialmente quelli del sistema nervoso centrale, rappresenta la stazione ultima di migliaia di terminazioni neuritiche con rispettivi piedi sinaptici, alcuni dei quali sono eccitatori (in rosso), altri invece inibitori (in blu).</a:t>
            </a:r>
          </a:p>
        </p:txBody>
      </p:sp>
      <p:pic>
        <p:nvPicPr>
          <p:cNvPr id="9318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6838"/>
            <a:ext cx="914400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WordArt 11"/>
          <p:cNvSpPr>
            <a:spLocks noChangeArrowheads="1" noChangeShapeType="1" noTextEdit="1"/>
          </p:cNvSpPr>
          <p:nvPr/>
        </p:nvSpPr>
        <p:spPr bwMode="auto">
          <a:xfrm>
            <a:off x="457200" y="457200"/>
            <a:ext cx="8305800" cy="5334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SINAPSI TRA NEURONI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9523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76600"/>
            <a:ext cx="3429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9"/>
          <p:cNvSpPr txBox="1">
            <a:spLocks noChangeArrowheads="1"/>
          </p:cNvSpPr>
          <p:nvPr/>
        </p:nvSpPr>
        <p:spPr bwMode="auto">
          <a:xfrm>
            <a:off x="228600" y="4462463"/>
            <a:ext cx="48006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V</a:t>
            </a:r>
            <a:r>
              <a:rPr lang="it-IT" altLang="it-IT" sz="1800" baseline="-15000"/>
              <a:t>x</a:t>
            </a:r>
            <a:r>
              <a:rPr lang="it-IT" altLang="it-IT" sz="1800"/>
              <a:t> = variazione di potenziale alla distanza x dal punto (x=0) dove viene iniettata la corrente;</a:t>
            </a:r>
          </a:p>
          <a:p>
            <a:pPr eaLnBrk="1" hangingPunct="1">
              <a:spcBef>
                <a:spcPct val="0"/>
              </a:spcBef>
              <a:buClrTx/>
              <a:buSzTx/>
              <a:buFontTx/>
              <a:buNone/>
            </a:pPr>
            <a:r>
              <a:rPr lang="it-IT" altLang="it-IT" sz="1800"/>
              <a:t>V</a:t>
            </a:r>
            <a:r>
              <a:rPr lang="it-IT" altLang="it-IT" sz="1800" baseline="-15000"/>
              <a:t>0</a:t>
            </a:r>
            <a:r>
              <a:rPr lang="it-IT" altLang="it-IT" sz="1800"/>
              <a:t> = variazione di potenziale al punto x=0;</a:t>
            </a:r>
          </a:p>
          <a:p>
            <a:pPr eaLnBrk="1" hangingPunct="1">
              <a:spcBef>
                <a:spcPct val="0"/>
              </a:spcBef>
              <a:buClrTx/>
              <a:buSzTx/>
              <a:buFont typeface="Symbol" panose="05050102010706020507" pitchFamily="18" charset="2"/>
              <a:buNone/>
            </a:pPr>
            <a:r>
              <a:rPr lang="it-IT" altLang="it-IT" sz="1800">
                <a:sym typeface="Symbol" panose="05050102010706020507" pitchFamily="18" charset="2"/>
              </a:rPr>
              <a:t>= costante di spazio (uguale a 1-7 mm)</a:t>
            </a:r>
          </a:p>
          <a:p>
            <a:pPr eaLnBrk="1" hangingPunct="1">
              <a:spcBef>
                <a:spcPct val="0"/>
              </a:spcBef>
              <a:buClrTx/>
              <a:buSzTx/>
              <a:buFont typeface="Symbol" panose="05050102010706020507" pitchFamily="18" charset="2"/>
              <a:buChar char="l"/>
            </a:pPr>
            <a:endParaRPr lang="it-IT" altLang="it-IT" sz="1800"/>
          </a:p>
          <a:p>
            <a:pPr eaLnBrk="1" hangingPunct="1">
              <a:spcBef>
                <a:spcPct val="0"/>
              </a:spcBef>
              <a:buClrTx/>
              <a:buSzTx/>
              <a:buFontTx/>
              <a:buNone/>
            </a:pPr>
            <a:endParaRPr lang="it-IT" altLang="it-IT" sz="1800"/>
          </a:p>
        </p:txBody>
      </p:sp>
      <p:sp>
        <p:nvSpPr>
          <p:cNvPr id="95237" name="WordArt 11"/>
          <p:cNvSpPr>
            <a:spLocks noChangeArrowheads="1" noChangeShapeType="1" noTextEdit="1"/>
          </p:cNvSpPr>
          <p:nvPr/>
        </p:nvSpPr>
        <p:spPr bwMode="auto">
          <a:xfrm>
            <a:off x="990600" y="457200"/>
            <a:ext cx="67818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POTENZIALI GRADUATI</a:t>
            </a:r>
          </a:p>
        </p:txBody>
      </p:sp>
      <p:sp>
        <p:nvSpPr>
          <p:cNvPr id="95238" name="Rectangle 12"/>
          <p:cNvSpPr>
            <a:spLocks noChangeArrowheads="1"/>
          </p:cNvSpPr>
          <p:nvPr/>
        </p:nvSpPr>
        <p:spPr bwMode="auto">
          <a:xfrm>
            <a:off x="0" y="1119188"/>
            <a:ext cx="705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2000" b="1"/>
              <a:t>I potenziali graduati perdono di intensità per due ragioni:</a:t>
            </a:r>
          </a:p>
        </p:txBody>
      </p:sp>
      <p:sp>
        <p:nvSpPr>
          <p:cNvPr id="95239" name="Rectangle 13"/>
          <p:cNvSpPr>
            <a:spLocks noChangeArrowheads="1"/>
          </p:cNvSpPr>
          <p:nvPr/>
        </p:nvSpPr>
        <p:spPr bwMode="auto">
          <a:xfrm>
            <a:off x="198438" y="1584325"/>
            <a:ext cx="3629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1. dispersione della corrente</a:t>
            </a:r>
          </a:p>
        </p:txBody>
      </p:sp>
      <p:sp>
        <p:nvSpPr>
          <p:cNvPr id="95240" name="Rectangle 14"/>
          <p:cNvSpPr>
            <a:spLocks noChangeArrowheads="1"/>
          </p:cNvSpPr>
          <p:nvPr/>
        </p:nvSpPr>
        <p:spPr bwMode="auto">
          <a:xfrm>
            <a:off x="198438" y="2209800"/>
            <a:ext cx="4983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2. resistenza del citoplasma che si oppone al flusso ionico.</a:t>
            </a:r>
          </a:p>
        </p:txBody>
      </p:sp>
      <p:pic>
        <p:nvPicPr>
          <p:cNvPr id="9524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1600200"/>
            <a:ext cx="41957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3429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WordArt 6"/>
          <p:cNvSpPr>
            <a:spLocks noChangeArrowheads="1" noChangeShapeType="1" noTextEdit="1"/>
          </p:cNvSpPr>
          <p:nvPr/>
        </p:nvSpPr>
        <p:spPr bwMode="auto">
          <a:xfrm>
            <a:off x="990600" y="457200"/>
            <a:ext cx="67818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POTENZIALI GRADUATI</a:t>
            </a:r>
          </a:p>
        </p:txBody>
      </p:sp>
      <p:sp>
        <p:nvSpPr>
          <p:cNvPr id="97285" name="Rectangle 11"/>
          <p:cNvSpPr>
            <a:spLocks noChangeArrowheads="1"/>
          </p:cNvSpPr>
          <p:nvPr/>
        </p:nvSpPr>
        <p:spPr bwMode="auto">
          <a:xfrm>
            <a:off x="3962400" y="5410200"/>
            <a:ext cx="5181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Symbol" panose="05050102010706020507" pitchFamily="18" charset="2"/>
              <a:buNone/>
            </a:pPr>
            <a:r>
              <a:rPr lang="it-IT" altLang="it-IT" sz="1800" b="1">
                <a:sym typeface="Symbol" panose="05050102010706020507" pitchFamily="18" charset="2"/>
              </a:rPr>
              <a:t> rappresenta la distanza a cui il potenziale misurato è ridotto al 37% del suo valore iniziale.</a:t>
            </a:r>
          </a:p>
          <a:p>
            <a:pPr>
              <a:spcBef>
                <a:spcPct val="0"/>
              </a:spcBef>
              <a:buClrTx/>
              <a:buSzTx/>
              <a:buFont typeface="Symbol" panose="05050102010706020507" pitchFamily="18" charset="2"/>
              <a:buNone/>
            </a:pPr>
            <a:r>
              <a:rPr lang="it-IT" altLang="it-IT" sz="1800" b="1"/>
              <a:t>Maggiore è </a:t>
            </a:r>
            <a:r>
              <a:rPr lang="it-IT" altLang="it-IT" sz="1800" b="1">
                <a:sym typeface="Symbol" panose="05050102010706020507" pitchFamily="18" charset="2"/>
              </a:rPr>
              <a:t></a:t>
            </a:r>
            <a:r>
              <a:rPr lang="it-IT" altLang="it-IT" sz="1800" b="1"/>
              <a:t> , migliori saranno le proprietà del cavo conduttore.</a:t>
            </a:r>
          </a:p>
        </p:txBody>
      </p:sp>
      <p:sp>
        <p:nvSpPr>
          <p:cNvPr id="97286" name="Text Box 12"/>
          <p:cNvSpPr txBox="1">
            <a:spLocks noChangeArrowheads="1"/>
          </p:cNvSpPr>
          <p:nvPr/>
        </p:nvSpPr>
        <p:spPr bwMode="auto">
          <a:xfrm>
            <a:off x="76200" y="2438400"/>
            <a:ext cx="45116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a:t>x = </a:t>
            </a:r>
            <a:r>
              <a:rPr lang="it-IT" altLang="it-IT">
                <a:sym typeface="Symbol" panose="05050102010706020507" pitchFamily="18" charset="2"/>
              </a:rPr>
              <a:t>		V</a:t>
            </a:r>
            <a:r>
              <a:rPr lang="it-IT" altLang="it-IT" baseline="-25000">
                <a:sym typeface="Symbol" panose="05050102010706020507" pitchFamily="18" charset="2"/>
              </a:rPr>
              <a:t>x</a:t>
            </a:r>
            <a:r>
              <a:rPr lang="it-IT" altLang="it-IT">
                <a:sym typeface="Symbol" panose="05050102010706020507" pitchFamily="18" charset="2"/>
              </a:rPr>
              <a:t> = V</a:t>
            </a:r>
            <a:r>
              <a:rPr lang="it-IT" altLang="it-IT" baseline="-25000">
                <a:sym typeface="Symbol" panose="05050102010706020507" pitchFamily="18" charset="2"/>
              </a:rPr>
              <a:t>0</a:t>
            </a:r>
            <a:r>
              <a:rPr lang="it-IT" altLang="it-IT">
                <a:sym typeface="Symbol" panose="05050102010706020507" pitchFamily="18" charset="2"/>
              </a:rPr>
              <a:t>/e</a:t>
            </a:r>
          </a:p>
          <a:p>
            <a:pPr eaLnBrk="1" hangingPunct="1">
              <a:spcBef>
                <a:spcPct val="0"/>
              </a:spcBef>
              <a:buClrTx/>
              <a:buSzTx/>
              <a:buFontTx/>
              <a:buNone/>
            </a:pPr>
            <a:r>
              <a:rPr lang="it-IT" altLang="it-IT">
                <a:sym typeface="Symbol" panose="05050102010706020507" pitchFamily="18" charset="2"/>
              </a:rPr>
              <a:t>		V</a:t>
            </a:r>
            <a:r>
              <a:rPr lang="it-IT" altLang="it-IT" baseline="-25000">
                <a:sym typeface="Symbol" panose="05050102010706020507" pitchFamily="18" charset="2"/>
              </a:rPr>
              <a:t>x</a:t>
            </a:r>
            <a:r>
              <a:rPr lang="it-IT" altLang="it-IT">
                <a:sym typeface="Symbol" panose="05050102010706020507" pitchFamily="18" charset="2"/>
              </a:rPr>
              <a:t> = 0,37V</a:t>
            </a:r>
            <a:r>
              <a:rPr lang="it-IT" altLang="it-IT" baseline="-25000">
                <a:sym typeface="Symbol" panose="05050102010706020507" pitchFamily="18" charset="2"/>
              </a:rPr>
              <a:t>0</a:t>
            </a:r>
            <a:endParaRPr lang="it-IT" altLang="it-IT">
              <a:sym typeface="Symbol" panose="05050102010706020507" pitchFamily="18" charset="2"/>
            </a:endParaRPr>
          </a:p>
          <a:p>
            <a:pPr eaLnBrk="1" hangingPunct="1">
              <a:spcBef>
                <a:spcPct val="0"/>
              </a:spcBef>
              <a:buClrTx/>
              <a:buSzTx/>
              <a:buFontTx/>
              <a:buNone/>
            </a:pPr>
            <a:endParaRPr lang="it-IT" altLang="it-IT"/>
          </a:p>
        </p:txBody>
      </p:sp>
      <p:pic>
        <p:nvPicPr>
          <p:cNvPr id="9728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219200"/>
            <a:ext cx="34734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386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993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3429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30480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 Box 11"/>
          <p:cNvSpPr txBox="1">
            <a:spLocks noChangeArrowheads="1"/>
          </p:cNvSpPr>
          <p:nvPr/>
        </p:nvSpPr>
        <p:spPr bwMode="auto">
          <a:xfrm>
            <a:off x="365125" y="3541713"/>
            <a:ext cx="31067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Rm, resistenza di membrana</a:t>
            </a:r>
          </a:p>
          <a:p>
            <a:pPr eaLnBrk="1" hangingPunct="1">
              <a:spcBef>
                <a:spcPct val="0"/>
              </a:spcBef>
              <a:buClrTx/>
              <a:buSzTx/>
              <a:buFontTx/>
              <a:buNone/>
            </a:pPr>
            <a:r>
              <a:rPr lang="it-IT" altLang="it-IT" sz="1800"/>
              <a:t>Ri, resistenza interna</a:t>
            </a:r>
          </a:p>
          <a:p>
            <a:pPr eaLnBrk="1" hangingPunct="1">
              <a:spcBef>
                <a:spcPct val="0"/>
              </a:spcBef>
              <a:buClrTx/>
              <a:buSzTx/>
              <a:buFontTx/>
              <a:buNone/>
            </a:pPr>
            <a:r>
              <a:rPr lang="it-IT" altLang="it-IT" sz="1800"/>
              <a:t>Re, resistenza esterna.</a:t>
            </a:r>
          </a:p>
        </p:txBody>
      </p:sp>
      <p:sp>
        <p:nvSpPr>
          <p:cNvPr id="99334" name="Rectangle 12"/>
          <p:cNvSpPr>
            <a:spLocks noChangeArrowheads="1"/>
          </p:cNvSpPr>
          <p:nvPr/>
        </p:nvSpPr>
        <p:spPr bwMode="auto">
          <a:xfrm>
            <a:off x="457200" y="4495800"/>
            <a:ext cx="35814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700" b="1">
                <a:latin typeface="Times New Roman" panose="02020603050405020304" pitchFamily="18" charset="0"/>
              </a:rPr>
              <a:t> ciò significa che la propagazione elettrotonica della corrente lungo l'assone viene incrementata da un elevata resistenza di membrana e/o da una bassa resistenza longitudinale.</a:t>
            </a:r>
          </a:p>
        </p:txBody>
      </p:sp>
      <p:pic>
        <p:nvPicPr>
          <p:cNvPr id="9933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609600"/>
            <a:ext cx="4838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0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4" y="1196752"/>
            <a:ext cx="8972759"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p:cNvSpPr txBox="1">
            <a:spLocks noChangeArrowheads="1"/>
          </p:cNvSpPr>
          <p:nvPr/>
        </p:nvSpPr>
        <p:spPr bwMode="auto">
          <a:xfrm>
            <a:off x="323528" y="332656"/>
            <a:ext cx="7931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chemeClr val="accent2"/>
                </a:solidFill>
              </a:rPr>
              <a:t>Risposte passive o attive delle cellule nervose</a:t>
            </a:r>
            <a:endParaRPr lang="en-GB" altLang="it-IT" b="1">
              <a:solidFill>
                <a:schemeClr val="accent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101379" name="WordArt 9"/>
          <p:cNvSpPr>
            <a:spLocks noChangeArrowheads="1" noChangeShapeType="1" noTextEdit="1"/>
          </p:cNvSpPr>
          <p:nvPr/>
        </p:nvSpPr>
        <p:spPr bwMode="auto">
          <a:xfrm>
            <a:off x="457200" y="457200"/>
            <a:ext cx="83820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CONDUZIONE DEGLI IMPULSI NERVOSI</a:t>
            </a:r>
          </a:p>
        </p:txBody>
      </p:sp>
      <p:sp>
        <p:nvSpPr>
          <p:cNvPr id="101380" name="AutoShape 11"/>
          <p:cNvSpPr>
            <a:spLocks noChangeArrowheads="1"/>
          </p:cNvSpPr>
          <p:nvPr/>
        </p:nvSpPr>
        <p:spPr bwMode="auto">
          <a:xfrm rot="-5400000">
            <a:off x="2286000" y="28575"/>
            <a:ext cx="838200" cy="4953000"/>
          </a:xfrm>
          <a:prstGeom prst="can">
            <a:avLst>
              <a:gd name="adj" fmla="val 43908"/>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1381" name="Text Box 12"/>
          <p:cNvSpPr txBox="1">
            <a:spLocks noChangeArrowheads="1"/>
          </p:cNvSpPr>
          <p:nvPr/>
        </p:nvSpPr>
        <p:spPr bwMode="auto">
          <a:xfrm>
            <a:off x="822325" y="2071688"/>
            <a:ext cx="428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Courier New" panose="02070309020205020404" pitchFamily="49" charset="0"/>
              </a:rPr>
              <a:t> - - - - - - - - - - - - - - - - - - - - - -</a:t>
            </a:r>
          </a:p>
        </p:txBody>
      </p:sp>
      <p:sp>
        <p:nvSpPr>
          <p:cNvPr id="101382" name="Text Box 13"/>
          <p:cNvSpPr txBox="1">
            <a:spLocks noChangeArrowheads="1"/>
          </p:cNvSpPr>
          <p:nvPr/>
        </p:nvSpPr>
        <p:spPr bwMode="auto">
          <a:xfrm>
            <a:off x="822325" y="1751013"/>
            <a:ext cx="4283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Courier New" panose="02070309020205020404" pitchFamily="49" charset="0"/>
              </a:rPr>
              <a:t> + + + + + + + + + + + + + + + + + + + </a:t>
            </a:r>
          </a:p>
        </p:txBody>
      </p:sp>
      <p:sp>
        <p:nvSpPr>
          <p:cNvPr id="101383" name="AutoShape 14"/>
          <p:cNvSpPr>
            <a:spLocks noChangeArrowheads="1"/>
          </p:cNvSpPr>
          <p:nvPr/>
        </p:nvSpPr>
        <p:spPr bwMode="auto">
          <a:xfrm>
            <a:off x="533400" y="1381125"/>
            <a:ext cx="304800" cy="704850"/>
          </a:xfrm>
          <a:prstGeom prst="downArrow">
            <a:avLst>
              <a:gd name="adj1" fmla="val 26037"/>
              <a:gd name="adj2" fmla="val 69268"/>
            </a:avLst>
          </a:prstGeom>
          <a:solidFill>
            <a:srgbClr val="00FFFF"/>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1384" name="Text Box 15"/>
          <p:cNvSpPr txBox="1">
            <a:spLocks noChangeArrowheads="1"/>
          </p:cNvSpPr>
          <p:nvPr/>
        </p:nvSpPr>
        <p:spPr bwMode="auto">
          <a:xfrm>
            <a:off x="228600" y="1095375"/>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Stimolo</a:t>
            </a:r>
          </a:p>
        </p:txBody>
      </p:sp>
      <p:sp>
        <p:nvSpPr>
          <p:cNvPr id="101385" name="Text Box 29"/>
          <p:cNvSpPr txBox="1">
            <a:spLocks noChangeArrowheads="1"/>
          </p:cNvSpPr>
          <p:nvPr/>
        </p:nvSpPr>
        <p:spPr bwMode="auto">
          <a:xfrm>
            <a:off x="304800" y="3228975"/>
            <a:ext cx="88392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2400" b="1"/>
              <a:t>Immaginiamo che una fibra nervosa con un potenziale negativo di riposo (cariche interne negative ed esterne positive) riceva uno stimolo nella zona del monticolo assonico capace di generare un potenziale d’azione (stimolo depolarizzante). </a:t>
            </a:r>
          </a:p>
          <a:p>
            <a:pPr eaLnBrk="1" hangingPunct="1">
              <a:spcBef>
                <a:spcPct val="30000"/>
              </a:spcBef>
              <a:buClrTx/>
              <a:buSzTx/>
              <a:buFontTx/>
              <a:buNone/>
            </a:pPr>
            <a:endParaRPr lang="it-IT" altLang="it-IT" sz="2400" b="1"/>
          </a:p>
          <a:p>
            <a:pPr eaLnBrk="1" hangingPunct="1">
              <a:spcBef>
                <a:spcPct val="30000"/>
              </a:spcBef>
              <a:buClrTx/>
              <a:buSzTx/>
              <a:buFontTx/>
              <a:buNone/>
            </a:pPr>
            <a:endParaRPr lang="it-IT" altLang="it-IT" sz="2400" b="1"/>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103427" name="WordArt 4"/>
          <p:cNvSpPr>
            <a:spLocks noChangeArrowheads="1" noChangeShapeType="1" noTextEdit="1"/>
          </p:cNvSpPr>
          <p:nvPr/>
        </p:nvSpPr>
        <p:spPr bwMode="auto">
          <a:xfrm>
            <a:off x="457200" y="457200"/>
            <a:ext cx="83820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CONDUZIONE DEGLI IMPULSI NERVOSI</a:t>
            </a:r>
          </a:p>
        </p:txBody>
      </p:sp>
      <p:sp>
        <p:nvSpPr>
          <p:cNvPr id="103428" name="AutoShape 11"/>
          <p:cNvSpPr>
            <a:spLocks noChangeArrowheads="1"/>
          </p:cNvSpPr>
          <p:nvPr/>
        </p:nvSpPr>
        <p:spPr bwMode="auto">
          <a:xfrm rot="-5400000">
            <a:off x="2286000" y="0"/>
            <a:ext cx="838200" cy="4953000"/>
          </a:xfrm>
          <a:prstGeom prst="can">
            <a:avLst>
              <a:gd name="adj" fmla="val 43908"/>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3429" name="Text Box 12"/>
          <p:cNvSpPr txBox="1">
            <a:spLocks noChangeArrowheads="1"/>
          </p:cNvSpPr>
          <p:nvPr/>
        </p:nvSpPr>
        <p:spPr bwMode="auto">
          <a:xfrm>
            <a:off x="352425" y="17526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rgbClr val="FF3300"/>
                </a:solidFill>
                <a:latin typeface="Courier New" panose="02070309020205020404" pitchFamily="49" charset="0"/>
              </a:rPr>
              <a:t> </a:t>
            </a:r>
            <a:r>
              <a:rPr lang="it-IT" altLang="it-IT" sz="2000" b="1">
                <a:solidFill>
                  <a:srgbClr val="FF3300"/>
                </a:solidFill>
                <a:latin typeface="Courier New" panose="02070309020205020404" pitchFamily="49" charset="0"/>
              </a:rPr>
              <a:t>- - - - -</a:t>
            </a:r>
            <a:r>
              <a:rPr lang="it-IT" altLang="it-IT" sz="1600" b="1">
                <a:latin typeface="Courier New" panose="02070309020205020404" pitchFamily="49" charset="0"/>
              </a:rPr>
              <a:t> + + + + + + + + + + + + + + + + +</a:t>
            </a:r>
          </a:p>
        </p:txBody>
      </p:sp>
      <p:sp>
        <p:nvSpPr>
          <p:cNvPr id="103430" name="AutoShape 13"/>
          <p:cNvSpPr>
            <a:spLocks noChangeArrowheads="1"/>
          </p:cNvSpPr>
          <p:nvPr/>
        </p:nvSpPr>
        <p:spPr bwMode="auto">
          <a:xfrm rot="-5400000">
            <a:off x="457200" y="1828800"/>
            <a:ext cx="838200" cy="1295400"/>
          </a:xfrm>
          <a:prstGeom prst="can">
            <a:avLst>
              <a:gd name="adj" fmla="val 44503"/>
            </a:avLst>
          </a:prstGeom>
          <a:solidFill>
            <a:srgbClr val="00FFFF">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3431" name="Text Box 14"/>
          <p:cNvSpPr txBox="1">
            <a:spLocks noChangeArrowheads="1"/>
          </p:cNvSpPr>
          <p:nvPr/>
        </p:nvSpPr>
        <p:spPr bwMode="auto">
          <a:xfrm>
            <a:off x="457200" y="20574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Courier New" panose="02070309020205020404" pitchFamily="49" charset="0"/>
              </a:rPr>
              <a:t> </a:t>
            </a:r>
            <a:r>
              <a:rPr lang="it-IT" altLang="it-IT" sz="1600" b="1">
                <a:solidFill>
                  <a:srgbClr val="FF3300"/>
                </a:solidFill>
                <a:latin typeface="Courier New" panose="02070309020205020404" pitchFamily="49" charset="0"/>
              </a:rPr>
              <a:t>+ + + +</a:t>
            </a:r>
            <a:r>
              <a:rPr lang="it-IT" altLang="it-IT" sz="1600" b="1">
                <a:latin typeface="Courier New" panose="02070309020205020404" pitchFamily="49" charset="0"/>
              </a:rPr>
              <a:t> </a:t>
            </a:r>
            <a:r>
              <a:rPr lang="it-IT" altLang="it-IT" sz="2000" b="1">
                <a:latin typeface="Courier New" panose="02070309020205020404" pitchFamily="49" charset="0"/>
              </a:rPr>
              <a:t> - - - - - - - - - - - - - - - - - - -</a:t>
            </a:r>
          </a:p>
        </p:txBody>
      </p:sp>
      <p:sp>
        <p:nvSpPr>
          <p:cNvPr id="345103" name="AutoShape 15"/>
          <p:cNvSpPr>
            <a:spLocks noChangeArrowheads="1"/>
          </p:cNvSpPr>
          <p:nvPr/>
        </p:nvSpPr>
        <p:spPr bwMode="auto">
          <a:xfrm flipH="1">
            <a:off x="838200" y="1524000"/>
            <a:ext cx="1066800" cy="304800"/>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45104" name="AutoShape 16"/>
          <p:cNvSpPr>
            <a:spLocks noChangeArrowheads="1"/>
          </p:cNvSpPr>
          <p:nvPr/>
        </p:nvSpPr>
        <p:spPr bwMode="auto">
          <a:xfrm flipH="1">
            <a:off x="457200" y="1295400"/>
            <a:ext cx="1676400" cy="533400"/>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45105" name="AutoShape 17"/>
          <p:cNvSpPr>
            <a:spLocks noChangeArrowheads="1"/>
          </p:cNvSpPr>
          <p:nvPr/>
        </p:nvSpPr>
        <p:spPr bwMode="auto">
          <a:xfrm flipV="1">
            <a:off x="990600" y="2362200"/>
            <a:ext cx="1066800" cy="304800"/>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45106" name="AutoShape 18"/>
          <p:cNvSpPr>
            <a:spLocks noChangeArrowheads="1"/>
          </p:cNvSpPr>
          <p:nvPr/>
        </p:nvSpPr>
        <p:spPr bwMode="auto">
          <a:xfrm flipV="1">
            <a:off x="685800" y="2362200"/>
            <a:ext cx="1676400" cy="533400"/>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3436" name="Text Box 19"/>
          <p:cNvSpPr txBox="1">
            <a:spLocks noChangeArrowheads="1"/>
          </p:cNvSpPr>
          <p:nvPr/>
        </p:nvSpPr>
        <p:spPr bwMode="auto">
          <a:xfrm>
            <a:off x="627063" y="3644900"/>
            <a:ext cx="77612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it-IT" altLang="it-IT" sz="2000" b="1"/>
              <a:t>Si aprono i canali del Na</a:t>
            </a:r>
            <a:r>
              <a:rPr lang="it-IT" altLang="it-IT" sz="2000" b="1" baseline="15000"/>
              <a:t>+</a:t>
            </a:r>
            <a:r>
              <a:rPr lang="it-IT" altLang="it-IT" sz="2000" b="1"/>
              <a:t> che fanno entrare Na</a:t>
            </a:r>
            <a:r>
              <a:rPr lang="it-IT" altLang="it-IT" sz="2000" b="1" baseline="15000"/>
              <a:t>+</a:t>
            </a:r>
            <a:r>
              <a:rPr lang="it-IT" altLang="it-IT" sz="2000" b="1"/>
              <a:t> e invertono così la polarità del potenziale di membrana. Si crea una zona con cariche opposte alle zone adiacenti che genera delle </a:t>
            </a:r>
            <a:r>
              <a:rPr lang="it-IT" altLang="it-IT" sz="2000" b="1">
                <a:solidFill>
                  <a:srgbClr val="008080"/>
                </a:solidFill>
              </a:rPr>
              <a:t>correnti elettrotoniche</a:t>
            </a:r>
            <a:r>
              <a:rPr lang="it-IT" altLang="it-IT" sz="2000" b="1"/>
              <a:t> che fluiscono dalla zona con cariche positive a quella con cariche negative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5103"/>
                                        </p:tgtEl>
                                        <p:attrNameLst>
                                          <p:attrName>style.visibility</p:attrName>
                                        </p:attrNameLst>
                                      </p:cBhvr>
                                      <p:to>
                                        <p:strVal val="visible"/>
                                      </p:to>
                                    </p:set>
                                    <p:animEffect transition="in" filter="checkerboard(across)">
                                      <p:cBhvr>
                                        <p:cTn id="7" dur="500"/>
                                        <p:tgtEl>
                                          <p:spTgt spid="34510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45104"/>
                                        </p:tgtEl>
                                        <p:attrNameLst>
                                          <p:attrName>style.visibility</p:attrName>
                                        </p:attrNameLst>
                                      </p:cBhvr>
                                      <p:to>
                                        <p:strVal val="visible"/>
                                      </p:to>
                                    </p:set>
                                    <p:animEffect transition="in" filter="checkerboard(across)">
                                      <p:cBhvr>
                                        <p:cTn id="11" dur="500"/>
                                        <p:tgtEl>
                                          <p:spTgt spid="345104"/>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45105"/>
                                        </p:tgtEl>
                                        <p:attrNameLst>
                                          <p:attrName>style.visibility</p:attrName>
                                        </p:attrNameLst>
                                      </p:cBhvr>
                                      <p:to>
                                        <p:strVal val="visible"/>
                                      </p:to>
                                    </p:set>
                                    <p:animEffect transition="in" filter="checkerboard(across)">
                                      <p:cBhvr>
                                        <p:cTn id="15" dur="500"/>
                                        <p:tgtEl>
                                          <p:spTgt spid="34510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45106"/>
                                        </p:tgtEl>
                                        <p:attrNameLst>
                                          <p:attrName>style.visibility</p:attrName>
                                        </p:attrNameLst>
                                      </p:cBhvr>
                                      <p:to>
                                        <p:strVal val="visible"/>
                                      </p:to>
                                    </p:set>
                                    <p:animEffect transition="in" filter="checkerboard(across)">
                                      <p:cBhvr>
                                        <p:cTn id="18" dur="500"/>
                                        <p:tgtEl>
                                          <p:spTgt spid="345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3" grpId="0" animBg="1"/>
      <p:bldP spid="345104" grpId="0" animBg="1"/>
      <p:bldP spid="345105" grpId="0" animBg="1"/>
      <p:bldP spid="34510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105475" name="WordArt 4"/>
          <p:cNvSpPr>
            <a:spLocks noChangeArrowheads="1" noChangeShapeType="1" noTextEdit="1"/>
          </p:cNvSpPr>
          <p:nvPr/>
        </p:nvSpPr>
        <p:spPr bwMode="auto">
          <a:xfrm>
            <a:off x="457200" y="457200"/>
            <a:ext cx="83820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CONDUZIONE DEGLI IMPULSI NERVOSI</a:t>
            </a:r>
          </a:p>
        </p:txBody>
      </p:sp>
      <p:sp>
        <p:nvSpPr>
          <p:cNvPr id="105476" name="Text Box 14"/>
          <p:cNvSpPr txBox="1">
            <a:spLocks noChangeArrowheads="1"/>
          </p:cNvSpPr>
          <p:nvPr/>
        </p:nvSpPr>
        <p:spPr bwMode="auto">
          <a:xfrm>
            <a:off x="377825" y="3573463"/>
            <a:ext cx="829945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30000"/>
              </a:spcBef>
              <a:buClrTx/>
              <a:buSzTx/>
              <a:buFontTx/>
              <a:buNone/>
            </a:pPr>
            <a:r>
              <a:rPr lang="it-IT" altLang="it-IT" sz="2000" b="1"/>
              <a:t>La zona di depolarizzazione avanza verso destra invadendo in maniera progressiva le zone successive. </a:t>
            </a:r>
          </a:p>
          <a:p>
            <a:pPr algn="just" eaLnBrk="1" hangingPunct="1">
              <a:spcBef>
                <a:spcPct val="30000"/>
              </a:spcBef>
              <a:buClrTx/>
              <a:buSzTx/>
              <a:buFontTx/>
              <a:buNone/>
            </a:pPr>
            <a:r>
              <a:rPr lang="it-IT" altLang="it-IT" sz="2000" b="1"/>
              <a:t>Il potenziale d’azione generato all’estremità sinistra dell’assone è costretto ad allontanarsi da quella zona e a non tornare indietro questo avviene perché, con la fine del potenziale d’azione dovuta all’apertura dei canali del K</a:t>
            </a:r>
            <a:r>
              <a:rPr lang="it-IT" altLang="it-IT" sz="2000" b="1" baseline="30000"/>
              <a:t>+</a:t>
            </a:r>
            <a:r>
              <a:rPr lang="it-IT" altLang="it-IT" sz="2000" b="1"/>
              <a:t> e all’inattivazione dei canali del Na</a:t>
            </a:r>
            <a:r>
              <a:rPr lang="it-IT" altLang="it-IT" sz="2000" b="1" baseline="30000"/>
              <a:t>+</a:t>
            </a:r>
            <a:r>
              <a:rPr lang="it-IT" altLang="it-IT" sz="2000" b="1"/>
              <a:t>, la zona d’inizio del potenziale d’azione diventa refrattaria e non è quindi in grado di condurre potenziali d’azione per un certo periodo. </a:t>
            </a:r>
          </a:p>
        </p:txBody>
      </p:sp>
      <p:sp>
        <p:nvSpPr>
          <p:cNvPr id="105477" name="AutoShape 15"/>
          <p:cNvSpPr>
            <a:spLocks noChangeArrowheads="1"/>
          </p:cNvSpPr>
          <p:nvPr/>
        </p:nvSpPr>
        <p:spPr bwMode="auto">
          <a:xfrm rot="-5400000">
            <a:off x="2209800" y="76200"/>
            <a:ext cx="838200" cy="4953000"/>
          </a:xfrm>
          <a:prstGeom prst="can">
            <a:avLst>
              <a:gd name="adj" fmla="val 43908"/>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5478" name="Text Box 16"/>
          <p:cNvSpPr txBox="1">
            <a:spLocks noChangeArrowheads="1"/>
          </p:cNvSpPr>
          <p:nvPr/>
        </p:nvSpPr>
        <p:spPr bwMode="auto">
          <a:xfrm>
            <a:off x="276225" y="1828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Courier New" panose="02070309020205020404" pitchFamily="49" charset="0"/>
              </a:rPr>
              <a:t>+ + + + + </a:t>
            </a:r>
            <a:r>
              <a:rPr lang="it-IT" altLang="it-IT" sz="2000" b="1">
                <a:solidFill>
                  <a:srgbClr val="FF3300"/>
                </a:solidFill>
                <a:latin typeface="Courier New" panose="02070309020205020404" pitchFamily="49" charset="0"/>
              </a:rPr>
              <a:t>- - - - -</a:t>
            </a:r>
            <a:r>
              <a:rPr lang="it-IT" altLang="it-IT" sz="1600" b="1">
                <a:latin typeface="Courier New" panose="02070309020205020404" pitchFamily="49" charset="0"/>
              </a:rPr>
              <a:t> + + + + + + + + + + + + +</a:t>
            </a:r>
          </a:p>
        </p:txBody>
      </p:sp>
      <p:sp>
        <p:nvSpPr>
          <p:cNvPr id="105479" name="AutoShape 17"/>
          <p:cNvSpPr>
            <a:spLocks noChangeArrowheads="1"/>
          </p:cNvSpPr>
          <p:nvPr/>
        </p:nvSpPr>
        <p:spPr bwMode="auto">
          <a:xfrm flipH="1">
            <a:off x="2057400" y="1600200"/>
            <a:ext cx="1066800" cy="304800"/>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5480" name="AutoShape 18"/>
          <p:cNvSpPr>
            <a:spLocks noChangeArrowheads="1"/>
          </p:cNvSpPr>
          <p:nvPr/>
        </p:nvSpPr>
        <p:spPr bwMode="auto">
          <a:xfrm flipH="1">
            <a:off x="1676400" y="1371600"/>
            <a:ext cx="1676400" cy="533400"/>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5481" name="AutoShape 19"/>
          <p:cNvSpPr>
            <a:spLocks noChangeArrowheads="1"/>
          </p:cNvSpPr>
          <p:nvPr/>
        </p:nvSpPr>
        <p:spPr bwMode="auto">
          <a:xfrm rot="-5400000">
            <a:off x="1295400" y="1905000"/>
            <a:ext cx="838200" cy="1295400"/>
          </a:xfrm>
          <a:prstGeom prst="can">
            <a:avLst>
              <a:gd name="adj" fmla="val 44503"/>
            </a:avLst>
          </a:prstGeom>
          <a:solidFill>
            <a:srgbClr val="00FFFF">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5482" name="AutoShape 20"/>
          <p:cNvSpPr>
            <a:spLocks noChangeArrowheads="1"/>
          </p:cNvSpPr>
          <p:nvPr/>
        </p:nvSpPr>
        <p:spPr bwMode="auto">
          <a:xfrm rot="-5400000">
            <a:off x="381000" y="1905000"/>
            <a:ext cx="838200" cy="1295400"/>
          </a:xfrm>
          <a:prstGeom prst="can">
            <a:avLst>
              <a:gd name="adj" fmla="val 44503"/>
            </a:avLst>
          </a:prstGeom>
          <a:solidFill>
            <a:srgbClr val="FFFF99">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5483" name="Text Box 21"/>
          <p:cNvSpPr txBox="1">
            <a:spLocks noChangeArrowheads="1"/>
          </p:cNvSpPr>
          <p:nvPr/>
        </p:nvSpPr>
        <p:spPr bwMode="auto">
          <a:xfrm>
            <a:off x="381000" y="21336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Courier New" panose="02070309020205020404" pitchFamily="49" charset="0"/>
              </a:rPr>
              <a:t> - - - - -</a:t>
            </a:r>
            <a:r>
              <a:rPr lang="it-IT" altLang="it-IT" sz="1600" b="1">
                <a:latin typeface="Courier New" panose="02070309020205020404" pitchFamily="49" charset="0"/>
              </a:rPr>
              <a:t> </a:t>
            </a:r>
            <a:r>
              <a:rPr lang="it-IT" altLang="it-IT" sz="1600" b="1">
                <a:solidFill>
                  <a:srgbClr val="FF3300"/>
                </a:solidFill>
                <a:latin typeface="Courier New" panose="02070309020205020404" pitchFamily="49" charset="0"/>
              </a:rPr>
              <a:t>+ + + +</a:t>
            </a:r>
            <a:r>
              <a:rPr lang="it-IT" altLang="it-IT" sz="2000" b="1">
                <a:latin typeface="Courier New" panose="02070309020205020404" pitchFamily="49" charset="0"/>
              </a:rPr>
              <a:t> - - - - - - - - - - - - - - -</a:t>
            </a:r>
          </a:p>
        </p:txBody>
      </p:sp>
      <p:sp>
        <p:nvSpPr>
          <p:cNvPr id="105484" name="AutoShape 22"/>
          <p:cNvSpPr>
            <a:spLocks noChangeArrowheads="1"/>
          </p:cNvSpPr>
          <p:nvPr/>
        </p:nvSpPr>
        <p:spPr bwMode="auto">
          <a:xfrm flipV="1">
            <a:off x="2133600" y="2438400"/>
            <a:ext cx="1066800" cy="304800"/>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5485" name="AutoShape 23"/>
          <p:cNvSpPr>
            <a:spLocks noChangeArrowheads="1"/>
          </p:cNvSpPr>
          <p:nvPr/>
        </p:nvSpPr>
        <p:spPr bwMode="auto">
          <a:xfrm flipV="1">
            <a:off x="1828800" y="2438400"/>
            <a:ext cx="1676400" cy="533400"/>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107523" name="WordArt 3"/>
          <p:cNvSpPr>
            <a:spLocks noChangeArrowheads="1" noChangeShapeType="1" noTextEdit="1"/>
          </p:cNvSpPr>
          <p:nvPr/>
        </p:nvSpPr>
        <p:spPr bwMode="auto">
          <a:xfrm>
            <a:off x="457200" y="457200"/>
            <a:ext cx="83820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CONDUZIONE DEGLI IMPULSI NERVOSI</a:t>
            </a:r>
          </a:p>
        </p:txBody>
      </p:sp>
      <p:sp>
        <p:nvSpPr>
          <p:cNvPr id="107524" name="Text Box 4"/>
          <p:cNvSpPr txBox="1">
            <a:spLocks noChangeArrowheads="1"/>
          </p:cNvSpPr>
          <p:nvPr/>
        </p:nvSpPr>
        <p:spPr bwMode="auto">
          <a:xfrm>
            <a:off x="627063" y="4005263"/>
            <a:ext cx="79089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30000"/>
              </a:spcBef>
              <a:buClrTx/>
              <a:buSzTx/>
              <a:buFontTx/>
              <a:buNone/>
            </a:pPr>
            <a:r>
              <a:rPr lang="it-IT" altLang="it-IT" sz="2800" b="1"/>
              <a:t>In questo modo la conduzione dell’impulso nervoso è </a:t>
            </a:r>
            <a:r>
              <a:rPr lang="it-IT" altLang="it-IT" sz="2800" b="1">
                <a:solidFill>
                  <a:srgbClr val="008080"/>
                </a:solidFill>
              </a:rPr>
              <a:t>unidirezionale</a:t>
            </a:r>
            <a:r>
              <a:rPr lang="it-IT" altLang="it-IT" sz="2800" b="1"/>
              <a:t> e perdura per l’intera lunghezza di una fibra.</a:t>
            </a:r>
          </a:p>
        </p:txBody>
      </p:sp>
      <p:sp>
        <p:nvSpPr>
          <p:cNvPr id="107525" name="AutoShape 5"/>
          <p:cNvSpPr>
            <a:spLocks noChangeArrowheads="1"/>
          </p:cNvSpPr>
          <p:nvPr/>
        </p:nvSpPr>
        <p:spPr bwMode="auto">
          <a:xfrm rot="-5400000">
            <a:off x="2209800" y="76200"/>
            <a:ext cx="838200" cy="4953000"/>
          </a:xfrm>
          <a:prstGeom prst="can">
            <a:avLst>
              <a:gd name="adj" fmla="val 43908"/>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7526" name="AutoShape 14"/>
          <p:cNvSpPr>
            <a:spLocks noChangeArrowheads="1"/>
          </p:cNvSpPr>
          <p:nvPr/>
        </p:nvSpPr>
        <p:spPr bwMode="auto">
          <a:xfrm rot="-5400000">
            <a:off x="2209800" y="1905000"/>
            <a:ext cx="838200" cy="1295400"/>
          </a:xfrm>
          <a:prstGeom prst="can">
            <a:avLst>
              <a:gd name="adj" fmla="val 44503"/>
            </a:avLst>
          </a:prstGeom>
          <a:solidFill>
            <a:srgbClr val="00FFFF">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7527" name="AutoShape 9"/>
          <p:cNvSpPr>
            <a:spLocks noChangeArrowheads="1"/>
          </p:cNvSpPr>
          <p:nvPr/>
        </p:nvSpPr>
        <p:spPr bwMode="auto">
          <a:xfrm rot="-5400000">
            <a:off x="1295400" y="1905000"/>
            <a:ext cx="838200" cy="1295400"/>
          </a:xfrm>
          <a:prstGeom prst="can">
            <a:avLst>
              <a:gd name="adj" fmla="val 44503"/>
            </a:avLst>
          </a:prstGeom>
          <a:solidFill>
            <a:srgbClr val="FFFF99">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7528" name="AutoShape 10"/>
          <p:cNvSpPr>
            <a:spLocks noChangeArrowheads="1"/>
          </p:cNvSpPr>
          <p:nvPr/>
        </p:nvSpPr>
        <p:spPr bwMode="auto">
          <a:xfrm rot="-5400000">
            <a:off x="381000" y="1905000"/>
            <a:ext cx="838200" cy="1295400"/>
          </a:xfrm>
          <a:prstGeom prst="can">
            <a:avLst>
              <a:gd name="adj" fmla="val 44503"/>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7529" name="Text Box 6"/>
          <p:cNvSpPr txBox="1">
            <a:spLocks noChangeArrowheads="1"/>
          </p:cNvSpPr>
          <p:nvPr/>
        </p:nvSpPr>
        <p:spPr bwMode="auto">
          <a:xfrm>
            <a:off x="276225" y="1828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Courier New" panose="02070309020205020404" pitchFamily="49" charset="0"/>
              </a:rPr>
              <a:t>+ + + + + + + + + </a:t>
            </a:r>
            <a:r>
              <a:rPr lang="it-IT" altLang="it-IT" sz="2000" b="1">
                <a:solidFill>
                  <a:srgbClr val="FF3300"/>
                </a:solidFill>
                <a:latin typeface="Courier New" panose="02070309020205020404" pitchFamily="49" charset="0"/>
              </a:rPr>
              <a:t>- - - - -</a:t>
            </a:r>
            <a:r>
              <a:rPr lang="it-IT" altLang="it-IT" sz="1600" b="1">
                <a:latin typeface="Courier New" panose="02070309020205020404" pitchFamily="49" charset="0"/>
              </a:rPr>
              <a:t> + + + + + + + + +</a:t>
            </a:r>
          </a:p>
        </p:txBody>
      </p:sp>
      <p:sp>
        <p:nvSpPr>
          <p:cNvPr id="107530" name="AutoShape 7"/>
          <p:cNvSpPr>
            <a:spLocks noChangeArrowheads="1"/>
          </p:cNvSpPr>
          <p:nvPr/>
        </p:nvSpPr>
        <p:spPr bwMode="auto">
          <a:xfrm flipH="1">
            <a:off x="2743200" y="1600200"/>
            <a:ext cx="1066800" cy="304800"/>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7531" name="AutoShape 8"/>
          <p:cNvSpPr>
            <a:spLocks noChangeArrowheads="1"/>
          </p:cNvSpPr>
          <p:nvPr/>
        </p:nvSpPr>
        <p:spPr bwMode="auto">
          <a:xfrm flipH="1">
            <a:off x="2362200" y="1371600"/>
            <a:ext cx="1676400" cy="533400"/>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7532" name="Text Box 11"/>
          <p:cNvSpPr txBox="1">
            <a:spLocks noChangeArrowheads="1"/>
          </p:cNvSpPr>
          <p:nvPr/>
        </p:nvSpPr>
        <p:spPr bwMode="auto">
          <a:xfrm>
            <a:off x="381000" y="21336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Courier New" panose="02070309020205020404" pitchFamily="49" charset="0"/>
              </a:rPr>
              <a:t> - - - - -</a:t>
            </a:r>
            <a:r>
              <a:rPr lang="it-IT" altLang="it-IT" sz="1600" b="1">
                <a:latin typeface="Courier New" panose="02070309020205020404" pitchFamily="49" charset="0"/>
              </a:rPr>
              <a:t> </a:t>
            </a:r>
            <a:r>
              <a:rPr lang="it-IT" altLang="it-IT" sz="2000" b="1">
                <a:latin typeface="Courier New" panose="02070309020205020404" pitchFamily="49" charset="0"/>
              </a:rPr>
              <a:t>- - - -  </a:t>
            </a:r>
            <a:r>
              <a:rPr lang="it-IT" altLang="it-IT" sz="1600" b="1">
                <a:solidFill>
                  <a:srgbClr val="FF3300"/>
                </a:solidFill>
                <a:latin typeface="Courier New" panose="02070309020205020404" pitchFamily="49" charset="0"/>
              </a:rPr>
              <a:t>+ + + +</a:t>
            </a:r>
            <a:r>
              <a:rPr lang="it-IT" altLang="it-IT" sz="2000" b="1">
                <a:latin typeface="Courier New" panose="02070309020205020404" pitchFamily="49" charset="0"/>
              </a:rPr>
              <a:t> - - - - - - - - - - -</a:t>
            </a:r>
          </a:p>
        </p:txBody>
      </p:sp>
      <p:sp>
        <p:nvSpPr>
          <p:cNvPr id="107533" name="AutoShape 12"/>
          <p:cNvSpPr>
            <a:spLocks noChangeArrowheads="1"/>
          </p:cNvSpPr>
          <p:nvPr/>
        </p:nvSpPr>
        <p:spPr bwMode="auto">
          <a:xfrm flipV="1">
            <a:off x="2819400" y="2438400"/>
            <a:ext cx="1066800" cy="304800"/>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7534" name="AutoShape 13"/>
          <p:cNvSpPr>
            <a:spLocks noChangeArrowheads="1"/>
          </p:cNvSpPr>
          <p:nvPr/>
        </p:nvSpPr>
        <p:spPr bwMode="auto">
          <a:xfrm flipV="1">
            <a:off x="2514600" y="2438400"/>
            <a:ext cx="1676400" cy="533400"/>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7535" name="AutoShape 15"/>
          <p:cNvSpPr>
            <a:spLocks noChangeArrowheads="1"/>
          </p:cNvSpPr>
          <p:nvPr/>
        </p:nvSpPr>
        <p:spPr bwMode="auto">
          <a:xfrm>
            <a:off x="1066800" y="3124200"/>
            <a:ext cx="3276600" cy="457200"/>
          </a:xfrm>
          <a:prstGeom prst="rightArrow">
            <a:avLst>
              <a:gd name="adj1" fmla="val 34028"/>
              <a:gd name="adj2" fmla="val 92005"/>
            </a:avLst>
          </a:prstGeom>
          <a:solidFill>
            <a:srgbClr val="FF0000"/>
          </a:solidFill>
          <a:ln w="9525">
            <a:solidFill>
              <a:srgbClr val="FF0000"/>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026"/>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109571" name="WordArt 1027"/>
          <p:cNvSpPr>
            <a:spLocks noChangeArrowheads="1" noChangeShapeType="1" noTextEdit="1"/>
          </p:cNvSpPr>
          <p:nvPr/>
        </p:nvSpPr>
        <p:spPr bwMode="auto">
          <a:xfrm>
            <a:off x="5334000" y="1143000"/>
            <a:ext cx="3429000" cy="1219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CONDUZIONE DEGLI</a:t>
            </a:r>
          </a:p>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 IMPULSI NERVOSI</a:t>
            </a:r>
          </a:p>
        </p:txBody>
      </p:sp>
      <p:grpSp>
        <p:nvGrpSpPr>
          <p:cNvPr id="109572" name="Group 1040"/>
          <p:cNvGrpSpPr>
            <a:grpSpLocks/>
          </p:cNvGrpSpPr>
          <p:nvPr/>
        </p:nvGrpSpPr>
        <p:grpSpPr bwMode="auto">
          <a:xfrm>
            <a:off x="152400" y="5140325"/>
            <a:ext cx="4953000" cy="1600200"/>
            <a:chOff x="96" y="3168"/>
            <a:chExt cx="3120" cy="1008"/>
          </a:xfrm>
        </p:grpSpPr>
        <p:sp>
          <p:nvSpPr>
            <p:cNvPr id="109597" name="AutoShape 1029"/>
            <p:cNvSpPr>
              <a:spLocks noChangeArrowheads="1"/>
            </p:cNvSpPr>
            <p:nvPr/>
          </p:nvSpPr>
          <p:spPr bwMode="auto">
            <a:xfrm rot="-5400000">
              <a:off x="1392" y="2352"/>
              <a:ext cx="528" cy="3120"/>
            </a:xfrm>
            <a:prstGeom prst="can">
              <a:avLst>
                <a:gd name="adj" fmla="val 43908"/>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98" name="AutoShape 1030"/>
            <p:cNvSpPr>
              <a:spLocks noChangeArrowheads="1"/>
            </p:cNvSpPr>
            <p:nvPr/>
          </p:nvSpPr>
          <p:spPr bwMode="auto">
            <a:xfrm rot="-5400000">
              <a:off x="1392" y="3504"/>
              <a:ext cx="528" cy="816"/>
            </a:xfrm>
            <a:prstGeom prst="can">
              <a:avLst>
                <a:gd name="adj" fmla="val 44503"/>
              </a:avLst>
            </a:prstGeom>
            <a:solidFill>
              <a:srgbClr val="00FFFF">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99" name="AutoShape 1031"/>
            <p:cNvSpPr>
              <a:spLocks noChangeArrowheads="1"/>
            </p:cNvSpPr>
            <p:nvPr/>
          </p:nvSpPr>
          <p:spPr bwMode="auto">
            <a:xfrm rot="-5400000">
              <a:off x="816" y="3504"/>
              <a:ext cx="528" cy="816"/>
            </a:xfrm>
            <a:prstGeom prst="can">
              <a:avLst>
                <a:gd name="adj" fmla="val 44503"/>
              </a:avLst>
            </a:prstGeom>
            <a:solidFill>
              <a:srgbClr val="FFFF99">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600" name="AutoShape 1032"/>
            <p:cNvSpPr>
              <a:spLocks noChangeArrowheads="1"/>
            </p:cNvSpPr>
            <p:nvPr/>
          </p:nvSpPr>
          <p:spPr bwMode="auto">
            <a:xfrm rot="-5400000">
              <a:off x="240" y="3504"/>
              <a:ext cx="528" cy="816"/>
            </a:xfrm>
            <a:prstGeom prst="can">
              <a:avLst>
                <a:gd name="adj" fmla="val 44503"/>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601" name="Text Box 1033"/>
            <p:cNvSpPr txBox="1">
              <a:spLocks noChangeArrowheads="1"/>
            </p:cNvSpPr>
            <p:nvPr/>
          </p:nvSpPr>
          <p:spPr bwMode="auto">
            <a:xfrm>
              <a:off x="174" y="3456"/>
              <a:ext cx="29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Courier New" panose="02070309020205020404" pitchFamily="49" charset="0"/>
                </a:rPr>
                <a:t>+ + + + + + + + + </a:t>
              </a:r>
              <a:r>
                <a:rPr lang="it-IT" altLang="it-IT" sz="2000" b="1">
                  <a:solidFill>
                    <a:srgbClr val="FF3300"/>
                  </a:solidFill>
                  <a:latin typeface="Courier New" panose="02070309020205020404" pitchFamily="49" charset="0"/>
                </a:rPr>
                <a:t>- - - - -</a:t>
              </a:r>
              <a:r>
                <a:rPr lang="it-IT" altLang="it-IT" sz="1600" b="1">
                  <a:latin typeface="Courier New" panose="02070309020205020404" pitchFamily="49" charset="0"/>
                </a:rPr>
                <a:t> + + + + + + + + +</a:t>
              </a:r>
            </a:p>
          </p:txBody>
        </p:sp>
        <p:sp>
          <p:nvSpPr>
            <p:cNvPr id="109602" name="AutoShape 1034"/>
            <p:cNvSpPr>
              <a:spLocks noChangeArrowheads="1"/>
            </p:cNvSpPr>
            <p:nvPr/>
          </p:nvSpPr>
          <p:spPr bwMode="auto">
            <a:xfrm flipH="1">
              <a:off x="1728" y="3312"/>
              <a:ext cx="672" cy="192"/>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603" name="AutoShape 1035"/>
            <p:cNvSpPr>
              <a:spLocks noChangeArrowheads="1"/>
            </p:cNvSpPr>
            <p:nvPr/>
          </p:nvSpPr>
          <p:spPr bwMode="auto">
            <a:xfrm flipH="1">
              <a:off x="1488" y="3168"/>
              <a:ext cx="1056" cy="336"/>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604" name="Text Box 1036"/>
            <p:cNvSpPr txBox="1">
              <a:spLocks noChangeArrowheads="1"/>
            </p:cNvSpPr>
            <p:nvPr/>
          </p:nvSpPr>
          <p:spPr bwMode="auto">
            <a:xfrm>
              <a:off x="240" y="3648"/>
              <a:ext cx="29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Courier New" panose="02070309020205020404" pitchFamily="49" charset="0"/>
                </a:rPr>
                <a:t> - - - - -</a:t>
              </a:r>
              <a:r>
                <a:rPr lang="it-IT" altLang="it-IT" sz="1600" b="1">
                  <a:latin typeface="Courier New" panose="02070309020205020404" pitchFamily="49" charset="0"/>
                </a:rPr>
                <a:t> </a:t>
              </a:r>
              <a:r>
                <a:rPr lang="it-IT" altLang="it-IT" sz="2000" b="1">
                  <a:latin typeface="Courier New" panose="02070309020205020404" pitchFamily="49" charset="0"/>
                </a:rPr>
                <a:t>- - - -  </a:t>
              </a:r>
              <a:r>
                <a:rPr lang="it-IT" altLang="it-IT" sz="1600" b="1">
                  <a:solidFill>
                    <a:srgbClr val="FF3300"/>
                  </a:solidFill>
                  <a:latin typeface="Courier New" panose="02070309020205020404" pitchFamily="49" charset="0"/>
                </a:rPr>
                <a:t>+ + + +</a:t>
              </a:r>
              <a:r>
                <a:rPr lang="it-IT" altLang="it-IT" sz="2000" b="1">
                  <a:latin typeface="Courier New" panose="02070309020205020404" pitchFamily="49" charset="0"/>
                </a:rPr>
                <a:t> - - - - - - - - - - -</a:t>
              </a:r>
            </a:p>
          </p:txBody>
        </p:sp>
        <p:sp>
          <p:nvSpPr>
            <p:cNvPr id="109605" name="AutoShape 1037"/>
            <p:cNvSpPr>
              <a:spLocks noChangeArrowheads="1"/>
            </p:cNvSpPr>
            <p:nvPr/>
          </p:nvSpPr>
          <p:spPr bwMode="auto">
            <a:xfrm flipV="1">
              <a:off x="1776" y="3840"/>
              <a:ext cx="672" cy="192"/>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606" name="AutoShape 1038"/>
            <p:cNvSpPr>
              <a:spLocks noChangeArrowheads="1"/>
            </p:cNvSpPr>
            <p:nvPr/>
          </p:nvSpPr>
          <p:spPr bwMode="auto">
            <a:xfrm flipV="1">
              <a:off x="1584" y="3840"/>
              <a:ext cx="1056" cy="336"/>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grpSp>
        <p:nvGrpSpPr>
          <p:cNvPr id="109573" name="Group 1050"/>
          <p:cNvGrpSpPr>
            <a:grpSpLocks/>
          </p:cNvGrpSpPr>
          <p:nvPr/>
        </p:nvGrpSpPr>
        <p:grpSpPr bwMode="auto">
          <a:xfrm>
            <a:off x="152400" y="3429000"/>
            <a:ext cx="4953000" cy="1600200"/>
            <a:chOff x="96" y="864"/>
            <a:chExt cx="3120" cy="1008"/>
          </a:xfrm>
        </p:grpSpPr>
        <p:sp>
          <p:nvSpPr>
            <p:cNvPr id="109588" name="AutoShape 1041"/>
            <p:cNvSpPr>
              <a:spLocks noChangeArrowheads="1"/>
            </p:cNvSpPr>
            <p:nvPr/>
          </p:nvSpPr>
          <p:spPr bwMode="auto">
            <a:xfrm rot="-5400000">
              <a:off x="1392" y="48"/>
              <a:ext cx="528" cy="3120"/>
            </a:xfrm>
            <a:prstGeom prst="can">
              <a:avLst>
                <a:gd name="adj" fmla="val 43908"/>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89" name="Text Box 1042"/>
            <p:cNvSpPr txBox="1">
              <a:spLocks noChangeArrowheads="1"/>
            </p:cNvSpPr>
            <p:nvPr/>
          </p:nvSpPr>
          <p:spPr bwMode="auto">
            <a:xfrm>
              <a:off x="174" y="1152"/>
              <a:ext cx="29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Courier New" panose="02070309020205020404" pitchFamily="49" charset="0"/>
                </a:rPr>
                <a:t>+ + + + + </a:t>
              </a:r>
              <a:r>
                <a:rPr lang="it-IT" altLang="it-IT" sz="2000" b="1">
                  <a:solidFill>
                    <a:srgbClr val="FF3300"/>
                  </a:solidFill>
                  <a:latin typeface="Courier New" panose="02070309020205020404" pitchFamily="49" charset="0"/>
                </a:rPr>
                <a:t>- - - - -</a:t>
              </a:r>
              <a:r>
                <a:rPr lang="it-IT" altLang="it-IT" sz="1600" b="1">
                  <a:latin typeface="Courier New" panose="02070309020205020404" pitchFamily="49" charset="0"/>
                </a:rPr>
                <a:t> + + + + + + + + + + + + +</a:t>
              </a:r>
            </a:p>
          </p:txBody>
        </p:sp>
        <p:sp>
          <p:nvSpPr>
            <p:cNvPr id="109590" name="AutoShape 1043"/>
            <p:cNvSpPr>
              <a:spLocks noChangeArrowheads="1"/>
            </p:cNvSpPr>
            <p:nvPr/>
          </p:nvSpPr>
          <p:spPr bwMode="auto">
            <a:xfrm flipH="1">
              <a:off x="1296" y="1008"/>
              <a:ext cx="672" cy="192"/>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91" name="AutoShape 1044"/>
            <p:cNvSpPr>
              <a:spLocks noChangeArrowheads="1"/>
            </p:cNvSpPr>
            <p:nvPr/>
          </p:nvSpPr>
          <p:spPr bwMode="auto">
            <a:xfrm flipH="1">
              <a:off x="1056" y="864"/>
              <a:ext cx="1056" cy="336"/>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92" name="AutoShape 1045"/>
            <p:cNvSpPr>
              <a:spLocks noChangeArrowheads="1"/>
            </p:cNvSpPr>
            <p:nvPr/>
          </p:nvSpPr>
          <p:spPr bwMode="auto">
            <a:xfrm rot="-5400000">
              <a:off x="816" y="1200"/>
              <a:ext cx="528" cy="816"/>
            </a:xfrm>
            <a:prstGeom prst="can">
              <a:avLst>
                <a:gd name="adj" fmla="val 44503"/>
              </a:avLst>
            </a:prstGeom>
            <a:solidFill>
              <a:srgbClr val="00FFFF">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93" name="AutoShape 1046"/>
            <p:cNvSpPr>
              <a:spLocks noChangeArrowheads="1"/>
            </p:cNvSpPr>
            <p:nvPr/>
          </p:nvSpPr>
          <p:spPr bwMode="auto">
            <a:xfrm rot="-5400000">
              <a:off x="240" y="1200"/>
              <a:ext cx="528" cy="816"/>
            </a:xfrm>
            <a:prstGeom prst="can">
              <a:avLst>
                <a:gd name="adj" fmla="val 44503"/>
              </a:avLst>
            </a:prstGeom>
            <a:solidFill>
              <a:srgbClr val="FFFF99">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94" name="Text Box 1047"/>
            <p:cNvSpPr txBox="1">
              <a:spLocks noChangeArrowheads="1"/>
            </p:cNvSpPr>
            <p:nvPr/>
          </p:nvSpPr>
          <p:spPr bwMode="auto">
            <a:xfrm>
              <a:off x="240" y="1344"/>
              <a:ext cx="29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Courier New" panose="02070309020205020404" pitchFamily="49" charset="0"/>
                </a:rPr>
                <a:t> - - - - -</a:t>
              </a:r>
              <a:r>
                <a:rPr lang="it-IT" altLang="it-IT" sz="1600" b="1">
                  <a:latin typeface="Courier New" panose="02070309020205020404" pitchFamily="49" charset="0"/>
                </a:rPr>
                <a:t> </a:t>
              </a:r>
              <a:r>
                <a:rPr lang="it-IT" altLang="it-IT" sz="1600" b="1">
                  <a:solidFill>
                    <a:srgbClr val="FF3300"/>
                  </a:solidFill>
                  <a:latin typeface="Courier New" panose="02070309020205020404" pitchFamily="49" charset="0"/>
                </a:rPr>
                <a:t>+ + + +</a:t>
              </a:r>
              <a:r>
                <a:rPr lang="it-IT" altLang="it-IT" sz="2000" b="1">
                  <a:latin typeface="Courier New" panose="02070309020205020404" pitchFamily="49" charset="0"/>
                </a:rPr>
                <a:t> - - - - - - - - - - - - - - -</a:t>
              </a:r>
            </a:p>
          </p:txBody>
        </p:sp>
        <p:sp>
          <p:nvSpPr>
            <p:cNvPr id="109595" name="AutoShape 1048"/>
            <p:cNvSpPr>
              <a:spLocks noChangeArrowheads="1"/>
            </p:cNvSpPr>
            <p:nvPr/>
          </p:nvSpPr>
          <p:spPr bwMode="auto">
            <a:xfrm flipV="1">
              <a:off x="1344" y="1536"/>
              <a:ext cx="672" cy="192"/>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96" name="AutoShape 1049"/>
            <p:cNvSpPr>
              <a:spLocks noChangeArrowheads="1"/>
            </p:cNvSpPr>
            <p:nvPr/>
          </p:nvSpPr>
          <p:spPr bwMode="auto">
            <a:xfrm flipV="1">
              <a:off x="1152" y="1536"/>
              <a:ext cx="1056" cy="336"/>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grpSp>
        <p:nvGrpSpPr>
          <p:cNvPr id="109574" name="Group 1059"/>
          <p:cNvGrpSpPr>
            <a:grpSpLocks/>
          </p:cNvGrpSpPr>
          <p:nvPr/>
        </p:nvGrpSpPr>
        <p:grpSpPr bwMode="auto">
          <a:xfrm>
            <a:off x="152400" y="1752600"/>
            <a:ext cx="4953000" cy="1600200"/>
            <a:chOff x="96" y="1008"/>
            <a:chExt cx="3120" cy="1008"/>
          </a:xfrm>
        </p:grpSpPr>
        <p:sp>
          <p:nvSpPr>
            <p:cNvPr id="109580" name="AutoShape 1051"/>
            <p:cNvSpPr>
              <a:spLocks noChangeArrowheads="1"/>
            </p:cNvSpPr>
            <p:nvPr/>
          </p:nvSpPr>
          <p:spPr bwMode="auto">
            <a:xfrm rot="-5400000">
              <a:off x="1392" y="192"/>
              <a:ext cx="528" cy="3120"/>
            </a:xfrm>
            <a:prstGeom prst="can">
              <a:avLst>
                <a:gd name="adj" fmla="val 43908"/>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81" name="Text Box 1052"/>
            <p:cNvSpPr txBox="1">
              <a:spLocks noChangeArrowheads="1"/>
            </p:cNvSpPr>
            <p:nvPr/>
          </p:nvSpPr>
          <p:spPr bwMode="auto">
            <a:xfrm>
              <a:off x="174" y="1296"/>
              <a:ext cx="29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rgbClr val="FF3300"/>
                  </a:solidFill>
                  <a:latin typeface="Courier New" panose="02070309020205020404" pitchFamily="49" charset="0"/>
                </a:rPr>
                <a:t> </a:t>
              </a:r>
              <a:r>
                <a:rPr lang="it-IT" altLang="it-IT" sz="2000" b="1">
                  <a:solidFill>
                    <a:srgbClr val="FF3300"/>
                  </a:solidFill>
                  <a:latin typeface="Courier New" panose="02070309020205020404" pitchFamily="49" charset="0"/>
                </a:rPr>
                <a:t>- - - - -</a:t>
              </a:r>
              <a:r>
                <a:rPr lang="it-IT" altLang="it-IT" sz="1600" b="1">
                  <a:latin typeface="Courier New" panose="02070309020205020404" pitchFamily="49" charset="0"/>
                </a:rPr>
                <a:t> + + + + + + + + + + + + + + + + +</a:t>
              </a:r>
            </a:p>
          </p:txBody>
        </p:sp>
        <p:sp>
          <p:nvSpPr>
            <p:cNvPr id="109582" name="AutoShape 1053"/>
            <p:cNvSpPr>
              <a:spLocks noChangeArrowheads="1"/>
            </p:cNvSpPr>
            <p:nvPr/>
          </p:nvSpPr>
          <p:spPr bwMode="auto">
            <a:xfrm rot="-5400000">
              <a:off x="240" y="1344"/>
              <a:ext cx="528" cy="816"/>
            </a:xfrm>
            <a:prstGeom prst="can">
              <a:avLst>
                <a:gd name="adj" fmla="val 44503"/>
              </a:avLst>
            </a:prstGeom>
            <a:solidFill>
              <a:srgbClr val="00FFFF">
                <a:alpha val="63921"/>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83" name="Text Box 1054"/>
            <p:cNvSpPr txBox="1">
              <a:spLocks noChangeArrowheads="1"/>
            </p:cNvSpPr>
            <p:nvPr/>
          </p:nvSpPr>
          <p:spPr bwMode="auto">
            <a:xfrm>
              <a:off x="240" y="1488"/>
              <a:ext cx="29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Courier New" panose="02070309020205020404" pitchFamily="49" charset="0"/>
                </a:rPr>
                <a:t> </a:t>
              </a:r>
              <a:r>
                <a:rPr lang="it-IT" altLang="it-IT" sz="1600" b="1">
                  <a:solidFill>
                    <a:srgbClr val="FF3300"/>
                  </a:solidFill>
                  <a:latin typeface="Courier New" panose="02070309020205020404" pitchFamily="49" charset="0"/>
                </a:rPr>
                <a:t>+ + + +</a:t>
              </a:r>
              <a:r>
                <a:rPr lang="it-IT" altLang="it-IT" sz="1600" b="1">
                  <a:latin typeface="Courier New" panose="02070309020205020404" pitchFamily="49" charset="0"/>
                </a:rPr>
                <a:t> </a:t>
              </a:r>
              <a:r>
                <a:rPr lang="it-IT" altLang="it-IT" sz="2000" b="1">
                  <a:latin typeface="Courier New" panose="02070309020205020404" pitchFamily="49" charset="0"/>
                </a:rPr>
                <a:t> - - - - - - - - - - - - - - - - - - -</a:t>
              </a:r>
            </a:p>
          </p:txBody>
        </p:sp>
        <p:sp>
          <p:nvSpPr>
            <p:cNvPr id="109584" name="AutoShape 1055"/>
            <p:cNvSpPr>
              <a:spLocks noChangeArrowheads="1"/>
            </p:cNvSpPr>
            <p:nvPr/>
          </p:nvSpPr>
          <p:spPr bwMode="auto">
            <a:xfrm flipH="1">
              <a:off x="480" y="1152"/>
              <a:ext cx="672" cy="192"/>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85" name="AutoShape 1056"/>
            <p:cNvSpPr>
              <a:spLocks noChangeArrowheads="1"/>
            </p:cNvSpPr>
            <p:nvPr/>
          </p:nvSpPr>
          <p:spPr bwMode="auto">
            <a:xfrm flipH="1">
              <a:off x="240" y="1008"/>
              <a:ext cx="1056" cy="336"/>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86" name="AutoShape 1057"/>
            <p:cNvSpPr>
              <a:spLocks noChangeArrowheads="1"/>
            </p:cNvSpPr>
            <p:nvPr/>
          </p:nvSpPr>
          <p:spPr bwMode="auto">
            <a:xfrm flipV="1">
              <a:off x="576" y="1680"/>
              <a:ext cx="672" cy="192"/>
            </a:xfrm>
            <a:prstGeom prst="curvedDownArrow">
              <a:avLst>
                <a:gd name="adj1" fmla="val 2074"/>
                <a:gd name="adj2" fmla="val 72074"/>
                <a:gd name="adj3" fmla="val 33333"/>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87" name="AutoShape 1058"/>
            <p:cNvSpPr>
              <a:spLocks noChangeArrowheads="1"/>
            </p:cNvSpPr>
            <p:nvPr/>
          </p:nvSpPr>
          <p:spPr bwMode="auto">
            <a:xfrm flipV="1">
              <a:off x="384" y="1680"/>
              <a:ext cx="1056" cy="336"/>
            </a:xfrm>
            <a:prstGeom prst="curvedDownArrow">
              <a:avLst>
                <a:gd name="adj1" fmla="val 3725"/>
                <a:gd name="adj2" fmla="val 64720"/>
                <a:gd name="adj3" fmla="val 33338"/>
              </a:avLst>
            </a:prstGeom>
            <a:solidFill>
              <a:srgbClr val="3366FF"/>
            </a:solidFill>
            <a:ln w="9525">
              <a:solidFill>
                <a:srgbClr val="3366FF"/>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109575" name="AutoShape 1060"/>
          <p:cNvSpPr>
            <a:spLocks noChangeArrowheads="1"/>
          </p:cNvSpPr>
          <p:nvPr/>
        </p:nvSpPr>
        <p:spPr bwMode="auto">
          <a:xfrm rot="-5400000">
            <a:off x="2133600" y="-1189037"/>
            <a:ext cx="838200" cy="4953000"/>
          </a:xfrm>
          <a:prstGeom prst="can">
            <a:avLst>
              <a:gd name="adj" fmla="val 43908"/>
            </a:avLst>
          </a:prstGeom>
          <a:solidFill>
            <a:srgbClr val="FF99CC"/>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09576" name="Text Box 1061"/>
          <p:cNvSpPr txBox="1">
            <a:spLocks noChangeArrowheads="1"/>
          </p:cNvSpPr>
          <p:nvPr/>
        </p:nvSpPr>
        <p:spPr bwMode="auto">
          <a:xfrm>
            <a:off x="669925" y="854075"/>
            <a:ext cx="428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Courier New" panose="02070309020205020404" pitchFamily="49" charset="0"/>
              </a:rPr>
              <a:t> - - - - - - - - - - - - - - - - - - - - - -</a:t>
            </a:r>
          </a:p>
        </p:txBody>
      </p:sp>
      <p:sp>
        <p:nvSpPr>
          <p:cNvPr id="109577" name="Text Box 1062"/>
          <p:cNvSpPr txBox="1">
            <a:spLocks noChangeArrowheads="1"/>
          </p:cNvSpPr>
          <p:nvPr/>
        </p:nvSpPr>
        <p:spPr bwMode="auto">
          <a:xfrm>
            <a:off x="669925" y="533400"/>
            <a:ext cx="4283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latin typeface="Courier New" panose="02070309020205020404" pitchFamily="49" charset="0"/>
              </a:rPr>
              <a:t> + + + + + + + + + + + + + + + + + + + </a:t>
            </a:r>
          </a:p>
        </p:txBody>
      </p:sp>
      <p:pic>
        <p:nvPicPr>
          <p:cNvPr id="109578" name="Picture 1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0400"/>
            <a:ext cx="2514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Picture 10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484688"/>
            <a:ext cx="223678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FG8_15b(zona trig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0"/>
            <a:ext cx="437832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5" descr="FG8_15cdirezione potenziale dazi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781300"/>
            <a:ext cx="591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6" descr="FG8_15a(zona trigger ass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09613"/>
            <a:ext cx="47879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Line 7"/>
          <p:cNvSpPr>
            <a:spLocks noChangeShapeType="1"/>
          </p:cNvSpPr>
          <p:nvPr/>
        </p:nvSpPr>
        <p:spPr bwMode="auto">
          <a:xfrm flipV="1">
            <a:off x="4140200" y="1341438"/>
            <a:ext cx="647700" cy="36036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1622" name="Line 8"/>
          <p:cNvSpPr>
            <a:spLocks noChangeShapeType="1"/>
          </p:cNvSpPr>
          <p:nvPr/>
        </p:nvSpPr>
        <p:spPr bwMode="auto">
          <a:xfrm>
            <a:off x="6516688" y="2925763"/>
            <a:ext cx="0" cy="7191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1623" name="Text Box 9"/>
          <p:cNvSpPr txBox="1">
            <a:spLocks noChangeArrowheads="1"/>
          </p:cNvSpPr>
          <p:nvPr/>
        </p:nvSpPr>
        <p:spPr bwMode="auto">
          <a:xfrm>
            <a:off x="1331913" y="71438"/>
            <a:ext cx="695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accent2"/>
                </a:solidFill>
              </a:rPr>
              <a:t>Direzionalità della conduzione dell’impulso elettrico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FG8_14aconduzione impulso nerv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076700"/>
            <a:ext cx="66262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5" descr="FG8_14bconduzione impulso nervo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6"/>
          <p:cNvSpPr txBox="1">
            <a:spLocks noChangeArrowheads="1"/>
          </p:cNvSpPr>
          <p:nvPr/>
        </p:nvSpPr>
        <p:spPr bwMode="auto">
          <a:xfrm>
            <a:off x="2608263" y="65088"/>
            <a:ext cx="421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accent2"/>
                </a:solidFill>
              </a:rPr>
              <a:t>Direzione dell’impulso nervoso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f03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20713"/>
            <a:ext cx="8569325"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1187450" y="150813"/>
            <a:ext cx="695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accent2"/>
                </a:solidFill>
              </a:rPr>
              <a:t>Conduzione dell’impulso elettrico senza decremento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descr="FG8_16aassone gigante calam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422275"/>
            <a:ext cx="62706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5" descr="FG8_16bassone gigante calama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690813"/>
            <a:ext cx="5545138"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6"/>
          <p:cNvSpPr txBox="1">
            <a:spLocks noChangeArrowheads="1"/>
          </p:cNvSpPr>
          <p:nvPr/>
        </p:nvSpPr>
        <p:spPr bwMode="auto">
          <a:xfrm>
            <a:off x="1042988" y="100013"/>
            <a:ext cx="5962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accent2"/>
                </a:solidFill>
              </a:rPr>
              <a:t>Assone gigante di calamaro e assoni mielinizzati di mammifero</a:t>
            </a:r>
          </a:p>
        </p:txBody>
      </p:sp>
      <p:sp>
        <p:nvSpPr>
          <p:cNvPr id="116741" name="Text Box 7"/>
          <p:cNvSpPr txBox="1">
            <a:spLocks noChangeArrowheads="1"/>
          </p:cNvSpPr>
          <p:nvPr/>
        </p:nvSpPr>
        <p:spPr bwMode="auto">
          <a:xfrm>
            <a:off x="179388" y="755650"/>
            <a:ext cx="47529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Un assone gigante di calamaro con un diametro di 500 </a:t>
            </a:r>
            <a:r>
              <a:rPr lang="it-IT" altLang="it-IT" sz="1800">
                <a:sym typeface="Symbol" panose="05050102010706020507" pitchFamily="18" charset="2"/>
              </a:rPr>
              <a:t>m conduce impulsi a 25 m/sec.</a:t>
            </a:r>
          </a:p>
          <a:p>
            <a:pPr eaLnBrk="1" hangingPunct="1">
              <a:spcBef>
                <a:spcPct val="0"/>
              </a:spcBef>
              <a:buClrTx/>
              <a:buSzTx/>
              <a:buFontTx/>
              <a:buNone/>
            </a:pPr>
            <a:r>
              <a:rPr lang="it-IT" altLang="it-IT" sz="1800">
                <a:sym typeface="Symbol" panose="05050102010706020507" pitchFamily="18" charset="2"/>
              </a:rPr>
              <a:t>Una fibra nervosa di un uomo con diametro di 10 m condurrebbe l’impulso a 0.5 m/sec</a:t>
            </a:r>
          </a:p>
          <a:p>
            <a:pPr eaLnBrk="1" hangingPunct="1">
              <a:spcBef>
                <a:spcPct val="0"/>
              </a:spcBef>
              <a:buClrTx/>
              <a:buSzTx/>
              <a:buFontTx/>
              <a:buNone/>
            </a:pPr>
            <a:r>
              <a:rPr lang="it-IT" altLang="it-IT" sz="1800"/>
              <a:t>La mielinizzazione incrementa la velocità di conduzione a 50 m/sec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descr="FG8_17bconduzione saltator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652963"/>
            <a:ext cx="7400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5" descr="FG8_17conduzione saltato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04813"/>
            <a:ext cx="7391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6"/>
          <p:cNvSpPr txBox="1">
            <a:spLocks noChangeArrowheads="1"/>
          </p:cNvSpPr>
          <p:nvPr/>
        </p:nvSpPr>
        <p:spPr bwMode="auto">
          <a:xfrm>
            <a:off x="4356100" y="188913"/>
            <a:ext cx="4025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800" b="1">
                <a:solidFill>
                  <a:schemeClr val="accent2"/>
                </a:solidFill>
              </a:rPr>
              <a:t>La conduzione saltatoria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39712" y="308527"/>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it-IT" altLang="it-IT" sz="2800" b="1" dirty="0">
                <a:solidFill>
                  <a:schemeClr val="accent2"/>
                </a:solidFill>
                <a:cs typeface="Times New Roman" panose="02020603050405020304" pitchFamily="18" charset="0"/>
              </a:rPr>
              <a:t>Potenziale d'azione in una cellula nervosa </a:t>
            </a:r>
            <a:endParaRPr lang="en-US" altLang="it-IT" sz="2800" dirty="0">
              <a:solidFill>
                <a:schemeClr val="accent2"/>
              </a:solidFill>
            </a:endParaRPr>
          </a:p>
        </p:txBody>
      </p:sp>
      <p:pic>
        <p:nvPicPr>
          <p:cNvPr id="12291" name="Picture 3"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312" y="724662"/>
            <a:ext cx="5791200" cy="59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0" y="2195513"/>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it-IT" altLang="it-IT" sz="1200" b="1">
                <a:solidFill>
                  <a:srgbClr val="000000"/>
                </a:solidFill>
                <a:cs typeface="Times New Roman" panose="02020603050405020304" pitchFamily="18" charset="0"/>
              </a:rPr>
              <a:t> </a:t>
            </a:r>
            <a:endParaRPr lang="en-US" altLang="it-IT" sz="1200">
              <a:solidFill>
                <a:srgbClr val="000000"/>
              </a:solidFill>
              <a:cs typeface="Times New Roman" panose="02020603050405020304" pitchFamily="18" charset="0"/>
            </a:endParaRPr>
          </a:p>
          <a:p>
            <a:pPr>
              <a:spcBef>
                <a:spcPct val="0"/>
              </a:spcBef>
              <a:buClrTx/>
              <a:buSzTx/>
              <a:buFontTx/>
              <a:buNone/>
            </a:pPr>
            <a:endParaRPr lang="en-US" altLang="it-IT" sz="1800"/>
          </a:p>
        </p:txBody>
      </p:sp>
      <p:sp>
        <p:nvSpPr>
          <p:cNvPr id="12293" name="Rectangle 6"/>
          <p:cNvSpPr>
            <a:spLocks noChangeArrowheads="1"/>
          </p:cNvSpPr>
          <p:nvPr/>
        </p:nvSpPr>
        <p:spPr bwMode="auto">
          <a:xfrm>
            <a:off x="-838200" y="411480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it-IT" altLang="it-IT" sz="1200" b="1">
                <a:solidFill>
                  <a:srgbClr val="000000"/>
                </a:solidFill>
                <a:cs typeface="Times New Roman" panose="02020603050405020304" pitchFamily="18" charset="0"/>
              </a:rPr>
              <a:t> </a:t>
            </a:r>
            <a:endParaRPr lang="en-US" altLang="it-IT" sz="1200">
              <a:solidFill>
                <a:srgbClr val="000000"/>
              </a:solidFill>
              <a:cs typeface="Times New Roman" panose="02020603050405020304" pitchFamily="18" charset="0"/>
            </a:endParaRPr>
          </a:p>
          <a:p>
            <a:pPr>
              <a:spcBef>
                <a:spcPct val="0"/>
              </a:spcBef>
              <a:buClrTx/>
              <a:buSzTx/>
              <a:buFontTx/>
              <a:buNone/>
            </a:pPr>
            <a:endParaRPr lang="en-US" altLang="it-IT" sz="1800"/>
          </a:p>
        </p:txBody>
      </p:sp>
      <p:sp>
        <p:nvSpPr>
          <p:cNvPr id="12294" name="Rectangle 7"/>
          <p:cNvSpPr>
            <a:spLocks noChangeArrowheads="1"/>
          </p:cNvSpPr>
          <p:nvPr/>
        </p:nvSpPr>
        <p:spPr bwMode="auto">
          <a:xfrm>
            <a:off x="123323" y="855350"/>
            <a:ext cx="3070501" cy="578619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it-IT" altLang="it-IT" sz="2000" dirty="0">
                <a:solidFill>
                  <a:srgbClr val="002060"/>
                </a:solidFill>
                <a:cs typeface="Times New Roman" panose="02020603050405020304" pitchFamily="18" charset="0"/>
              </a:rPr>
              <a:t>Il potenziale d'azione si verifica se la depolarizzazione raggiunge il potenziale soglia;</a:t>
            </a:r>
            <a:endParaRPr lang="en-US" altLang="it-IT" sz="2000" dirty="0">
              <a:solidFill>
                <a:srgbClr val="002060"/>
              </a:solidFill>
              <a:cs typeface="Times New Roman" panose="02020603050405020304" pitchFamily="18" charset="0"/>
            </a:endParaRPr>
          </a:p>
          <a:p>
            <a:pPr algn="just" eaLnBrk="1" hangingPunct="1">
              <a:spcBef>
                <a:spcPct val="50000"/>
              </a:spcBef>
              <a:buClrTx/>
              <a:buSzTx/>
              <a:buFontTx/>
              <a:buNone/>
            </a:pPr>
            <a:r>
              <a:rPr lang="it-IT" altLang="it-IT" sz="2000" dirty="0">
                <a:solidFill>
                  <a:srgbClr val="002060"/>
                </a:solidFill>
                <a:cs typeface="Times New Roman" panose="02020603050405020304" pitchFamily="18" charset="0"/>
              </a:rPr>
              <a:t>una volta raggiunta la soglia la depolarizzazione </a:t>
            </a:r>
            <a:r>
              <a:rPr lang="it-IT" altLang="it-IT" sz="2000" dirty="0" err="1">
                <a:solidFill>
                  <a:srgbClr val="002060"/>
                </a:solidFill>
                <a:cs typeface="Times New Roman" panose="02020603050405020304" pitchFamily="18" charset="0"/>
              </a:rPr>
              <a:t>é</a:t>
            </a:r>
            <a:r>
              <a:rPr lang="it-IT" altLang="it-IT" sz="2000" dirty="0">
                <a:solidFill>
                  <a:srgbClr val="002060"/>
                </a:solidFill>
                <a:cs typeface="Times New Roman" panose="02020603050405020304" pitchFamily="18" charset="0"/>
              </a:rPr>
              <a:t> </a:t>
            </a:r>
            <a:r>
              <a:rPr lang="it-IT" altLang="it-IT" sz="2000" dirty="0" err="1">
                <a:solidFill>
                  <a:srgbClr val="002060"/>
                </a:solidFill>
                <a:cs typeface="Times New Roman" panose="02020603050405020304" pitchFamily="18" charset="0"/>
              </a:rPr>
              <a:t>autorigenerativa</a:t>
            </a:r>
            <a:r>
              <a:rPr lang="it-IT" altLang="it-IT" sz="2000" dirty="0">
                <a:solidFill>
                  <a:srgbClr val="002060"/>
                </a:solidFill>
                <a:cs typeface="Times New Roman" panose="02020603050405020304" pitchFamily="18" charset="0"/>
              </a:rPr>
              <a:t>;</a:t>
            </a:r>
            <a:endParaRPr lang="en-US" altLang="it-IT" sz="2000" dirty="0">
              <a:solidFill>
                <a:srgbClr val="002060"/>
              </a:solidFill>
              <a:cs typeface="Times New Roman" panose="02020603050405020304" pitchFamily="18" charset="0"/>
            </a:endParaRPr>
          </a:p>
          <a:p>
            <a:pPr algn="just" eaLnBrk="1" hangingPunct="1">
              <a:spcBef>
                <a:spcPct val="50000"/>
              </a:spcBef>
              <a:buClrTx/>
              <a:buSzTx/>
              <a:buFontTx/>
              <a:buNone/>
            </a:pPr>
            <a:r>
              <a:rPr lang="it-IT" altLang="it-IT" sz="2000" dirty="0">
                <a:solidFill>
                  <a:srgbClr val="002060"/>
                </a:solidFill>
                <a:cs typeface="Times New Roman" panose="02020603050405020304" pitchFamily="18" charset="0"/>
              </a:rPr>
              <a:t>l'ampiezza del potenziale d'azione </a:t>
            </a:r>
            <a:r>
              <a:rPr lang="it-IT" altLang="it-IT" sz="2000" dirty="0" err="1">
                <a:solidFill>
                  <a:srgbClr val="002060"/>
                </a:solidFill>
                <a:cs typeface="Times New Roman" panose="02020603050405020304" pitchFamily="18" charset="0"/>
              </a:rPr>
              <a:t>é</a:t>
            </a:r>
            <a:r>
              <a:rPr lang="it-IT" altLang="it-IT" sz="2000" dirty="0">
                <a:solidFill>
                  <a:srgbClr val="002060"/>
                </a:solidFill>
                <a:cs typeface="Times New Roman" panose="02020603050405020304" pitchFamily="18" charset="0"/>
              </a:rPr>
              <a:t> indipendente dallo stimolo (legge del "tutto o nulla";</a:t>
            </a:r>
            <a:endParaRPr lang="en-US" altLang="it-IT" sz="2000" dirty="0">
              <a:solidFill>
                <a:srgbClr val="002060"/>
              </a:solidFill>
              <a:cs typeface="Times New Roman" panose="02020603050405020304" pitchFamily="18" charset="0"/>
            </a:endParaRPr>
          </a:p>
          <a:p>
            <a:pPr algn="just" eaLnBrk="1" hangingPunct="1">
              <a:spcBef>
                <a:spcPct val="50000"/>
              </a:spcBef>
              <a:buClrTx/>
              <a:buSzTx/>
              <a:buFontTx/>
              <a:buNone/>
            </a:pPr>
            <a:r>
              <a:rPr lang="en-US" altLang="it-IT" sz="2000" dirty="0">
                <a:solidFill>
                  <a:srgbClr val="002060"/>
                </a:solidFill>
                <a:cs typeface="Times New Roman" panose="02020603050405020304" pitchFamily="18" charset="0"/>
              </a:rPr>
              <a:t>Si </a:t>
            </a:r>
            <a:r>
              <a:rPr lang="en-US" altLang="it-IT" sz="2000" dirty="0" err="1">
                <a:solidFill>
                  <a:srgbClr val="002060"/>
                </a:solidFill>
                <a:cs typeface="Times New Roman" panose="02020603050405020304" pitchFamily="18" charset="0"/>
              </a:rPr>
              <a:t>propaga</a:t>
            </a:r>
            <a:r>
              <a:rPr lang="en-US" altLang="it-IT" sz="2000" dirty="0">
                <a:solidFill>
                  <a:srgbClr val="002060"/>
                </a:solidFill>
                <a:cs typeface="Times New Roman" panose="02020603050405020304" pitchFamily="18" charset="0"/>
              </a:rPr>
              <a:t> </a:t>
            </a:r>
            <a:r>
              <a:rPr lang="en-US" altLang="it-IT" sz="2000" dirty="0" err="1">
                <a:solidFill>
                  <a:srgbClr val="002060"/>
                </a:solidFill>
                <a:cs typeface="Times New Roman" panose="02020603050405020304" pitchFamily="18" charset="0"/>
              </a:rPr>
              <a:t>senza</a:t>
            </a:r>
            <a:r>
              <a:rPr lang="en-US" altLang="it-IT" sz="2000" dirty="0">
                <a:solidFill>
                  <a:srgbClr val="002060"/>
                </a:solidFill>
                <a:cs typeface="Times New Roman" panose="02020603050405020304" pitchFamily="18" charset="0"/>
              </a:rPr>
              <a:t> </a:t>
            </a:r>
            <a:r>
              <a:rPr lang="en-US" altLang="it-IT" sz="2000" dirty="0" err="1">
                <a:solidFill>
                  <a:srgbClr val="002060"/>
                </a:solidFill>
                <a:cs typeface="Times New Roman" panose="02020603050405020304" pitchFamily="18" charset="0"/>
              </a:rPr>
              <a:t>decremento</a:t>
            </a:r>
            <a:r>
              <a:rPr lang="en-US" altLang="it-IT" sz="2000" dirty="0">
                <a:solidFill>
                  <a:srgbClr val="002060"/>
                </a:solidFill>
                <a:cs typeface="Times New Roman" panose="02020603050405020304" pitchFamily="18" charset="0"/>
              </a:rPr>
              <a:t> per </a:t>
            </a:r>
            <a:r>
              <a:rPr lang="en-US" altLang="it-IT" sz="2000" dirty="0" err="1">
                <a:solidFill>
                  <a:srgbClr val="002060"/>
                </a:solidFill>
                <a:cs typeface="Times New Roman" panose="02020603050405020304" pitchFamily="18" charset="0"/>
              </a:rPr>
              <a:t>l’intera</a:t>
            </a:r>
            <a:r>
              <a:rPr lang="en-US" altLang="it-IT" sz="2000" dirty="0">
                <a:solidFill>
                  <a:srgbClr val="002060"/>
                </a:solidFill>
                <a:cs typeface="Times New Roman" panose="02020603050405020304" pitchFamily="18" charset="0"/>
              </a:rPr>
              <a:t> </a:t>
            </a:r>
            <a:r>
              <a:rPr lang="en-US" altLang="it-IT" sz="2000" dirty="0" err="1">
                <a:solidFill>
                  <a:srgbClr val="002060"/>
                </a:solidFill>
                <a:cs typeface="Times New Roman" panose="02020603050405020304" pitchFamily="18" charset="0"/>
              </a:rPr>
              <a:t>lunghezza</a:t>
            </a:r>
            <a:r>
              <a:rPr lang="en-US" altLang="it-IT" sz="2000" dirty="0">
                <a:solidFill>
                  <a:srgbClr val="002060"/>
                </a:solidFill>
                <a:cs typeface="Times New Roman" panose="02020603050405020304" pitchFamily="18" charset="0"/>
              </a:rPr>
              <a:t> </a:t>
            </a:r>
            <a:r>
              <a:rPr lang="en-US" altLang="it-IT" sz="2000" dirty="0" err="1">
                <a:solidFill>
                  <a:srgbClr val="002060"/>
                </a:solidFill>
                <a:cs typeface="Times New Roman" panose="02020603050405020304" pitchFamily="18" charset="0"/>
              </a:rPr>
              <a:t>della</a:t>
            </a:r>
            <a:r>
              <a:rPr lang="en-US" altLang="it-IT" sz="2000" dirty="0">
                <a:solidFill>
                  <a:srgbClr val="002060"/>
                </a:solidFill>
                <a:cs typeface="Times New Roman" panose="02020603050405020304" pitchFamily="18" charset="0"/>
              </a:rPr>
              <a:t> </a:t>
            </a:r>
            <a:r>
              <a:rPr lang="en-US" altLang="it-IT" sz="2000" dirty="0" err="1">
                <a:solidFill>
                  <a:srgbClr val="002060"/>
                </a:solidFill>
                <a:cs typeface="Times New Roman" panose="02020603050405020304" pitchFamily="18" charset="0"/>
              </a:rPr>
              <a:t>fibra</a:t>
            </a:r>
            <a:r>
              <a:rPr lang="en-US" altLang="it-IT" sz="2000" dirty="0">
                <a:solidFill>
                  <a:srgbClr val="002060"/>
                </a:solidFill>
                <a:cs typeface="Times New Roman" panose="02020603050405020304" pitchFamily="18" charset="0"/>
              </a:rPr>
              <a:t> nervosa o </a:t>
            </a:r>
            <a:r>
              <a:rPr lang="en-US" altLang="it-IT" sz="2000" dirty="0" err="1">
                <a:solidFill>
                  <a:srgbClr val="002060"/>
                </a:solidFill>
                <a:cs typeface="Times New Roman" panose="02020603050405020304" pitchFamily="18" charset="0"/>
              </a:rPr>
              <a:t>muscolare</a:t>
            </a:r>
            <a:endParaRPr lang="en-US" altLang="it-IT" sz="2000" dirty="0">
              <a:solidFill>
                <a:srgbClr val="00206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119811" name="WordArt 6"/>
          <p:cNvSpPr>
            <a:spLocks noChangeArrowheads="1" noChangeShapeType="1" noTextEdit="1"/>
          </p:cNvSpPr>
          <p:nvPr/>
        </p:nvSpPr>
        <p:spPr bwMode="auto">
          <a:xfrm>
            <a:off x="685800" y="457200"/>
            <a:ext cx="76962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CONDUZIONE SALTATORIA</a:t>
            </a:r>
          </a:p>
        </p:txBody>
      </p:sp>
      <p:sp>
        <p:nvSpPr>
          <p:cNvPr id="119812" name="Rectangle 7"/>
          <p:cNvSpPr>
            <a:spLocks noChangeArrowheads="1"/>
          </p:cNvSpPr>
          <p:nvPr/>
        </p:nvSpPr>
        <p:spPr bwMode="auto">
          <a:xfrm>
            <a:off x="5586413" y="1412875"/>
            <a:ext cx="27955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it-IT" altLang="it-IT" sz="2000" b="1"/>
              <a:t>In una fibra mielinizzata, la guaina mileinica copre ad intervalli regolari la membrana assonale con strati di materiale ad alta resistenza e lascia scoperte zone di membrana di circa 3 µm di lunghezza in contatto con il liquido extracellulare (nodi di Ranvier).</a:t>
            </a:r>
          </a:p>
        </p:txBody>
      </p:sp>
      <p:pic>
        <p:nvPicPr>
          <p:cNvPr id="1198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9625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27063" y="101600"/>
            <a:ext cx="5773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sp>
        <p:nvSpPr>
          <p:cNvPr id="121859" name="WordArt 5"/>
          <p:cNvSpPr>
            <a:spLocks noChangeArrowheads="1" noChangeShapeType="1" noTextEdit="1"/>
          </p:cNvSpPr>
          <p:nvPr/>
        </p:nvSpPr>
        <p:spPr bwMode="auto">
          <a:xfrm>
            <a:off x="685800" y="457200"/>
            <a:ext cx="7696200" cy="457200"/>
          </a:xfrm>
          <a:prstGeom prst="rect">
            <a:avLst/>
          </a:prstGeom>
        </p:spPr>
        <p:txBody>
          <a:bodyPr wrap="none" fromWordArt="1">
            <a:prstTxWarp prst="textPlain">
              <a:avLst>
                <a:gd name="adj" fmla="val 50000"/>
              </a:avLst>
            </a:prstTxWarp>
          </a:bodyPr>
          <a:lstStyle/>
          <a:p>
            <a:pPr algn="ctr"/>
            <a:r>
              <a:rPr lang="it-IT" sz="3600" kern="10">
                <a:ln w="19050">
                  <a:solidFill>
                    <a:schemeClr val="accent2"/>
                  </a:solidFill>
                  <a:round/>
                  <a:headEnd/>
                  <a:tailEnd/>
                </a:ln>
                <a:solidFill>
                  <a:srgbClr val="1D5B24"/>
                </a:solidFill>
                <a:effectLst>
                  <a:outerShdw dist="35921" dir="2700000" algn="ctr" rotWithShape="0">
                    <a:srgbClr val="990000"/>
                  </a:outerShdw>
                </a:effectLst>
                <a:cs typeface="Arial" panose="020B0604020202020204" pitchFamily="34" charset="0"/>
              </a:rPr>
              <a:t>SCLEROSI MULTIPLA</a:t>
            </a:r>
          </a:p>
        </p:txBody>
      </p:sp>
      <p:pic>
        <p:nvPicPr>
          <p:cNvPr id="121860" name="Picture 9" descr="sclerosi multip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143000"/>
            <a:ext cx="50942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action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9" name="Group 14"/>
          <p:cNvGrpSpPr>
            <a:grpSpLocks/>
          </p:cNvGrpSpPr>
          <p:nvPr/>
        </p:nvGrpSpPr>
        <p:grpSpPr bwMode="auto">
          <a:xfrm>
            <a:off x="152400" y="101600"/>
            <a:ext cx="6553200" cy="6719888"/>
            <a:chOff x="96" y="64"/>
            <a:chExt cx="4128" cy="4233"/>
          </a:xfrm>
        </p:grpSpPr>
        <p:sp>
          <p:nvSpPr>
            <p:cNvPr id="14341" name="Text Box 2"/>
            <p:cNvSpPr txBox="1">
              <a:spLocks noChangeArrowheads="1"/>
            </p:cNvSpPr>
            <p:nvPr/>
          </p:nvSpPr>
          <p:spPr bwMode="auto">
            <a:xfrm>
              <a:off x="395" y="64"/>
              <a:ext cx="363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Verdana" panose="020B0604030504040204" pitchFamily="34" charset="0"/>
                </a:rPr>
                <a:t>POTENZIALE D’AZIONE</a:t>
              </a:r>
              <a:endParaRPr lang="it-IT" altLang="it-IT" sz="1600">
                <a:solidFill>
                  <a:schemeClr val="bg1"/>
                </a:solidFill>
                <a:latin typeface="Verdana" panose="020B0604030504040204" pitchFamily="34" charset="0"/>
              </a:endParaRPr>
            </a:p>
          </p:txBody>
        </p:sp>
        <p:pic>
          <p:nvPicPr>
            <p:cNvPr id="143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480"/>
              <a:ext cx="4128" cy="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0"/>
            <p:cNvSpPr txBox="1">
              <a:spLocks noChangeArrowheads="1"/>
            </p:cNvSpPr>
            <p:nvPr/>
          </p:nvSpPr>
          <p:spPr bwMode="auto">
            <a:xfrm>
              <a:off x="1820" y="384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1</a:t>
              </a:r>
            </a:p>
          </p:txBody>
        </p:sp>
        <p:sp>
          <p:nvSpPr>
            <p:cNvPr id="14344" name="Text Box 11"/>
            <p:cNvSpPr txBox="1">
              <a:spLocks noChangeArrowheads="1"/>
            </p:cNvSpPr>
            <p:nvPr/>
          </p:nvSpPr>
          <p:spPr bwMode="auto">
            <a:xfrm>
              <a:off x="2540" y="38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2</a:t>
              </a:r>
            </a:p>
          </p:txBody>
        </p:sp>
        <p:sp>
          <p:nvSpPr>
            <p:cNvPr id="14345" name="Text Box 12"/>
            <p:cNvSpPr txBox="1">
              <a:spLocks noChangeArrowheads="1"/>
            </p:cNvSpPr>
            <p:nvPr/>
          </p:nvSpPr>
          <p:spPr bwMode="auto">
            <a:xfrm>
              <a:off x="3212" y="384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3</a:t>
              </a:r>
            </a:p>
          </p:txBody>
        </p:sp>
        <p:sp>
          <p:nvSpPr>
            <p:cNvPr id="14346" name="Text Box 13"/>
            <p:cNvSpPr txBox="1">
              <a:spLocks noChangeArrowheads="1"/>
            </p:cNvSpPr>
            <p:nvPr/>
          </p:nvSpPr>
          <p:spPr bwMode="auto">
            <a:xfrm>
              <a:off x="3932" y="38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4</a:t>
              </a:r>
            </a:p>
          </p:txBody>
        </p:sp>
      </p:grpSp>
      <p:pic>
        <p:nvPicPr>
          <p:cNvPr id="14340" name="Picture 15" descr="corren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52600"/>
            <a:ext cx="2286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ction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1" name="Action_potential_propagation_animation.gif" descr="Macintosh HD:Users:toniarizzello:Desktop:Lezioni tonia:lezione Infermieri Tonia:2011/2012:scaricate per infermieri:potenziale di membrana:Action_potential_propagation_animation.gif">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0" y="838200"/>
            <a:ext cx="56388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5938" y="3327400"/>
            <a:ext cx="3395662"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08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0891"/>
                                        </p:tgtEl>
                                      </p:cBhvr>
                                    </p:cmd>
                                  </p:childTnLst>
                                </p:cTn>
                              </p:par>
                            </p:childTnLst>
                          </p:cTn>
                        </p:par>
                      </p:childTnLst>
                    </p:cTn>
                  </p:par>
                </p:childTnLst>
              </p:cTn>
              <p:nextCondLst>
                <p:cond evt="onClick" delay="0">
                  <p:tgtEl>
                    <p:spTgt spid="250891"/>
                  </p:tgtEl>
                </p:cond>
              </p:nextCondLst>
            </p:seq>
            <p:video>
              <p:cMediaNode>
                <p:cTn id="7" fill="hold" display="0">
                  <p:stCondLst>
                    <p:cond delay="indefinite"/>
                  </p:stCondLst>
                  <p:endCondLst>
                    <p:cond evt="onNext" delay="0">
                      <p:tgtEl>
                        <p:sldTgt/>
                      </p:tgtEl>
                    </p:cond>
                    <p:cond evt="onPrev" delay="0">
                      <p:tgtEl>
                        <p:sldTgt/>
                      </p:tgtEl>
                    </p:cond>
                  </p:endCondLst>
                </p:cTn>
                <p:tgtEl>
                  <p:spTgt spid="25089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5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71800"/>
            <a:ext cx="4699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5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181600"/>
            <a:ext cx="2120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4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990600"/>
            <a:ext cx="27813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57200"/>
            <a:ext cx="3429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actionp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76200"/>
            <a:ext cx="2133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42" name="Text Box 14"/>
          <p:cNvSpPr txBox="1">
            <a:spLocks noChangeArrowheads="1"/>
          </p:cNvSpPr>
          <p:nvPr/>
        </p:nvSpPr>
        <p:spPr bwMode="auto">
          <a:xfrm>
            <a:off x="5035550" y="1219200"/>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008080"/>
                </a:solidFill>
              </a:rPr>
              <a:t>DEPOLARIZZAZIONE</a:t>
            </a:r>
          </a:p>
        </p:txBody>
      </p:sp>
      <p:sp>
        <p:nvSpPr>
          <p:cNvPr id="252944" name="Text Box 16"/>
          <p:cNvSpPr txBox="1">
            <a:spLocks noChangeArrowheads="1"/>
          </p:cNvSpPr>
          <p:nvPr/>
        </p:nvSpPr>
        <p:spPr bwMode="auto">
          <a:xfrm>
            <a:off x="5791200" y="563880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008080"/>
                </a:solidFill>
              </a:rPr>
              <a:t>1 msec</a:t>
            </a:r>
          </a:p>
        </p:txBody>
      </p:sp>
      <p:pic>
        <p:nvPicPr>
          <p:cNvPr id="25294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308225"/>
            <a:ext cx="36576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52"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3963988"/>
            <a:ext cx="34290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2948"/>
                                        </p:tgtEl>
                                        <p:attrNameLst>
                                          <p:attrName>style.visibility</p:attrName>
                                        </p:attrNameLst>
                                      </p:cBhvr>
                                      <p:to>
                                        <p:strVal val="visible"/>
                                      </p:to>
                                    </p:set>
                                    <p:animEffect transition="in" filter="dissolve">
                                      <p:cBhvr>
                                        <p:cTn id="7" dur="500"/>
                                        <p:tgtEl>
                                          <p:spTgt spid="2529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2942"/>
                                        </p:tgtEl>
                                        <p:attrNameLst>
                                          <p:attrName>style.visibility</p:attrName>
                                        </p:attrNameLst>
                                      </p:cBhvr>
                                      <p:to>
                                        <p:strVal val="visible"/>
                                      </p:to>
                                    </p:set>
                                    <p:animEffect transition="in" filter="dissolve">
                                      <p:cBhvr>
                                        <p:cTn id="10" dur="500"/>
                                        <p:tgtEl>
                                          <p:spTgt spid="252942"/>
                                        </p:tgtEl>
                                      </p:cBhvr>
                                    </p:animEffect>
                                  </p:childTnLst>
                                </p:cTn>
                              </p:par>
                              <p:par>
                                <p:cTn id="11" presetID="9" presetClass="entr" presetSubtype="0" fill="hold" nodeType="withEffect">
                                  <p:stCondLst>
                                    <p:cond delay="0"/>
                                  </p:stCondLst>
                                  <p:childTnLst>
                                    <p:set>
                                      <p:cBhvr>
                                        <p:cTn id="12" dur="1" fill="hold">
                                          <p:stCondLst>
                                            <p:cond delay="0"/>
                                          </p:stCondLst>
                                        </p:cTn>
                                        <p:tgtEl>
                                          <p:spTgt spid="252949"/>
                                        </p:tgtEl>
                                        <p:attrNameLst>
                                          <p:attrName>style.visibility</p:attrName>
                                        </p:attrNameLst>
                                      </p:cBhvr>
                                      <p:to>
                                        <p:strVal val="visible"/>
                                      </p:to>
                                    </p:set>
                                    <p:animEffect transition="in" filter="dissolve">
                                      <p:cBhvr>
                                        <p:cTn id="13" dur="500"/>
                                        <p:tgtEl>
                                          <p:spTgt spid="2529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2944"/>
                                        </p:tgtEl>
                                        <p:attrNameLst>
                                          <p:attrName>style.visibility</p:attrName>
                                        </p:attrNameLst>
                                      </p:cBhvr>
                                      <p:to>
                                        <p:strVal val="visible"/>
                                      </p:to>
                                    </p:set>
                                    <p:animEffect transition="in" filter="dissolve">
                                      <p:cBhvr>
                                        <p:cTn id="18" dur="500"/>
                                        <p:tgtEl>
                                          <p:spTgt spid="252944"/>
                                        </p:tgtEl>
                                      </p:cBhvr>
                                    </p:animEffect>
                                  </p:childTnLst>
                                </p:cTn>
                              </p:par>
                              <p:par>
                                <p:cTn id="19" presetID="9" presetClass="entr" presetSubtype="0" fill="hold" nodeType="withEffect">
                                  <p:stCondLst>
                                    <p:cond delay="0"/>
                                  </p:stCondLst>
                                  <p:childTnLst>
                                    <p:set>
                                      <p:cBhvr>
                                        <p:cTn id="20" dur="1" fill="hold">
                                          <p:stCondLst>
                                            <p:cond delay="0"/>
                                          </p:stCondLst>
                                        </p:cTn>
                                        <p:tgtEl>
                                          <p:spTgt spid="252952"/>
                                        </p:tgtEl>
                                        <p:attrNameLst>
                                          <p:attrName>style.visibility</p:attrName>
                                        </p:attrNameLst>
                                      </p:cBhvr>
                                      <p:to>
                                        <p:strVal val="visible"/>
                                      </p:to>
                                    </p:set>
                                    <p:animEffect transition="in" filter="dissolve">
                                      <p:cBhvr>
                                        <p:cTn id="21" dur="500"/>
                                        <p:tgtEl>
                                          <p:spTgt spid="252952"/>
                                        </p:tgtEl>
                                      </p:cBhvr>
                                    </p:animEffect>
                                  </p:childTnLst>
                                </p:cTn>
                              </p:par>
                              <p:par>
                                <p:cTn id="22" presetID="9" presetClass="entr" presetSubtype="0" fill="hold" nodeType="withEffect">
                                  <p:stCondLst>
                                    <p:cond delay="0"/>
                                  </p:stCondLst>
                                  <p:childTnLst>
                                    <p:set>
                                      <p:cBhvr>
                                        <p:cTn id="23" dur="1" fill="hold">
                                          <p:stCondLst>
                                            <p:cond delay="0"/>
                                          </p:stCondLst>
                                        </p:cTn>
                                        <p:tgtEl>
                                          <p:spTgt spid="252951"/>
                                        </p:tgtEl>
                                        <p:attrNameLst>
                                          <p:attrName>style.visibility</p:attrName>
                                        </p:attrNameLst>
                                      </p:cBhvr>
                                      <p:to>
                                        <p:strVal val="visible"/>
                                      </p:to>
                                    </p:set>
                                    <p:animEffect transition="in" filter="dissolve">
                                      <p:cBhvr>
                                        <p:cTn id="24" dur="500"/>
                                        <p:tgtEl>
                                          <p:spTgt spid="252951"/>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252953"/>
                                        </p:tgtEl>
                                        <p:attrNameLst>
                                          <p:attrName>style.visibility</p:attrName>
                                        </p:attrNameLst>
                                      </p:cBhvr>
                                      <p:to>
                                        <p:strVal val="visible"/>
                                      </p:to>
                                    </p:set>
                                    <p:animEffect transition="in" filter="dissolve">
                                      <p:cBhvr>
                                        <p:cTn id="28" dur="500"/>
                                        <p:tgtEl>
                                          <p:spTgt spid="25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2" grpId="0"/>
      <p:bldP spid="252944" grpId="0"/>
    </p:bldLst>
  </p:timing>
</p:sld>
</file>

<file path=ppt/theme/theme1.xml><?xml version="1.0" encoding="utf-8"?>
<a:theme xmlns:a="http://schemas.openxmlformats.org/drawingml/2006/main" name="Pixel">
  <a:themeElements>
    <a:clrScheme name="">
      <a:dk1>
        <a:srgbClr val="000000"/>
      </a:dk1>
      <a:lt1>
        <a:srgbClr val="FFFFFF"/>
      </a:lt1>
      <a:dk2>
        <a:srgbClr val="FFFFFF"/>
      </a:dk2>
      <a:lt2>
        <a:srgbClr val="505D43"/>
      </a:lt2>
      <a:accent1>
        <a:srgbClr val="B6DABB"/>
      </a:accent1>
      <a:accent2>
        <a:srgbClr val="0B8EB0"/>
      </a:accent2>
      <a:accent3>
        <a:srgbClr val="FFFFFF"/>
      </a:accent3>
      <a:accent4>
        <a:srgbClr val="000000"/>
      </a:accent4>
      <a:accent5>
        <a:srgbClr val="D7EADA"/>
      </a:accent5>
      <a:accent6>
        <a:srgbClr val="09809F"/>
      </a:accent6>
      <a:hlink>
        <a:srgbClr val="7A9F88"/>
      </a:hlink>
      <a:folHlink>
        <a:srgbClr val="00804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4771</TotalTime>
  <Words>7001</Words>
  <Application>Microsoft Office PowerPoint</Application>
  <PresentationFormat>Presentazione su schermo (4:3)</PresentationFormat>
  <Paragraphs>367</Paragraphs>
  <Slides>61</Slides>
  <Notes>57</Notes>
  <HiddenSlides>0</HiddenSlides>
  <MMClips>1</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61</vt:i4>
      </vt:variant>
    </vt:vector>
  </HeadingPairs>
  <TitlesOfParts>
    <vt:vector size="72" baseType="lpstr">
      <vt:lpstr>Arial</vt:lpstr>
      <vt:lpstr>Arial Black</vt:lpstr>
      <vt:lpstr>Courier New</vt:lpstr>
      <vt:lpstr>Helvetica</vt:lpstr>
      <vt:lpstr>Lucida Grande</vt:lpstr>
      <vt:lpstr>Symbol</vt:lpstr>
      <vt:lpstr>Times New Roman</vt:lpstr>
      <vt:lpstr>Verdana</vt:lpstr>
      <vt:lpstr>Wingdings</vt:lpstr>
      <vt:lpstr>ヒラギノ角ゴ ProN W3</vt:lpstr>
      <vt:lpstr>Pixel</vt:lpstr>
      <vt:lpstr>POTENZIALE D’AZIONE</vt:lpstr>
      <vt:lpstr>Presentazione standard di PowerPoint</vt:lpstr>
      <vt:lpstr>Tessuti eccitabili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ALLA FISIOLOGIA</dc:title>
  <dc:creator>Michele</dc:creator>
  <cp:lastModifiedBy>Michele</cp:lastModifiedBy>
  <cp:revision>113</cp:revision>
  <dcterms:created xsi:type="dcterms:W3CDTF">2010-10-02T10:11:57Z</dcterms:created>
  <dcterms:modified xsi:type="dcterms:W3CDTF">2018-11-25T20:29:45Z</dcterms:modified>
</cp:coreProperties>
</file>